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2" r:id="rId1"/>
  </p:sldMasterIdLst>
  <p:notesMasterIdLst>
    <p:notesMasterId r:id="rId105"/>
  </p:notesMasterIdLst>
  <p:handoutMasterIdLst>
    <p:handoutMasterId r:id="rId106"/>
  </p:handoutMasterIdLst>
  <p:sldIdLst>
    <p:sldId id="348" r:id="rId2"/>
    <p:sldId id="257" r:id="rId3"/>
    <p:sldId id="336" r:id="rId4"/>
    <p:sldId id="258" r:id="rId5"/>
    <p:sldId id="310" r:id="rId6"/>
    <p:sldId id="261" r:id="rId7"/>
    <p:sldId id="320" r:id="rId8"/>
    <p:sldId id="315" r:id="rId9"/>
    <p:sldId id="291" r:id="rId10"/>
    <p:sldId id="292" r:id="rId11"/>
    <p:sldId id="322" r:id="rId12"/>
    <p:sldId id="293" r:id="rId13"/>
    <p:sldId id="299" r:id="rId14"/>
    <p:sldId id="294" r:id="rId15"/>
    <p:sldId id="300" r:id="rId16"/>
    <p:sldId id="295" r:id="rId17"/>
    <p:sldId id="301" r:id="rId18"/>
    <p:sldId id="323" r:id="rId19"/>
    <p:sldId id="296" r:id="rId20"/>
    <p:sldId id="321" r:id="rId21"/>
    <p:sldId id="311" r:id="rId22"/>
    <p:sldId id="324" r:id="rId23"/>
    <p:sldId id="325" r:id="rId24"/>
    <p:sldId id="337" r:id="rId25"/>
    <p:sldId id="265" r:id="rId26"/>
    <p:sldId id="333" r:id="rId27"/>
    <p:sldId id="268" r:id="rId28"/>
    <p:sldId id="281" r:id="rId29"/>
    <p:sldId id="309" r:id="rId30"/>
    <p:sldId id="275" r:id="rId31"/>
    <p:sldId id="276" r:id="rId32"/>
    <p:sldId id="282" r:id="rId33"/>
    <p:sldId id="274" r:id="rId34"/>
    <p:sldId id="280" r:id="rId35"/>
    <p:sldId id="349" r:id="rId36"/>
    <p:sldId id="350" r:id="rId37"/>
    <p:sldId id="398" r:id="rId38"/>
    <p:sldId id="260" r:id="rId39"/>
    <p:sldId id="392" r:id="rId40"/>
    <p:sldId id="397" r:id="rId41"/>
    <p:sldId id="399" r:id="rId42"/>
    <p:sldId id="388" r:id="rId43"/>
    <p:sldId id="400" r:id="rId44"/>
    <p:sldId id="289" r:id="rId45"/>
    <p:sldId id="466" r:id="rId46"/>
    <p:sldId id="467" r:id="rId47"/>
    <p:sldId id="267" r:id="rId48"/>
    <p:sldId id="389" r:id="rId49"/>
    <p:sldId id="468" r:id="rId50"/>
    <p:sldId id="269" r:id="rId51"/>
    <p:sldId id="396" r:id="rId52"/>
    <p:sldId id="469" r:id="rId53"/>
    <p:sldId id="270" r:id="rId54"/>
    <p:sldId id="352" r:id="rId55"/>
    <p:sldId id="470" r:id="rId56"/>
    <p:sldId id="471" r:id="rId57"/>
    <p:sldId id="271" r:id="rId58"/>
    <p:sldId id="272" r:id="rId59"/>
    <p:sldId id="402" r:id="rId60"/>
    <p:sldId id="451" r:id="rId61"/>
    <p:sldId id="452" r:id="rId62"/>
    <p:sldId id="472" r:id="rId63"/>
    <p:sldId id="288" r:id="rId64"/>
    <p:sldId id="477" r:id="rId65"/>
    <p:sldId id="478" r:id="rId66"/>
    <p:sldId id="479" r:id="rId67"/>
    <p:sldId id="480" r:id="rId68"/>
    <p:sldId id="407" r:id="rId69"/>
    <p:sldId id="481" r:id="rId70"/>
    <p:sldId id="278" r:id="rId71"/>
    <p:sldId id="408" r:id="rId72"/>
    <p:sldId id="482" r:id="rId73"/>
    <p:sldId id="483" r:id="rId74"/>
    <p:sldId id="409" r:id="rId75"/>
    <p:sldId id="290" r:id="rId76"/>
    <p:sldId id="484" r:id="rId77"/>
    <p:sldId id="485" r:id="rId78"/>
    <p:sldId id="486" r:id="rId79"/>
    <p:sldId id="487" r:id="rId80"/>
    <p:sldId id="447" r:id="rId81"/>
    <p:sldId id="492" r:id="rId82"/>
    <p:sldId id="460" r:id="rId83"/>
    <p:sldId id="461" r:id="rId84"/>
    <p:sldId id="462" r:id="rId85"/>
    <p:sldId id="463" r:id="rId86"/>
    <p:sldId id="493" r:id="rId87"/>
    <p:sldId id="494" r:id="rId88"/>
    <p:sldId id="495" r:id="rId89"/>
    <p:sldId id="531" r:id="rId90"/>
    <p:sldId id="496" r:id="rId91"/>
    <p:sldId id="497" r:id="rId92"/>
    <p:sldId id="498" r:id="rId93"/>
    <p:sldId id="473" r:id="rId94"/>
    <p:sldId id="474" r:id="rId95"/>
    <p:sldId id="475" r:id="rId96"/>
    <p:sldId id="476" r:id="rId97"/>
    <p:sldId id="499" r:id="rId98"/>
    <p:sldId id="500" r:id="rId99"/>
    <p:sldId id="501" r:id="rId100"/>
    <p:sldId id="502" r:id="rId101"/>
    <p:sldId id="503" r:id="rId102"/>
    <p:sldId id="504" r:id="rId103"/>
    <p:sldId id="509" r:id="rId104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07"/>
      <p:bold r:id="rId108"/>
      <p:italic r:id="rId109"/>
      <p:boldItalic r:id="rId110"/>
    </p:embeddedFont>
    <p:embeddedFont>
      <p:font typeface="Monotype Sorts" pitchFamily="2" charset="2"/>
      <p:regular r:id="rId111"/>
    </p:embeddedFont>
    <p:embeddedFont>
      <p:font typeface="MS Reference Serif" panose="02040502050405020303" pitchFamily="18" charset="0"/>
      <p:regular r:id="rId112"/>
      <p:bold r:id="rId113"/>
      <p:italic r:id="rId114"/>
      <p:boldItalic r:id="rId115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>
          <p15:clr>
            <a:srgbClr val="A4A3A4"/>
          </p15:clr>
        </p15:guide>
        <p15:guide id="2" pos="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812"/>
    <a:srgbClr val="4D4D4D"/>
    <a:srgbClr val="333333"/>
    <a:srgbClr val="000000"/>
    <a:srgbClr val="656705"/>
    <a:srgbClr val="C0BAAC"/>
    <a:srgbClr val="A89786"/>
    <a:srgbClr val="C2B6AA"/>
    <a:srgbClr val="336699"/>
    <a:srgbClr val="D2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74" autoAdjust="0"/>
  </p:normalViewPr>
  <p:slideViewPr>
    <p:cSldViewPr snapToGrid="0">
      <p:cViewPr varScale="1">
        <p:scale>
          <a:sx n="105" d="100"/>
          <a:sy n="105" d="100"/>
        </p:scale>
        <p:origin x="1840" y="192"/>
      </p:cViewPr>
      <p:guideLst>
        <p:guide orient="horz" pos="1076"/>
        <p:guide pos="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6.fntdata"/><Relationship Id="rId16" Type="http://schemas.openxmlformats.org/officeDocument/2006/relationships/slide" Target="slides/slide15.xml"/><Relationship Id="rId107" Type="http://schemas.openxmlformats.org/officeDocument/2006/relationships/font" Target="fonts/font1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7.fntdata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2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8.fntdata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4.fntdata"/><Relationship Id="rId115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5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9.xml"/><Relationship Id="rId18" Type="http://schemas.openxmlformats.org/officeDocument/2006/relationships/slide" Target="slides/slide34.xml"/><Relationship Id="rId26" Type="http://schemas.openxmlformats.org/officeDocument/2006/relationships/slide" Target="slides/slide96.xml"/><Relationship Id="rId3" Type="http://schemas.openxmlformats.org/officeDocument/2006/relationships/slide" Target="slides/slide7.xml"/><Relationship Id="rId21" Type="http://schemas.openxmlformats.org/officeDocument/2006/relationships/slide" Target="slides/slide82.xml"/><Relationship Id="rId7" Type="http://schemas.openxmlformats.org/officeDocument/2006/relationships/slide" Target="slides/slide18.xml"/><Relationship Id="rId12" Type="http://schemas.openxmlformats.org/officeDocument/2006/relationships/slide" Target="slides/slide28.xml"/><Relationship Id="rId17" Type="http://schemas.openxmlformats.org/officeDocument/2006/relationships/slide" Target="slides/slide33.xml"/><Relationship Id="rId25" Type="http://schemas.openxmlformats.org/officeDocument/2006/relationships/slide" Target="slides/slide92.xml"/><Relationship Id="rId2" Type="http://schemas.openxmlformats.org/officeDocument/2006/relationships/slide" Target="slides/slide5.xml"/><Relationship Id="rId16" Type="http://schemas.openxmlformats.org/officeDocument/2006/relationships/slide" Target="slides/slide32.xml"/><Relationship Id="rId20" Type="http://schemas.openxmlformats.org/officeDocument/2006/relationships/slide" Target="slides/slide80.xml"/><Relationship Id="rId1" Type="http://schemas.openxmlformats.org/officeDocument/2006/relationships/slide" Target="slides/slide2.xml"/><Relationship Id="rId6" Type="http://schemas.openxmlformats.org/officeDocument/2006/relationships/slide" Target="slides/slide11.xml"/><Relationship Id="rId11" Type="http://schemas.openxmlformats.org/officeDocument/2006/relationships/slide" Target="slides/slide22.xml"/><Relationship Id="rId24" Type="http://schemas.openxmlformats.org/officeDocument/2006/relationships/slide" Target="slides/slide88.xml"/><Relationship Id="rId5" Type="http://schemas.openxmlformats.org/officeDocument/2006/relationships/slide" Target="slides/slide9.xml"/><Relationship Id="rId15" Type="http://schemas.openxmlformats.org/officeDocument/2006/relationships/slide" Target="slides/slide31.xml"/><Relationship Id="rId23" Type="http://schemas.openxmlformats.org/officeDocument/2006/relationships/slide" Target="slides/slide87.xml"/><Relationship Id="rId28" Type="http://schemas.openxmlformats.org/officeDocument/2006/relationships/slide" Target="slides/slide98.xml"/><Relationship Id="rId10" Type="http://schemas.openxmlformats.org/officeDocument/2006/relationships/slide" Target="slides/slide21.xml"/><Relationship Id="rId19" Type="http://schemas.openxmlformats.org/officeDocument/2006/relationships/slide" Target="slides/slide50.xml"/><Relationship Id="rId4" Type="http://schemas.openxmlformats.org/officeDocument/2006/relationships/slide" Target="slides/slide8.xml"/><Relationship Id="rId9" Type="http://schemas.openxmlformats.org/officeDocument/2006/relationships/slide" Target="slides/slide20.xml"/><Relationship Id="rId14" Type="http://schemas.openxmlformats.org/officeDocument/2006/relationships/slide" Target="slides/slide30.xml"/><Relationship Id="rId22" Type="http://schemas.openxmlformats.org/officeDocument/2006/relationships/slide" Target="slides/slide83.xml"/><Relationship Id="rId27" Type="http://schemas.openxmlformats.org/officeDocument/2006/relationships/slide" Target="slides/slide9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F5C109EA-A142-47BE-B358-E1D30B4C7230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05F68638-FB96-4D5D-AA33-02F7C1EE19A1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41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41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94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47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09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922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54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26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9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662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674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9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800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50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654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226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80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635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5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041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528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785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822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193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563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232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855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486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85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78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42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849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51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710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648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1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35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05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12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947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8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80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9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52388"/>
            <a:ext cx="1943100" cy="5695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678488" cy="5695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44E"/>
            </a:gs>
            <a:gs pos="50000">
              <a:srgbClr val="0070A8"/>
            </a:gs>
            <a:gs pos="100000">
              <a:srgbClr val="0034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138244" name="Freeform 4"/>
              <p:cNvSpPr>
                <a:spLocks/>
              </p:cNvSpPr>
              <p:nvPr/>
            </p:nvSpPr>
            <p:spPr bwMode="auto">
              <a:xfrm>
                <a:off x="372" y="192"/>
                <a:ext cx="86" cy="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96"/>
                  </a:cxn>
                  <a:cxn ang="0">
                    <a:pos x="85" y="816"/>
                  </a:cxn>
                  <a:cxn ang="0">
                    <a:pos x="0" y="912"/>
                  </a:cxn>
                  <a:cxn ang="0">
                    <a:pos x="0" y="0"/>
                  </a:cxn>
                </a:cxnLst>
                <a:rect l="0" t="0" r="r" b="b"/>
                <a:pathLst>
                  <a:path w="86" h="913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45" name="Freeform 5"/>
              <p:cNvSpPr>
                <a:spLocks/>
              </p:cNvSpPr>
              <p:nvPr/>
            </p:nvSpPr>
            <p:spPr bwMode="auto">
              <a:xfrm>
                <a:off x="5470" y="186"/>
                <a:ext cx="87" cy="91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93"/>
                  </a:cxn>
                  <a:cxn ang="0">
                    <a:pos x="0" y="813"/>
                  </a:cxn>
                  <a:cxn ang="0">
                    <a:pos x="86" y="909"/>
                  </a:cxn>
                  <a:cxn ang="0">
                    <a:pos x="86" y="0"/>
                  </a:cxn>
                </a:cxnLst>
                <a:rect l="0" t="0" r="r" b="b"/>
                <a:pathLst>
                  <a:path w="87" h="91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46" name="Freeform 6"/>
              <p:cNvSpPr>
                <a:spLocks/>
              </p:cNvSpPr>
              <p:nvPr/>
            </p:nvSpPr>
            <p:spPr bwMode="auto">
              <a:xfrm>
                <a:off x="372" y="189"/>
                <a:ext cx="518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84" y="3"/>
                  </a:cxn>
                  <a:cxn ang="0">
                    <a:pos x="5093" y="102"/>
                  </a:cxn>
                  <a:cxn ang="0">
                    <a:pos x="88" y="102"/>
                  </a:cxn>
                  <a:cxn ang="0">
                    <a:pos x="0" y="0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3" name="Group 7"/>
            <p:cNvGrpSpPr>
              <a:grpSpLocks/>
            </p:cNvGrpSpPr>
            <p:nvPr/>
          </p:nvGrpSpPr>
          <p:grpSpPr bwMode="auto"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38248" name="Freeform 8"/>
              <p:cNvSpPr>
                <a:spLocks/>
              </p:cNvSpPr>
              <p:nvPr/>
            </p:nvSpPr>
            <p:spPr bwMode="auto">
              <a:xfrm>
                <a:off x="372" y="807"/>
                <a:ext cx="79" cy="32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107"/>
                  </a:cxn>
                  <a:cxn ang="0">
                    <a:pos x="78" y="3166"/>
                  </a:cxn>
                  <a:cxn ang="0">
                    <a:pos x="0" y="3273"/>
                  </a:cxn>
                  <a:cxn ang="0">
                    <a:pos x="0" y="0"/>
                  </a:cxn>
                </a:cxnLst>
                <a:rect l="0" t="0" r="r" b="b"/>
                <a:pathLst>
                  <a:path w="79" h="3274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49" name="Freeform 9"/>
              <p:cNvSpPr>
                <a:spLocks/>
              </p:cNvSpPr>
              <p:nvPr/>
            </p:nvSpPr>
            <p:spPr bwMode="auto">
              <a:xfrm>
                <a:off x="5470" y="747"/>
                <a:ext cx="84" cy="332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" y="109"/>
                  </a:cxn>
                  <a:cxn ang="0">
                    <a:pos x="0" y="3233"/>
                  </a:cxn>
                  <a:cxn ang="0">
                    <a:pos x="83" y="3324"/>
                  </a:cxn>
                  <a:cxn ang="0">
                    <a:pos x="83" y="0"/>
                  </a:cxn>
                </a:cxnLst>
                <a:rect l="0" t="0" r="r" b="b"/>
                <a:pathLst>
                  <a:path w="84" h="3325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50" name="Freeform 10"/>
              <p:cNvSpPr>
                <a:spLocks/>
              </p:cNvSpPr>
              <p:nvPr/>
            </p:nvSpPr>
            <p:spPr bwMode="auto">
              <a:xfrm>
                <a:off x="372" y="3984"/>
                <a:ext cx="5185" cy="88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5184" y="87"/>
                  </a:cxn>
                  <a:cxn ang="0">
                    <a:pos x="5095" y="0"/>
                  </a:cxn>
                  <a:cxn ang="0">
                    <a:pos x="89" y="0"/>
                  </a:cxn>
                  <a:cxn ang="0">
                    <a:pos x="0" y="87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51" name="Rectangle 11"/>
              <p:cNvSpPr>
                <a:spLocks noChangeArrowheads="1"/>
              </p:cNvSpPr>
              <p:nvPr/>
            </p:nvSpPr>
            <p:spPr bwMode="auto">
              <a:xfrm>
                <a:off x="457" y="291"/>
                <a:ext cx="5013" cy="36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382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825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04900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8191500" y="6245225"/>
            <a:ext cx="5445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</a:t>
            </a:r>
            <a:fld id="{C4675322-74C9-495B-B03B-B77E28464E6E}" type="slidenum">
              <a:rPr lang="en-US" sz="1600">
                <a:effectLst/>
                <a:latin typeface="Book Antiqua" pitchFamily="18" charset="0"/>
              </a:rPr>
              <a:pPr algn="l">
                <a:defRPr/>
              </a:pPr>
              <a:t>‹#›</a:t>
            </a:fld>
            <a:endParaRPr lang="en-US" sz="1600" dirty="0">
              <a:effectLst/>
              <a:latin typeface="Book Antiqua" pitchFamily="18" charset="0"/>
            </a:endParaRP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7737475" y="5995988"/>
            <a:ext cx="83185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          Slide</a:t>
            </a:r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563563" y="6164263"/>
            <a:ext cx="6827837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© 2014  Cengage Learning.  All Rights Reserved.  May not be scanned, copied</a:t>
            </a:r>
          </a:p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or duplicated, or posted to a publicly accessible website, in whole or in part.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12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A40EF2-1425-1044-8A78-2D14D803D6F1}"/>
              </a:ext>
            </a:extLst>
          </p:cNvPr>
          <p:cNvSpPr txBox="1"/>
          <p:nvPr/>
        </p:nvSpPr>
        <p:spPr>
          <a:xfrm>
            <a:off x="1408762" y="1472542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Decision Sciences- 1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F6EA2-8B45-5743-808D-E328AE9A8296}"/>
              </a:ext>
            </a:extLst>
          </p:cNvPr>
          <p:cNvSpPr txBox="1"/>
          <p:nvPr/>
        </p:nvSpPr>
        <p:spPr>
          <a:xfrm>
            <a:off x="1408762" y="3206337"/>
            <a:ext cx="2177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Anirban Ghatak</a:t>
            </a:r>
          </a:p>
        </p:txBody>
      </p:sp>
    </p:spTree>
    <p:extLst>
      <p:ext uri="{BB962C8B-B14F-4D97-AF65-F5344CB8AC3E}">
        <p14:creationId xmlns:p14="http://schemas.microsoft.com/office/powerpoint/2010/main" val="4034634976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Scales of Measurement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146300" cy="522288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Nominal</a:t>
            </a:r>
            <a:endParaRPr lang="en-US" sz="2500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04900" y="2889250"/>
            <a:ext cx="7296150" cy="7620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nonnumeric label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 code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may be used.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104900" y="16700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 are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labels or names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used to identify an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attribute of the element.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 rot="5400000">
            <a:off x="727075" y="2159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 rot="5400000">
            <a:off x="727075" y="3187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 autoUpdateAnimBg="0"/>
      <p:bldP spid="62469" grpId="0" animBg="1" autoUpdateAnimBg="0"/>
      <p:bldP spid="62470" grpId="0" animBg="1"/>
      <p:bldP spid="6247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38"/>
          <p:cNvSpPr>
            <a:spLocks noChangeArrowheads="1"/>
          </p:cNvSpPr>
          <p:nvPr/>
        </p:nvSpPr>
        <p:spPr bwMode="auto">
          <a:xfrm>
            <a:off x="510057" y="1061585"/>
            <a:ext cx="8184000" cy="487838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Side-by-Side Bar Chart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 flipH="1" flipV="1">
            <a:off x="1473661" y="1460045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1633999" y="5374820"/>
            <a:ext cx="114614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Colonial</a:t>
            </a: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3154377" y="5374820"/>
            <a:ext cx="62196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Log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3956853" y="5398633"/>
            <a:ext cx="1477970" cy="367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 Split-Level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5446268" y="5373233"/>
            <a:ext cx="11878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A-Frame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 rot="16200000">
            <a:off x="114081" y="3023733"/>
            <a:ext cx="1393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Frequency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794961" y="5141458"/>
            <a:ext cx="155651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Home Style</a:t>
            </a:r>
          </a:p>
        </p:txBody>
      </p:sp>
      <p:sp>
        <p:nvSpPr>
          <p:cNvPr id="71" name="AutoShape 88"/>
          <p:cNvSpPr>
            <a:spLocks noChangeArrowheads="1"/>
          </p:cNvSpPr>
          <p:nvPr/>
        </p:nvSpPr>
        <p:spPr bwMode="auto">
          <a:xfrm rot="5400000">
            <a:off x="279861" y="360952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72" name="Group 150"/>
          <p:cNvGrpSpPr>
            <a:grpSpLocks/>
          </p:cNvGrpSpPr>
          <p:nvPr/>
        </p:nvGrpSpPr>
        <p:grpSpPr bwMode="auto">
          <a:xfrm>
            <a:off x="1386349" y="1458458"/>
            <a:ext cx="5210175" cy="3473450"/>
            <a:chOff x="1111" y="1029"/>
            <a:chExt cx="3282" cy="2188"/>
          </a:xfrm>
        </p:grpSpPr>
        <p:grpSp>
          <p:nvGrpSpPr>
            <p:cNvPr id="73" name="Group 149"/>
            <p:cNvGrpSpPr>
              <a:grpSpLocks/>
            </p:cNvGrpSpPr>
            <p:nvPr/>
          </p:nvGrpSpPr>
          <p:grpSpPr bwMode="auto">
            <a:xfrm>
              <a:off x="1123" y="1277"/>
              <a:ext cx="3270" cy="1940"/>
              <a:chOff x="1123" y="1277"/>
              <a:chExt cx="3270" cy="1940"/>
            </a:xfrm>
          </p:grpSpPr>
          <p:sp>
            <p:nvSpPr>
              <p:cNvPr id="75" name="Line 43"/>
              <p:cNvSpPr>
                <a:spLocks noChangeShapeType="1"/>
              </p:cNvSpPr>
              <p:nvPr/>
            </p:nvSpPr>
            <p:spPr bwMode="auto">
              <a:xfrm rot="5400000">
                <a:off x="2755" y="158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6" name="Line 44"/>
              <p:cNvSpPr>
                <a:spLocks noChangeShapeType="1"/>
              </p:cNvSpPr>
              <p:nvPr/>
            </p:nvSpPr>
            <p:spPr bwMode="auto">
              <a:xfrm rot="5400000">
                <a:off x="2756" y="110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7" name="Line 45"/>
              <p:cNvSpPr>
                <a:spLocks noChangeShapeType="1"/>
              </p:cNvSpPr>
              <p:nvPr/>
            </p:nvSpPr>
            <p:spPr bwMode="auto">
              <a:xfrm rot="5400000">
                <a:off x="2755" y="-35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8" name="Line 46"/>
              <p:cNvSpPr>
                <a:spLocks noChangeShapeType="1"/>
              </p:cNvSpPr>
              <p:nvPr/>
            </p:nvSpPr>
            <p:spPr bwMode="auto">
              <a:xfrm rot="5400000">
                <a:off x="2757" y="121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9" name="Line 47"/>
              <p:cNvSpPr>
                <a:spLocks noChangeShapeType="1"/>
              </p:cNvSpPr>
              <p:nvPr/>
            </p:nvSpPr>
            <p:spPr bwMode="auto">
              <a:xfrm rot="5400000">
                <a:off x="2757" y="617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0" name="Line 91"/>
              <p:cNvSpPr>
                <a:spLocks noChangeShapeType="1"/>
              </p:cNvSpPr>
              <p:nvPr/>
            </p:nvSpPr>
            <p:spPr bwMode="auto">
              <a:xfrm rot="5400000">
                <a:off x="2760" y="134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" name="Line 92"/>
              <p:cNvSpPr>
                <a:spLocks noChangeShapeType="1"/>
              </p:cNvSpPr>
              <p:nvPr/>
            </p:nvSpPr>
            <p:spPr bwMode="auto">
              <a:xfrm rot="5400000">
                <a:off x="2755" y="-11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" name="Line 93"/>
              <p:cNvSpPr>
                <a:spLocks noChangeShapeType="1"/>
              </p:cNvSpPr>
              <p:nvPr/>
            </p:nvSpPr>
            <p:spPr bwMode="auto">
              <a:xfrm rot="5400000">
                <a:off x="2761" y="373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" name="Line 94"/>
              <p:cNvSpPr>
                <a:spLocks noChangeShapeType="1"/>
              </p:cNvSpPr>
              <p:nvPr/>
            </p:nvSpPr>
            <p:spPr bwMode="auto">
              <a:xfrm rot="5400000">
                <a:off x="2761" y="857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4" name="Line 143"/>
            <p:cNvSpPr>
              <a:spLocks noChangeShapeType="1"/>
            </p:cNvSpPr>
            <p:nvPr/>
          </p:nvSpPr>
          <p:spPr bwMode="auto">
            <a:xfrm rot="5400000">
              <a:off x="2743" y="-603"/>
              <a:ext cx="0" cy="326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84" name="Group 148"/>
          <p:cNvGrpSpPr>
            <a:grpSpLocks/>
          </p:cNvGrpSpPr>
          <p:nvPr/>
        </p:nvGrpSpPr>
        <p:grpSpPr bwMode="auto">
          <a:xfrm>
            <a:off x="1365711" y="1455283"/>
            <a:ext cx="203200" cy="3479800"/>
            <a:chOff x="1014" y="1027"/>
            <a:chExt cx="128" cy="2192"/>
          </a:xfrm>
        </p:grpSpPr>
        <p:grpSp>
          <p:nvGrpSpPr>
            <p:cNvPr id="85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87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8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9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0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1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86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96" name="Group 152"/>
          <p:cNvGrpSpPr>
            <a:grpSpLocks/>
          </p:cNvGrpSpPr>
          <p:nvPr/>
        </p:nvGrpSpPr>
        <p:grpSpPr bwMode="auto">
          <a:xfrm>
            <a:off x="919627" y="1258433"/>
            <a:ext cx="455614" cy="3875087"/>
            <a:chOff x="727" y="903"/>
            <a:chExt cx="287" cy="2441"/>
          </a:xfrm>
        </p:grpSpPr>
        <p:grpSp>
          <p:nvGrpSpPr>
            <p:cNvPr id="97" name="Group 151"/>
            <p:cNvGrpSpPr>
              <a:grpSpLocks/>
            </p:cNvGrpSpPr>
            <p:nvPr/>
          </p:nvGrpSpPr>
          <p:grpSpPr bwMode="auto">
            <a:xfrm>
              <a:off x="727" y="1143"/>
              <a:ext cx="287" cy="2201"/>
              <a:chOff x="727" y="1143"/>
              <a:chExt cx="287" cy="2201"/>
            </a:xfrm>
          </p:grpSpPr>
          <p:sp>
            <p:nvSpPr>
              <p:cNvPr id="99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2</a:t>
                </a:r>
              </a:p>
            </p:txBody>
          </p:sp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4</a:t>
                </a:r>
              </a:p>
            </p:txBody>
          </p:sp>
          <p:sp>
            <p:nvSpPr>
              <p:cNvPr id="101" name="Rectangle 18"/>
              <p:cNvSpPr>
                <a:spLocks noChangeArrowheads="1"/>
              </p:cNvSpPr>
              <p:nvPr/>
            </p:nvSpPr>
            <p:spPr bwMode="auto">
              <a:xfrm>
                <a:off x="817" y="2617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6</a:t>
                </a:r>
              </a:p>
            </p:txBody>
          </p:sp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817" y="2365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8</a:t>
                </a:r>
              </a:p>
            </p:txBody>
          </p:sp>
          <p:sp>
            <p:nvSpPr>
              <p:cNvPr id="103" name="Rectangle 20"/>
              <p:cNvSpPr>
                <a:spLocks noChangeArrowheads="1"/>
              </p:cNvSpPr>
              <p:nvPr/>
            </p:nvSpPr>
            <p:spPr bwMode="auto">
              <a:xfrm>
                <a:off x="736" y="2120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10</a:t>
                </a:r>
              </a:p>
            </p:txBody>
          </p:sp>
          <p:sp>
            <p:nvSpPr>
              <p:cNvPr id="104" name="Rectangle 21"/>
              <p:cNvSpPr>
                <a:spLocks noChangeArrowheads="1"/>
              </p:cNvSpPr>
              <p:nvPr/>
            </p:nvSpPr>
            <p:spPr bwMode="auto">
              <a:xfrm>
                <a:off x="737" y="1874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12</a:t>
                </a:r>
              </a:p>
            </p:txBody>
          </p:sp>
          <p:sp>
            <p:nvSpPr>
              <p:cNvPr id="105" name="Rectangle 22"/>
              <p:cNvSpPr>
                <a:spLocks noChangeArrowheads="1"/>
              </p:cNvSpPr>
              <p:nvPr/>
            </p:nvSpPr>
            <p:spPr bwMode="auto">
              <a:xfrm>
                <a:off x="736" y="1633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14</a:t>
                </a:r>
              </a:p>
            </p:txBody>
          </p:sp>
          <p:sp>
            <p:nvSpPr>
              <p:cNvPr id="106" name="Rectangle 23"/>
              <p:cNvSpPr>
                <a:spLocks noChangeArrowheads="1"/>
              </p:cNvSpPr>
              <p:nvPr/>
            </p:nvSpPr>
            <p:spPr bwMode="auto">
              <a:xfrm>
                <a:off x="732" y="1387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16</a:t>
                </a:r>
              </a:p>
            </p:txBody>
          </p: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727" y="1143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18</a:t>
                </a:r>
              </a:p>
            </p:txBody>
          </p:sp>
        </p:grpSp>
        <p:sp>
          <p:nvSpPr>
            <p:cNvPr id="98" name="Rectangle 146"/>
            <p:cNvSpPr>
              <a:spLocks noChangeArrowheads="1"/>
            </p:cNvSpPr>
            <p:nvPr/>
          </p:nvSpPr>
          <p:spPr bwMode="auto">
            <a:xfrm>
              <a:off x="727" y="903"/>
              <a:ext cx="27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20</a:t>
              </a:r>
            </a:p>
          </p:txBody>
        </p:sp>
      </p:grpSp>
      <p:sp>
        <p:nvSpPr>
          <p:cNvPr id="108" name="Rectangle 141"/>
          <p:cNvSpPr>
            <a:spLocks noChangeArrowheads="1"/>
          </p:cNvSpPr>
          <p:nvPr/>
        </p:nvSpPr>
        <p:spPr bwMode="auto">
          <a:xfrm>
            <a:off x="2547258" y="857252"/>
            <a:ext cx="4076700" cy="525461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Finger Lake Homes</a:t>
            </a:r>
          </a:p>
        </p:txBody>
      </p:sp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1609281" y="1852158"/>
            <a:ext cx="546100" cy="3475037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2151082" y="3007858"/>
            <a:ext cx="563108" cy="23193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" name="Line 5"/>
          <p:cNvSpPr>
            <a:spLocks noChangeShapeType="1"/>
          </p:cNvSpPr>
          <p:nvPr/>
        </p:nvSpPr>
        <p:spPr bwMode="auto">
          <a:xfrm>
            <a:off x="1470486" y="5330370"/>
            <a:ext cx="513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" name="Rectangle 25"/>
          <p:cNvSpPr>
            <a:spLocks noChangeArrowheads="1"/>
          </p:cNvSpPr>
          <p:nvPr/>
        </p:nvSpPr>
        <p:spPr bwMode="auto">
          <a:xfrm>
            <a:off x="2908287" y="4177846"/>
            <a:ext cx="546100" cy="1142096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3450088" y="2615746"/>
            <a:ext cx="563108" cy="2704195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4192779" y="1669822"/>
            <a:ext cx="546100" cy="3657379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4734580" y="2247672"/>
            <a:ext cx="563108" cy="3079529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7" name="Rectangle 25"/>
          <p:cNvSpPr>
            <a:spLocks noChangeArrowheads="1"/>
          </p:cNvSpPr>
          <p:nvPr/>
        </p:nvSpPr>
        <p:spPr bwMode="auto">
          <a:xfrm>
            <a:off x="5494801" y="3022372"/>
            <a:ext cx="546100" cy="2297575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8" name="Rectangle 26"/>
          <p:cNvSpPr>
            <a:spLocks noChangeArrowheads="1"/>
          </p:cNvSpPr>
          <p:nvPr/>
        </p:nvSpPr>
        <p:spPr bwMode="auto">
          <a:xfrm>
            <a:off x="6033586" y="4742891"/>
            <a:ext cx="563108" cy="577056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6819685" y="2713040"/>
            <a:ext cx="1679073" cy="733485"/>
            <a:chOff x="6819685" y="2713040"/>
            <a:chExt cx="1679073" cy="733485"/>
          </a:xfrm>
        </p:grpSpPr>
        <p:sp>
          <p:nvSpPr>
            <p:cNvPr id="133" name="TextBox 132"/>
            <p:cNvSpPr txBox="1"/>
            <p:nvPr/>
          </p:nvSpPr>
          <p:spPr>
            <a:xfrm>
              <a:off x="7132678" y="2713040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Book Antiqua" pitchFamily="18" charset="0"/>
                </a:rPr>
                <a:t>&lt; $200,000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132678" y="3046415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>
                  <a:latin typeface="Book Antiqua" pitchFamily="18" charset="0"/>
                </a:rPr>
                <a:t>&gt;</a:t>
              </a:r>
              <a:r>
                <a:rPr lang="en-US" sz="2000" dirty="0">
                  <a:latin typeface="Book Antiqua" pitchFamily="18" charset="0"/>
                </a:rPr>
                <a:t> $200,000</a:t>
              </a:r>
            </a:p>
          </p:txBody>
        </p:sp>
        <p:sp>
          <p:nvSpPr>
            <p:cNvPr id="135" name="Rectangle 25"/>
            <p:cNvSpPr>
              <a:spLocks noChangeArrowheads="1"/>
            </p:cNvSpPr>
            <p:nvPr/>
          </p:nvSpPr>
          <p:spPr bwMode="auto">
            <a:xfrm>
              <a:off x="6819685" y="2799895"/>
              <a:ext cx="273050" cy="238360"/>
            </a:xfrm>
            <a:prstGeom prst="rect">
              <a:avLst/>
            </a:prstGeom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7" name="Rectangle 26"/>
            <p:cNvSpPr>
              <a:spLocks noChangeArrowheads="1"/>
            </p:cNvSpPr>
            <p:nvPr/>
          </p:nvSpPr>
          <p:spPr bwMode="auto">
            <a:xfrm>
              <a:off x="6826146" y="3125333"/>
              <a:ext cx="266589" cy="239714"/>
            </a:xfrm>
            <a:prstGeom prst="rect">
              <a:avLst/>
            </a:prstGeom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50523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5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25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5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25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25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25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25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25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25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25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25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64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nimBg="1"/>
      <p:bldP spid="108" grpId="0" animBg="1" autoUpdateAnimBg="0"/>
      <p:bldP spid="109" grpId="0" animBg="1"/>
      <p:bldP spid="110" grpId="0" animBg="1"/>
      <p:bldP spid="115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Stacked Bar Chart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 rot="5400000">
            <a:off x="558800" y="118881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5400000">
            <a:off x="577850" y="208416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9775" y="1885950"/>
            <a:ext cx="77724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It is a bar chart in which each bar is broken into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rectangular segments of a different color.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9115" y="852775"/>
            <a:ext cx="782955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stacked bar chart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another way to display and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compare two variables on the same display.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5400000">
            <a:off x="570596" y="296226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2521" y="2851134"/>
            <a:ext cx="7772400" cy="1183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If percentage frequencies are displayed, all bars</a:t>
            </a:r>
          </a:p>
          <a:p>
            <a:pPr algn="l">
              <a:buClr>
                <a:srgbClr val="00FFFF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will be of the same height (or length), extending to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100% mark.</a:t>
            </a:r>
          </a:p>
        </p:txBody>
      </p:sp>
    </p:spTree>
    <p:extLst>
      <p:ext uri="{BB962C8B-B14F-4D97-AF65-F5344CB8AC3E}">
        <p14:creationId xmlns:p14="http://schemas.microsoft.com/office/powerpoint/2010/main" val="8541100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utoUpdateAnimBg="0"/>
      <p:bldP spid="8" grpId="0" autoUpdateAnimBg="0"/>
      <p:bldP spid="9" grpId="0" animBg="1"/>
      <p:bldP spid="10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510057" y="1061585"/>
            <a:ext cx="8184000" cy="487838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Stacked Bar Chart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 flipV="1">
            <a:off x="1473661" y="1460045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729235" y="5374820"/>
            <a:ext cx="114614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Colonial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135276" y="5374820"/>
            <a:ext cx="62196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Log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8624" y="5398633"/>
            <a:ext cx="769442" cy="367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 Split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5133184" y="5373233"/>
            <a:ext cx="11878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A-Frame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 rot="16200000">
            <a:off x="114081" y="3023733"/>
            <a:ext cx="1393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Frequency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6794961" y="5141458"/>
            <a:ext cx="155651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Home Style</a:t>
            </a:r>
          </a:p>
        </p:txBody>
      </p:sp>
      <p:sp>
        <p:nvSpPr>
          <p:cNvPr id="11" name="AutoShape 88"/>
          <p:cNvSpPr>
            <a:spLocks noChangeArrowheads="1"/>
          </p:cNvSpPr>
          <p:nvPr/>
        </p:nvSpPr>
        <p:spPr bwMode="auto">
          <a:xfrm rot="5400000">
            <a:off x="279861" y="360952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86349" y="1458458"/>
            <a:ext cx="5210175" cy="3473450"/>
            <a:chOff x="1111" y="1029"/>
            <a:chExt cx="3282" cy="2188"/>
          </a:xfrm>
        </p:grpSpPr>
        <p:grpSp>
          <p:nvGrpSpPr>
            <p:cNvPr id="13" name="Group 149"/>
            <p:cNvGrpSpPr>
              <a:grpSpLocks/>
            </p:cNvGrpSpPr>
            <p:nvPr/>
          </p:nvGrpSpPr>
          <p:grpSpPr bwMode="auto">
            <a:xfrm>
              <a:off x="1123" y="1277"/>
              <a:ext cx="3270" cy="1940"/>
              <a:chOff x="1123" y="1277"/>
              <a:chExt cx="3270" cy="1940"/>
            </a:xfrm>
          </p:grpSpPr>
          <p:sp>
            <p:nvSpPr>
              <p:cNvPr id="15" name="Line 43"/>
              <p:cNvSpPr>
                <a:spLocks noChangeShapeType="1"/>
              </p:cNvSpPr>
              <p:nvPr/>
            </p:nvSpPr>
            <p:spPr bwMode="auto">
              <a:xfrm rot="5400000">
                <a:off x="2755" y="158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Line 44"/>
              <p:cNvSpPr>
                <a:spLocks noChangeShapeType="1"/>
              </p:cNvSpPr>
              <p:nvPr/>
            </p:nvSpPr>
            <p:spPr bwMode="auto">
              <a:xfrm rot="5400000">
                <a:off x="2756" y="110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Line 45"/>
              <p:cNvSpPr>
                <a:spLocks noChangeShapeType="1"/>
              </p:cNvSpPr>
              <p:nvPr/>
            </p:nvSpPr>
            <p:spPr bwMode="auto">
              <a:xfrm rot="5400000">
                <a:off x="2755" y="-35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" name="Line 46"/>
              <p:cNvSpPr>
                <a:spLocks noChangeShapeType="1"/>
              </p:cNvSpPr>
              <p:nvPr/>
            </p:nvSpPr>
            <p:spPr bwMode="auto">
              <a:xfrm rot="5400000">
                <a:off x="2757" y="121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Line 47"/>
              <p:cNvSpPr>
                <a:spLocks noChangeShapeType="1"/>
              </p:cNvSpPr>
              <p:nvPr/>
            </p:nvSpPr>
            <p:spPr bwMode="auto">
              <a:xfrm rot="5400000">
                <a:off x="2757" y="617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Line 91"/>
              <p:cNvSpPr>
                <a:spLocks noChangeShapeType="1"/>
              </p:cNvSpPr>
              <p:nvPr/>
            </p:nvSpPr>
            <p:spPr bwMode="auto">
              <a:xfrm rot="5400000">
                <a:off x="2760" y="134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Line 92"/>
              <p:cNvSpPr>
                <a:spLocks noChangeShapeType="1"/>
              </p:cNvSpPr>
              <p:nvPr/>
            </p:nvSpPr>
            <p:spPr bwMode="auto">
              <a:xfrm rot="5400000">
                <a:off x="2755" y="-11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Line 93"/>
              <p:cNvSpPr>
                <a:spLocks noChangeShapeType="1"/>
              </p:cNvSpPr>
              <p:nvPr/>
            </p:nvSpPr>
            <p:spPr bwMode="auto">
              <a:xfrm rot="5400000">
                <a:off x="2761" y="373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Line 94"/>
              <p:cNvSpPr>
                <a:spLocks noChangeShapeType="1"/>
              </p:cNvSpPr>
              <p:nvPr/>
            </p:nvSpPr>
            <p:spPr bwMode="auto">
              <a:xfrm rot="5400000">
                <a:off x="2761" y="857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4" name="Line 143"/>
            <p:cNvSpPr>
              <a:spLocks noChangeShapeType="1"/>
            </p:cNvSpPr>
            <p:nvPr/>
          </p:nvSpPr>
          <p:spPr bwMode="auto">
            <a:xfrm rot="5400000">
              <a:off x="2743" y="-603"/>
              <a:ext cx="0" cy="326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1365711" y="1455283"/>
            <a:ext cx="203200" cy="3479800"/>
            <a:chOff x="1014" y="1027"/>
            <a:chExt cx="128" cy="2192"/>
          </a:xfrm>
        </p:grpSpPr>
        <p:grpSp>
          <p:nvGrpSpPr>
            <p:cNvPr id="25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6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6" name="Group 152"/>
          <p:cNvGrpSpPr>
            <a:grpSpLocks/>
          </p:cNvGrpSpPr>
          <p:nvPr/>
        </p:nvGrpSpPr>
        <p:grpSpPr bwMode="auto">
          <a:xfrm>
            <a:off x="919623" y="1258433"/>
            <a:ext cx="517525" cy="3875087"/>
            <a:chOff x="727" y="903"/>
            <a:chExt cx="326" cy="2441"/>
          </a:xfrm>
        </p:grpSpPr>
        <p:grpSp>
          <p:nvGrpSpPr>
            <p:cNvPr id="37" name="Group 151"/>
            <p:cNvGrpSpPr>
              <a:grpSpLocks/>
            </p:cNvGrpSpPr>
            <p:nvPr/>
          </p:nvGrpSpPr>
          <p:grpSpPr bwMode="auto">
            <a:xfrm>
              <a:off x="727" y="1143"/>
              <a:ext cx="326" cy="2201"/>
              <a:chOff x="727" y="1143"/>
              <a:chExt cx="326" cy="2201"/>
            </a:xfrm>
          </p:grpSpPr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4</a:t>
                </a: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8</a:t>
                </a: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736" y="2617"/>
                <a:ext cx="31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12 </a:t>
                </a: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736" y="2365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16</a:t>
                </a:r>
              </a:p>
            </p:txBody>
          </p:sp>
          <p:sp>
            <p:nvSpPr>
              <p:cNvPr id="43" name="Rectangle 20"/>
              <p:cNvSpPr>
                <a:spLocks noChangeArrowheads="1"/>
              </p:cNvSpPr>
              <p:nvPr/>
            </p:nvSpPr>
            <p:spPr bwMode="auto">
              <a:xfrm>
                <a:off x="736" y="2120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20</a:t>
                </a: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737" y="1874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24</a:t>
                </a:r>
              </a:p>
            </p:txBody>
          </p:sp>
          <p:sp>
            <p:nvSpPr>
              <p:cNvPr id="45" name="Rectangle 22"/>
              <p:cNvSpPr>
                <a:spLocks noChangeArrowheads="1"/>
              </p:cNvSpPr>
              <p:nvPr/>
            </p:nvSpPr>
            <p:spPr bwMode="auto">
              <a:xfrm>
                <a:off x="736" y="1633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28</a:t>
                </a:r>
              </a:p>
            </p:txBody>
          </p:sp>
          <p:sp>
            <p:nvSpPr>
              <p:cNvPr id="46" name="Rectangle 23"/>
              <p:cNvSpPr>
                <a:spLocks noChangeArrowheads="1"/>
              </p:cNvSpPr>
              <p:nvPr/>
            </p:nvSpPr>
            <p:spPr bwMode="auto">
              <a:xfrm>
                <a:off x="732" y="1387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32</a:t>
                </a: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727" y="1143"/>
                <a:ext cx="27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36</a:t>
                </a:r>
              </a:p>
            </p:txBody>
          </p:sp>
        </p:grpSp>
        <p:sp>
          <p:nvSpPr>
            <p:cNvPr id="38" name="Rectangle 146"/>
            <p:cNvSpPr>
              <a:spLocks noChangeArrowheads="1"/>
            </p:cNvSpPr>
            <p:nvPr/>
          </p:nvSpPr>
          <p:spPr bwMode="auto">
            <a:xfrm>
              <a:off x="727" y="903"/>
              <a:ext cx="27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40</a:t>
              </a:r>
            </a:p>
          </p:txBody>
        </p:sp>
      </p:grpSp>
      <p:sp>
        <p:nvSpPr>
          <p:cNvPr id="48" name="Rectangle 141"/>
          <p:cNvSpPr>
            <a:spLocks noChangeArrowheads="1"/>
          </p:cNvSpPr>
          <p:nvPr/>
        </p:nvSpPr>
        <p:spPr bwMode="auto">
          <a:xfrm>
            <a:off x="2547258" y="857252"/>
            <a:ext cx="4076700" cy="525461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Finger Lake Homes</a:t>
            </a: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2038152" y="3567291"/>
            <a:ext cx="546100" cy="1762125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2038152" y="2410164"/>
            <a:ext cx="546100" cy="1159669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1470486" y="5330370"/>
            <a:ext cx="513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160677" y="4736650"/>
            <a:ext cx="546100" cy="588060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3160677" y="3399972"/>
            <a:ext cx="546100" cy="1347682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4297264" y="3498511"/>
            <a:ext cx="546100" cy="1828690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4297264" y="1947863"/>
            <a:ext cx="546100" cy="1555818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5432203" y="4169908"/>
            <a:ext cx="546100" cy="1159565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7" name="Rectangle 26"/>
          <p:cNvSpPr>
            <a:spLocks noChangeArrowheads="1"/>
          </p:cNvSpPr>
          <p:nvPr/>
        </p:nvSpPr>
        <p:spPr bwMode="auto">
          <a:xfrm>
            <a:off x="5432203" y="3881719"/>
            <a:ext cx="546100" cy="288528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6819685" y="2713040"/>
            <a:ext cx="1679073" cy="733485"/>
            <a:chOff x="6819685" y="2713040"/>
            <a:chExt cx="1679073" cy="733485"/>
          </a:xfrm>
        </p:grpSpPr>
        <p:sp>
          <p:nvSpPr>
            <p:cNvPr id="59" name="TextBox 58"/>
            <p:cNvSpPr txBox="1"/>
            <p:nvPr/>
          </p:nvSpPr>
          <p:spPr>
            <a:xfrm>
              <a:off x="7132678" y="2713040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Book Antiqua" pitchFamily="18" charset="0"/>
                </a:rPr>
                <a:t>&lt; $200,000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32678" y="3046415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>
                  <a:latin typeface="Book Antiqua" pitchFamily="18" charset="0"/>
                </a:rPr>
                <a:t>&gt;</a:t>
              </a:r>
              <a:r>
                <a:rPr lang="en-US" sz="2000" dirty="0">
                  <a:latin typeface="Book Antiqua" pitchFamily="18" charset="0"/>
                </a:rPr>
                <a:t> $200,000</a:t>
              </a:r>
            </a:p>
          </p:txBody>
        </p:sp>
        <p:sp>
          <p:nvSpPr>
            <p:cNvPr id="61" name="Rectangle 25"/>
            <p:cNvSpPr>
              <a:spLocks noChangeArrowheads="1"/>
            </p:cNvSpPr>
            <p:nvPr/>
          </p:nvSpPr>
          <p:spPr bwMode="auto">
            <a:xfrm>
              <a:off x="6819685" y="2799895"/>
              <a:ext cx="273050" cy="238360"/>
            </a:xfrm>
            <a:prstGeom prst="rect">
              <a:avLst/>
            </a:prstGeom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2" name="Rectangle 26"/>
            <p:cNvSpPr>
              <a:spLocks noChangeArrowheads="1"/>
            </p:cNvSpPr>
            <p:nvPr/>
          </p:nvSpPr>
          <p:spPr bwMode="auto">
            <a:xfrm>
              <a:off x="6826146" y="3125333"/>
              <a:ext cx="266589" cy="239714"/>
            </a:xfrm>
            <a:prstGeom prst="rect">
              <a:avLst/>
            </a:prstGeom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7733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75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5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5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5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75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75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75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75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75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75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75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nimBg="1"/>
      <p:bldP spid="48" grpId="0" animBg="1" autoUpdateAnimBg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7639050" y="2800357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5591175" y="2805119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3457575" y="2802738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1409700" y="2807500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923" name="Group 51"/>
          <p:cNvGrpSpPr>
            <a:grpSpLocks/>
          </p:cNvGrpSpPr>
          <p:nvPr/>
        </p:nvGrpSpPr>
        <p:grpSpPr bwMode="auto">
          <a:xfrm>
            <a:off x="2474913" y="1916113"/>
            <a:ext cx="1004887" cy="155575"/>
            <a:chOff x="1559" y="1243"/>
            <a:chExt cx="633" cy="98"/>
          </a:xfrm>
        </p:grpSpPr>
        <p:sp>
          <p:nvSpPr>
            <p:cNvPr id="79909" name="Line 37"/>
            <p:cNvSpPr>
              <a:spLocks noChangeShapeType="1"/>
            </p:cNvSpPr>
            <p:nvPr/>
          </p:nvSpPr>
          <p:spPr bwMode="auto">
            <a:xfrm>
              <a:off x="1559" y="1243"/>
              <a:ext cx="63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Line 22"/>
            <p:cNvSpPr>
              <a:spLocks noChangeShapeType="1"/>
            </p:cNvSpPr>
            <p:nvPr/>
          </p:nvSpPr>
          <p:spPr bwMode="auto">
            <a:xfrm>
              <a:off x="2181" y="1247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14" name="Group 42"/>
          <p:cNvGrpSpPr>
            <a:grpSpLocks/>
          </p:cNvGrpSpPr>
          <p:nvPr/>
        </p:nvGrpSpPr>
        <p:grpSpPr bwMode="auto">
          <a:xfrm>
            <a:off x="2452688" y="1044575"/>
            <a:ext cx="1465262" cy="274638"/>
            <a:chOff x="1545" y="700"/>
            <a:chExt cx="914" cy="173"/>
          </a:xfrm>
        </p:grpSpPr>
        <p:sp>
          <p:nvSpPr>
            <p:cNvPr id="79898" name="Line 26"/>
            <p:cNvSpPr>
              <a:spLocks noChangeShapeType="1"/>
            </p:cNvSpPr>
            <p:nvPr/>
          </p:nvSpPr>
          <p:spPr bwMode="auto">
            <a:xfrm flipH="1">
              <a:off x="1545" y="700"/>
              <a:ext cx="9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9" name="Line 27"/>
            <p:cNvSpPr>
              <a:spLocks noChangeShapeType="1"/>
            </p:cNvSpPr>
            <p:nvPr/>
          </p:nvSpPr>
          <p:spPr bwMode="auto">
            <a:xfrm>
              <a:off x="1545" y="700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15" name="Group 43"/>
          <p:cNvGrpSpPr>
            <a:grpSpLocks/>
          </p:cNvGrpSpPr>
          <p:nvPr/>
        </p:nvGrpSpPr>
        <p:grpSpPr bwMode="auto">
          <a:xfrm>
            <a:off x="5186363" y="1047750"/>
            <a:ext cx="1444625" cy="276225"/>
            <a:chOff x="3267" y="705"/>
            <a:chExt cx="910" cy="174"/>
          </a:xfrm>
        </p:grpSpPr>
        <p:sp>
          <p:nvSpPr>
            <p:cNvPr id="79900" name="Line 28"/>
            <p:cNvSpPr>
              <a:spLocks noChangeShapeType="1"/>
            </p:cNvSpPr>
            <p:nvPr/>
          </p:nvSpPr>
          <p:spPr bwMode="auto">
            <a:xfrm>
              <a:off x="4177" y="706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 flipH="1">
              <a:off x="3267" y="705"/>
              <a:ext cx="9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and Graphical Displays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336675" y="1328738"/>
            <a:ext cx="2259013" cy="43973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Categorical Data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437188" y="1328738"/>
            <a:ext cx="2405062" cy="43973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Quantitative Data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765175" y="2081213"/>
            <a:ext cx="1274708" cy="769441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Tabular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Displays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937125" y="2081213"/>
            <a:ext cx="1274708" cy="769441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Tabular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Displays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2746375" y="2081213"/>
            <a:ext cx="1465466" cy="769441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Graphical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Displays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918325" y="2081213"/>
            <a:ext cx="1465466" cy="769441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Graphical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Displays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400050" y="2919413"/>
            <a:ext cx="20193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Frequency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Distribution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Rel. Freq. Dist.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Percent Freq. 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Distribution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679700" y="3086773"/>
            <a:ext cx="1552575" cy="1893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Bar Chart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Pie Chart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Side-by-Side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Bar Chart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Stacked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Bar Chart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4500563" y="3124200"/>
            <a:ext cx="2209800" cy="301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Frequency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Distribution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Rel. Freq. Dist.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% Freq. Dist.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Cum. Freq. Dist.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Cum. Rel. Freq.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Distribution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Cum. % Freq.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Distribution 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6794500" y="2862720"/>
            <a:ext cx="1806575" cy="233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Dot Plot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Histogram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Stem-and-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Leaf Display</a:t>
            </a:r>
          </a:p>
          <a:p>
            <a:pPr algn="l">
              <a:buFontTx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Scatter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Diagram</a:t>
            </a:r>
          </a:p>
        </p:txBody>
      </p:sp>
      <p:grpSp>
        <p:nvGrpSpPr>
          <p:cNvPr id="79919" name="Group 47"/>
          <p:cNvGrpSpPr>
            <a:grpSpLocks/>
          </p:cNvGrpSpPr>
          <p:nvPr/>
        </p:nvGrpSpPr>
        <p:grpSpPr bwMode="auto">
          <a:xfrm>
            <a:off x="5568950" y="1768475"/>
            <a:ext cx="1071563" cy="301625"/>
            <a:chOff x="3508" y="1153"/>
            <a:chExt cx="675" cy="190"/>
          </a:xfrm>
        </p:grpSpPr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 flipV="1">
              <a:off x="3508" y="1241"/>
              <a:ext cx="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Line 21"/>
            <p:cNvSpPr>
              <a:spLocks noChangeShapeType="1"/>
            </p:cNvSpPr>
            <p:nvPr/>
          </p:nvSpPr>
          <p:spPr bwMode="auto">
            <a:xfrm>
              <a:off x="4177" y="1153"/>
              <a:ext cx="2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6" name="Line 24"/>
            <p:cNvSpPr>
              <a:spLocks noChangeShapeType="1"/>
            </p:cNvSpPr>
            <p:nvPr/>
          </p:nvSpPr>
          <p:spPr bwMode="auto">
            <a:xfrm>
              <a:off x="3511" y="1241"/>
              <a:ext cx="2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07" name="Oval 35"/>
          <p:cNvSpPr>
            <a:spLocks noChangeArrowheads="1"/>
          </p:cNvSpPr>
          <p:nvPr/>
        </p:nvSpPr>
        <p:spPr bwMode="auto">
          <a:xfrm>
            <a:off x="3924300" y="800100"/>
            <a:ext cx="1257300" cy="4953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</a:t>
            </a:r>
          </a:p>
        </p:txBody>
      </p:sp>
      <p:grpSp>
        <p:nvGrpSpPr>
          <p:cNvPr id="79916" name="Group 44"/>
          <p:cNvGrpSpPr>
            <a:grpSpLocks/>
          </p:cNvGrpSpPr>
          <p:nvPr/>
        </p:nvGrpSpPr>
        <p:grpSpPr bwMode="auto">
          <a:xfrm>
            <a:off x="1392238" y="1784350"/>
            <a:ext cx="1081087" cy="282575"/>
            <a:chOff x="877" y="1163"/>
            <a:chExt cx="681" cy="178"/>
          </a:xfrm>
        </p:grpSpPr>
        <p:sp>
          <p:nvSpPr>
            <p:cNvPr id="79890" name="Line 18"/>
            <p:cNvSpPr>
              <a:spLocks noChangeShapeType="1"/>
            </p:cNvSpPr>
            <p:nvPr/>
          </p:nvSpPr>
          <p:spPr bwMode="auto">
            <a:xfrm>
              <a:off x="877" y="1246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Line 20"/>
            <p:cNvSpPr>
              <a:spLocks noChangeShapeType="1"/>
            </p:cNvSpPr>
            <p:nvPr/>
          </p:nvSpPr>
          <p:spPr bwMode="auto">
            <a:xfrm>
              <a:off x="1554" y="1163"/>
              <a:ext cx="0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Line 23"/>
            <p:cNvSpPr>
              <a:spLocks noChangeShapeType="1"/>
            </p:cNvSpPr>
            <p:nvPr/>
          </p:nvSpPr>
          <p:spPr bwMode="auto">
            <a:xfrm flipH="1">
              <a:off x="881" y="1249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22" name="Group 50"/>
          <p:cNvGrpSpPr>
            <a:grpSpLocks/>
          </p:cNvGrpSpPr>
          <p:nvPr/>
        </p:nvGrpSpPr>
        <p:grpSpPr bwMode="auto">
          <a:xfrm>
            <a:off x="6635750" y="1906588"/>
            <a:ext cx="1003300" cy="166687"/>
            <a:chOff x="4180" y="1240"/>
            <a:chExt cx="632" cy="105"/>
          </a:xfrm>
        </p:grpSpPr>
        <p:sp>
          <p:nvSpPr>
            <p:cNvPr id="79912" name="Line 40"/>
            <p:cNvSpPr>
              <a:spLocks noChangeShapeType="1"/>
            </p:cNvSpPr>
            <p:nvPr/>
          </p:nvSpPr>
          <p:spPr bwMode="auto">
            <a:xfrm>
              <a:off x="4180" y="1240"/>
              <a:ext cx="63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>
              <a:off x="4807" y="1245"/>
              <a:ext cx="2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24" name="AutoShape 52"/>
          <p:cNvSpPr>
            <a:spLocks noChangeArrowheads="1"/>
          </p:cNvSpPr>
          <p:nvPr/>
        </p:nvSpPr>
        <p:spPr bwMode="auto">
          <a:xfrm rot="5400000">
            <a:off x="504825" y="2393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5" name="AutoShape 53"/>
          <p:cNvSpPr>
            <a:spLocks noChangeArrowheads="1"/>
          </p:cNvSpPr>
          <p:nvPr/>
        </p:nvSpPr>
        <p:spPr bwMode="auto">
          <a:xfrm rot="5400000">
            <a:off x="2486025" y="2413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6" name="AutoShape 54"/>
          <p:cNvSpPr>
            <a:spLocks noChangeArrowheads="1"/>
          </p:cNvSpPr>
          <p:nvPr/>
        </p:nvSpPr>
        <p:spPr bwMode="auto">
          <a:xfrm rot="5400000">
            <a:off x="4676775" y="2432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7" name="AutoShape 55"/>
          <p:cNvSpPr>
            <a:spLocks noChangeArrowheads="1"/>
          </p:cNvSpPr>
          <p:nvPr/>
        </p:nvSpPr>
        <p:spPr bwMode="auto">
          <a:xfrm rot="5400000">
            <a:off x="6657975" y="2413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038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79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79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7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7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79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7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8" grpId="0" animBg="1"/>
      <p:bldP spid="79887" grpId="0" animBg="1"/>
      <p:bldP spid="79889" grpId="0" animBg="1"/>
      <p:bldP spid="79886" grpId="0" animBg="1"/>
      <p:bldP spid="79876" grpId="0" animBg="1" autoUpdateAnimBg="0"/>
      <p:bldP spid="79877" grpId="0" animBg="1" autoUpdateAnimBg="0"/>
      <p:bldP spid="79878" grpId="0" animBg="1" autoUpdateAnimBg="0"/>
      <p:bldP spid="79879" grpId="0" animBg="1" autoUpdateAnimBg="0"/>
      <p:bldP spid="79880" grpId="0" animBg="1" autoUpdateAnimBg="0"/>
      <p:bldP spid="79881" grpId="0" animBg="1" autoUpdateAnimBg="0"/>
      <p:bldP spid="79882" grpId="0" autoUpdateAnimBg="0"/>
      <p:bldP spid="79883" grpId="0" autoUpdateAnimBg="0"/>
      <p:bldP spid="79884" grpId="0" autoUpdateAnimBg="0"/>
      <p:bldP spid="79885" grpId="0" autoUpdateAnimBg="0"/>
      <p:bldP spid="79907" grpId="0" animBg="1" autoUpdateAnimBg="0"/>
      <p:bldP spid="79924" grpId="0" animBg="1"/>
      <p:bldP spid="79925" grpId="0" animBg="1"/>
      <p:bldP spid="79926" grpId="0" animBg="1"/>
      <p:bldP spid="799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104900" y="1670050"/>
            <a:ext cx="7296150" cy="38862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Example: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Students of a university are classified by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school in which they are enrolled using 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nonnumeric label such as Business, Humanities,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Education, and so on.</a:t>
            </a:r>
          </a:p>
          <a:p>
            <a:pPr algn="l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Alternatively, a numeric code could be used for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the school variable (e.g. 1 denotes Business,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2 denotes Humanities, 3 denotes Education,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so on).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 rot="5400000">
            <a:off x="727075" y="1987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Scales of Measurement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687388" y="1060450"/>
            <a:ext cx="21986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Nominal</a:t>
            </a:r>
            <a:endParaRPr lang="en-US" sz="25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 autoUpdateAnimBg="0"/>
      <p:bldP spid="1474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Scales of Measurement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125662" cy="542925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Ordinal</a:t>
            </a:r>
            <a:endParaRPr lang="en-US" sz="2500" dirty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104900" y="2889250"/>
            <a:ext cx="7296150" cy="7620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nonnumeric label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 code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may be used.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04900" y="16700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data have the properties of nominal data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order or rank of the data is meaningful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rot="5400000">
            <a:off x="727075" y="2159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 rot="5400000">
            <a:off x="727075" y="3187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 autoUpdateAnimBg="0"/>
      <p:bldP spid="63493" grpId="0" animBg="1" autoUpdateAnimBg="0"/>
      <p:bldP spid="63494" grpId="0" animBg="1"/>
      <p:bldP spid="634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Scales of Measurement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838450" cy="547688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Ordinal</a:t>
            </a:r>
            <a:endParaRPr lang="en-US" sz="25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104900" y="1670050"/>
            <a:ext cx="7296150" cy="30861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Students of a university are classified by their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class standing using a nonnumeric label such as 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Freshman, Sophomore, Junior, or Senior.</a:t>
            </a:r>
          </a:p>
          <a:p>
            <a:pPr algn="l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Alternatively, a numeric code could be used for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the class standing variable (e.g. 1 denotes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Freshman, 2 denotes Sophomore, and so on).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 rot="5400000">
            <a:off x="727075" y="1930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 autoUpdateAnimBg="0"/>
      <p:bldP spid="696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Scales of Measurement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576512" cy="593725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Interval</a:t>
            </a:r>
            <a:endParaRPr lang="en-US" sz="2500" dirty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104900" y="3213100"/>
            <a:ext cx="7296150" cy="723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Interval data are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always numeric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104900" y="1670050"/>
            <a:ext cx="7296150" cy="14287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data have the properties of ordinal data,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interval between observations is expressed in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terms of a fixed unit of measure.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5400000">
            <a:off x="727075" y="2292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 rot="5400000">
            <a:off x="727075" y="3511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 autoUpdateAnimBg="0"/>
      <p:bldP spid="64517" grpId="0" animBg="1" autoUpdateAnimBg="0"/>
      <p:bldP spid="64518" grpId="0" animBg="1"/>
      <p:bldP spid="645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Scales of Measurement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212975" cy="522288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Interval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104900" y="1670050"/>
            <a:ext cx="7296150" cy="18097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Melissa has an SAT score of 1985, while Kevin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has an SAT score of 1880.  Melissa scored 105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points more than Kevin.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 rot="5400000">
            <a:off x="727075" y="1930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 autoUpdateAnimBg="0"/>
      <p:bldP spid="70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Scales of Measurement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1936750" cy="579438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Ratio</a:t>
            </a:r>
            <a:endParaRPr lang="en-US" sz="2500" dirty="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104900" y="16700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data have all the properties of interval data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ratio of two values is meaningful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 rot="5400000">
            <a:off x="727075" y="2139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 rot="5400000">
            <a:off x="727075" y="3340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104900" y="28892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Variables such as distance, height, weight, and time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 the ratio scale.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04900" y="41084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This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scale must contain a zero value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that indicates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that nothing exists for the variable at the zero point.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 rot="5400000">
            <a:off x="727075" y="4578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nimBg="1" autoUpdateAnimBg="0"/>
      <p:bldP spid="65546" grpId="0" animBg="1"/>
      <p:bldP spid="65547" grpId="0" animBg="1"/>
      <p:bldP spid="65548" grpId="0" animBg="1" autoUpdateAnimBg="0"/>
      <p:bldP spid="65549" grpId="0" animBg="1" autoUpdateAnimBg="0"/>
      <p:bldP spid="655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Scales of Measurement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125662" cy="550863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Ratio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104900" y="1670050"/>
            <a:ext cx="7296150" cy="21717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Melissa’s college record shows 36 credit hours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earned, while Kevin’s record shows 72 credit 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hours earned.  Kevin has twice as many credit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hours earned as Melissa.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 rot="5400000">
            <a:off x="727075" y="1930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6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4900" y="1177925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 can be further classified as being categorical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 quantitative.</a:t>
            </a:r>
          </a:p>
        </p:txBody>
      </p:sp>
      <p:sp>
        <p:nvSpPr>
          <p:cNvPr id="148483" name="AutoShape 3"/>
          <p:cNvSpPr>
            <a:spLocks noChangeArrowheads="1"/>
          </p:cNvSpPr>
          <p:nvPr/>
        </p:nvSpPr>
        <p:spPr bwMode="auto">
          <a:xfrm rot="5400000">
            <a:off x="727075" y="1647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4" name="AutoShape 4"/>
          <p:cNvSpPr>
            <a:spLocks noChangeArrowheads="1"/>
          </p:cNvSpPr>
          <p:nvPr/>
        </p:nvSpPr>
        <p:spPr bwMode="auto">
          <a:xfrm rot="5400000">
            <a:off x="727075" y="28479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104900" y="2397125"/>
            <a:ext cx="7296150" cy="1447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statistical analysis that is appropriate depends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on whether the data for the variable are categorical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 quantitative.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1104900" y="3959225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general, there are more alternatives for statistical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analysis when the data are quantitative.</a:t>
            </a:r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 rot="5400000">
            <a:off x="727075" y="4429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685800" y="1682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Categorical and Quantitative Data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 autoUpdateAnimBg="0"/>
      <p:bldP spid="148483" grpId="0" animBg="1"/>
      <p:bldP spid="148484" grpId="0" animBg="1"/>
      <p:bldP spid="148485" grpId="0" animBg="1" autoUpdateAnimBg="0"/>
      <p:bldP spid="148486" grpId="0" animBg="1" autoUpdateAnimBg="0"/>
      <p:bldP spid="1484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Categorical Data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04900" y="1177925"/>
            <a:ext cx="7289800" cy="9715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Labels or names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used to identify an attribute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each element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04900" y="2263775"/>
            <a:ext cx="7289800" cy="609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Often referred to as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qualitative data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104900" y="2987675"/>
            <a:ext cx="7289800" cy="1009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 either the nominal or ordinal scale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measurement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104900" y="4111625"/>
            <a:ext cx="7289800" cy="647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either numeric or nonnumeric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104900" y="4873625"/>
            <a:ext cx="7289800" cy="685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Appropriate statistical analyses are rather limited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 rot="5400000">
            <a:off x="733425" y="1571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 rot="5400000">
            <a:off x="733425" y="2486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 rot="5400000">
            <a:off x="733425" y="3267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 rot="5400000">
            <a:off x="733425" y="4352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 rot="5400000">
            <a:off x="733425" y="51339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 autoUpdateAnimBg="0"/>
      <p:bldP spid="66565" grpId="0" animBg="1" autoUpdateAnimBg="0"/>
      <p:bldP spid="66566" grpId="0" animBg="1" autoUpdateAnimBg="0"/>
      <p:bldP spid="66567" grpId="0" animBg="1" autoUpdateAnimBg="0"/>
      <p:bldP spid="66568" grpId="0" animBg="1" autoUpdateAnimBg="0"/>
      <p:bldP spid="66570" grpId="0" animBg="1"/>
      <p:bldP spid="66571" grpId="0" animBg="1"/>
      <p:bldP spid="66572" grpId="0" animBg="1"/>
      <p:bldP spid="66573" grpId="0" animBg="1"/>
      <p:bldP spid="665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7638"/>
            <a:ext cx="7772400" cy="814387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Data and Statistics</a:t>
            </a:r>
          </a:p>
        </p:txBody>
      </p:sp>
      <p:sp>
        <p:nvSpPr>
          <p:cNvPr id="6299" name="Rectangle 155"/>
          <p:cNvSpPr>
            <a:spLocks noChangeArrowheads="1"/>
          </p:cNvSpPr>
          <p:nvPr/>
        </p:nvSpPr>
        <p:spPr bwMode="auto">
          <a:xfrm>
            <a:off x="685800" y="2009775"/>
            <a:ext cx="600075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</a:t>
            </a:r>
          </a:p>
        </p:txBody>
      </p:sp>
      <p:sp>
        <p:nvSpPr>
          <p:cNvPr id="6300" name="Rectangle 156"/>
          <p:cNvSpPr>
            <a:spLocks noChangeArrowheads="1"/>
          </p:cNvSpPr>
          <p:nvPr/>
        </p:nvSpPr>
        <p:spPr bwMode="auto">
          <a:xfrm>
            <a:off x="685800" y="2486025"/>
            <a:ext cx="417195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Sources</a:t>
            </a:r>
          </a:p>
        </p:txBody>
      </p:sp>
      <p:sp>
        <p:nvSpPr>
          <p:cNvPr id="6301" name="Rectangle 157"/>
          <p:cNvSpPr>
            <a:spLocks noChangeArrowheads="1"/>
          </p:cNvSpPr>
          <p:nvPr/>
        </p:nvSpPr>
        <p:spPr bwMode="auto">
          <a:xfrm>
            <a:off x="685800" y="2952750"/>
            <a:ext cx="3524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</a:t>
            </a:r>
          </a:p>
        </p:txBody>
      </p:sp>
      <p:sp>
        <p:nvSpPr>
          <p:cNvPr id="6302" name="Rectangle 158"/>
          <p:cNvSpPr>
            <a:spLocks noChangeArrowheads="1"/>
          </p:cNvSpPr>
          <p:nvPr/>
        </p:nvSpPr>
        <p:spPr bwMode="auto">
          <a:xfrm>
            <a:off x="685800" y="3409950"/>
            <a:ext cx="3362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Inference</a:t>
            </a:r>
          </a:p>
        </p:txBody>
      </p:sp>
      <p:sp>
        <p:nvSpPr>
          <p:cNvPr id="4107" name="AutoShape 11" descr="ftp://ftp.thomsonlearning.com/2011_Covers/Decision%20Sciences/ASW_SBE/ASW0324783248_orca.jpg"/>
          <p:cNvSpPr>
            <a:spLocks noChangeAspect="1" noChangeArrowheads="1"/>
          </p:cNvSpPr>
          <p:nvPr/>
        </p:nvSpPr>
        <p:spPr bwMode="auto">
          <a:xfrm>
            <a:off x="0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09" name="AutoShape 13" descr="ftp://ftp.thomsonlearning.com/2011_Covers/Decision%20Sciences/ASW_SBE/ASW0324783248_amzn.jpg"/>
          <p:cNvSpPr>
            <a:spLocks noChangeAspect="1" noChangeArrowheads="1"/>
          </p:cNvSpPr>
          <p:nvPr/>
        </p:nvSpPr>
        <p:spPr bwMode="auto">
          <a:xfrm>
            <a:off x="0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ectangle 154"/>
          <p:cNvSpPr>
            <a:spLocks noChangeArrowheads="1"/>
          </p:cNvSpPr>
          <p:nvPr/>
        </p:nvSpPr>
        <p:spPr bwMode="auto">
          <a:xfrm>
            <a:off x="685800" y="1543050"/>
            <a:ext cx="718185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Applications in Business and Economics</a:t>
            </a:r>
          </a:p>
        </p:txBody>
      </p:sp>
      <p:sp>
        <p:nvSpPr>
          <p:cNvPr id="15" name="Rectangle 154"/>
          <p:cNvSpPr>
            <a:spLocks noChangeArrowheads="1"/>
          </p:cNvSpPr>
          <p:nvPr/>
        </p:nvSpPr>
        <p:spPr bwMode="auto">
          <a:xfrm>
            <a:off x="685800" y="1066800"/>
            <a:ext cx="718185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Statistics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9" grpId="0" autoUpdateAnimBg="0"/>
      <p:bldP spid="6300" grpId="0" autoUpdateAnimBg="0"/>
      <p:bldP spid="6301" grpId="0" autoUpdateAnimBg="0"/>
      <p:bldP spid="6302" grpId="0" autoUpdateAnimBg="0"/>
      <p:bldP spid="14" grpId="0" autoUpdateAnimBg="0"/>
      <p:bldP spid="1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Quantitative Data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104900" y="1177925"/>
            <a:ext cx="7289800" cy="22860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Quantitative data indicate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how many or how much: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676400" y="1825625"/>
            <a:ext cx="6184900" cy="6096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if measuring how many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676400" y="2549525"/>
            <a:ext cx="6184900" cy="685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continuous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if measuring how much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1104900" y="3578225"/>
            <a:ext cx="7289800" cy="647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Quantitative data are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always numeric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1104900" y="4340225"/>
            <a:ext cx="7289800" cy="1028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Ordinary arithmetic operations are meaningful for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quantitative data.</a:t>
            </a: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 rot="5400000">
            <a:off x="733425" y="1381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 rot="5400000">
            <a:off x="733425" y="3819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 rot="5400000">
            <a:off x="733425" y="4600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 autoUpdateAnimBg="0"/>
      <p:bldP spid="145412" grpId="0" animBg="1" autoUpdateAnimBg="0"/>
      <p:bldP spid="145413" grpId="0" animBg="1" autoUpdateAnimBg="0"/>
      <p:bldP spid="145414" grpId="0" animBg="1" autoUpdateAnimBg="0"/>
      <p:bldP spid="145415" grpId="0" animBg="1" autoUpdateAnimBg="0"/>
      <p:bldP spid="145416" grpId="0" animBg="1"/>
      <p:bldP spid="145419" grpId="0" animBg="1"/>
      <p:bldP spid="1454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Scales of Measurement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289175" y="2005013"/>
            <a:ext cx="1978025" cy="4699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Categorical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6605588" y="2005013"/>
            <a:ext cx="1997075" cy="4699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Quantitative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1028700" y="3273425"/>
            <a:ext cx="1619250" cy="469900"/>
          </a:xfrm>
          <a:prstGeom prst="rect">
            <a:avLst/>
          </a:prstGeom>
          <a:gradFill rotWithShape="0">
            <a:gsLst>
              <a:gs pos="0">
                <a:srgbClr val="9900FF">
                  <a:gamma/>
                  <a:shade val="46275"/>
                  <a:invGamma/>
                </a:srgbClr>
              </a:gs>
              <a:gs pos="50000">
                <a:srgbClr val="9900FF"/>
              </a:gs>
              <a:gs pos="100000">
                <a:srgbClr val="99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6832600" y="3271838"/>
            <a:ext cx="1597025" cy="469900"/>
          </a:xfrm>
          <a:prstGeom prst="rect">
            <a:avLst/>
          </a:prstGeom>
          <a:gradFill rotWithShape="0">
            <a:gsLst>
              <a:gs pos="0">
                <a:srgbClr val="9900FF">
                  <a:gamma/>
                  <a:shade val="46275"/>
                  <a:invGamma/>
                </a:srgbClr>
              </a:gs>
              <a:gs pos="50000">
                <a:srgbClr val="9900FF"/>
              </a:gs>
              <a:gs pos="100000">
                <a:srgbClr val="99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3794125" y="3273425"/>
            <a:ext cx="2206625" cy="469900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Non-numeric</a:t>
            </a:r>
          </a:p>
        </p:txBody>
      </p:sp>
      <p:sp>
        <p:nvSpPr>
          <p:cNvPr id="118814" name="Oval 30"/>
          <p:cNvSpPr>
            <a:spLocks noChangeArrowheads="1"/>
          </p:cNvSpPr>
          <p:nvPr/>
        </p:nvSpPr>
        <p:spPr bwMode="auto">
          <a:xfrm>
            <a:off x="4552950" y="1171575"/>
            <a:ext cx="1485900" cy="4953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</a:t>
            </a:r>
          </a:p>
        </p:txBody>
      </p:sp>
      <p:sp>
        <p:nvSpPr>
          <p:cNvPr id="118822" name="Text Box 38"/>
          <p:cNvSpPr txBox="1">
            <a:spLocks noChangeArrowheads="1"/>
          </p:cNvSpPr>
          <p:nvPr/>
        </p:nvSpPr>
        <p:spPr bwMode="auto">
          <a:xfrm>
            <a:off x="381000" y="4543425"/>
            <a:ext cx="1395413" cy="469900"/>
          </a:xfrm>
          <a:prstGeom prst="rect">
            <a:avLst/>
          </a:prstGeom>
          <a:gradFill rotWithShape="0">
            <a:gsLst>
              <a:gs pos="0">
                <a:srgbClr val="808000">
                  <a:gamma/>
                  <a:shade val="46275"/>
                  <a:invGamma/>
                </a:srgbClr>
              </a:gs>
              <a:gs pos="50000">
                <a:srgbClr val="808000"/>
              </a:gs>
              <a:gs pos="100000">
                <a:srgbClr val="808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Nominal</a:t>
            </a:r>
          </a:p>
        </p:txBody>
      </p:sp>
      <p:cxnSp>
        <p:nvCxnSpPr>
          <p:cNvPr id="118829" name="AutoShape 45"/>
          <p:cNvCxnSpPr>
            <a:cxnSpLocks noChangeShapeType="1"/>
            <a:stCxn id="118814" idx="2"/>
            <a:endCxn id="118796" idx="0"/>
          </p:cNvCxnSpPr>
          <p:nvPr/>
        </p:nvCxnSpPr>
        <p:spPr bwMode="auto">
          <a:xfrm rot="10800000" flipV="1">
            <a:off x="3278188" y="1419225"/>
            <a:ext cx="1274762" cy="58578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</p:spPr>
      </p:cxnSp>
      <p:cxnSp>
        <p:nvCxnSpPr>
          <p:cNvPr id="118831" name="AutoShape 47"/>
          <p:cNvCxnSpPr>
            <a:cxnSpLocks noChangeShapeType="1"/>
            <a:stCxn id="118814" idx="6"/>
            <a:endCxn id="118797" idx="0"/>
          </p:cNvCxnSpPr>
          <p:nvPr/>
        </p:nvCxnSpPr>
        <p:spPr bwMode="auto">
          <a:xfrm>
            <a:off x="6038850" y="1419225"/>
            <a:ext cx="1565275" cy="58578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</p:spPr>
      </p:cxnSp>
      <p:cxnSp>
        <p:nvCxnSpPr>
          <p:cNvPr id="118833" name="AutoShape 49"/>
          <p:cNvCxnSpPr>
            <a:cxnSpLocks noChangeShapeType="1"/>
            <a:stCxn id="118796" idx="2"/>
            <a:endCxn id="118798" idx="0"/>
          </p:cNvCxnSpPr>
          <p:nvPr/>
        </p:nvCxnSpPr>
        <p:spPr bwMode="auto">
          <a:xfrm rot="5400000">
            <a:off x="2159001" y="2154237"/>
            <a:ext cx="798512" cy="14398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1908175" y="4543425"/>
            <a:ext cx="1270000" cy="4699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Ordinal</a:t>
            </a:r>
          </a:p>
        </p:txBody>
      </p:sp>
      <p:sp>
        <p:nvSpPr>
          <p:cNvPr id="118836" name="Text Box 52"/>
          <p:cNvSpPr txBox="1">
            <a:spLocks noChangeArrowheads="1"/>
          </p:cNvSpPr>
          <p:nvPr/>
        </p:nvSpPr>
        <p:spPr bwMode="auto">
          <a:xfrm>
            <a:off x="3451225" y="4543425"/>
            <a:ext cx="1395413" cy="469900"/>
          </a:xfrm>
          <a:prstGeom prst="rect">
            <a:avLst/>
          </a:prstGeom>
          <a:gradFill rotWithShape="0">
            <a:gsLst>
              <a:gs pos="0">
                <a:srgbClr val="808000">
                  <a:gamma/>
                  <a:shade val="46275"/>
                  <a:invGamma/>
                </a:srgbClr>
              </a:gs>
              <a:gs pos="50000">
                <a:srgbClr val="808000"/>
              </a:gs>
              <a:gs pos="100000">
                <a:srgbClr val="808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Nominal</a:t>
            </a:r>
          </a:p>
        </p:txBody>
      </p:sp>
      <p:sp>
        <p:nvSpPr>
          <p:cNvPr id="118837" name="Text Box 53"/>
          <p:cNvSpPr txBox="1">
            <a:spLocks noChangeArrowheads="1"/>
          </p:cNvSpPr>
          <p:nvPr/>
        </p:nvSpPr>
        <p:spPr bwMode="auto">
          <a:xfrm>
            <a:off x="4975225" y="4543425"/>
            <a:ext cx="1250950" cy="4699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Ordinal</a:t>
            </a:r>
          </a:p>
        </p:txBody>
      </p:sp>
      <p:sp>
        <p:nvSpPr>
          <p:cNvPr id="118838" name="Text Box 54"/>
          <p:cNvSpPr txBox="1">
            <a:spLocks noChangeArrowheads="1"/>
          </p:cNvSpPr>
          <p:nvPr/>
        </p:nvSpPr>
        <p:spPr bwMode="auto">
          <a:xfrm>
            <a:off x="6480175" y="4543425"/>
            <a:ext cx="1257300" cy="469900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</p:txBody>
      </p:sp>
      <p:sp>
        <p:nvSpPr>
          <p:cNvPr id="118839" name="Text Box 55"/>
          <p:cNvSpPr txBox="1">
            <a:spLocks noChangeArrowheads="1"/>
          </p:cNvSpPr>
          <p:nvPr/>
        </p:nvSpPr>
        <p:spPr bwMode="auto">
          <a:xfrm>
            <a:off x="7870825" y="4543425"/>
            <a:ext cx="908050" cy="469900"/>
          </a:xfrm>
          <a:prstGeom prst="rect">
            <a:avLst/>
          </a:prstGeom>
          <a:gradFill rotWithShape="0">
            <a:gsLst>
              <a:gs pos="0">
                <a:srgbClr val="00CC99">
                  <a:gamma/>
                  <a:shade val="46275"/>
                  <a:invGamma/>
                </a:srgbClr>
              </a:gs>
              <a:gs pos="50000">
                <a:srgbClr val="00CC99"/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Ratio</a:t>
            </a:r>
          </a:p>
        </p:txBody>
      </p:sp>
      <p:cxnSp>
        <p:nvCxnSpPr>
          <p:cNvPr id="118847" name="AutoShape 63"/>
          <p:cNvCxnSpPr>
            <a:cxnSpLocks noChangeShapeType="1"/>
            <a:stCxn id="118796" idx="2"/>
            <a:endCxn id="118800" idx="0"/>
          </p:cNvCxnSpPr>
          <p:nvPr/>
        </p:nvCxnSpPr>
        <p:spPr bwMode="auto">
          <a:xfrm rot="16200000" flipH="1">
            <a:off x="3688557" y="2064544"/>
            <a:ext cx="798512" cy="16192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48" name="AutoShape 64"/>
          <p:cNvCxnSpPr>
            <a:cxnSpLocks noChangeShapeType="1"/>
            <a:stCxn id="118798" idx="2"/>
            <a:endCxn id="118822" idx="0"/>
          </p:cNvCxnSpPr>
          <p:nvPr/>
        </p:nvCxnSpPr>
        <p:spPr bwMode="auto">
          <a:xfrm rot="5400000">
            <a:off x="1058863" y="3763962"/>
            <a:ext cx="800100" cy="7588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49" name="AutoShape 65"/>
          <p:cNvCxnSpPr>
            <a:cxnSpLocks noChangeShapeType="1"/>
            <a:stCxn id="118798" idx="2"/>
            <a:endCxn id="118835" idx="0"/>
          </p:cNvCxnSpPr>
          <p:nvPr/>
        </p:nvCxnSpPr>
        <p:spPr bwMode="auto">
          <a:xfrm rot="16200000" flipH="1">
            <a:off x="1790700" y="3790950"/>
            <a:ext cx="800100" cy="7048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0" name="AutoShape 66"/>
          <p:cNvCxnSpPr>
            <a:cxnSpLocks noChangeShapeType="1"/>
            <a:stCxn id="118800" idx="2"/>
            <a:endCxn id="118836" idx="0"/>
          </p:cNvCxnSpPr>
          <p:nvPr/>
        </p:nvCxnSpPr>
        <p:spPr bwMode="auto">
          <a:xfrm rot="5400000">
            <a:off x="4123532" y="3769518"/>
            <a:ext cx="800100" cy="7477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1" name="AutoShape 67"/>
          <p:cNvCxnSpPr>
            <a:cxnSpLocks noChangeShapeType="1"/>
            <a:stCxn id="118800" idx="2"/>
            <a:endCxn id="118837" idx="0"/>
          </p:cNvCxnSpPr>
          <p:nvPr/>
        </p:nvCxnSpPr>
        <p:spPr bwMode="auto">
          <a:xfrm rot="16200000" flipH="1">
            <a:off x="4849019" y="3791744"/>
            <a:ext cx="800100" cy="7032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2" name="AutoShape 68"/>
          <p:cNvCxnSpPr>
            <a:cxnSpLocks noChangeShapeType="1"/>
            <a:stCxn id="118799" idx="2"/>
            <a:endCxn id="118838" idx="0"/>
          </p:cNvCxnSpPr>
          <p:nvPr/>
        </p:nvCxnSpPr>
        <p:spPr bwMode="auto">
          <a:xfrm rot="5400000">
            <a:off x="6969125" y="3881438"/>
            <a:ext cx="801687" cy="5222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3" name="AutoShape 69"/>
          <p:cNvCxnSpPr>
            <a:cxnSpLocks noChangeShapeType="1"/>
            <a:stCxn id="118799" idx="2"/>
            <a:endCxn id="118839" idx="0"/>
          </p:cNvCxnSpPr>
          <p:nvPr/>
        </p:nvCxnSpPr>
        <p:spPr bwMode="auto">
          <a:xfrm rot="16200000" flipH="1">
            <a:off x="7577138" y="3795713"/>
            <a:ext cx="801687" cy="6937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18855" name="Line 71"/>
          <p:cNvSpPr>
            <a:spLocks noChangeShapeType="1"/>
          </p:cNvSpPr>
          <p:nvPr/>
        </p:nvSpPr>
        <p:spPr bwMode="auto">
          <a:xfrm>
            <a:off x="7620000" y="2486025"/>
            <a:ext cx="0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8856" name="AutoShape 72"/>
          <p:cNvSpPr>
            <a:spLocks noChangeArrowheads="1"/>
          </p:cNvSpPr>
          <p:nvPr/>
        </p:nvSpPr>
        <p:spPr bwMode="auto">
          <a:xfrm rot="5400000">
            <a:off x="466725" y="1355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1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1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1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1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5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1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5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11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 animBg="1" autoUpdateAnimBg="0"/>
      <p:bldP spid="118797" grpId="0" animBg="1" autoUpdateAnimBg="0"/>
      <p:bldP spid="118798" grpId="0" animBg="1" autoUpdateAnimBg="0"/>
      <p:bldP spid="118799" grpId="0" animBg="1" autoUpdateAnimBg="0"/>
      <p:bldP spid="118800" grpId="0" animBg="1" autoUpdateAnimBg="0"/>
      <p:bldP spid="118814" grpId="0" animBg="1" autoUpdateAnimBg="0"/>
      <p:bldP spid="118822" grpId="0" animBg="1" autoUpdateAnimBg="0"/>
      <p:bldP spid="118835" grpId="0" animBg="1" autoUpdateAnimBg="0"/>
      <p:bldP spid="118836" grpId="0" animBg="1" autoUpdateAnimBg="0"/>
      <p:bldP spid="118837" grpId="0" animBg="1" autoUpdateAnimBg="0"/>
      <p:bldP spid="118838" grpId="0" animBg="1" autoUpdateAnimBg="0"/>
      <p:bldP spid="118839" grpId="0" animBg="1" autoUpdateAnimBg="0"/>
      <p:bldP spid="1188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84213" y="17621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Cross-Sectional Data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104900" y="1177925"/>
            <a:ext cx="7289800" cy="2787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Cross-sectional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collected at the same 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approximately the same point in time.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314450" y="2225675"/>
            <a:ext cx="6870700" cy="15049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data detailing the number of building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permits issued in November 2012 in each of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counties of Ohio</a:t>
            </a:r>
          </a:p>
        </p:txBody>
      </p:sp>
      <p:sp>
        <p:nvSpPr>
          <p:cNvPr id="151558" name="AutoShape 6"/>
          <p:cNvSpPr>
            <a:spLocks noChangeArrowheads="1"/>
          </p:cNvSpPr>
          <p:nvPr/>
        </p:nvSpPr>
        <p:spPr bwMode="auto">
          <a:xfrm rot="5400000">
            <a:off x="733425" y="1336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1560" name="AutoShape 8"/>
          <p:cNvSpPr>
            <a:spLocks noChangeArrowheads="1"/>
          </p:cNvSpPr>
          <p:nvPr/>
        </p:nvSpPr>
        <p:spPr bwMode="auto">
          <a:xfrm rot="5400000">
            <a:off x="733425" y="2460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 autoUpdateAnimBg="0"/>
      <p:bldP spid="151556" grpId="0" animBg="1" autoUpdateAnimBg="0"/>
      <p:bldP spid="151558" grpId="0" animBg="1"/>
      <p:bldP spid="1515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84213" y="17621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Time Series Data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1104900" y="1177925"/>
            <a:ext cx="7289800" cy="269557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Time series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collected over several time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periods.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314450" y="2187575"/>
            <a:ext cx="6883400" cy="15049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data detailing the number of building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permits issued in Lucas County, Ohio in each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last 36 months</a:t>
            </a:r>
          </a:p>
        </p:txBody>
      </p:sp>
      <p:sp>
        <p:nvSpPr>
          <p:cNvPr id="152581" name="AutoShape 5"/>
          <p:cNvSpPr>
            <a:spLocks noChangeArrowheads="1"/>
          </p:cNvSpPr>
          <p:nvPr/>
        </p:nvSpPr>
        <p:spPr bwMode="auto">
          <a:xfrm rot="5400000">
            <a:off x="733425" y="1336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2582" name="AutoShape 6"/>
          <p:cNvSpPr>
            <a:spLocks noChangeArrowheads="1"/>
          </p:cNvSpPr>
          <p:nvPr/>
        </p:nvSpPr>
        <p:spPr bwMode="auto">
          <a:xfrm rot="5400000">
            <a:off x="733425" y="2460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04900" y="4010025"/>
            <a:ext cx="7289800" cy="1781176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Graphs of time series help analysts understand</a:t>
            </a:r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what happened in the past,</a:t>
            </a:r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identify any trends over time, and</a:t>
            </a:r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project future levels for the time series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>
            <a:off x="733425" y="4251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 autoUpdateAnimBg="0"/>
      <p:bldP spid="152580" grpId="0" animBg="1" autoUpdateAnimBg="0"/>
      <p:bldP spid="152581" grpId="0" animBg="1"/>
      <p:bldP spid="152582" grpId="0" animBg="1"/>
      <p:bldP spid="7" grpId="0" animBg="1" autoUpdateAnimBg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17621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Time Series Data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95475" y="1763713"/>
            <a:ext cx="5353050" cy="3633787"/>
            <a:chOff x="1895475" y="1175979"/>
            <a:chExt cx="5353049" cy="363414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5604" name="Picture 6" descr="Time Series Graph000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1095" y="1175979"/>
              <a:ext cx="5337429" cy="363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5605" name="TextBox 8"/>
            <p:cNvSpPr txBox="1">
              <a:spLocks noChangeArrowheads="1"/>
            </p:cNvSpPr>
            <p:nvPr/>
          </p:nvSpPr>
          <p:spPr bwMode="auto">
            <a:xfrm>
              <a:off x="3257550" y="1247775"/>
              <a:ext cx="27622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U.S. Average Price Per Gallon</a:t>
              </a:r>
            </a:p>
            <a:p>
              <a:r>
                <a:rPr lang="en-US" sz="1200" b="1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For Conventional Regular Gasoline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95475" y="1190267"/>
              <a:ext cx="5343524" cy="3619859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457200" indent="-457200">
                <a:defRPr/>
              </a:pPr>
              <a:endParaRPr lang="en-US"/>
            </a:p>
          </p:txBody>
        </p:sp>
        <p:sp>
          <p:nvSpPr>
            <p:cNvPr id="25607" name="TextBox 10"/>
            <p:cNvSpPr txBox="1">
              <a:spLocks noChangeArrowheads="1"/>
            </p:cNvSpPr>
            <p:nvPr/>
          </p:nvSpPr>
          <p:spPr bwMode="auto">
            <a:xfrm>
              <a:off x="2343150" y="4562475"/>
              <a:ext cx="46863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Source:  Energy Information Administration, U.S. Department of Energy, May 2009.</a:t>
              </a: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7387" y="1060450"/>
            <a:ext cx="4710113" cy="5508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Graph of Time Series Data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5400000">
            <a:off x="1597025" y="3489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87388" y="1058863"/>
            <a:ext cx="5275262" cy="585787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Statistical Studies - Experimental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23950" y="1565275"/>
            <a:ext cx="7258050" cy="22352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experimental studies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variable of interest is</a:t>
            </a:r>
          </a:p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first identified.  Then one or more other variables</a:t>
            </a:r>
          </a:p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 identified and controlled so that data can be</a:t>
            </a:r>
          </a:p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obtained about how they influence the variable of</a:t>
            </a:r>
          </a:p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interest.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23950" y="3914775"/>
            <a:ext cx="7258050" cy="18732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largest experimental study ever conducted is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believed to be the 1954 Public Health Service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experiment for the Salk polio vaccine.  Nearly two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million U.S. children (grades 1- 3) were selected.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rot="5400000">
            <a:off x="794205" y="2613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5400000">
            <a:off x="794205" y="4784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  <p:bldP spid="14342" grpId="0" animBg="1" autoUpdateAnimBg="0"/>
      <p:bldP spid="14343" grpId="0" animBg="1"/>
      <p:bldP spid="143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687388" y="1058863"/>
            <a:ext cx="6227762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Studies - Observational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685800" y="111125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Sources</a:t>
            </a: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1123950" y="1565275"/>
            <a:ext cx="7258050" cy="1466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observational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(nonexperimental)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studies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no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attempt is made to control or influence the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variables of interest.</a:t>
            </a:r>
          </a:p>
        </p:txBody>
      </p:sp>
      <p:sp>
        <p:nvSpPr>
          <p:cNvPr id="187402" name="AutoShape 10"/>
          <p:cNvSpPr>
            <a:spLocks noChangeArrowheads="1"/>
          </p:cNvSpPr>
          <p:nvPr/>
        </p:nvSpPr>
        <p:spPr bwMode="auto">
          <a:xfrm>
            <a:off x="4229100" y="2625725"/>
            <a:ext cx="3975100" cy="5397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survey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good example</a:t>
            </a:r>
          </a:p>
        </p:txBody>
      </p:sp>
      <p:sp>
        <p:nvSpPr>
          <p:cNvPr id="187403" name="AutoShape 11"/>
          <p:cNvSpPr>
            <a:spLocks noChangeArrowheads="1"/>
          </p:cNvSpPr>
          <p:nvPr/>
        </p:nvSpPr>
        <p:spPr bwMode="auto">
          <a:xfrm rot="5400000">
            <a:off x="823233" y="2244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7404" name="AutoShape 12"/>
          <p:cNvSpPr>
            <a:spLocks noChangeArrowheads="1"/>
          </p:cNvSpPr>
          <p:nvPr/>
        </p:nvSpPr>
        <p:spPr bwMode="auto">
          <a:xfrm>
            <a:off x="1670050" y="3422650"/>
            <a:ext cx="6381750" cy="1822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Studies of smokers and nonsmokers are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observational studies because researchers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 not determine or control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who will smoke and who will not smoke.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 autoUpdateAnimBg="0"/>
      <p:bldP spid="187402" grpId="0" animBg="1" autoUpdateAnimBg="0"/>
      <p:bldP spid="187403" grpId="0" animBg="1"/>
      <p:bldP spid="18740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0025"/>
            <a:ext cx="7772400" cy="509588"/>
          </a:xfrm>
        </p:spPr>
        <p:txBody>
          <a:bodyPr/>
          <a:lstStyle/>
          <a:p>
            <a:pPr>
              <a:defRPr/>
            </a:pPr>
            <a:r>
              <a:rPr lang="en-US" dirty="0"/>
              <a:t>Descriptive Statistics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61988" y="1062038"/>
            <a:ext cx="7772400" cy="1849437"/>
          </a:xfrm>
        </p:spPr>
        <p:txBody>
          <a:bodyPr/>
          <a:lstStyle/>
          <a:p>
            <a:pPr>
              <a:buSzTx/>
              <a:buFont typeface="Wingdings" pitchFamily="2" charset="2"/>
              <a:buChar char="n"/>
              <a:defRPr/>
            </a:pPr>
            <a:r>
              <a:rPr lang="en-US" dirty="0"/>
              <a:t>Most of the statistical information in newspapers, magazines, company reports, and other publications consists of data that are summarized and presented in a form that is easy to understand.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61988" y="2611438"/>
            <a:ext cx="7772400" cy="1277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Such summaries of data, which may be tabular, graphical, or numerical, are referred to as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5400000">
            <a:off x="498475" y="1177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5400000">
            <a:off x="498475" y="2740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2" grpId="0" autoUpdateAnimBg="0"/>
      <p:bldP spid="17413" grpId="0" animBg="1"/>
      <p:bldP spid="174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30288" y="1060450"/>
            <a:ext cx="7772400" cy="296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The manager of Hudson Auto would like to have a 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better understanding of the cost of parts used in the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engine tune-ups performed in her shop.  She examines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 customer invoices for tune-ups.  The costs of parts,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rounded to the nearest dollar, are listed on the next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slide.</a:t>
            </a:r>
          </a:p>
        </p:txBody>
      </p:sp>
      <p:sp>
        <p:nvSpPr>
          <p:cNvPr id="51298" name="AutoShape 98"/>
          <p:cNvSpPr>
            <a:spLocks noChangeArrowheads="1"/>
          </p:cNvSpPr>
          <p:nvPr/>
        </p:nvSpPr>
        <p:spPr bwMode="auto">
          <a:xfrm rot="5400000">
            <a:off x="752475" y="1206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  <p:bldP spid="512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127125" y="1611313"/>
            <a:ext cx="6905625" cy="218598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Example:  Hudson Auto Repair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687388" y="1055688"/>
            <a:ext cx="6465887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of Parts Cost ($) for 50 Tune-ups</a:t>
            </a: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 rot="5400000">
            <a:off x="777875" y="2644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650" y="1768475"/>
            <a:ext cx="68707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  <p:bldP spid="1085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Statistics</a:t>
            </a:r>
          </a:p>
        </p:txBody>
      </p:sp>
      <p:sp>
        <p:nvSpPr>
          <p:cNvPr id="5" name="AutoShape 141"/>
          <p:cNvSpPr>
            <a:spLocks noChangeArrowheads="1"/>
          </p:cNvSpPr>
          <p:nvPr/>
        </p:nvSpPr>
        <p:spPr bwMode="auto">
          <a:xfrm rot="5400000">
            <a:off x="425450" y="1200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4213" y="1082675"/>
            <a:ext cx="7939087" cy="96678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80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term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refer to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numerical facts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such as averages, medians, percents, and index numbers that help us understand a variety of business and economic situations.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AutoShape 141"/>
          <p:cNvSpPr>
            <a:spLocks noChangeArrowheads="1"/>
          </p:cNvSpPr>
          <p:nvPr/>
        </p:nvSpPr>
        <p:spPr bwMode="auto">
          <a:xfrm rot="5400000">
            <a:off x="425450" y="2686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4213" y="2568575"/>
            <a:ext cx="7939087" cy="96678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80000"/>
              <a:buFont typeface="Monotype Sorts" pitchFamily="2" charset="2"/>
              <a:buChar char="n"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also refer to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art and science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collecting, analyzing, presenting, and interpreting data. 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utoUpdateAnimBg="0"/>
      <p:bldP spid="10" grpId="0" animBg="1"/>
      <p:bldP spid="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006600" y="1741488"/>
            <a:ext cx="5319713" cy="39655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7638"/>
            <a:ext cx="7772400" cy="814387"/>
          </a:xfrm>
        </p:spPr>
        <p:txBody>
          <a:bodyPr/>
          <a:lstStyle/>
          <a:p>
            <a:pPr>
              <a:defRPr/>
            </a:pPr>
            <a:r>
              <a:rPr lang="en-US" dirty="0"/>
              <a:t> Tabular Summary:</a:t>
            </a:r>
            <a:br>
              <a:rPr lang="en-US" dirty="0"/>
            </a:br>
            <a:r>
              <a:rPr lang="en-US" dirty="0"/>
              <a:t>  Frequency and Percent Frequency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025650" y="2370138"/>
            <a:ext cx="1509713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50-59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60-69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70-79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80-89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90-99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100-109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619500" y="1965325"/>
            <a:ext cx="188595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2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13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16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7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7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5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50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524500" y="2168525"/>
            <a:ext cx="1714500" cy="394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4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26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32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14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14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10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100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rot="10800000">
            <a:off x="4410075" y="1628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 rot="10800000">
            <a:off x="6238875" y="1628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6851652" y="3140983"/>
            <a:ext cx="1657350" cy="476250"/>
          </a:xfrm>
          <a:prstGeom prst="wedgeRoundRectCallout">
            <a:avLst>
              <a:gd name="adj1" fmla="val -70213"/>
              <a:gd name="adj2" fmla="val -11966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(2/50)100</a:t>
            </a: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 rot="5400000">
            <a:off x="1724025" y="3578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2114550" y="1831975"/>
            <a:ext cx="12382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Cost ($)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3714750" y="1870075"/>
            <a:ext cx="1600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5543550" y="1831975"/>
            <a:ext cx="15621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687388" y="1055688"/>
            <a:ext cx="6465887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3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2" grpId="0" autoUpdateAnimBg="0"/>
      <p:bldP spid="45063" grpId="0" autoUpdateAnimBg="0"/>
      <p:bldP spid="45065" grpId="0" autoUpdateAnimBg="0"/>
      <p:bldP spid="45066" grpId="0" animBg="1"/>
      <p:bldP spid="45067" grpId="0" animBg="1"/>
      <p:bldP spid="45068" grpId="0" animBg="1" autoUpdateAnimBg="0"/>
      <p:bldP spid="45069" grpId="0" animBg="1"/>
      <p:bldP spid="45070" grpId="0" autoUpdateAnimBg="0"/>
      <p:bldP spid="45071" grpId="0" autoUpdateAnimBg="0"/>
      <p:bldP spid="4507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1100138" y="1552575"/>
            <a:ext cx="6932612" cy="458152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549525" y="1814513"/>
            <a:ext cx="4203700" cy="3862387"/>
            <a:chOff x="1606" y="1049"/>
            <a:chExt cx="2648" cy="2433"/>
          </a:xfrm>
        </p:grpSpPr>
        <p:sp>
          <p:nvSpPr>
            <p:cNvPr id="46135" name="Line 55"/>
            <p:cNvSpPr>
              <a:spLocks noChangeShapeType="1"/>
            </p:cNvSpPr>
            <p:nvPr/>
          </p:nvSpPr>
          <p:spPr bwMode="auto">
            <a:xfrm>
              <a:off x="3814" y="1052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>
              <a:off x="3376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>
              <a:off x="2932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8" name="Line 58"/>
            <p:cNvSpPr>
              <a:spLocks noChangeShapeType="1"/>
            </p:cNvSpPr>
            <p:nvPr/>
          </p:nvSpPr>
          <p:spPr bwMode="auto">
            <a:xfrm>
              <a:off x="2492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>
              <a:off x="2050" y="1052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>
              <a:off x="1606" y="1049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>
              <a:off x="4254" y="1058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2052638" y="1804988"/>
            <a:ext cx="4705350" cy="3444875"/>
            <a:chOff x="1305" y="1183"/>
            <a:chExt cx="3242" cy="2170"/>
          </a:xfrm>
        </p:grpSpPr>
        <p:sp>
          <p:nvSpPr>
            <p:cNvPr id="46129" name="Line 49"/>
            <p:cNvSpPr>
              <a:spLocks noChangeShapeType="1"/>
            </p:cNvSpPr>
            <p:nvPr/>
          </p:nvSpPr>
          <p:spPr bwMode="auto">
            <a:xfrm rot="5400000">
              <a:off x="2925" y="173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0" name="Line 50"/>
            <p:cNvSpPr>
              <a:spLocks noChangeShapeType="1"/>
            </p:cNvSpPr>
            <p:nvPr/>
          </p:nvSpPr>
          <p:spPr bwMode="auto">
            <a:xfrm rot="5400000">
              <a:off x="2926" y="1205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1" name="Line 51"/>
            <p:cNvSpPr>
              <a:spLocks noChangeShapeType="1"/>
            </p:cNvSpPr>
            <p:nvPr/>
          </p:nvSpPr>
          <p:spPr bwMode="auto">
            <a:xfrm rot="5400000">
              <a:off x="2925" y="-437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2" name="Line 52"/>
            <p:cNvSpPr>
              <a:spLocks noChangeShapeType="1"/>
            </p:cNvSpPr>
            <p:nvPr/>
          </p:nvSpPr>
          <p:spPr bwMode="auto">
            <a:xfrm rot="5400000">
              <a:off x="2927" y="381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3" name="Line 53"/>
            <p:cNvSpPr>
              <a:spLocks noChangeShapeType="1"/>
            </p:cNvSpPr>
            <p:nvPr/>
          </p:nvSpPr>
          <p:spPr bwMode="auto">
            <a:xfrm rot="5400000">
              <a:off x="2927" y="657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 rot="5400000">
              <a:off x="2925" y="-17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3" name="Line 63"/>
            <p:cNvSpPr>
              <a:spLocks noChangeShapeType="1"/>
            </p:cNvSpPr>
            <p:nvPr/>
          </p:nvSpPr>
          <p:spPr bwMode="auto">
            <a:xfrm rot="5400000">
              <a:off x="2925" y="10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 rot="5400000">
              <a:off x="2927" y="945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5" name="Line 65"/>
            <p:cNvSpPr>
              <a:spLocks noChangeShapeType="1"/>
            </p:cNvSpPr>
            <p:nvPr/>
          </p:nvSpPr>
          <p:spPr bwMode="auto">
            <a:xfrm rot="5400000">
              <a:off x="2926" y="1481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Graphical Summary: Histogram</a:t>
            </a: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1954213" y="1804988"/>
            <a:ext cx="207962" cy="3444875"/>
            <a:chOff x="1063" y="1207"/>
            <a:chExt cx="131" cy="2170"/>
          </a:xfrm>
        </p:grpSpPr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1066" y="337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1066" y="312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1066" y="2849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>
              <a:off x="1066" y="258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1066" y="230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1066" y="202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1066" y="174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1063" y="1471"/>
              <a:ext cx="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1066" y="120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539875" y="1598613"/>
            <a:ext cx="442913" cy="3844925"/>
            <a:chOff x="982" y="1053"/>
            <a:chExt cx="279" cy="2422"/>
          </a:xfrm>
        </p:grpSpPr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1075" y="3246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2</a:t>
              </a:r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1075" y="2993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4</a:t>
              </a:r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1075" y="2717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6</a:t>
              </a:r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1075" y="2442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8</a:t>
              </a:r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982" y="2166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10</a:t>
              </a:r>
            </a:p>
          </p:txBody>
        </p:sp>
        <p:sp>
          <p:nvSpPr>
            <p:cNvPr id="46102" name="Rectangle 22"/>
            <p:cNvSpPr>
              <a:spLocks noChangeArrowheads="1"/>
            </p:cNvSpPr>
            <p:nvPr/>
          </p:nvSpPr>
          <p:spPr bwMode="auto">
            <a:xfrm>
              <a:off x="982" y="1880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12</a:t>
              </a:r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982" y="1604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14</a:t>
              </a:r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982" y="1329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16</a:t>
              </a:r>
            </a:p>
          </p:txBody>
        </p:sp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993" y="1053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18</a:t>
              </a:r>
            </a:p>
          </p:txBody>
        </p:sp>
      </p:grp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905625" y="5338763"/>
            <a:ext cx="10620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  Parts</a:t>
            </a:r>
          </a:p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Cost ($)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2058988" y="1801813"/>
            <a:ext cx="0" cy="388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2554288" y="5254625"/>
            <a:ext cx="701675" cy="4318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3254375" y="2890838"/>
            <a:ext cx="703263" cy="2795587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3957638" y="2222500"/>
            <a:ext cx="701675" cy="34718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4659313" y="4230688"/>
            <a:ext cx="703262" cy="1463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5356225" y="4230688"/>
            <a:ext cx="703263" cy="1463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 rot="16200000">
            <a:off x="623093" y="3377407"/>
            <a:ext cx="13954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Frequency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6059488" y="4648200"/>
            <a:ext cx="693737" cy="10461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2516188" y="5726113"/>
            <a:ext cx="43767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800" dirty="0">
                <a:effectLst/>
                <a:latin typeface="Book Antiqua" pitchFamily="18" charset="0"/>
              </a:rPr>
              <a:t>50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59  60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69  70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79 </a:t>
            </a:r>
            <a:r>
              <a:rPr lang="en-US" sz="1200" dirty="0">
                <a:effectLst/>
                <a:latin typeface="Book Antiqua" pitchFamily="18" charset="0"/>
              </a:rPr>
              <a:t> </a:t>
            </a:r>
            <a:r>
              <a:rPr lang="en-US" sz="800" dirty="0">
                <a:effectLst/>
                <a:latin typeface="Book Antiqua" pitchFamily="18" charset="0"/>
              </a:rPr>
              <a:t> </a:t>
            </a:r>
            <a:r>
              <a:rPr lang="en-US" sz="1800" dirty="0">
                <a:effectLst/>
                <a:latin typeface="Book Antiqua" pitchFamily="18" charset="0"/>
              </a:rPr>
              <a:t>80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89  90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99 100-110</a:t>
            </a:r>
          </a:p>
        </p:txBody>
      </p:sp>
      <p:sp>
        <p:nvSpPr>
          <p:cNvPr id="46124" name="AutoShape 44"/>
          <p:cNvSpPr>
            <a:spLocks noChangeArrowheads="1"/>
          </p:cNvSpPr>
          <p:nvPr/>
        </p:nvSpPr>
        <p:spPr bwMode="auto">
          <a:xfrm rot="5400000">
            <a:off x="809625" y="3730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2047875" y="5559425"/>
            <a:ext cx="4830763" cy="285750"/>
            <a:chOff x="1122" y="3548"/>
            <a:chExt cx="3435" cy="180"/>
          </a:xfrm>
        </p:grpSpPr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1273" y="3629"/>
              <a:ext cx="32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14" name="Line 34"/>
            <p:cNvSpPr>
              <a:spLocks noChangeShapeType="1"/>
            </p:cNvSpPr>
            <p:nvPr/>
          </p:nvSpPr>
          <p:spPr bwMode="auto">
            <a:xfrm flipV="1">
              <a:off x="1178" y="3548"/>
              <a:ext cx="5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>
              <a:off x="1228" y="355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flipV="1">
              <a:off x="1226" y="3625"/>
              <a:ext cx="51" cy="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>
              <a:off x="1122" y="3636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6167" name="Rectangle 87"/>
          <p:cNvSpPr>
            <a:spLocks noChangeArrowheads="1"/>
          </p:cNvSpPr>
          <p:nvPr/>
        </p:nvSpPr>
        <p:spPr bwMode="auto">
          <a:xfrm>
            <a:off x="2908300" y="1502685"/>
            <a:ext cx="3505200" cy="476250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Tune-up Parts Cost</a:t>
            </a:r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>
            <a:off x="687388" y="1055688"/>
            <a:ext cx="6465887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8" grpId="0" animBg="1"/>
      <p:bldP spid="46085" grpId="0" autoUpdateAnimBg="0"/>
      <p:bldP spid="46106" grpId="0" animBg="1"/>
      <p:bldP spid="46107" grpId="0" animBg="1"/>
      <p:bldP spid="46108" grpId="0" animBg="1"/>
      <p:bldP spid="46109" grpId="0" animBg="1"/>
      <p:bldP spid="46110" grpId="0" animBg="1"/>
      <p:bldP spid="46111" grpId="0" autoUpdateAnimBg="0"/>
      <p:bldP spid="46112" grpId="0" animBg="1"/>
      <p:bldP spid="46113" grpId="0" autoUpdateAnimBg="0"/>
      <p:bldP spid="46124" grpId="0" animBg="1"/>
      <p:bldP spid="4616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Numerical Descriptive Statistics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57225" y="2786063"/>
            <a:ext cx="711835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Hudson’s average cost of parts, based on the 50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tune-ups studied, is $79 (found by summing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50 cost values and then dividing by 50).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58813" y="1058863"/>
            <a:ext cx="726281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most common numerical descriptive statistic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is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).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 rot="5400000">
            <a:off x="473075" y="1190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rot="5400000">
            <a:off x="473075" y="2917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57225" y="1909763"/>
            <a:ext cx="79914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average demonstrates a measure of the central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tendency, or central location, of the data for a variable.</a:t>
            </a: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 rot="5400000">
            <a:off x="473075" y="2041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utoUpdateAnimBg="0"/>
      <p:bldP spid="52231" grpId="0" autoUpdateAnimBg="0"/>
      <p:bldP spid="52233" grpId="0" animBg="1"/>
      <p:bldP spid="52234" grpId="0" animBg="1"/>
      <p:bldP spid="52235" grpId="0" autoUpdateAnimBg="0"/>
      <p:bldP spid="522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4213" y="184150"/>
            <a:ext cx="7772400" cy="54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Inference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00100" y="1181100"/>
            <a:ext cx="180975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00100" y="2114550"/>
            <a:ext cx="131445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800100" y="2800350"/>
            <a:ext cx="287655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inference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800100" y="4438650"/>
            <a:ext cx="129540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Census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800100" y="5124450"/>
            <a:ext cx="230505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survey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654300" y="1181100"/>
            <a:ext cx="54483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set of all elements of interest in 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particular study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114550" y="2114550"/>
            <a:ext cx="42862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subset of the population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676650" y="2800350"/>
            <a:ext cx="5067300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process of using data obtained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from a sample to make estimates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and test hypotheses about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characteristics of a population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2095500" y="4438650"/>
            <a:ext cx="58801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collecting data for the entire population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105150" y="5124450"/>
            <a:ext cx="4191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collecting data for a sample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5400000">
            <a:off x="504825" y="1384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5400000">
            <a:off x="504825" y="2317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5400000">
            <a:off x="504825" y="3041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 rot="5400000">
            <a:off x="504825" y="4641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 rot="5400000">
            <a:off x="504825" y="5327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  <p:bldP spid="44038" grpId="0" animBg="1" autoUpdateAnimBg="0"/>
      <p:bldP spid="44039" grpId="0" animBg="1" autoUpdateAnimBg="0"/>
      <p:bldP spid="44040" grpId="0" animBg="1" autoUpdateAnimBg="0"/>
      <p:bldP spid="44041" grpId="0" autoUpdateAnimBg="0"/>
      <p:bldP spid="44042" grpId="0" autoUpdateAnimBg="0"/>
      <p:bldP spid="44043" grpId="0" autoUpdateAnimBg="0"/>
      <p:bldP spid="44044" grpId="0" autoUpdateAnimBg="0"/>
      <p:bldP spid="44045" grpId="0" autoUpdateAnimBg="0"/>
      <p:bldP spid="44046" grpId="0" animBg="1"/>
      <p:bldP spid="44047" grpId="0" animBg="1"/>
      <p:bldP spid="44048" grpId="0" animBg="1"/>
      <p:bldP spid="44049" grpId="0" animBg="1"/>
      <p:bldP spid="440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Process of Statistical Inference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1258888" y="1182688"/>
            <a:ext cx="3027362" cy="2133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  Population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consists of all tune-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ups.  Average cost of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 is unknown</a:t>
            </a:r>
            <a:r>
              <a:rPr lang="en-US" dirty="0">
                <a:effectLst/>
                <a:latin typeface="Book Antiqua" pitchFamily="18" charset="0"/>
              </a:rPr>
              <a:t>.</a:t>
            </a:r>
          </a:p>
          <a:p>
            <a:pPr marL="457200" indent="-457200">
              <a:lnSpc>
                <a:spcPct val="90000"/>
              </a:lnSpc>
              <a:defRPr/>
            </a:pPr>
            <a:endParaRPr lang="en-US" sz="800" dirty="0">
              <a:effectLst/>
              <a:latin typeface="Book Antiqua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427663" y="1547813"/>
            <a:ext cx="2613025" cy="1403350"/>
          </a:xfrm>
          <a:prstGeom prst="rect">
            <a:avLst/>
          </a:prstGeom>
          <a:gradFill flip="none" rotWithShape="1">
            <a:gsLst>
              <a:gs pos="0">
                <a:srgbClr val="94C812">
                  <a:shade val="30000"/>
                  <a:satMod val="115000"/>
                </a:srgbClr>
              </a:gs>
              <a:gs pos="50000">
                <a:srgbClr val="94C812">
                  <a:shade val="67500"/>
                  <a:satMod val="115000"/>
                </a:srgbClr>
              </a:gs>
              <a:gs pos="100000">
                <a:srgbClr val="94C812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  A sample of 50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engine tune-ups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is examined.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233988" y="3683000"/>
            <a:ext cx="3001962" cy="1673225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sample data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provide a sample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 parts cost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$79 per tune-up.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31875" y="3787775"/>
            <a:ext cx="3479800" cy="1466850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4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  The sample average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is used to estimate the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average.</a:t>
            </a:r>
          </a:p>
        </p:txBody>
      </p:sp>
      <p:cxnSp>
        <p:nvCxnSpPr>
          <p:cNvPr id="50195" name="AutoShape 19"/>
          <p:cNvCxnSpPr>
            <a:cxnSpLocks noChangeShapeType="1"/>
            <a:stCxn id="50180" idx="6"/>
            <a:endCxn id="50181" idx="1"/>
          </p:cNvCxnSpPr>
          <p:nvPr/>
        </p:nvCxnSpPr>
        <p:spPr bwMode="auto">
          <a:xfrm>
            <a:off x="4286250" y="2249488"/>
            <a:ext cx="114141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50196" name="AutoShape 20"/>
          <p:cNvCxnSpPr>
            <a:cxnSpLocks noChangeShapeType="1"/>
            <a:stCxn id="50183" idx="0"/>
            <a:endCxn id="50180" idx="4"/>
          </p:cNvCxnSpPr>
          <p:nvPr/>
        </p:nvCxnSpPr>
        <p:spPr bwMode="auto">
          <a:xfrm rot="16200000">
            <a:off x="2536825" y="3551238"/>
            <a:ext cx="471487" cy="1588"/>
          </a:xfrm>
          <a:prstGeom prst="bentConnector3">
            <a:avLst>
              <a:gd name="adj1" fmla="val 49833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50197" name="AutoShape 21"/>
          <p:cNvCxnSpPr>
            <a:cxnSpLocks noChangeShapeType="1"/>
            <a:stCxn id="50181" idx="2"/>
            <a:endCxn id="50182" idx="0"/>
          </p:cNvCxnSpPr>
          <p:nvPr/>
        </p:nvCxnSpPr>
        <p:spPr bwMode="auto">
          <a:xfrm rot="16200000" flipH="1">
            <a:off x="6369050" y="3316288"/>
            <a:ext cx="731837" cy="1588"/>
          </a:xfrm>
          <a:prstGeom prst="bentConnector3">
            <a:avLst>
              <a:gd name="adj1" fmla="val 4989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50198" name="AutoShape 22"/>
          <p:cNvCxnSpPr>
            <a:cxnSpLocks noChangeShapeType="1"/>
            <a:stCxn id="50182" idx="1"/>
            <a:endCxn id="50183" idx="3"/>
          </p:cNvCxnSpPr>
          <p:nvPr/>
        </p:nvCxnSpPr>
        <p:spPr bwMode="auto">
          <a:xfrm rot="10800000" flipV="1">
            <a:off x="4511675" y="4519613"/>
            <a:ext cx="722313" cy="1587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50199" name="AutoShape 23"/>
          <p:cNvSpPr>
            <a:spLocks noChangeArrowheads="1"/>
          </p:cNvSpPr>
          <p:nvPr/>
        </p:nvSpPr>
        <p:spPr bwMode="auto">
          <a:xfrm rot="5400000">
            <a:off x="923925" y="2184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 autoUpdateAnimBg="0"/>
      <p:bldP spid="50181" grpId="0" animBg="1" autoUpdateAnimBg="0"/>
      <p:bldP spid="50182" grpId="0" animBg="1" autoUpdateAnimBg="0"/>
      <p:bldP spid="50183" grpId="0" animBg="1" autoUpdateAnimBg="0"/>
      <p:bldP spid="501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119063"/>
            <a:ext cx="7772400" cy="1557337"/>
          </a:xfrm>
        </p:spPr>
        <p:txBody>
          <a:bodyPr/>
          <a:lstStyle/>
          <a:p>
            <a:pPr>
              <a:defRPr/>
            </a:pPr>
            <a:r>
              <a:rPr lang="en-US" dirty="0"/>
              <a:t>Descriptive Statistics:</a:t>
            </a:r>
            <a:br>
              <a:rPr lang="en-US" dirty="0"/>
            </a:br>
            <a:r>
              <a:rPr lang="en-US" dirty="0"/>
              <a:t>Tabular and Graphical Displays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1803400"/>
            <a:ext cx="7168469" cy="517525"/>
          </a:xfrm>
        </p:spPr>
        <p:txBody>
          <a:bodyPr/>
          <a:lstStyle/>
          <a:p>
            <a:pPr>
              <a:buSzPct val="85000"/>
              <a:defRPr/>
            </a:pPr>
            <a:r>
              <a:rPr lang="en-US" dirty="0"/>
              <a:t>Summarizing Data for a Categorical Variable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712788" y="2247900"/>
            <a:ext cx="6811962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8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Summarizing Data for a Quantitative Variable</a:t>
            </a: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1390650" y="2978150"/>
            <a:ext cx="5295900" cy="101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Categorical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 labels or names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identify categories of like items.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1873250" y="4146550"/>
            <a:ext cx="5651500" cy="101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Quantitative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numerical values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that indicate how much or how many.</a:t>
            </a:r>
          </a:p>
        </p:txBody>
      </p:sp>
    </p:spTree>
    <p:extLst>
      <p:ext uri="{BB962C8B-B14F-4D97-AF65-F5344CB8AC3E}">
        <p14:creationId xmlns:p14="http://schemas.microsoft.com/office/powerpoint/2010/main" val="193065840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1000"/>
      <p:bldP spid="5143" grpId="0" autoUpdateAnimBg="0"/>
      <p:bldP spid="5144" grpId="0" animBg="1" autoUpdateAnimBg="0"/>
      <p:bldP spid="514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Summarizing Categorical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16013"/>
            <a:ext cx="4889500" cy="482600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Frequency Distribution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5400000">
            <a:off x="473075" y="1270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81038" y="1560513"/>
            <a:ext cx="54356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Distribution 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1038" y="1992313"/>
            <a:ext cx="52324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 Distribution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1038" y="2436813"/>
            <a:ext cx="27559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 Chart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81038" y="2868613"/>
            <a:ext cx="2616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Pie Chart</a:t>
            </a:r>
          </a:p>
        </p:txBody>
      </p:sp>
    </p:spTree>
    <p:extLst>
      <p:ext uri="{BB962C8B-B14F-4D97-AF65-F5344CB8AC3E}">
        <p14:creationId xmlns:p14="http://schemas.microsoft.com/office/powerpoint/2010/main" val="15469730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nimBg="1"/>
      <p:bldP spid="6154" grpId="0" autoUpdateAnimBg="0"/>
      <p:bldP spid="6155" grpId="0" autoUpdateAnimBg="0"/>
      <p:bldP spid="6156" grpId="0" autoUpdateAnimBg="0"/>
      <p:bldP spid="615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895350" y="1212850"/>
            <a:ext cx="7353300" cy="1820636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tabular summary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data showing the number (frequency)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observations  in each of several non-overlapping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categories or classes.</a:t>
            </a: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895350" y="3162292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objective is to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provide insights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about the data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that cannot be quickly obtained by looking only at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original data.</a:t>
            </a:r>
          </a:p>
        </p:txBody>
      </p:sp>
      <p:sp>
        <p:nvSpPr>
          <p:cNvPr id="271364" name="AutoShape 4"/>
          <p:cNvSpPr>
            <a:spLocks noChangeArrowheads="1"/>
          </p:cNvSpPr>
          <p:nvPr/>
        </p:nvSpPr>
        <p:spPr bwMode="auto">
          <a:xfrm rot="5400000">
            <a:off x="638175" y="1816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1365" name="AutoShape 5"/>
          <p:cNvSpPr>
            <a:spLocks noChangeArrowheads="1"/>
          </p:cNvSpPr>
          <p:nvPr/>
        </p:nvSpPr>
        <p:spPr bwMode="auto">
          <a:xfrm rot="5400000">
            <a:off x="638175" y="3784592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188865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nimBg="1" autoUpdateAnimBg="0"/>
      <p:bldP spid="271363" grpId="0" animBg="1" autoUpdateAnimBg="0"/>
      <p:bldP spid="271364" grpId="0" animBg="1"/>
      <p:bldP spid="2713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62000" y="3319463"/>
            <a:ext cx="7567613" cy="2619375"/>
            <a:chOff x="480" y="2091"/>
            <a:chExt cx="4767" cy="165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80" y="2091"/>
              <a:ext cx="4767" cy="16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tabLst>
                  <a:tab pos="2628900" algn="l"/>
                  <a:tab pos="5143500" algn="l"/>
                </a:tabLst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495" y="2336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495" y="2567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495" y="2807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495" y="3038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495" y="3270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495" y="3501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2055" y="2093"/>
              <a:ext cx="0" cy="1646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3651" y="2093"/>
              <a:ext cx="0" cy="1646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1581150"/>
            <a:ext cx="8153400" cy="18446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dirty="0"/>
              <a:t>	Guests staying at Marada Inn were asked to rate the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dirty="0"/>
              <a:t>quality of their accommodations as being </a:t>
            </a:r>
            <a:r>
              <a:rPr lang="en-US" b="1" i="1" dirty="0"/>
              <a:t>excellent</a:t>
            </a:r>
            <a:r>
              <a:rPr lang="en-US" dirty="0"/>
              <a:t>,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b="1" i="1" dirty="0"/>
              <a:t>above average</a:t>
            </a:r>
            <a:r>
              <a:rPr lang="en-US" dirty="0"/>
              <a:t>, </a:t>
            </a:r>
            <a:r>
              <a:rPr lang="en-US" b="1" i="1" dirty="0"/>
              <a:t>average</a:t>
            </a:r>
            <a:r>
              <a:rPr lang="en-US" dirty="0"/>
              <a:t>, </a:t>
            </a:r>
            <a:r>
              <a:rPr lang="en-US" b="1" i="1" dirty="0"/>
              <a:t>below average</a:t>
            </a:r>
            <a:r>
              <a:rPr lang="en-US" dirty="0"/>
              <a:t>, or </a:t>
            </a:r>
            <a:r>
              <a:rPr lang="en-US" b="1" i="1" dirty="0"/>
              <a:t>poor</a:t>
            </a:r>
            <a:r>
              <a:rPr lang="en-US" dirty="0"/>
              <a:t>.  The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dirty="0"/>
              <a:t>ratings provided by a sample of 20 guests are: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814388" y="3070225"/>
            <a:ext cx="2444750" cy="3103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Below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352800" y="3065463"/>
            <a:ext cx="2355850" cy="311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Below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Poor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Excellent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Average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854700" y="2987675"/>
            <a:ext cx="2459038" cy="289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Below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Poor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Average</a:t>
            </a:r>
          </a:p>
        </p:txBody>
      </p:sp>
      <p:sp>
        <p:nvSpPr>
          <p:cNvPr id="8247" name="AutoShape 55"/>
          <p:cNvSpPr>
            <a:spLocks noChangeArrowheads="1"/>
          </p:cNvSpPr>
          <p:nvPr/>
        </p:nvSpPr>
        <p:spPr bwMode="auto">
          <a:xfrm rot="5400000">
            <a:off x="504825" y="4673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248" name="AutoShape 56"/>
          <p:cNvSpPr>
            <a:spLocks noChangeArrowheads="1"/>
          </p:cNvSpPr>
          <p:nvPr/>
        </p:nvSpPr>
        <p:spPr bwMode="auto">
          <a:xfrm rot="5400000">
            <a:off x="511175" y="1727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685800" y="84364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>
            <a:off x="687388" y="1111250"/>
            <a:ext cx="41402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Marada Inn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881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205" grpId="0" autoUpdateAnimBg="0"/>
      <p:bldP spid="8207" grpId="0" autoUpdateAnimBg="0"/>
      <p:bldP spid="8208" grpId="0" autoUpdateAnimBg="0"/>
      <p:bldP spid="8247" grpId="0" animBg="1"/>
      <p:bldP spid="82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2033588" y="1757363"/>
            <a:ext cx="4914900" cy="328612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685800" y="84364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256070" name="AutoShape 70"/>
          <p:cNvSpPr>
            <a:spLocks noChangeArrowheads="1"/>
          </p:cNvSpPr>
          <p:nvPr/>
        </p:nvSpPr>
        <p:spPr bwMode="auto">
          <a:xfrm rot="5400000">
            <a:off x="1762125" y="3333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72" name="Rectangle 72"/>
          <p:cNvSpPr>
            <a:spLocks noChangeArrowheads="1"/>
          </p:cNvSpPr>
          <p:nvPr/>
        </p:nvSpPr>
        <p:spPr bwMode="auto">
          <a:xfrm>
            <a:off x="2381250" y="1873250"/>
            <a:ext cx="2686050" cy="268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Poor	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Below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	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Excellent		</a:t>
            </a:r>
          </a:p>
        </p:txBody>
      </p:sp>
      <p:sp>
        <p:nvSpPr>
          <p:cNvPr id="256073" name="Rectangle 73"/>
          <p:cNvSpPr>
            <a:spLocks noChangeArrowheads="1"/>
          </p:cNvSpPr>
          <p:nvPr/>
        </p:nvSpPr>
        <p:spPr bwMode="auto">
          <a:xfrm>
            <a:off x="4248150" y="1930400"/>
            <a:ext cx="321945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2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3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9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	     20</a:t>
            </a:r>
          </a:p>
        </p:txBody>
      </p:sp>
      <p:sp>
        <p:nvSpPr>
          <p:cNvPr id="256074" name="Rectangle 74"/>
          <p:cNvSpPr>
            <a:spLocks noChangeArrowheads="1"/>
          </p:cNvSpPr>
          <p:nvPr/>
        </p:nvSpPr>
        <p:spPr bwMode="auto">
          <a:xfrm>
            <a:off x="2609850" y="1949450"/>
            <a:ext cx="13716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Rating</a:t>
            </a:r>
          </a:p>
        </p:txBody>
      </p:sp>
      <p:sp>
        <p:nvSpPr>
          <p:cNvPr id="256075" name="Rectangle 75"/>
          <p:cNvSpPr>
            <a:spLocks noChangeArrowheads="1"/>
          </p:cNvSpPr>
          <p:nvPr/>
        </p:nvSpPr>
        <p:spPr bwMode="auto">
          <a:xfrm>
            <a:off x="4972050" y="1949450"/>
            <a:ext cx="16954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56076" name="Rectangle 76"/>
          <p:cNvSpPr>
            <a:spLocks noChangeArrowheads="1"/>
          </p:cNvSpPr>
          <p:nvPr/>
        </p:nvSpPr>
        <p:spPr bwMode="auto">
          <a:xfrm>
            <a:off x="687388" y="1111250"/>
            <a:ext cx="41402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Marada Inn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886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6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300"/>
                                        <p:tgtEl>
                                          <p:spTgt spid="25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5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300"/>
                                        <p:tgtEl>
                                          <p:spTgt spid="25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/>
      <p:bldP spid="256070" grpId="0" animBg="1"/>
      <p:bldP spid="256072" grpId="0" autoUpdateAnimBg="0"/>
      <p:bldP spid="256073" grpId="0" autoUpdateAnimBg="0"/>
      <p:bldP spid="256074" grpId="0" autoUpdateAnimBg="0"/>
      <p:bldP spid="25607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65100"/>
            <a:ext cx="7772400" cy="795338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in </a:t>
            </a:r>
            <a:br>
              <a:rPr lang="en-US" dirty="0"/>
            </a:br>
            <a:r>
              <a:rPr lang="en-US" dirty="0"/>
              <a:t>Business and Economics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073150"/>
            <a:ext cx="7772400" cy="73818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66FFFF"/>
                </a:solidFill>
              </a:rPr>
              <a:t>Accounting</a:t>
            </a:r>
            <a:endParaRPr lang="en-US" dirty="0"/>
          </a:p>
        </p:txBody>
      </p:sp>
      <p:sp>
        <p:nvSpPr>
          <p:cNvPr id="7308" name="Rectangle 140"/>
          <p:cNvSpPr>
            <a:spLocks noChangeArrowheads="1"/>
          </p:cNvSpPr>
          <p:nvPr/>
        </p:nvSpPr>
        <p:spPr bwMode="auto">
          <a:xfrm>
            <a:off x="685800" y="2270125"/>
            <a:ext cx="59055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60000"/>
              <a:buFont typeface="Monotype Sorts" pitchFamily="2" charset="2"/>
              <a:buChar char="n"/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Economics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309" name="AutoShape 141"/>
          <p:cNvSpPr>
            <a:spLocks noChangeArrowheads="1"/>
          </p:cNvSpPr>
          <p:nvPr/>
        </p:nvSpPr>
        <p:spPr bwMode="auto">
          <a:xfrm rot="5400000">
            <a:off x="492125" y="1228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10" name="AutoShape 142"/>
          <p:cNvSpPr>
            <a:spLocks noChangeArrowheads="1"/>
          </p:cNvSpPr>
          <p:nvPr/>
        </p:nvSpPr>
        <p:spPr bwMode="auto">
          <a:xfrm rot="5400000">
            <a:off x="473075" y="2613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11" name="Rectangle 143"/>
          <p:cNvSpPr>
            <a:spLocks noChangeArrowheads="1"/>
          </p:cNvSpPr>
          <p:nvPr/>
        </p:nvSpPr>
        <p:spPr bwMode="auto">
          <a:xfrm>
            <a:off x="1054100" y="1406525"/>
            <a:ext cx="766445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Public accounting firms use statistical sampling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procedures when conducting audits for their clients.</a:t>
            </a:r>
          </a:p>
        </p:txBody>
      </p:sp>
      <p:sp>
        <p:nvSpPr>
          <p:cNvPr id="7312" name="Rectangle 144"/>
          <p:cNvSpPr>
            <a:spLocks noChangeArrowheads="1"/>
          </p:cNvSpPr>
          <p:nvPr/>
        </p:nvSpPr>
        <p:spPr bwMode="auto">
          <a:xfrm>
            <a:off x="1060450" y="2752725"/>
            <a:ext cx="7423150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Economists use statistical information in making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forecasts about the future of the economy or some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aspect of it.</a:t>
            </a:r>
          </a:p>
        </p:txBody>
      </p:sp>
      <p:sp>
        <p:nvSpPr>
          <p:cNvPr id="7313" name="Rectangle 145"/>
          <p:cNvSpPr>
            <a:spLocks noChangeArrowheads="1"/>
          </p:cNvSpPr>
          <p:nvPr/>
        </p:nvSpPr>
        <p:spPr bwMode="auto">
          <a:xfrm>
            <a:off x="1035050" y="4587875"/>
            <a:ext cx="7073900" cy="1174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Financial advisors use price-earnings ratios and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dividend yields to guide their investment advice.</a:t>
            </a:r>
          </a:p>
        </p:txBody>
      </p:sp>
      <p:sp>
        <p:nvSpPr>
          <p:cNvPr id="7314" name="Rectangle 146"/>
          <p:cNvSpPr>
            <a:spLocks noChangeArrowheads="1"/>
          </p:cNvSpPr>
          <p:nvPr/>
        </p:nvSpPr>
        <p:spPr bwMode="auto">
          <a:xfrm>
            <a:off x="663575" y="4238625"/>
            <a:ext cx="188595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857250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Finance</a:t>
            </a:r>
          </a:p>
        </p:txBody>
      </p:sp>
      <p:sp>
        <p:nvSpPr>
          <p:cNvPr id="7315" name="AutoShape 147"/>
          <p:cNvSpPr>
            <a:spLocks noChangeArrowheads="1"/>
          </p:cNvSpPr>
          <p:nvPr/>
        </p:nvSpPr>
        <p:spPr bwMode="auto">
          <a:xfrm rot="5400000">
            <a:off x="492125" y="4441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308" grpId="0" autoUpdateAnimBg="0"/>
      <p:bldP spid="7309" grpId="0" animBg="1"/>
      <p:bldP spid="7310" grpId="0" animBg="1"/>
      <p:bldP spid="7311" grpId="0" autoUpdateAnimBg="0"/>
      <p:bldP spid="7312" grpId="0" autoUpdateAnimBg="0"/>
      <p:bldP spid="7313" grpId="0" autoUpdateAnimBg="0"/>
      <p:bldP spid="7314" grpId="0" autoUpdateAnimBg="0"/>
      <p:bldP spid="73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895350" y="1212850"/>
            <a:ext cx="7353300" cy="1409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a class is the fraction 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proportion of the total number of data items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belonging to the class.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895350" y="2755900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tabular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summary of a set of data showing the relative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frequency for each class.</a:t>
            </a:r>
          </a:p>
        </p:txBody>
      </p:sp>
      <p:sp>
        <p:nvSpPr>
          <p:cNvPr id="270340" name="AutoShape 4"/>
          <p:cNvSpPr>
            <a:spLocks noChangeArrowheads="1"/>
          </p:cNvSpPr>
          <p:nvPr/>
        </p:nvSpPr>
        <p:spPr bwMode="auto">
          <a:xfrm rot="5400000">
            <a:off x="638175" y="1816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0341" name="AutoShape 5"/>
          <p:cNvSpPr>
            <a:spLocks noChangeArrowheads="1"/>
          </p:cNvSpPr>
          <p:nvPr/>
        </p:nvSpPr>
        <p:spPr bwMode="auto">
          <a:xfrm rot="5400000">
            <a:off x="638175" y="3378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1388000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 autoUpdateAnimBg="0"/>
      <p:bldP spid="270339" grpId="0" animBg="1" autoUpdateAnimBg="0"/>
      <p:bldP spid="270340" grpId="0" animBg="1"/>
      <p:bldP spid="2703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Percent Frequency Distribution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895350" y="1212850"/>
            <a:ext cx="7353300" cy="10477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a class is the relative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frequency multiplied by 100.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895350" y="2379662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tabular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summary of a set of data showing the percent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frequency for each class. </a:t>
            </a: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 rot="5400000">
            <a:off x="638175" y="1701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5176" name="AutoShape 8"/>
          <p:cNvSpPr>
            <a:spLocks noChangeArrowheads="1"/>
          </p:cNvSpPr>
          <p:nvPr/>
        </p:nvSpPr>
        <p:spPr bwMode="auto">
          <a:xfrm rot="5400000">
            <a:off x="638175" y="2997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781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 autoUpdateAnimBg="0"/>
      <p:bldP spid="135173" grpId="0" animBg="1" autoUpdateAnimBg="0"/>
      <p:bldP spid="135175" grpId="0" animBg="1"/>
      <p:bldP spid="13517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79" name="Rectangle 71"/>
          <p:cNvSpPr>
            <a:spLocks noChangeArrowheads="1"/>
          </p:cNvSpPr>
          <p:nvPr/>
        </p:nvSpPr>
        <p:spPr bwMode="auto">
          <a:xfrm>
            <a:off x="685800" y="98425"/>
            <a:ext cx="77724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and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 Distributions</a:t>
            </a:r>
          </a:p>
        </p:txBody>
      </p:sp>
      <p:sp>
        <p:nvSpPr>
          <p:cNvPr id="247880" name="Rectangle 72"/>
          <p:cNvSpPr>
            <a:spLocks noChangeArrowheads="1"/>
          </p:cNvSpPr>
          <p:nvPr/>
        </p:nvSpPr>
        <p:spPr bwMode="auto">
          <a:xfrm>
            <a:off x="1538288" y="1882775"/>
            <a:ext cx="6096000" cy="37750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7881" name="AutoShape 73"/>
          <p:cNvSpPr>
            <a:spLocks noChangeArrowheads="1"/>
          </p:cNvSpPr>
          <p:nvPr/>
        </p:nvSpPr>
        <p:spPr bwMode="auto">
          <a:xfrm rot="5400000">
            <a:off x="1273175" y="3752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7882" name="AutoShape 74"/>
          <p:cNvSpPr>
            <a:spLocks noChangeArrowheads="1"/>
          </p:cNvSpPr>
          <p:nvPr/>
        </p:nvSpPr>
        <p:spPr bwMode="auto">
          <a:xfrm rot="10800000">
            <a:off x="4772025" y="1663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7883" name="AutoShape 75"/>
          <p:cNvSpPr>
            <a:spLocks noChangeArrowheads="1"/>
          </p:cNvSpPr>
          <p:nvPr/>
        </p:nvSpPr>
        <p:spPr bwMode="auto">
          <a:xfrm rot="10800000">
            <a:off x="6524625" y="1663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804988" y="2349500"/>
            <a:ext cx="2381250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6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Poor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Below Average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Above Average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Excellent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3276600" y="2768600"/>
            <a:ext cx="2438400" cy="268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.10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.15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.25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.45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	    1.00</a:t>
            </a:r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6153150" y="2730500"/>
            <a:ext cx="1581150" cy="276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10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15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25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45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100</a:t>
            </a:r>
          </a:p>
        </p:txBody>
      </p:sp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4019550" y="1911350"/>
            <a:ext cx="17907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Relative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47887" name="Rectangle 79"/>
          <p:cNvSpPr>
            <a:spLocks noChangeArrowheads="1"/>
          </p:cNvSpPr>
          <p:nvPr/>
        </p:nvSpPr>
        <p:spPr bwMode="auto">
          <a:xfrm>
            <a:off x="5791200" y="1911350"/>
            <a:ext cx="17907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Percent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47888" name="Rectangle 80"/>
          <p:cNvSpPr>
            <a:spLocks noChangeArrowheads="1"/>
          </p:cNvSpPr>
          <p:nvPr/>
        </p:nvSpPr>
        <p:spPr bwMode="auto">
          <a:xfrm>
            <a:off x="2057400" y="2330450"/>
            <a:ext cx="123825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Rating</a:t>
            </a:r>
          </a:p>
        </p:txBody>
      </p:sp>
      <p:sp>
        <p:nvSpPr>
          <p:cNvPr id="247889" name="AutoShape 81"/>
          <p:cNvSpPr>
            <a:spLocks noChangeArrowheads="1"/>
          </p:cNvSpPr>
          <p:nvPr/>
        </p:nvSpPr>
        <p:spPr bwMode="auto">
          <a:xfrm>
            <a:off x="6934200" y="3549650"/>
            <a:ext cx="2038350" cy="514350"/>
          </a:xfrm>
          <a:prstGeom prst="wedgeRoundRectCallout">
            <a:avLst>
              <a:gd name="adj1" fmla="val -54597"/>
              <a:gd name="adj2" fmla="val -150000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.10(100) = 10</a:t>
            </a:r>
          </a:p>
        </p:txBody>
      </p:sp>
      <p:sp>
        <p:nvSpPr>
          <p:cNvPr id="247890" name="AutoShape 82"/>
          <p:cNvSpPr>
            <a:spLocks noChangeArrowheads="1"/>
          </p:cNvSpPr>
          <p:nvPr/>
        </p:nvSpPr>
        <p:spPr bwMode="auto">
          <a:xfrm>
            <a:off x="5600700" y="5588000"/>
            <a:ext cx="1885950" cy="482600"/>
          </a:xfrm>
          <a:prstGeom prst="wedgeRoundRectCallout">
            <a:avLst>
              <a:gd name="adj1" fmla="val -72139"/>
              <a:gd name="adj2" fmla="val -200000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1/20 = .05</a:t>
            </a:r>
          </a:p>
        </p:txBody>
      </p:sp>
      <p:sp>
        <p:nvSpPr>
          <p:cNvPr id="247891" name="Rectangle 83"/>
          <p:cNvSpPr>
            <a:spLocks noChangeArrowheads="1"/>
          </p:cNvSpPr>
          <p:nvPr/>
        </p:nvSpPr>
        <p:spPr bwMode="auto">
          <a:xfrm>
            <a:off x="674688" y="1123950"/>
            <a:ext cx="41402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Marada Inn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92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7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4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3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47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4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24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47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4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300"/>
                                        <p:tgtEl>
                                          <p:spTgt spid="24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80" grpId="0" animBg="1"/>
      <p:bldP spid="247881" grpId="0" animBg="1"/>
      <p:bldP spid="247882" grpId="0" animBg="1"/>
      <p:bldP spid="247883" grpId="0" animBg="1"/>
      <p:bldP spid="247810" grpId="0" autoUpdateAnimBg="0"/>
      <p:bldP spid="247884" grpId="0" autoUpdateAnimBg="0"/>
      <p:bldP spid="247885" grpId="0" autoUpdateAnimBg="0"/>
      <p:bldP spid="247886" grpId="0" autoUpdateAnimBg="0"/>
      <p:bldP spid="247887" grpId="0" autoUpdateAnimBg="0"/>
      <p:bldP spid="247888" grpId="0" autoUpdateAnimBg="0"/>
      <p:bldP spid="247889" grpId="0" animBg="1" autoUpdateAnimBg="0"/>
      <p:bldP spid="24789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661987"/>
          </a:xfrm>
        </p:spPr>
        <p:txBody>
          <a:bodyPr/>
          <a:lstStyle/>
          <a:p>
            <a:pPr>
              <a:defRPr/>
            </a:pPr>
            <a:r>
              <a:rPr lang="en-US" dirty="0"/>
              <a:t>Bar Chart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54050" y="10858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 chart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graphical display for depicting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qualitative data.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54050" y="19621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On one axis (usually the horizontal axis), we specify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labels that are used for each of the classes.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54050" y="29908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scale can be used for the other axis (usually the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vertical axis).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54050" y="403860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Using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 of fixed width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drawn above each class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label, we extend the height appropriately.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5400000">
            <a:off x="511175" y="1289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5400000">
            <a:off x="511175" y="2165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5400000">
            <a:off x="511175" y="3003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5400000">
            <a:off x="511175" y="4222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5400000">
            <a:off x="511175" y="5118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49275" y="5005388"/>
            <a:ext cx="807464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4300" lvl="1"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bars are separated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emphasize the fact that each</a:t>
            </a:r>
          </a:p>
          <a:p>
            <a:pPr marL="114300" lvl="1"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class is a separate category.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807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utoUpdateAnimBg="0"/>
      <p:bldP spid="12295" grpId="0" autoUpdateAnimBg="0"/>
      <p:bldP spid="12298" grpId="0" animBg="1"/>
      <p:bldP spid="12299" grpId="0" animBg="1"/>
      <p:bldP spid="12300" grpId="0" animBg="1"/>
      <p:bldP spid="12301" grpId="0" animBg="1"/>
      <p:bldP spid="12302" grpId="0" animBg="1"/>
      <p:bldP spid="1230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923925" y="1028700"/>
            <a:ext cx="7315200" cy="502602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 flipV="1">
            <a:off x="1851025" y="1387475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2011363" y="5302250"/>
            <a:ext cx="711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Poor</a:t>
            </a: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2832100" y="5327650"/>
            <a:ext cx="1133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Below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3865563" y="5302250"/>
            <a:ext cx="1133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4840288" y="5326063"/>
            <a:ext cx="1133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 Above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5881688" y="5300663"/>
            <a:ext cx="12049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Excellent</a:t>
            </a: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 rot="16200000">
            <a:off x="534987" y="2951163"/>
            <a:ext cx="1393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Frequency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7172325" y="5068888"/>
            <a:ext cx="957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Rating</a:t>
            </a:r>
          </a:p>
        </p:txBody>
      </p:sp>
      <p:sp>
        <p:nvSpPr>
          <p:cNvPr id="73816" name="AutoShape 88"/>
          <p:cNvSpPr>
            <a:spLocks noChangeArrowheads="1"/>
          </p:cNvSpPr>
          <p:nvPr/>
        </p:nvSpPr>
        <p:spPr bwMode="auto">
          <a:xfrm rot="5400000">
            <a:off x="657225" y="3536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868" name="Rectangle 140"/>
          <p:cNvSpPr>
            <a:spLocks noChangeArrowheads="1"/>
          </p:cNvSpPr>
          <p:nvPr/>
        </p:nvSpPr>
        <p:spPr bwMode="auto">
          <a:xfrm>
            <a:off x="685800" y="84364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 Chart</a:t>
            </a:r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1763713" y="1385888"/>
            <a:ext cx="5210175" cy="3473450"/>
            <a:chOff x="1111" y="1029"/>
            <a:chExt cx="3282" cy="2188"/>
          </a:xfrm>
        </p:grpSpPr>
        <p:grpSp>
          <p:nvGrpSpPr>
            <p:cNvPr id="13365" name="Group 149"/>
            <p:cNvGrpSpPr>
              <a:grpSpLocks/>
            </p:cNvGrpSpPr>
            <p:nvPr/>
          </p:nvGrpSpPr>
          <p:grpSpPr bwMode="auto">
            <a:xfrm>
              <a:off x="1123" y="1277"/>
              <a:ext cx="3270" cy="1940"/>
              <a:chOff x="1123" y="1277"/>
              <a:chExt cx="3270" cy="1940"/>
            </a:xfrm>
          </p:grpSpPr>
          <p:sp>
            <p:nvSpPr>
              <p:cNvPr id="73771" name="Line 43"/>
              <p:cNvSpPr>
                <a:spLocks noChangeShapeType="1"/>
              </p:cNvSpPr>
              <p:nvPr/>
            </p:nvSpPr>
            <p:spPr bwMode="auto">
              <a:xfrm rot="5400000">
                <a:off x="2755" y="158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72" name="Line 44"/>
              <p:cNvSpPr>
                <a:spLocks noChangeShapeType="1"/>
              </p:cNvSpPr>
              <p:nvPr/>
            </p:nvSpPr>
            <p:spPr bwMode="auto">
              <a:xfrm rot="5400000">
                <a:off x="2756" y="110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73" name="Line 45"/>
              <p:cNvSpPr>
                <a:spLocks noChangeShapeType="1"/>
              </p:cNvSpPr>
              <p:nvPr/>
            </p:nvSpPr>
            <p:spPr bwMode="auto">
              <a:xfrm rot="5400000">
                <a:off x="2755" y="-35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74" name="Line 46"/>
              <p:cNvSpPr>
                <a:spLocks noChangeShapeType="1"/>
              </p:cNvSpPr>
              <p:nvPr/>
            </p:nvSpPr>
            <p:spPr bwMode="auto">
              <a:xfrm rot="5400000">
                <a:off x="2757" y="121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75" name="Line 47"/>
              <p:cNvSpPr>
                <a:spLocks noChangeShapeType="1"/>
              </p:cNvSpPr>
              <p:nvPr/>
            </p:nvSpPr>
            <p:spPr bwMode="auto">
              <a:xfrm rot="5400000">
                <a:off x="2757" y="617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19" name="Line 91"/>
              <p:cNvSpPr>
                <a:spLocks noChangeShapeType="1"/>
              </p:cNvSpPr>
              <p:nvPr/>
            </p:nvSpPr>
            <p:spPr bwMode="auto">
              <a:xfrm rot="5400000">
                <a:off x="2760" y="134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0" name="Line 92"/>
              <p:cNvSpPr>
                <a:spLocks noChangeShapeType="1"/>
              </p:cNvSpPr>
              <p:nvPr/>
            </p:nvSpPr>
            <p:spPr bwMode="auto">
              <a:xfrm rot="5400000">
                <a:off x="2755" y="-11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1" name="Line 93"/>
              <p:cNvSpPr>
                <a:spLocks noChangeShapeType="1"/>
              </p:cNvSpPr>
              <p:nvPr/>
            </p:nvSpPr>
            <p:spPr bwMode="auto">
              <a:xfrm rot="5400000">
                <a:off x="2761" y="373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2" name="Line 94"/>
              <p:cNvSpPr>
                <a:spLocks noChangeShapeType="1"/>
              </p:cNvSpPr>
              <p:nvPr/>
            </p:nvSpPr>
            <p:spPr bwMode="auto">
              <a:xfrm rot="5400000">
                <a:off x="2761" y="857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3871" name="Line 143"/>
            <p:cNvSpPr>
              <a:spLocks noChangeShapeType="1"/>
            </p:cNvSpPr>
            <p:nvPr/>
          </p:nvSpPr>
          <p:spPr bwMode="auto">
            <a:xfrm rot="5400000">
              <a:off x="2743" y="-603"/>
              <a:ext cx="0" cy="326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1743075" y="1382713"/>
            <a:ext cx="203200" cy="3479800"/>
            <a:chOff x="1014" y="1027"/>
            <a:chExt cx="128" cy="2192"/>
          </a:xfrm>
        </p:grpSpPr>
        <p:grpSp>
          <p:nvGrpSpPr>
            <p:cNvPr id="13354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6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7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8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9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0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1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2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3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3872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1325563" y="1185863"/>
            <a:ext cx="434975" cy="3871912"/>
            <a:chOff x="745" y="903"/>
            <a:chExt cx="274" cy="2439"/>
          </a:xfrm>
        </p:grpSpPr>
        <p:grpSp>
          <p:nvGrpSpPr>
            <p:cNvPr id="13343" name="Group 151"/>
            <p:cNvGrpSpPr>
              <a:grpSpLocks/>
            </p:cNvGrpSpPr>
            <p:nvPr/>
          </p:nvGrpSpPr>
          <p:grpSpPr bwMode="auto">
            <a:xfrm>
              <a:off x="817" y="1143"/>
              <a:ext cx="199" cy="2199"/>
              <a:chOff x="817" y="1143"/>
              <a:chExt cx="199" cy="2199"/>
            </a:xfrm>
          </p:grpSpPr>
          <p:sp>
            <p:nvSpPr>
              <p:cNvPr id="73744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1</a:t>
                </a:r>
              </a:p>
            </p:txBody>
          </p:sp>
          <p:sp>
            <p:nvSpPr>
              <p:cNvPr id="73745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2</a:t>
                </a:r>
              </a:p>
            </p:txBody>
          </p:sp>
          <p:sp>
            <p:nvSpPr>
              <p:cNvPr id="73746" name="Rectangle 18"/>
              <p:cNvSpPr>
                <a:spLocks noChangeArrowheads="1"/>
              </p:cNvSpPr>
              <p:nvPr/>
            </p:nvSpPr>
            <p:spPr bwMode="auto">
              <a:xfrm>
                <a:off x="817" y="2617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3</a:t>
                </a:r>
              </a:p>
            </p:txBody>
          </p:sp>
          <p:sp>
            <p:nvSpPr>
              <p:cNvPr id="73747" name="Rectangle 19"/>
              <p:cNvSpPr>
                <a:spLocks noChangeArrowheads="1"/>
              </p:cNvSpPr>
              <p:nvPr/>
            </p:nvSpPr>
            <p:spPr bwMode="auto">
              <a:xfrm>
                <a:off x="817" y="2365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4</a:t>
                </a:r>
              </a:p>
            </p:txBody>
          </p:sp>
          <p:sp>
            <p:nvSpPr>
              <p:cNvPr id="73748" name="Rectangle 20"/>
              <p:cNvSpPr>
                <a:spLocks noChangeArrowheads="1"/>
              </p:cNvSpPr>
              <p:nvPr/>
            </p:nvSpPr>
            <p:spPr bwMode="auto">
              <a:xfrm>
                <a:off x="817" y="2120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5</a:t>
                </a:r>
              </a:p>
            </p:txBody>
          </p:sp>
          <p:sp>
            <p:nvSpPr>
              <p:cNvPr id="73749" name="Rectangle 21"/>
              <p:cNvSpPr>
                <a:spLocks noChangeArrowheads="1"/>
              </p:cNvSpPr>
              <p:nvPr/>
            </p:nvSpPr>
            <p:spPr bwMode="auto">
              <a:xfrm>
                <a:off x="818" y="1874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6</a:t>
                </a:r>
              </a:p>
            </p:txBody>
          </p:sp>
          <p:sp>
            <p:nvSpPr>
              <p:cNvPr id="73750" name="Rectangle 22"/>
              <p:cNvSpPr>
                <a:spLocks noChangeArrowheads="1"/>
              </p:cNvSpPr>
              <p:nvPr/>
            </p:nvSpPr>
            <p:spPr bwMode="auto">
              <a:xfrm>
                <a:off x="817" y="1633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7</a:t>
                </a:r>
              </a:p>
            </p:txBody>
          </p:sp>
          <p:sp>
            <p:nvSpPr>
              <p:cNvPr id="73751" name="Rectangle 23"/>
              <p:cNvSpPr>
                <a:spLocks noChangeArrowheads="1"/>
              </p:cNvSpPr>
              <p:nvPr/>
            </p:nvSpPr>
            <p:spPr bwMode="auto">
              <a:xfrm>
                <a:off x="822" y="1387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8</a:t>
                </a:r>
              </a:p>
            </p:txBody>
          </p:sp>
          <p:sp>
            <p:nvSpPr>
              <p:cNvPr id="73752" name="Rectangle 24"/>
              <p:cNvSpPr>
                <a:spLocks noChangeArrowheads="1"/>
              </p:cNvSpPr>
              <p:nvPr/>
            </p:nvSpPr>
            <p:spPr bwMode="auto">
              <a:xfrm>
                <a:off x="817" y="1143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9</a:t>
                </a:r>
              </a:p>
            </p:txBody>
          </p:sp>
        </p:grpSp>
        <p:sp>
          <p:nvSpPr>
            <p:cNvPr id="73874" name="Rectangle 146"/>
            <p:cNvSpPr>
              <a:spLocks noChangeArrowheads="1"/>
            </p:cNvSpPr>
            <p:nvPr/>
          </p:nvSpPr>
          <p:spPr bwMode="auto">
            <a:xfrm>
              <a:off x="745" y="903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10</a:t>
              </a:r>
            </a:p>
          </p:txBody>
        </p:sp>
      </p:grpSp>
      <p:sp>
        <p:nvSpPr>
          <p:cNvPr id="73869" name="Rectangle 141"/>
          <p:cNvSpPr>
            <a:spLocks noChangeArrowheads="1"/>
          </p:cNvSpPr>
          <p:nvPr/>
        </p:nvSpPr>
        <p:spPr bwMode="auto">
          <a:xfrm>
            <a:off x="2590800" y="958850"/>
            <a:ext cx="4076700" cy="6286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Marada Inn Quality Ratings</a:t>
            </a: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2044700" y="4484688"/>
            <a:ext cx="669925" cy="769937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3065463" y="4100513"/>
            <a:ext cx="669925" cy="1154112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4084638" y="3325813"/>
            <a:ext cx="669925" cy="1928812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5105400" y="1781175"/>
            <a:ext cx="668338" cy="34734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124575" y="4862513"/>
            <a:ext cx="669925" cy="392112"/>
          </a:xfrm>
          <a:prstGeom prst="rect">
            <a:avLst/>
          </a:prstGeom>
          <a:gradFill rotWithShape="0">
            <a:gsLst>
              <a:gs pos="0">
                <a:srgbClr val="AD48F8">
                  <a:gamma/>
                  <a:shade val="46275"/>
                  <a:invGamma/>
                </a:srgbClr>
              </a:gs>
              <a:gs pos="50000">
                <a:srgbClr val="AD48F8"/>
              </a:gs>
              <a:gs pos="100000">
                <a:srgbClr val="AD48F8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8" name="Group 157"/>
          <p:cNvGrpSpPr>
            <a:grpSpLocks/>
          </p:cNvGrpSpPr>
          <p:nvPr/>
        </p:nvGrpSpPr>
        <p:grpSpPr bwMode="auto">
          <a:xfrm>
            <a:off x="1847850" y="5248275"/>
            <a:ext cx="5135563" cy="122238"/>
            <a:chOff x="1164" y="3402"/>
            <a:chExt cx="3235" cy="77"/>
          </a:xfrm>
        </p:grpSpPr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>
              <a:off x="1164" y="3408"/>
              <a:ext cx="32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3336" name="Group 155"/>
            <p:cNvGrpSpPr>
              <a:grpSpLocks/>
            </p:cNvGrpSpPr>
            <p:nvPr/>
          </p:nvGrpSpPr>
          <p:grpSpPr bwMode="auto">
            <a:xfrm>
              <a:off x="1170" y="3402"/>
              <a:ext cx="3229" cy="77"/>
              <a:chOff x="1170" y="3402"/>
              <a:chExt cx="3229" cy="77"/>
            </a:xfrm>
          </p:grpSpPr>
          <p:sp>
            <p:nvSpPr>
              <p:cNvPr id="73823" name="Line 95"/>
              <p:cNvSpPr>
                <a:spLocks noChangeShapeType="1"/>
              </p:cNvSpPr>
              <p:nvPr/>
            </p:nvSpPr>
            <p:spPr bwMode="auto">
              <a:xfrm rot="-5400000">
                <a:off x="1783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4" name="Line 96"/>
              <p:cNvSpPr>
                <a:spLocks noChangeShapeType="1"/>
              </p:cNvSpPr>
              <p:nvPr/>
            </p:nvSpPr>
            <p:spPr bwMode="auto">
              <a:xfrm rot="5400000" flipH="1">
                <a:off x="2428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5" name="Line 97"/>
              <p:cNvSpPr>
                <a:spLocks noChangeShapeType="1"/>
              </p:cNvSpPr>
              <p:nvPr/>
            </p:nvSpPr>
            <p:spPr bwMode="auto">
              <a:xfrm rot="5400000" flipH="1">
                <a:off x="3076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6" name="Line 98"/>
              <p:cNvSpPr>
                <a:spLocks noChangeShapeType="1"/>
              </p:cNvSpPr>
              <p:nvPr/>
            </p:nvSpPr>
            <p:spPr bwMode="auto">
              <a:xfrm rot="5400000" flipH="1">
                <a:off x="3711" y="3437"/>
                <a:ext cx="72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7" name="Line 99"/>
              <p:cNvSpPr>
                <a:spLocks noChangeShapeType="1"/>
              </p:cNvSpPr>
              <p:nvPr/>
            </p:nvSpPr>
            <p:spPr bwMode="auto">
              <a:xfrm rot="5400000" flipH="1">
                <a:off x="4360" y="3440"/>
                <a:ext cx="7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8" name="Line 100"/>
              <p:cNvSpPr>
                <a:spLocks noChangeShapeType="1"/>
              </p:cNvSpPr>
              <p:nvPr/>
            </p:nvSpPr>
            <p:spPr bwMode="auto">
              <a:xfrm rot="5400000" flipH="1">
                <a:off x="1135" y="3437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42828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7" grpId="0" animBg="1"/>
      <p:bldP spid="73758" grpId="0" autoUpdateAnimBg="0"/>
      <p:bldP spid="73759" grpId="0" autoUpdateAnimBg="0"/>
      <p:bldP spid="73760" grpId="0" autoUpdateAnimBg="0"/>
      <p:bldP spid="73761" grpId="0" autoUpdateAnimBg="0"/>
      <p:bldP spid="73762" grpId="0" autoUpdateAnimBg="0"/>
      <p:bldP spid="73763" grpId="0" autoUpdateAnimBg="0"/>
      <p:bldP spid="73764" grpId="0" autoUpdateAnimBg="0"/>
      <p:bldP spid="73816" grpId="0" animBg="1"/>
      <p:bldP spid="73869" grpId="0" animBg="1" autoUpdateAnimBg="0"/>
      <p:bldP spid="73753" grpId="0" animBg="1"/>
      <p:bldP spid="73754" grpId="0" animBg="1"/>
      <p:bldP spid="73755" grpId="0" animBg="1"/>
      <p:bldP spid="73756" grpId="0" animBg="1"/>
      <p:bldP spid="7375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685800" y="109538"/>
            <a:ext cx="7772400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Pareto Diagram</a:t>
            </a:r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654050" y="10858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quality control, bar charts are used to identify the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most important causes of problems.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654050" y="2051050"/>
            <a:ext cx="76962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 the bars are arranged in descending order of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height from left to right (with the most frequently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occurring cause appearing first) the bar chart is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called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Pareto diagram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654050" y="35877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This diagram is named for its founder, Vilfredo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Pareto, an Italian economist.</a:t>
            </a:r>
          </a:p>
        </p:txBody>
      </p:sp>
      <p:sp>
        <p:nvSpPr>
          <p:cNvPr id="358407" name="AutoShape 7"/>
          <p:cNvSpPr>
            <a:spLocks noChangeArrowheads="1"/>
          </p:cNvSpPr>
          <p:nvPr/>
        </p:nvSpPr>
        <p:spPr bwMode="auto">
          <a:xfrm rot="5400000">
            <a:off x="498475" y="1276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8408" name="AutoShape 8"/>
          <p:cNvSpPr>
            <a:spLocks noChangeArrowheads="1"/>
          </p:cNvSpPr>
          <p:nvPr/>
        </p:nvSpPr>
        <p:spPr bwMode="auto">
          <a:xfrm rot="5400000">
            <a:off x="498475" y="2152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8409" name="AutoShape 9"/>
          <p:cNvSpPr>
            <a:spLocks noChangeArrowheads="1"/>
          </p:cNvSpPr>
          <p:nvPr/>
        </p:nvSpPr>
        <p:spPr bwMode="auto">
          <a:xfrm rot="5400000">
            <a:off x="498475" y="3778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587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autoUpdateAnimBg="0"/>
      <p:bldP spid="358404" grpId="0" autoUpdateAnimBg="0"/>
      <p:bldP spid="358405" grpId="0" autoUpdateAnimBg="0"/>
      <p:bldP spid="358407" grpId="0" animBg="1"/>
      <p:bldP spid="358408" grpId="0" animBg="1"/>
      <p:bldP spid="3584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9538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dirty="0"/>
              <a:t>Pie Chart</a:t>
            </a:r>
          </a:p>
        </p:txBody>
      </p:sp>
      <p:sp>
        <p:nvSpPr>
          <p:cNvPr id="14415" name="AutoShape 79"/>
          <p:cNvSpPr>
            <a:spLocks noChangeArrowheads="1"/>
          </p:cNvSpPr>
          <p:nvPr/>
        </p:nvSpPr>
        <p:spPr bwMode="auto">
          <a:xfrm rot="5400000">
            <a:off x="498475" y="1276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416" name="AutoShape 80"/>
          <p:cNvSpPr>
            <a:spLocks noChangeArrowheads="1"/>
          </p:cNvSpPr>
          <p:nvPr/>
        </p:nvSpPr>
        <p:spPr bwMode="auto">
          <a:xfrm rot="5400000">
            <a:off x="498475" y="2559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417" name="AutoShape 81"/>
          <p:cNvSpPr>
            <a:spLocks noChangeArrowheads="1"/>
          </p:cNvSpPr>
          <p:nvPr/>
        </p:nvSpPr>
        <p:spPr bwMode="auto">
          <a:xfrm rot="5400000">
            <a:off x="498475" y="3937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660400" y="1092200"/>
            <a:ext cx="73533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pie chart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commonly used graphical display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for presenting relative frequency and percent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frequency distributions for categorical data.</a:t>
            </a:r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679450" y="2387600"/>
            <a:ext cx="77724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First draw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circle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; then use the relative frequencies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to subdivide the circle into sectors that correspond to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relative frequency for each class.</a:t>
            </a:r>
          </a:p>
        </p:txBody>
      </p:sp>
      <p:sp>
        <p:nvSpPr>
          <p:cNvPr id="14421" name="Rectangle 85"/>
          <p:cNvSpPr>
            <a:spLocks noChangeArrowheads="1"/>
          </p:cNvSpPr>
          <p:nvPr/>
        </p:nvSpPr>
        <p:spPr bwMode="auto">
          <a:xfrm>
            <a:off x="679450" y="3708400"/>
            <a:ext cx="7791450" cy="148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Since there are 360 degrees in a circle, a class with a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relative frequency of .25 would consume .25(360) = 90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degrees of the circle.</a:t>
            </a:r>
          </a:p>
        </p:txBody>
      </p:sp>
    </p:spTree>
    <p:extLst>
      <p:ext uri="{BB962C8B-B14F-4D97-AF65-F5344CB8AC3E}">
        <p14:creationId xmlns:p14="http://schemas.microsoft.com/office/powerpoint/2010/main" val="31545536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5" grpId="0" animBg="1"/>
      <p:bldP spid="14416" grpId="0" animBg="1"/>
      <p:bldP spid="14417" grpId="0" animBg="1"/>
      <p:bldP spid="14419" grpId="0" autoUpdateAnimBg="0"/>
      <p:bldP spid="14420" grpId="0" autoUpdateAnimBg="0"/>
      <p:bldP spid="1442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9" name="Rectangle 189"/>
          <p:cNvSpPr>
            <a:spLocks noChangeArrowheads="1"/>
          </p:cNvSpPr>
          <p:nvPr/>
        </p:nvSpPr>
        <p:spPr bwMode="auto">
          <a:xfrm>
            <a:off x="1981200" y="1339850"/>
            <a:ext cx="5124450" cy="4592638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499" name="Oval 139"/>
          <p:cNvSpPr>
            <a:spLocks noChangeArrowheads="1"/>
          </p:cNvSpPr>
          <p:nvPr/>
        </p:nvSpPr>
        <p:spPr bwMode="auto">
          <a:xfrm>
            <a:off x="2686050" y="2017713"/>
            <a:ext cx="3743325" cy="3684587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4559300" y="3844925"/>
            <a:ext cx="1878013" cy="1874838"/>
            <a:chOff x="2917" y="2403"/>
            <a:chExt cx="1183" cy="1181"/>
          </a:xfrm>
        </p:grpSpPr>
        <p:sp>
          <p:nvSpPr>
            <p:cNvPr id="15461" name="Arc 101"/>
            <p:cNvSpPr>
              <a:spLocks/>
            </p:cNvSpPr>
            <p:nvPr/>
          </p:nvSpPr>
          <p:spPr bwMode="auto">
            <a:xfrm>
              <a:off x="2917" y="2403"/>
              <a:ext cx="1183" cy="1176"/>
            </a:xfrm>
            <a:custGeom>
              <a:avLst/>
              <a:gdLst>
                <a:gd name="G0" fmla="+- 209 0 0"/>
                <a:gd name="G1" fmla="+- 204 0 0"/>
                <a:gd name="G2" fmla="+- 21600 0 0"/>
                <a:gd name="T0" fmla="*/ 21808 w 21809"/>
                <a:gd name="T1" fmla="*/ 0 h 21804"/>
                <a:gd name="T2" fmla="*/ 0 w 21809"/>
                <a:gd name="T3" fmla="*/ 21803 h 21804"/>
                <a:gd name="T4" fmla="*/ 209 w 21809"/>
                <a:gd name="T5" fmla="*/ 204 h 2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9" h="21804" fill="none" extrusionOk="0">
                  <a:moveTo>
                    <a:pt x="21808" y="-1"/>
                  </a:moveTo>
                  <a:cubicBezTo>
                    <a:pt x="21808" y="67"/>
                    <a:pt x="21809" y="135"/>
                    <a:pt x="21809" y="204"/>
                  </a:cubicBezTo>
                  <a:cubicBezTo>
                    <a:pt x="21809" y="12133"/>
                    <a:pt x="12138" y="21804"/>
                    <a:pt x="209" y="21804"/>
                  </a:cubicBezTo>
                  <a:cubicBezTo>
                    <a:pt x="139" y="21804"/>
                    <a:pt x="69" y="21803"/>
                    <a:pt x="0" y="21802"/>
                  </a:cubicBezTo>
                </a:path>
                <a:path w="21809" h="21804" stroke="0" extrusionOk="0">
                  <a:moveTo>
                    <a:pt x="21808" y="-1"/>
                  </a:moveTo>
                  <a:cubicBezTo>
                    <a:pt x="21808" y="67"/>
                    <a:pt x="21809" y="135"/>
                    <a:pt x="21809" y="204"/>
                  </a:cubicBezTo>
                  <a:cubicBezTo>
                    <a:pt x="21809" y="12133"/>
                    <a:pt x="12138" y="21804"/>
                    <a:pt x="209" y="21804"/>
                  </a:cubicBezTo>
                  <a:cubicBezTo>
                    <a:pt x="139" y="21804"/>
                    <a:pt x="69" y="21803"/>
                    <a:pt x="0" y="21802"/>
                  </a:cubicBezTo>
                  <a:lnTo>
                    <a:pt x="209" y="204"/>
                  </a:lnTo>
                  <a:close/>
                </a:path>
              </a:pathLst>
            </a:custGeom>
            <a:gradFill rotWithShape="0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62" name="Line 102"/>
            <p:cNvSpPr>
              <a:spLocks noChangeShapeType="1"/>
            </p:cNvSpPr>
            <p:nvPr/>
          </p:nvSpPr>
          <p:spPr bwMode="auto">
            <a:xfrm>
              <a:off x="2926" y="2413"/>
              <a:ext cx="0" cy="1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63" name="Line 103"/>
            <p:cNvSpPr>
              <a:spLocks noChangeShapeType="1"/>
            </p:cNvSpPr>
            <p:nvPr/>
          </p:nvSpPr>
          <p:spPr bwMode="auto">
            <a:xfrm>
              <a:off x="2917" y="2404"/>
              <a:ext cx="1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2674938" y="2039938"/>
            <a:ext cx="1898650" cy="3694112"/>
            <a:chOff x="1640" y="1221"/>
            <a:chExt cx="1196" cy="2327"/>
          </a:xfrm>
          <a:gradFill flip="none" rotWithShape="1">
            <a:gsLst>
              <a:gs pos="0">
                <a:srgbClr val="325000"/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15465" name="Arc 105"/>
            <p:cNvSpPr>
              <a:spLocks/>
            </p:cNvSpPr>
            <p:nvPr/>
          </p:nvSpPr>
          <p:spPr bwMode="auto">
            <a:xfrm>
              <a:off x="1640" y="1264"/>
              <a:ext cx="1196" cy="2271"/>
            </a:xfrm>
            <a:custGeom>
              <a:avLst/>
              <a:gdLst>
                <a:gd name="G0" fmla="+- 21600 0 0"/>
                <a:gd name="G1" fmla="+- 20489 0 0"/>
                <a:gd name="G2" fmla="+- 21600 0 0"/>
                <a:gd name="T0" fmla="*/ 21703 w 21703"/>
                <a:gd name="T1" fmla="*/ 42089 h 42089"/>
                <a:gd name="T2" fmla="*/ 14763 w 21703"/>
                <a:gd name="T3" fmla="*/ 0 h 42089"/>
                <a:gd name="T4" fmla="*/ 21600 w 21703"/>
                <a:gd name="T5" fmla="*/ 20489 h 4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3" h="42089" fill="none" extrusionOk="0">
                  <a:moveTo>
                    <a:pt x="21702" y="42088"/>
                  </a:moveTo>
                  <a:cubicBezTo>
                    <a:pt x="21668" y="42088"/>
                    <a:pt x="21634" y="42088"/>
                    <a:pt x="21600" y="42089"/>
                  </a:cubicBezTo>
                  <a:cubicBezTo>
                    <a:pt x="9670" y="42089"/>
                    <a:pt x="0" y="32418"/>
                    <a:pt x="0" y="20489"/>
                  </a:cubicBezTo>
                  <a:cubicBezTo>
                    <a:pt x="-1" y="11194"/>
                    <a:pt x="5946" y="2941"/>
                    <a:pt x="14762" y="-1"/>
                  </a:cubicBezTo>
                </a:path>
                <a:path w="21703" h="42089" stroke="0" extrusionOk="0">
                  <a:moveTo>
                    <a:pt x="21702" y="42088"/>
                  </a:moveTo>
                  <a:cubicBezTo>
                    <a:pt x="21668" y="42088"/>
                    <a:pt x="21634" y="42088"/>
                    <a:pt x="21600" y="42089"/>
                  </a:cubicBezTo>
                  <a:cubicBezTo>
                    <a:pt x="9670" y="42089"/>
                    <a:pt x="0" y="32418"/>
                    <a:pt x="0" y="20489"/>
                  </a:cubicBezTo>
                  <a:cubicBezTo>
                    <a:pt x="-1" y="11194"/>
                    <a:pt x="5946" y="2941"/>
                    <a:pt x="14762" y="-1"/>
                  </a:cubicBezTo>
                  <a:lnTo>
                    <a:pt x="21600" y="20489"/>
                  </a:lnTo>
                  <a:close/>
                </a:path>
              </a:pathLst>
            </a:custGeom>
            <a:grpFill/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66" name="Line 106"/>
            <p:cNvSpPr>
              <a:spLocks noChangeShapeType="1"/>
            </p:cNvSpPr>
            <p:nvPr/>
          </p:nvSpPr>
          <p:spPr bwMode="auto">
            <a:xfrm flipH="1" flipV="1">
              <a:off x="2832" y="2371"/>
              <a:ext cx="0" cy="1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67" name="Line 107"/>
            <p:cNvSpPr>
              <a:spLocks noChangeShapeType="1"/>
            </p:cNvSpPr>
            <p:nvPr/>
          </p:nvSpPr>
          <p:spPr bwMode="auto">
            <a:xfrm rot="-1027922" flipH="1" flipV="1">
              <a:off x="2626" y="1221"/>
              <a:ext cx="35" cy="119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3971925" y="1998663"/>
            <a:ext cx="604838" cy="1928812"/>
            <a:chOff x="2493" y="1195"/>
            <a:chExt cx="381" cy="1215"/>
          </a:xfrm>
        </p:grpSpPr>
        <p:sp>
          <p:nvSpPr>
            <p:cNvPr id="15473" name="Arc 113"/>
            <p:cNvSpPr>
              <a:spLocks/>
            </p:cNvSpPr>
            <p:nvPr/>
          </p:nvSpPr>
          <p:spPr bwMode="auto">
            <a:xfrm>
              <a:off x="2493" y="1206"/>
              <a:ext cx="378" cy="1165"/>
            </a:xfrm>
            <a:custGeom>
              <a:avLst/>
              <a:gdLst>
                <a:gd name="G0" fmla="+- 6845 0 0"/>
                <a:gd name="G1" fmla="+- 21599 0 0"/>
                <a:gd name="G2" fmla="+- 21600 0 0"/>
                <a:gd name="T0" fmla="*/ 0 w 6845"/>
                <a:gd name="T1" fmla="*/ 1112 h 21599"/>
                <a:gd name="T2" fmla="*/ 6640 w 6845"/>
                <a:gd name="T3" fmla="*/ 0 h 21599"/>
                <a:gd name="T4" fmla="*/ 6845 w 6845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5" h="21599" fill="none" extrusionOk="0">
                  <a:moveTo>
                    <a:pt x="0" y="1112"/>
                  </a:moveTo>
                  <a:cubicBezTo>
                    <a:pt x="2141" y="396"/>
                    <a:pt x="4382" y="21"/>
                    <a:pt x="6639" y="-1"/>
                  </a:cubicBezTo>
                </a:path>
                <a:path w="6845" h="21599" stroke="0" extrusionOk="0">
                  <a:moveTo>
                    <a:pt x="0" y="1112"/>
                  </a:moveTo>
                  <a:cubicBezTo>
                    <a:pt x="2141" y="396"/>
                    <a:pt x="4382" y="21"/>
                    <a:pt x="6639" y="-1"/>
                  </a:cubicBezTo>
                  <a:lnTo>
                    <a:pt x="6845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74" name="Line 114"/>
            <p:cNvSpPr>
              <a:spLocks noChangeShapeType="1"/>
            </p:cNvSpPr>
            <p:nvPr/>
          </p:nvSpPr>
          <p:spPr bwMode="auto">
            <a:xfrm flipH="1" flipV="1">
              <a:off x="2874" y="1195"/>
              <a:ext cx="0" cy="1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75" name="Line 115"/>
            <p:cNvSpPr>
              <a:spLocks noChangeShapeType="1"/>
            </p:cNvSpPr>
            <p:nvPr/>
          </p:nvSpPr>
          <p:spPr bwMode="auto">
            <a:xfrm rot="-1027922" flipH="1" flipV="1">
              <a:off x="2663" y="1238"/>
              <a:ext cx="37" cy="1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" name="Group 134"/>
          <p:cNvGrpSpPr>
            <a:grpSpLocks/>
          </p:cNvGrpSpPr>
          <p:nvPr/>
        </p:nvGrpSpPr>
        <p:grpSpPr bwMode="auto">
          <a:xfrm>
            <a:off x="4567238" y="2024063"/>
            <a:ext cx="1106487" cy="1981200"/>
            <a:chOff x="2868" y="1157"/>
            <a:chExt cx="697" cy="1248"/>
          </a:xfrm>
        </p:grpSpPr>
        <p:grpSp>
          <p:nvGrpSpPr>
            <p:cNvPr id="16407" name="Group 117"/>
            <p:cNvGrpSpPr>
              <a:grpSpLocks/>
            </p:cNvGrpSpPr>
            <p:nvPr/>
          </p:nvGrpSpPr>
          <p:grpSpPr bwMode="auto">
            <a:xfrm>
              <a:off x="2868" y="1157"/>
              <a:ext cx="697" cy="1248"/>
              <a:chOff x="1852" y="655"/>
              <a:chExt cx="494" cy="924"/>
            </a:xfrm>
          </p:grpSpPr>
          <p:sp>
            <p:nvSpPr>
              <p:cNvPr id="15478" name="Arc 118"/>
              <p:cNvSpPr>
                <a:spLocks/>
              </p:cNvSpPr>
              <p:nvPr/>
            </p:nvSpPr>
            <p:spPr bwMode="auto">
              <a:xfrm>
                <a:off x="1852" y="655"/>
                <a:ext cx="494" cy="863"/>
              </a:xfrm>
              <a:custGeom>
                <a:avLst/>
                <a:gdLst>
                  <a:gd name="G0" fmla="+- 205 0 0"/>
                  <a:gd name="G1" fmla="+- 21600 0 0"/>
                  <a:gd name="G2" fmla="+- 21600 0 0"/>
                  <a:gd name="T0" fmla="*/ 0 w 12669"/>
                  <a:gd name="T1" fmla="*/ 1 h 21600"/>
                  <a:gd name="T2" fmla="*/ 12669 w 12669"/>
                  <a:gd name="T3" fmla="*/ 3959 h 21600"/>
                  <a:gd name="T4" fmla="*/ 205 w 1266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69" h="21600" fill="none" extrusionOk="0">
                    <a:moveTo>
                      <a:pt x="-1" y="0"/>
                    </a:moveTo>
                    <a:cubicBezTo>
                      <a:pt x="68" y="0"/>
                      <a:pt x="136" y="-1"/>
                      <a:pt x="205" y="0"/>
                    </a:cubicBezTo>
                    <a:cubicBezTo>
                      <a:pt x="4668" y="0"/>
                      <a:pt x="9023" y="1383"/>
                      <a:pt x="12669" y="3958"/>
                    </a:cubicBezTo>
                  </a:path>
                  <a:path w="12669" h="21600" stroke="0" extrusionOk="0">
                    <a:moveTo>
                      <a:pt x="-1" y="0"/>
                    </a:moveTo>
                    <a:cubicBezTo>
                      <a:pt x="68" y="0"/>
                      <a:pt x="136" y="-1"/>
                      <a:pt x="205" y="0"/>
                    </a:cubicBezTo>
                    <a:cubicBezTo>
                      <a:pt x="4668" y="0"/>
                      <a:pt x="9023" y="1383"/>
                      <a:pt x="12669" y="3958"/>
                    </a:cubicBezTo>
                    <a:lnTo>
                      <a:pt x="205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23813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479" name="Line 119"/>
              <p:cNvSpPr>
                <a:spLocks noChangeShapeType="1"/>
              </p:cNvSpPr>
              <p:nvPr/>
            </p:nvSpPr>
            <p:spPr bwMode="auto">
              <a:xfrm rot="1797583" flipV="1">
                <a:off x="2053" y="738"/>
                <a:ext cx="86" cy="8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5480" name="Line 120"/>
            <p:cNvSpPr>
              <a:spLocks noChangeShapeType="1"/>
            </p:cNvSpPr>
            <p:nvPr/>
          </p:nvSpPr>
          <p:spPr bwMode="auto">
            <a:xfrm flipH="1" flipV="1">
              <a:off x="2874" y="1158"/>
              <a:ext cx="0" cy="1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4551363" y="2179638"/>
            <a:ext cx="1900237" cy="1841500"/>
            <a:chOff x="2867" y="1309"/>
            <a:chExt cx="1197" cy="1160"/>
          </a:xfrm>
        </p:grpSpPr>
        <p:sp>
          <p:nvSpPr>
            <p:cNvPr id="15469" name="Arc 109"/>
            <p:cNvSpPr>
              <a:spLocks/>
            </p:cNvSpPr>
            <p:nvPr/>
          </p:nvSpPr>
          <p:spPr bwMode="auto">
            <a:xfrm>
              <a:off x="2867" y="1420"/>
              <a:ext cx="1190" cy="950"/>
            </a:xfrm>
            <a:custGeom>
              <a:avLst/>
              <a:gdLst>
                <a:gd name="G0" fmla="+- 0 0 0"/>
                <a:gd name="G1" fmla="+- 17629 0 0"/>
                <a:gd name="G2" fmla="+- 21600 0 0"/>
                <a:gd name="T0" fmla="*/ 12481 w 21599"/>
                <a:gd name="T1" fmla="*/ 0 h 17629"/>
                <a:gd name="T2" fmla="*/ 21599 w 21599"/>
                <a:gd name="T3" fmla="*/ 17425 h 17629"/>
                <a:gd name="T4" fmla="*/ 0 w 21599"/>
                <a:gd name="T5" fmla="*/ 17629 h 17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17629" fill="none" extrusionOk="0">
                  <a:moveTo>
                    <a:pt x="12481" y="-1"/>
                  </a:moveTo>
                  <a:cubicBezTo>
                    <a:pt x="18141" y="4007"/>
                    <a:pt x="21533" y="10489"/>
                    <a:pt x="21599" y="17424"/>
                  </a:cubicBezTo>
                </a:path>
                <a:path w="21599" h="17629" stroke="0" extrusionOk="0">
                  <a:moveTo>
                    <a:pt x="12481" y="-1"/>
                  </a:moveTo>
                  <a:cubicBezTo>
                    <a:pt x="18141" y="4007"/>
                    <a:pt x="21533" y="10489"/>
                    <a:pt x="21599" y="17424"/>
                  </a:cubicBezTo>
                  <a:lnTo>
                    <a:pt x="0" y="1762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70" name="Line 110"/>
            <p:cNvSpPr>
              <a:spLocks noChangeShapeType="1"/>
            </p:cNvSpPr>
            <p:nvPr/>
          </p:nvSpPr>
          <p:spPr bwMode="auto">
            <a:xfrm rot="1797583" flipV="1">
              <a:off x="3155" y="1309"/>
              <a:ext cx="124" cy="1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71" name="Line 111"/>
            <p:cNvSpPr>
              <a:spLocks noChangeShapeType="1"/>
            </p:cNvSpPr>
            <p:nvPr/>
          </p:nvSpPr>
          <p:spPr bwMode="auto">
            <a:xfrm>
              <a:off x="2873" y="2368"/>
              <a:ext cx="11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5502" name="Rectangle 142"/>
          <p:cNvSpPr>
            <a:spLocks noChangeArrowheads="1"/>
          </p:cNvSpPr>
          <p:nvPr/>
        </p:nvSpPr>
        <p:spPr bwMode="auto">
          <a:xfrm>
            <a:off x="5053013" y="2873375"/>
            <a:ext cx="113347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effectLst/>
                <a:latin typeface="Book Antiqua" pitchFamily="18" charset="0"/>
              </a:rPr>
              <a:t>   </a:t>
            </a:r>
            <a:r>
              <a:rPr lang="en-US" sz="2000" dirty="0">
                <a:effectLst/>
                <a:latin typeface="Book Antiqua" pitchFamily="18" charset="0"/>
              </a:rPr>
              <a:t>Below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    15%</a:t>
            </a:r>
          </a:p>
        </p:txBody>
      </p:sp>
      <p:sp>
        <p:nvSpPr>
          <p:cNvPr id="15503" name="Rectangle 143"/>
          <p:cNvSpPr>
            <a:spLocks noChangeArrowheads="1"/>
          </p:cNvSpPr>
          <p:nvPr/>
        </p:nvSpPr>
        <p:spPr bwMode="auto">
          <a:xfrm>
            <a:off x="4776788" y="4225925"/>
            <a:ext cx="11334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    25%</a:t>
            </a:r>
          </a:p>
        </p:txBody>
      </p:sp>
      <p:sp>
        <p:nvSpPr>
          <p:cNvPr id="15504" name="Rectangle 144"/>
          <p:cNvSpPr>
            <a:spLocks noChangeArrowheads="1"/>
          </p:cNvSpPr>
          <p:nvPr/>
        </p:nvSpPr>
        <p:spPr bwMode="auto">
          <a:xfrm>
            <a:off x="3067050" y="3425825"/>
            <a:ext cx="11334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  Above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    45%</a:t>
            </a:r>
          </a:p>
        </p:txBody>
      </p:sp>
      <p:sp>
        <p:nvSpPr>
          <p:cNvPr id="15505" name="Rectangle 145"/>
          <p:cNvSpPr>
            <a:spLocks noChangeArrowheads="1"/>
          </p:cNvSpPr>
          <p:nvPr/>
        </p:nvSpPr>
        <p:spPr bwMode="auto">
          <a:xfrm>
            <a:off x="4657725" y="2263775"/>
            <a:ext cx="711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Poor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10%</a:t>
            </a:r>
          </a:p>
        </p:txBody>
      </p:sp>
      <p:sp>
        <p:nvSpPr>
          <p:cNvPr id="15506" name="Rectangle 146"/>
          <p:cNvSpPr>
            <a:spLocks noChangeArrowheads="1"/>
          </p:cNvSpPr>
          <p:nvPr/>
        </p:nvSpPr>
        <p:spPr bwMode="auto">
          <a:xfrm>
            <a:off x="2339975" y="1685925"/>
            <a:ext cx="12049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Excellent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      5%</a:t>
            </a:r>
          </a:p>
        </p:txBody>
      </p:sp>
      <p:sp>
        <p:nvSpPr>
          <p:cNvPr id="15507" name="Rectangle 147"/>
          <p:cNvSpPr>
            <a:spLocks noChangeArrowheads="1"/>
          </p:cNvSpPr>
          <p:nvPr/>
        </p:nvSpPr>
        <p:spPr bwMode="auto">
          <a:xfrm>
            <a:off x="2555875" y="1143000"/>
            <a:ext cx="4054475" cy="46672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Marada Inn</a:t>
            </a:r>
            <a:r>
              <a:rPr lang="en-US" sz="2000" b="1" dirty="0">
                <a:effectLst/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Quality Ratings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513" name="AutoShape 153"/>
          <p:cNvSpPr>
            <a:spLocks noChangeArrowheads="1"/>
          </p:cNvSpPr>
          <p:nvPr/>
        </p:nvSpPr>
        <p:spPr bwMode="auto">
          <a:xfrm rot="5400000">
            <a:off x="1724025" y="3784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516" name="Rectangle 156"/>
          <p:cNvSpPr>
            <a:spLocks noChangeArrowheads="1"/>
          </p:cNvSpPr>
          <p:nvPr/>
        </p:nvSpPr>
        <p:spPr bwMode="auto">
          <a:xfrm>
            <a:off x="685800" y="33338"/>
            <a:ext cx="7772400" cy="852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Pie Chart</a:t>
            </a:r>
          </a:p>
        </p:txBody>
      </p: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3533775" y="1871663"/>
            <a:ext cx="606425" cy="174625"/>
            <a:chOff x="2290" y="1371"/>
            <a:chExt cx="382" cy="134"/>
          </a:xfrm>
        </p:grpSpPr>
        <p:sp>
          <p:nvSpPr>
            <p:cNvPr id="15510" name="Line 150"/>
            <p:cNvSpPr>
              <a:spLocks noChangeShapeType="1"/>
            </p:cNvSpPr>
            <p:nvPr/>
          </p:nvSpPr>
          <p:spPr bwMode="auto">
            <a:xfrm>
              <a:off x="2290" y="1371"/>
              <a:ext cx="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509" name="Line 149"/>
            <p:cNvSpPr>
              <a:spLocks noChangeShapeType="1"/>
            </p:cNvSpPr>
            <p:nvPr/>
          </p:nvSpPr>
          <p:spPr bwMode="auto">
            <a:xfrm>
              <a:off x="2550" y="1373"/>
              <a:ext cx="122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490068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9" grpId="0" animBg="1"/>
      <p:bldP spid="15499" grpId="0" animBg="1"/>
      <p:bldP spid="15502" grpId="0" autoUpdateAnimBg="0"/>
      <p:bldP spid="15503" grpId="0" autoUpdateAnimBg="0"/>
      <p:bldP spid="15504" grpId="0" autoUpdateAnimBg="0"/>
      <p:bldP spid="15505" grpId="0" autoUpdateAnimBg="0"/>
      <p:bldP spid="15506" grpId="0" autoUpdateAnimBg="0"/>
      <p:bldP spid="15507" grpId="0" animBg="1" autoUpdateAnimBg="0"/>
      <p:bldP spid="155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687388" y="1111250"/>
            <a:ext cx="7772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Insights Gained from the Preceding Pie Chart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685800" y="33338"/>
            <a:ext cx="7772400" cy="852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Marada Inn</a:t>
            </a:r>
          </a:p>
        </p:txBody>
      </p:sp>
      <p:sp>
        <p:nvSpPr>
          <p:cNvPr id="248900" name="AutoShape 68"/>
          <p:cNvSpPr>
            <a:spLocks noChangeArrowheads="1"/>
          </p:cNvSpPr>
          <p:nvPr/>
        </p:nvSpPr>
        <p:spPr bwMode="auto">
          <a:xfrm rot="5400000">
            <a:off x="1031875" y="1689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8901" name="AutoShape 69"/>
          <p:cNvSpPr>
            <a:spLocks noChangeArrowheads="1"/>
          </p:cNvSpPr>
          <p:nvPr/>
        </p:nvSpPr>
        <p:spPr bwMode="auto">
          <a:xfrm rot="5400000">
            <a:off x="1031875" y="33131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8902" name="Rectangle 70"/>
          <p:cNvSpPr>
            <a:spLocks noChangeArrowheads="1"/>
          </p:cNvSpPr>
          <p:nvPr/>
        </p:nvSpPr>
        <p:spPr bwMode="auto">
          <a:xfrm>
            <a:off x="1143000" y="1524000"/>
            <a:ext cx="737235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One-half of the customers surveyed gave Marada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 quality rating of “above average” or “excellent”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(looking at the left side of the pie).  This might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please the manager.</a:t>
            </a:r>
          </a:p>
        </p:txBody>
      </p:sp>
      <p:sp>
        <p:nvSpPr>
          <p:cNvPr id="248903" name="Rectangle 71"/>
          <p:cNvSpPr>
            <a:spLocks noChangeArrowheads="1"/>
          </p:cNvSpPr>
          <p:nvPr/>
        </p:nvSpPr>
        <p:spPr bwMode="auto">
          <a:xfrm>
            <a:off x="1143000" y="3109913"/>
            <a:ext cx="7239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For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each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customer who gave an “excellent” rating,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there were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two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customers who gave a “poor”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rating (looking at the top of the pie).  This should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displease the manager.</a:t>
            </a:r>
          </a:p>
        </p:txBody>
      </p:sp>
    </p:spTree>
    <p:extLst>
      <p:ext uri="{BB962C8B-B14F-4D97-AF65-F5344CB8AC3E}">
        <p14:creationId xmlns:p14="http://schemas.microsoft.com/office/powerpoint/2010/main" val="276963319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4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4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00" grpId="0" animBg="1"/>
      <p:bldP spid="248901" grpId="0" animBg="1"/>
      <p:bldP spid="248902" grpId="0" autoUpdateAnimBg="0"/>
      <p:bldP spid="24890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Summarizing Quantitative Data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04900"/>
            <a:ext cx="5494337" cy="479425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Frequency Distribution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rot="5400000">
            <a:off x="473075" y="1257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81038" y="1549400"/>
            <a:ext cx="5494337" cy="93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and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Percent Frequency Distributions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81038" y="2362200"/>
            <a:ext cx="390683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Dot Plot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81038" y="2794000"/>
            <a:ext cx="549433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77863" y="3225800"/>
            <a:ext cx="54943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Distributions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77863" y="3670300"/>
            <a:ext cx="549433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Stem-and-Leaf Displays</a:t>
            </a:r>
          </a:p>
        </p:txBody>
      </p:sp>
    </p:spTree>
    <p:extLst>
      <p:ext uri="{BB962C8B-B14F-4D97-AF65-F5344CB8AC3E}">
        <p14:creationId xmlns:p14="http://schemas.microsoft.com/office/powerpoint/2010/main" val="36683734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9" grpId="0" animBg="1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82625" y="165100"/>
            <a:ext cx="7772400" cy="79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Applications in 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Business and Economics</a:t>
            </a:r>
          </a:p>
        </p:txBody>
      </p:sp>
      <p:sp>
        <p:nvSpPr>
          <p:cNvPr id="110643" name="AutoShape 51"/>
          <p:cNvSpPr>
            <a:spLocks noChangeArrowheads="1"/>
          </p:cNvSpPr>
          <p:nvPr/>
        </p:nvSpPr>
        <p:spPr bwMode="auto">
          <a:xfrm rot="5400000">
            <a:off x="492125" y="1219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0644" name="AutoShape 52"/>
          <p:cNvSpPr>
            <a:spLocks noChangeArrowheads="1"/>
          </p:cNvSpPr>
          <p:nvPr/>
        </p:nvSpPr>
        <p:spPr bwMode="auto">
          <a:xfrm rot="5400000">
            <a:off x="492125" y="3060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0645" name="Rectangle 53"/>
          <p:cNvSpPr>
            <a:spLocks noChangeArrowheads="1"/>
          </p:cNvSpPr>
          <p:nvPr/>
        </p:nvSpPr>
        <p:spPr bwMode="auto">
          <a:xfrm>
            <a:off x="1016000" y="3181350"/>
            <a:ext cx="741045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variety of statistical quality control charts are used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monitor the output of a production process.</a:t>
            </a:r>
          </a:p>
        </p:txBody>
      </p:sp>
      <p:sp>
        <p:nvSpPr>
          <p:cNvPr id="110646" name="Rectangle 54"/>
          <p:cNvSpPr>
            <a:spLocks noChangeArrowheads="1"/>
          </p:cNvSpPr>
          <p:nvPr/>
        </p:nvSpPr>
        <p:spPr bwMode="auto">
          <a:xfrm>
            <a:off x="673100" y="2686050"/>
            <a:ext cx="59055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0000"/>
              <a:buFont typeface="Monotype Sorts" pitchFamily="2" charset="2"/>
              <a:buChar char="n"/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Production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0647" name="Rectangle 55"/>
          <p:cNvSpPr>
            <a:spLocks noChangeArrowheads="1"/>
          </p:cNvSpPr>
          <p:nvPr/>
        </p:nvSpPr>
        <p:spPr bwMode="auto">
          <a:xfrm>
            <a:off x="1035050" y="1422400"/>
            <a:ext cx="734695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Electronic point-of-sale scanners at retail checkout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counters are used to collect data for a variety of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marketing research applications.</a:t>
            </a:r>
          </a:p>
        </p:txBody>
      </p:sp>
      <p:sp>
        <p:nvSpPr>
          <p:cNvPr id="110648" name="Rectangle 56"/>
          <p:cNvSpPr>
            <a:spLocks noChangeArrowheads="1"/>
          </p:cNvSpPr>
          <p:nvPr/>
        </p:nvSpPr>
        <p:spPr bwMode="auto">
          <a:xfrm>
            <a:off x="684213" y="1063625"/>
            <a:ext cx="7772400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Marketing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 rot="5400000">
            <a:off x="499385" y="4417762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1023260" y="4538412"/>
            <a:ext cx="741045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variety of statistical information helps administrators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assess the performance of computer networks.</a:t>
            </a:r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680360" y="4043112"/>
            <a:ext cx="59055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0000"/>
              <a:buFont typeface="Monotype Sorts" pitchFamily="2" charset="2"/>
              <a:buChar char="n"/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Information Systems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0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3" grpId="0" animBg="1"/>
      <p:bldP spid="110644" grpId="0" animBg="1"/>
      <p:bldP spid="110645" grpId="0" autoUpdateAnimBg="0"/>
      <p:bldP spid="110646" grpId="0" autoUpdateAnimBg="0"/>
      <p:bldP spid="110647" grpId="0" autoUpdateAnimBg="0"/>
      <p:bldP spid="110648" grpId="0" autoUpdateAnimBg="0"/>
      <p:bldP spid="9" grpId="0" animBg="1"/>
      <p:bldP spid="10" grpId="0" autoUpdateAnimBg="0"/>
      <p:bldP spid="1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049338" y="1638300"/>
            <a:ext cx="7772400" cy="287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The manager of Hudson Auto would like to gain a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better understanding of the cost of parts used in the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engine tune-ups performed in the shop.  She examines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 customer invoices for tune-ups.  The costs of parts,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rounded to the nearest dollar, are listed on the next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slide.</a:t>
            </a:r>
          </a:p>
        </p:txBody>
      </p:sp>
      <p:sp>
        <p:nvSpPr>
          <p:cNvPr id="17507" name="AutoShape 99"/>
          <p:cNvSpPr>
            <a:spLocks noChangeArrowheads="1"/>
          </p:cNvSpPr>
          <p:nvPr/>
        </p:nvSpPr>
        <p:spPr bwMode="auto">
          <a:xfrm rot="5400000">
            <a:off x="727075" y="1778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508" name="Rectangle 100"/>
          <p:cNvSpPr>
            <a:spLocks noGrp="1" noChangeArrowheads="1"/>
          </p:cNvSpPr>
          <p:nvPr>
            <p:ph type="body" idx="1"/>
          </p:nvPr>
        </p:nvSpPr>
        <p:spPr>
          <a:xfrm>
            <a:off x="688975" y="1111250"/>
            <a:ext cx="5511800" cy="5699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66FFFF"/>
                </a:solidFill>
              </a:rPr>
              <a:t>Example:  Hudson Auto Repair</a:t>
            </a:r>
            <a:endParaRPr lang="en-US" dirty="0"/>
          </a:p>
        </p:txBody>
      </p:sp>
      <p:sp>
        <p:nvSpPr>
          <p:cNvPr id="17510" name="Rectangle 102"/>
          <p:cNvSpPr>
            <a:spLocks noGrp="1" noChangeArrowheads="1"/>
          </p:cNvSpPr>
          <p:nvPr>
            <p:ph type="title"/>
          </p:nvPr>
        </p:nvSpPr>
        <p:spPr>
          <a:xfrm>
            <a:off x="676275" y="80963"/>
            <a:ext cx="7772400" cy="757237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6990801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  <p:bldP spid="1750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1731963" y="1714500"/>
            <a:ext cx="5811837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of Parts Cost($) for 50 Tune-ups</a:t>
            </a:r>
          </a:p>
        </p:txBody>
      </p:sp>
      <p:sp>
        <p:nvSpPr>
          <p:cNvPr id="268293" name="AutoShape 5"/>
          <p:cNvSpPr>
            <a:spLocks noChangeArrowheads="1"/>
          </p:cNvSpPr>
          <p:nvPr/>
        </p:nvSpPr>
        <p:spPr bwMode="auto">
          <a:xfrm rot="5400000">
            <a:off x="504825" y="31416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682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" y="2197100"/>
            <a:ext cx="7535863" cy="206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676275" y="80963"/>
            <a:ext cx="7772400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907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676275" y="80963"/>
            <a:ext cx="7772400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965200" y="2463800"/>
            <a:ext cx="73596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2.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Determine the width of each class.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965200" y="2940050"/>
            <a:ext cx="7131050" cy="595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3.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Determine the class limits.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59430" name="AutoShape 6"/>
          <p:cNvSpPr>
            <a:spLocks noChangeArrowheads="1"/>
          </p:cNvSpPr>
          <p:nvPr/>
        </p:nvSpPr>
        <p:spPr bwMode="auto">
          <a:xfrm rot="5400000">
            <a:off x="736600" y="2635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9431" name="AutoShape 7"/>
          <p:cNvSpPr>
            <a:spLocks noChangeArrowheads="1"/>
          </p:cNvSpPr>
          <p:nvPr/>
        </p:nvSpPr>
        <p:spPr bwMode="auto">
          <a:xfrm rot="5400000">
            <a:off x="736600" y="3124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962025" y="1990725"/>
            <a:ext cx="8070850" cy="54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1.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Determine the number of non-overlapping classes.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59433" name="AutoShape 9"/>
          <p:cNvSpPr>
            <a:spLocks noChangeArrowheads="1"/>
          </p:cNvSpPr>
          <p:nvPr/>
        </p:nvSpPr>
        <p:spPr bwMode="auto">
          <a:xfrm rot="5400000">
            <a:off x="733425" y="2171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984250" y="1106488"/>
            <a:ext cx="70485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three steps necessary to define the classes for 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 with quantitative data are:</a:t>
            </a:r>
          </a:p>
        </p:txBody>
      </p:sp>
    </p:spTree>
    <p:extLst>
      <p:ext uri="{BB962C8B-B14F-4D97-AF65-F5344CB8AC3E}">
        <p14:creationId xmlns:p14="http://schemas.microsoft.com/office/powerpoint/2010/main" val="22786841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utoUpdateAnimBg="0"/>
      <p:bldP spid="359429" grpId="0" autoUpdateAnimBg="0"/>
      <p:bldP spid="359430" grpId="0" animBg="1"/>
      <p:bldP spid="359431" grpId="0" animBg="1"/>
      <p:bldP spid="359432" grpId="0" autoUpdateAnimBg="0"/>
      <p:bldP spid="359433" grpId="0" animBg="1"/>
      <p:bldP spid="35943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80963"/>
            <a:ext cx="7772400" cy="757237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Frequency Distribution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16013"/>
            <a:ext cx="7772400" cy="4953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66FFFF"/>
                </a:solidFill>
              </a:rPr>
              <a:t>Guidelines for Determining the Number of Classes</a:t>
            </a:r>
            <a:endParaRPr lang="en-US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49350" y="1524000"/>
            <a:ext cx="4876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Use between 5 and 20 classes.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49350" y="2038350"/>
            <a:ext cx="64960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Data sets with a larger number of elements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usually require a larger number of classes.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168400" y="2857500"/>
            <a:ext cx="67818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Smaller data sets usually require fewer classes.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5400000">
            <a:off x="727075" y="1670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5400000">
            <a:off x="727075" y="2159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5400000">
            <a:off x="746125" y="3022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1390650" y="3625850"/>
            <a:ext cx="6451600" cy="1397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goal is to use enough classes to show the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variation in the data, but not so many classes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that some contain only a few data items.</a:t>
            </a:r>
          </a:p>
        </p:txBody>
      </p:sp>
    </p:spTree>
    <p:extLst>
      <p:ext uri="{BB962C8B-B14F-4D97-AF65-F5344CB8AC3E}">
        <p14:creationId xmlns:p14="http://schemas.microsoft.com/office/powerpoint/2010/main" val="37357374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  <p:bldP spid="18439" grpId="0" autoUpdateAnimBg="0"/>
      <p:bldP spid="18440" grpId="0" animBg="1"/>
      <p:bldP spid="18441" grpId="0" animBg="1"/>
      <p:bldP spid="18442" grpId="0" animBg="1"/>
      <p:bldP spid="18444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714500" y="2622550"/>
            <a:ext cx="6191250" cy="1028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52388"/>
            <a:ext cx="7772400" cy="814387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Frequency Distribution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111250"/>
            <a:ext cx="7772400" cy="5699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66FFFF"/>
                </a:solidFill>
              </a:rPr>
              <a:t>Guidelines for Determining the Width of Each Class</a:t>
            </a:r>
            <a:endParaRPr lang="en-US" dirty="0"/>
          </a:p>
        </p:txBody>
      </p:sp>
      <p:graphicFrame>
        <p:nvGraphicFramePr>
          <p:cNvPr id="14848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62138" y="2749550"/>
          <a:ext cx="58912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5344920" imgH="696600" progId="Equation">
                  <p:embed/>
                </p:oleObj>
              </mc:Choice>
              <mc:Fallback>
                <p:oleObj name="Equation" r:id="rId4" imgW="5344920" imgH="696600" progId="Equation">
                  <p:embed/>
                  <p:pic>
                    <p:nvPicPr>
                      <p:cNvPr id="148484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749550"/>
                        <a:ext cx="589121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1073150" y="1504950"/>
            <a:ext cx="43434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Use classes of equal width.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168400" y="1993900"/>
            <a:ext cx="43243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Approximate Class Width =</a:t>
            </a:r>
          </a:p>
        </p:txBody>
      </p:sp>
      <p:sp>
        <p:nvSpPr>
          <p:cNvPr id="148488" name="AutoShape 8"/>
          <p:cNvSpPr>
            <a:spLocks noChangeArrowheads="1"/>
          </p:cNvSpPr>
          <p:nvPr/>
        </p:nvSpPr>
        <p:spPr bwMode="auto">
          <a:xfrm rot="5400000">
            <a:off x="727075" y="1670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9" name="AutoShape 9"/>
          <p:cNvSpPr>
            <a:spLocks noChangeArrowheads="1"/>
          </p:cNvSpPr>
          <p:nvPr/>
        </p:nvSpPr>
        <p:spPr bwMode="auto">
          <a:xfrm rot="5400000">
            <a:off x="727075" y="2159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90" name="AutoShape 10"/>
          <p:cNvSpPr>
            <a:spLocks noChangeArrowheads="1"/>
          </p:cNvSpPr>
          <p:nvPr/>
        </p:nvSpPr>
        <p:spPr bwMode="auto">
          <a:xfrm>
            <a:off x="2546350" y="3956050"/>
            <a:ext cx="4394200" cy="1409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Making the classes the same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width reduces the chance of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inappropriate interpretations.</a:t>
            </a:r>
          </a:p>
        </p:txBody>
      </p:sp>
    </p:spTree>
    <p:extLst>
      <p:ext uri="{BB962C8B-B14F-4D97-AF65-F5344CB8AC3E}">
        <p14:creationId xmlns:p14="http://schemas.microsoft.com/office/powerpoint/2010/main" val="273647792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 autoUpdateAnimBg="0"/>
      <p:bldP spid="148487" grpId="0" autoUpdateAnimBg="0"/>
      <p:bldP spid="148488" grpId="0" animBg="1"/>
      <p:bldP spid="148489" grpId="0" animBg="1"/>
      <p:bldP spid="148490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677863" y="1116013"/>
            <a:ext cx="7772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 on Number of Classes and Class Width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1149350" y="1549400"/>
            <a:ext cx="75692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In practice, the number of classes and the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appropriate class width are determined by trial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and error.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1149350" y="2711450"/>
            <a:ext cx="64960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Once a possible number of classes is chosen, the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appropriate class width is found.</a:t>
            </a: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1168400" y="3594100"/>
            <a:ext cx="67818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process can be repeated for a different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number of classes.</a:t>
            </a:r>
          </a:p>
        </p:txBody>
      </p:sp>
      <p:sp>
        <p:nvSpPr>
          <p:cNvPr id="361478" name="AutoShape 6"/>
          <p:cNvSpPr>
            <a:spLocks noChangeArrowheads="1"/>
          </p:cNvSpPr>
          <p:nvPr/>
        </p:nvSpPr>
        <p:spPr bwMode="auto">
          <a:xfrm rot="5400000">
            <a:off x="727075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1479" name="AutoShape 7"/>
          <p:cNvSpPr>
            <a:spLocks noChangeArrowheads="1"/>
          </p:cNvSpPr>
          <p:nvPr/>
        </p:nvSpPr>
        <p:spPr bwMode="auto">
          <a:xfrm rot="5400000">
            <a:off x="727075" y="2819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1480" name="AutoShape 8"/>
          <p:cNvSpPr>
            <a:spLocks noChangeArrowheads="1"/>
          </p:cNvSpPr>
          <p:nvPr/>
        </p:nvSpPr>
        <p:spPr bwMode="auto">
          <a:xfrm rot="5400000">
            <a:off x="746125" y="3695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6731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1168400" y="4394200"/>
            <a:ext cx="71882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Ultimately, the analyst uses judgment to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determine the combination of the number of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classes and class width that provides the best 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frequency distribution for summarizing the data.</a:t>
            </a:r>
          </a:p>
        </p:txBody>
      </p:sp>
      <p:sp>
        <p:nvSpPr>
          <p:cNvPr id="361483" name="AutoShape 11"/>
          <p:cNvSpPr>
            <a:spLocks noChangeArrowheads="1"/>
          </p:cNvSpPr>
          <p:nvPr/>
        </p:nvSpPr>
        <p:spPr bwMode="auto">
          <a:xfrm rot="5400000">
            <a:off x="746125" y="4508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992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autoUpdateAnimBg="0"/>
      <p:bldP spid="361476" grpId="0" autoUpdateAnimBg="0"/>
      <p:bldP spid="361477" grpId="0" autoUpdateAnimBg="0"/>
      <p:bldP spid="361478" grpId="0" animBg="1"/>
      <p:bldP spid="361479" grpId="0" animBg="1"/>
      <p:bldP spid="361480" grpId="0" animBg="1"/>
      <p:bldP spid="361482" grpId="0" autoUpdateAnimBg="0"/>
      <p:bldP spid="36148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676275" y="80963"/>
            <a:ext cx="7772400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77863" y="1116013"/>
            <a:ext cx="7772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Guidelines for Determining the Class Limits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1149350" y="1574800"/>
            <a:ext cx="75692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Class limits must be chosen so that each data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item belongs to one and only one class.</a:t>
            </a: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1149350" y="2355850"/>
            <a:ext cx="64960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lower class limit identifies the smallest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possible data value assigned to the class.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1168400" y="3238500"/>
            <a:ext cx="67818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upper class limit identifies the largest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possible data value assigned to the class.</a:t>
            </a:r>
          </a:p>
        </p:txBody>
      </p:sp>
      <p:sp>
        <p:nvSpPr>
          <p:cNvPr id="360455" name="AutoShape 7"/>
          <p:cNvSpPr>
            <a:spLocks noChangeArrowheads="1"/>
          </p:cNvSpPr>
          <p:nvPr/>
        </p:nvSpPr>
        <p:spPr bwMode="auto">
          <a:xfrm rot="5400000">
            <a:off x="727075" y="1670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0456" name="AutoShape 8"/>
          <p:cNvSpPr>
            <a:spLocks noChangeArrowheads="1"/>
          </p:cNvSpPr>
          <p:nvPr/>
        </p:nvSpPr>
        <p:spPr bwMode="auto">
          <a:xfrm rot="5400000">
            <a:off x="727075" y="2463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0457" name="AutoShape 9"/>
          <p:cNvSpPr>
            <a:spLocks noChangeArrowheads="1"/>
          </p:cNvSpPr>
          <p:nvPr/>
        </p:nvSpPr>
        <p:spPr bwMode="auto">
          <a:xfrm rot="5400000">
            <a:off x="746125" y="3340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1168400" y="4102100"/>
            <a:ext cx="67818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appropriate values for the class limits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depend on the level of accuracy of the data.</a:t>
            </a:r>
          </a:p>
        </p:txBody>
      </p:sp>
      <p:sp>
        <p:nvSpPr>
          <p:cNvPr id="360460" name="AutoShape 12"/>
          <p:cNvSpPr>
            <a:spLocks noChangeArrowheads="1"/>
          </p:cNvSpPr>
          <p:nvPr/>
        </p:nvSpPr>
        <p:spPr bwMode="auto">
          <a:xfrm rot="5400000">
            <a:off x="746125" y="4203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0461" name="AutoShape 13"/>
          <p:cNvSpPr>
            <a:spLocks noChangeArrowheads="1"/>
          </p:cNvSpPr>
          <p:nvPr/>
        </p:nvSpPr>
        <p:spPr bwMode="auto">
          <a:xfrm>
            <a:off x="1670050" y="5010150"/>
            <a:ext cx="5715000" cy="952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open-end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class requires only a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lower class limit or an upper class limit.</a:t>
            </a:r>
          </a:p>
        </p:txBody>
      </p:sp>
    </p:spTree>
    <p:extLst>
      <p:ext uri="{BB962C8B-B14F-4D97-AF65-F5344CB8AC3E}">
        <p14:creationId xmlns:p14="http://schemas.microsoft.com/office/powerpoint/2010/main" val="823838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2" grpId="0" autoUpdateAnimBg="0"/>
      <p:bldP spid="360453" grpId="0" autoUpdateAnimBg="0"/>
      <p:bldP spid="360454" grpId="0" autoUpdateAnimBg="0"/>
      <p:bldP spid="360455" grpId="0" animBg="1"/>
      <p:bldP spid="360456" grpId="0" animBg="1"/>
      <p:bldP spid="360457" grpId="0" animBg="1"/>
      <p:bldP spid="360459" grpId="0" autoUpdateAnimBg="0"/>
      <p:bldP spid="360460" grpId="0" animBg="1"/>
      <p:bldP spid="360461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495550" y="2524125"/>
            <a:ext cx="4090988" cy="3436938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87325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Frequency Distribution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562100"/>
            <a:ext cx="7772400" cy="492125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/>
              <a:t>If we choose six classes: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762250" y="2343150"/>
            <a:ext cx="1638300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50-59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60-69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70-79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80-89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90-99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100-109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305300" y="2476500"/>
            <a:ext cx="2400300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2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13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16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7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7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      50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 rot="5400000">
            <a:off x="2219325" y="4165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971800" y="2514600"/>
            <a:ext cx="12954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 Cost ($)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781550" y="2514600"/>
            <a:ext cx="17716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 rot="16200000" flipH="1">
            <a:off x="6638925" y="4165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rot="5400000">
            <a:off x="733425" y="1676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162050" y="1885950"/>
            <a:ext cx="725805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Approximate Class Width = (109 - 52)/6 = 9.5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 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7718425" y="1962150"/>
            <a:ext cx="590550" cy="5143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292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3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3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59" grpId="0" build="p" autoUpdateAnimBg="0"/>
      <p:bldP spid="19462" grpId="0" autoUpdateAnimBg="0"/>
      <p:bldP spid="19464" grpId="0" autoUpdateAnimBg="0"/>
      <p:bldP spid="19465" grpId="0" animBg="1"/>
      <p:bldP spid="19466" grpId="0" autoUpdateAnimBg="0"/>
      <p:bldP spid="19467" grpId="0" autoUpdateAnimBg="0"/>
      <p:bldP spid="19468" grpId="0" animBg="1"/>
      <p:bldP spid="19470" grpId="0" animBg="1"/>
      <p:bldP spid="19471" grpId="0" autoUpdateAnimBg="0"/>
      <p:bldP spid="1947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852613" y="1716088"/>
            <a:ext cx="5529262" cy="41656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5400000">
            <a:off x="1571625" y="3771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09538"/>
            <a:ext cx="7772400" cy="890587"/>
          </a:xfrm>
        </p:spPr>
        <p:txBody>
          <a:bodyPr/>
          <a:lstStyle/>
          <a:p>
            <a:pPr>
              <a:defRPr/>
            </a:pPr>
            <a:r>
              <a:rPr lang="en-US" dirty="0"/>
              <a:t>Relative Frequency and</a:t>
            </a:r>
            <a:br>
              <a:rPr lang="en-US" dirty="0"/>
            </a:br>
            <a:r>
              <a:rPr lang="en-US" dirty="0"/>
              <a:t>Percent Frequency Distributions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10800000">
            <a:off x="4391025" y="1600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0800000">
            <a:off x="6219825" y="1600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847850" y="2082800"/>
            <a:ext cx="1638300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50-59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60-69 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70-79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80-89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90-99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100-109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076450" y="1949450"/>
            <a:ext cx="12954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Cost ($)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086100" y="2216150"/>
            <a:ext cx="2400300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.04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.26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.32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.14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.14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.10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    1.00          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505200" y="1873250"/>
            <a:ext cx="17907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Relative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086350" y="2444750"/>
            <a:ext cx="2400300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26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32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100       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353050" y="1873250"/>
            <a:ext cx="17907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Frequency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4933950" y="3168650"/>
            <a:ext cx="1047750" cy="533400"/>
          </a:xfrm>
          <a:prstGeom prst="wedgeRoundRectCallout">
            <a:avLst>
              <a:gd name="adj1" fmla="val -68032"/>
              <a:gd name="adj2" fmla="val -9791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2/50</a:t>
            </a: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6724650" y="3168650"/>
            <a:ext cx="1371600" cy="533400"/>
          </a:xfrm>
          <a:prstGeom prst="wedgeRoundRectCallout">
            <a:avLst>
              <a:gd name="adj1" fmla="val -63773"/>
              <a:gd name="adj2" fmla="val -9791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.04(100)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7048500" y="3873500"/>
            <a:ext cx="1689100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is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relative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multiplied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by 100.</a:t>
            </a:r>
          </a:p>
        </p:txBody>
      </p:sp>
    </p:spTree>
    <p:extLst>
      <p:ext uri="{BB962C8B-B14F-4D97-AF65-F5344CB8AC3E}">
        <p14:creationId xmlns:p14="http://schemas.microsoft.com/office/powerpoint/2010/main" val="173507659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3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9" grpId="0" animBg="1"/>
      <p:bldP spid="20490" grpId="0" animBg="1"/>
      <p:bldP spid="20491" grpId="0" autoUpdateAnimBg="0"/>
      <p:bldP spid="20492" grpId="0" autoUpdateAnimBg="0"/>
      <p:bldP spid="20493" grpId="0" autoUpdateAnimBg="0"/>
      <p:bldP spid="20494" grpId="0" autoUpdateAnimBg="0"/>
      <p:bldP spid="20495" grpId="0" autoUpdateAnimBg="0"/>
      <p:bldP spid="20496" grpId="0" autoUpdateAnimBg="0"/>
      <p:bldP spid="20497" grpId="0" animBg="1" autoUpdateAnimBg="0"/>
      <p:bldP spid="20498" grpId="0" animBg="1" autoUpdateAnimBg="0"/>
      <p:bldP spid="20501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1028700" y="2057400"/>
            <a:ext cx="7467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Only 4% of the parts costs are in the $50-59 class.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1028700" y="3048000"/>
            <a:ext cx="746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greatest percentage (32% or almost one-third)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of the parts costs are in the $70-79 class.</a:t>
            </a: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028700" y="2533650"/>
            <a:ext cx="67818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30% of the parts costs are under $70.</a:t>
            </a:r>
          </a:p>
        </p:txBody>
      </p:sp>
      <p:sp>
        <p:nvSpPr>
          <p:cNvPr id="280581" name="AutoShape 5"/>
          <p:cNvSpPr>
            <a:spLocks noChangeArrowheads="1"/>
          </p:cNvSpPr>
          <p:nvPr/>
        </p:nvSpPr>
        <p:spPr bwMode="auto">
          <a:xfrm rot="5400000">
            <a:off x="790575" y="2203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0582" name="AutoShape 6"/>
          <p:cNvSpPr>
            <a:spLocks noChangeArrowheads="1"/>
          </p:cNvSpPr>
          <p:nvPr/>
        </p:nvSpPr>
        <p:spPr bwMode="auto">
          <a:xfrm rot="5400000">
            <a:off x="790575" y="2679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0583" name="AutoShape 7"/>
          <p:cNvSpPr>
            <a:spLocks noChangeArrowheads="1"/>
          </p:cNvSpPr>
          <p:nvPr/>
        </p:nvSpPr>
        <p:spPr bwMode="auto">
          <a:xfrm rot="5400000">
            <a:off x="790575" y="3155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1028700" y="3867150"/>
            <a:ext cx="67818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10% of the parts costs are $100 or more.</a:t>
            </a:r>
          </a:p>
        </p:txBody>
      </p:sp>
      <p:sp>
        <p:nvSpPr>
          <p:cNvPr id="280587" name="AutoShape 11"/>
          <p:cNvSpPr>
            <a:spLocks noChangeArrowheads="1"/>
          </p:cNvSpPr>
          <p:nvPr/>
        </p:nvSpPr>
        <p:spPr bwMode="auto">
          <a:xfrm rot="5400000">
            <a:off x="790575" y="4032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1030288" y="1638300"/>
            <a:ext cx="78867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Insights Gained from the % Frequency Distribution:</a:t>
            </a: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685800" y="109538"/>
            <a:ext cx="7772400" cy="89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and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 Distributions</a:t>
            </a:r>
          </a:p>
        </p:txBody>
      </p: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619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autoUpdateAnimBg="0"/>
      <p:bldP spid="280579" grpId="0" autoUpdateAnimBg="0"/>
      <p:bldP spid="280580" grpId="0" autoUpdateAnimBg="0"/>
      <p:bldP spid="280581" grpId="0" animBg="1"/>
      <p:bldP spid="280582" grpId="0" animBg="1"/>
      <p:bldP spid="280583" grpId="0" animBg="1"/>
      <p:bldP spid="280586" grpId="0" autoUpdateAnimBg="0"/>
      <p:bldP spid="2805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8588"/>
            <a:ext cx="7772400" cy="661987"/>
          </a:xfrm>
        </p:spPr>
        <p:txBody>
          <a:bodyPr/>
          <a:lstStyle/>
          <a:p>
            <a:pPr>
              <a:defRPr/>
            </a:pPr>
            <a:r>
              <a:rPr lang="en-US" dirty="0"/>
              <a:t>Data and Data Sets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082675"/>
            <a:ext cx="7939087" cy="966788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  <a:defRPr/>
            </a:pPr>
            <a:r>
              <a:rPr lang="en-US" dirty="0"/>
              <a:t> </a:t>
            </a:r>
            <a:r>
              <a:rPr lang="en-US" u="sng" dirty="0"/>
              <a:t>Data</a:t>
            </a:r>
            <a:r>
              <a:rPr lang="en-US" dirty="0"/>
              <a:t> are the facts and figures collected, analyzed,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and summarized for presentation and interpretation.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5400000">
            <a:off x="492125" y="1209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5400000">
            <a:off x="492125" y="2247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60400" y="2106613"/>
            <a:ext cx="79660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All the data collected in a particular study are referred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to as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set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 the study.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nimBg="1"/>
      <p:bldP spid="10246" grpId="0" animBg="1"/>
      <p:bldP spid="10247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Dot Plot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687388" y="1111250"/>
            <a:ext cx="7772400" cy="92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One of the simplest graphical summaries of data is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dot plot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342021" name="AutoShape 5"/>
          <p:cNvSpPr>
            <a:spLocks noChangeArrowheads="1"/>
          </p:cNvSpPr>
          <p:nvPr/>
        </p:nvSpPr>
        <p:spPr bwMode="auto">
          <a:xfrm rot="5400000">
            <a:off x="485775" y="1263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2022" name="AutoShape 6"/>
          <p:cNvSpPr>
            <a:spLocks noChangeArrowheads="1"/>
          </p:cNvSpPr>
          <p:nvPr/>
        </p:nvSpPr>
        <p:spPr bwMode="auto">
          <a:xfrm rot="5400000">
            <a:off x="485775" y="2070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2023" name="AutoShape 7"/>
          <p:cNvSpPr>
            <a:spLocks noChangeArrowheads="1"/>
          </p:cNvSpPr>
          <p:nvPr/>
        </p:nvSpPr>
        <p:spPr bwMode="auto">
          <a:xfrm rot="5400000">
            <a:off x="485775" y="2495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674688" y="1911350"/>
            <a:ext cx="77724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horizontal axis shows the range of data values.</a:t>
            </a: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687388" y="2355850"/>
            <a:ext cx="7772400" cy="884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Then each data value is represented by a dot placed above the axis.</a:t>
            </a:r>
          </a:p>
        </p:txBody>
      </p:sp>
    </p:spTree>
    <p:extLst>
      <p:ext uri="{BB962C8B-B14F-4D97-AF65-F5344CB8AC3E}">
        <p14:creationId xmlns:p14="http://schemas.microsoft.com/office/powerpoint/2010/main" val="21165544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utoUpdateAnimBg="0"/>
      <p:bldP spid="342021" grpId="0" animBg="1"/>
      <p:bldP spid="342022" grpId="0" animBg="1"/>
      <p:bldP spid="342023" grpId="0" animBg="1"/>
      <p:bldP spid="342024" grpId="0" autoUpdateAnimBg="0"/>
      <p:bldP spid="34202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Dot Plot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800100" y="1962150"/>
            <a:ext cx="7620000" cy="266382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100000">
                <a:srgbClr val="006699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938213" y="3582988"/>
            <a:ext cx="73755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</a:t>
            </a:r>
            <a:r>
              <a:rPr lang="en-US" dirty="0">
                <a:effectLst/>
                <a:latin typeface="Book Antiqua" pitchFamily="18" charset="0"/>
              </a:rPr>
              <a:t>  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60</a:t>
            </a:r>
            <a:r>
              <a:rPr lang="en-US" dirty="0">
                <a:effectLst/>
                <a:latin typeface="Book Antiqua" pitchFamily="18" charset="0"/>
              </a:rPr>
              <a:t> 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70</a:t>
            </a:r>
            <a:r>
              <a:rPr lang="en-US" dirty="0">
                <a:effectLst/>
                <a:latin typeface="Book Antiqua" pitchFamily="18" charset="0"/>
              </a:rPr>
              <a:t> 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80</a:t>
            </a:r>
            <a:r>
              <a:rPr lang="en-US" dirty="0">
                <a:effectLst/>
                <a:latin typeface="Book Antiqua" pitchFamily="18" charset="0"/>
              </a:rPr>
              <a:t>  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90</a:t>
            </a:r>
            <a:r>
              <a:rPr lang="en-US" dirty="0">
                <a:effectLst/>
                <a:latin typeface="Book Antiqua" pitchFamily="18" charset="0"/>
              </a:rPr>
              <a:t>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100</a:t>
            </a:r>
            <a:r>
              <a:rPr lang="en-US" dirty="0">
                <a:effectLst/>
                <a:latin typeface="Book Antiqua" pitchFamily="18" charset="0"/>
              </a:rPr>
              <a:t>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110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4014788" y="4000500"/>
            <a:ext cx="12239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400" dirty="0">
                <a:effectLst/>
                <a:latin typeface="Book Antiqua" pitchFamily="18" charset="0"/>
              </a:rPr>
              <a:t>Cost ($)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84275" y="3351213"/>
            <a:ext cx="6867525" cy="190500"/>
            <a:chOff x="746" y="1919"/>
            <a:chExt cx="4326" cy="120"/>
          </a:xfrm>
        </p:grpSpPr>
        <p:sp>
          <p:nvSpPr>
            <p:cNvPr id="343049" name="Line 9"/>
            <p:cNvSpPr>
              <a:spLocks noChangeShapeType="1"/>
            </p:cNvSpPr>
            <p:nvPr/>
          </p:nvSpPr>
          <p:spPr bwMode="auto">
            <a:xfrm>
              <a:off x="746" y="1921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0" name="Line 10"/>
            <p:cNvSpPr>
              <a:spLocks noChangeShapeType="1"/>
            </p:cNvSpPr>
            <p:nvPr/>
          </p:nvSpPr>
          <p:spPr bwMode="auto">
            <a:xfrm>
              <a:off x="1466" y="1924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1" name="Line 11"/>
            <p:cNvSpPr>
              <a:spLocks noChangeShapeType="1"/>
            </p:cNvSpPr>
            <p:nvPr/>
          </p:nvSpPr>
          <p:spPr bwMode="auto">
            <a:xfrm>
              <a:off x="2186" y="1921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2" name="Line 12"/>
            <p:cNvSpPr>
              <a:spLocks noChangeShapeType="1"/>
            </p:cNvSpPr>
            <p:nvPr/>
          </p:nvSpPr>
          <p:spPr bwMode="auto">
            <a:xfrm>
              <a:off x="3633" y="1921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3" name="Line 13"/>
            <p:cNvSpPr>
              <a:spLocks noChangeShapeType="1"/>
            </p:cNvSpPr>
            <p:nvPr/>
          </p:nvSpPr>
          <p:spPr bwMode="auto">
            <a:xfrm>
              <a:off x="4355" y="1924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4" name="Line 14"/>
            <p:cNvSpPr>
              <a:spLocks noChangeShapeType="1"/>
            </p:cNvSpPr>
            <p:nvPr/>
          </p:nvSpPr>
          <p:spPr bwMode="auto">
            <a:xfrm>
              <a:off x="5072" y="1924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5" name="Line 15"/>
            <p:cNvSpPr>
              <a:spLocks noChangeShapeType="1"/>
            </p:cNvSpPr>
            <p:nvPr/>
          </p:nvSpPr>
          <p:spPr bwMode="auto">
            <a:xfrm>
              <a:off x="2912" y="191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6" name="Line 16"/>
            <p:cNvSpPr>
              <a:spLocks noChangeShapeType="1"/>
            </p:cNvSpPr>
            <p:nvPr/>
          </p:nvSpPr>
          <p:spPr bwMode="auto">
            <a:xfrm>
              <a:off x="1106" y="194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7" name="Line 17"/>
            <p:cNvSpPr>
              <a:spLocks noChangeShapeType="1"/>
            </p:cNvSpPr>
            <p:nvPr/>
          </p:nvSpPr>
          <p:spPr bwMode="auto">
            <a:xfrm>
              <a:off x="1823" y="1954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8" name="Line 18"/>
            <p:cNvSpPr>
              <a:spLocks noChangeShapeType="1"/>
            </p:cNvSpPr>
            <p:nvPr/>
          </p:nvSpPr>
          <p:spPr bwMode="auto">
            <a:xfrm>
              <a:off x="2543" y="1951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9" name="Line 19"/>
            <p:cNvSpPr>
              <a:spLocks noChangeShapeType="1"/>
            </p:cNvSpPr>
            <p:nvPr/>
          </p:nvSpPr>
          <p:spPr bwMode="auto">
            <a:xfrm>
              <a:off x="3272" y="1951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0" name="Line 20"/>
            <p:cNvSpPr>
              <a:spLocks noChangeShapeType="1"/>
            </p:cNvSpPr>
            <p:nvPr/>
          </p:nvSpPr>
          <p:spPr bwMode="auto">
            <a:xfrm>
              <a:off x="3995" y="1954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1" name="Line 21"/>
            <p:cNvSpPr>
              <a:spLocks noChangeShapeType="1"/>
            </p:cNvSpPr>
            <p:nvPr/>
          </p:nvSpPr>
          <p:spPr bwMode="auto">
            <a:xfrm>
              <a:off x="4715" y="1951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43062" name="Rectangle 22"/>
          <p:cNvSpPr>
            <a:spLocks noChangeArrowheads="1"/>
          </p:cNvSpPr>
          <p:nvPr/>
        </p:nvSpPr>
        <p:spPr bwMode="auto">
          <a:xfrm>
            <a:off x="2838450" y="1743075"/>
            <a:ext cx="3505200" cy="476250"/>
          </a:xfrm>
          <a:prstGeom prst="rect">
            <a:avLst/>
          </a:prstGeom>
          <a:gradFill flip="none" rotWithShape="1">
            <a:gsLst>
              <a:gs pos="0">
                <a:srgbClr val="2D4800"/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Tune-up Parts Cost</a:t>
            </a:r>
          </a:p>
        </p:txBody>
      </p:sp>
      <p:sp>
        <p:nvSpPr>
          <p:cNvPr id="343063" name="AutoShape 23"/>
          <p:cNvSpPr>
            <a:spLocks noChangeArrowheads="1"/>
          </p:cNvSpPr>
          <p:nvPr/>
        </p:nvSpPr>
        <p:spPr bwMode="auto">
          <a:xfrm rot="5400000">
            <a:off x="509588" y="3317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995363" y="3400425"/>
            <a:ext cx="7258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5" name="Oval 25"/>
          <p:cNvSpPr>
            <a:spLocks noChangeArrowheads="1"/>
          </p:cNvSpPr>
          <p:nvPr/>
        </p:nvSpPr>
        <p:spPr bwMode="auto">
          <a:xfrm>
            <a:off x="581977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6" name="Oval 26"/>
          <p:cNvSpPr>
            <a:spLocks noChangeArrowheads="1"/>
          </p:cNvSpPr>
          <p:nvPr/>
        </p:nvSpPr>
        <p:spPr bwMode="auto">
          <a:xfrm>
            <a:off x="43386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7" name="Oval 27"/>
          <p:cNvSpPr>
            <a:spLocks noChangeArrowheads="1"/>
          </p:cNvSpPr>
          <p:nvPr/>
        </p:nvSpPr>
        <p:spPr bwMode="auto">
          <a:xfrm>
            <a:off x="60531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8" name="Oval 28"/>
          <p:cNvSpPr>
            <a:spLocks noChangeArrowheads="1"/>
          </p:cNvSpPr>
          <p:nvPr/>
        </p:nvSpPr>
        <p:spPr bwMode="auto">
          <a:xfrm>
            <a:off x="191928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39957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0" name="Oval 30"/>
          <p:cNvSpPr>
            <a:spLocks noChangeArrowheads="1"/>
          </p:cNvSpPr>
          <p:nvPr/>
        </p:nvSpPr>
        <p:spPr bwMode="auto">
          <a:xfrm>
            <a:off x="134778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1" name="Oval 31"/>
          <p:cNvSpPr>
            <a:spLocks noChangeArrowheads="1"/>
          </p:cNvSpPr>
          <p:nvPr/>
        </p:nvSpPr>
        <p:spPr bwMode="auto">
          <a:xfrm>
            <a:off x="675798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2" name="Oval 32"/>
          <p:cNvSpPr>
            <a:spLocks noChangeArrowheads="1"/>
          </p:cNvSpPr>
          <p:nvPr/>
        </p:nvSpPr>
        <p:spPr bwMode="auto">
          <a:xfrm>
            <a:off x="45815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3" name="Oval 33"/>
          <p:cNvSpPr>
            <a:spLocks noChangeArrowheads="1"/>
          </p:cNvSpPr>
          <p:nvPr/>
        </p:nvSpPr>
        <p:spPr bwMode="auto">
          <a:xfrm>
            <a:off x="6519863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4" name="Oval 34"/>
          <p:cNvSpPr>
            <a:spLocks noChangeArrowheads="1"/>
          </p:cNvSpPr>
          <p:nvPr/>
        </p:nvSpPr>
        <p:spPr bwMode="auto">
          <a:xfrm>
            <a:off x="249555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5" name="Oval 35"/>
          <p:cNvSpPr>
            <a:spLocks noChangeArrowheads="1"/>
          </p:cNvSpPr>
          <p:nvPr/>
        </p:nvSpPr>
        <p:spPr bwMode="auto">
          <a:xfrm>
            <a:off x="3529013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6" name="Oval 36"/>
          <p:cNvSpPr>
            <a:spLocks noChangeArrowheads="1"/>
          </p:cNvSpPr>
          <p:nvPr/>
        </p:nvSpPr>
        <p:spPr bwMode="auto">
          <a:xfrm>
            <a:off x="33242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7" name="Oval 37"/>
          <p:cNvSpPr>
            <a:spLocks noChangeArrowheads="1"/>
          </p:cNvSpPr>
          <p:nvPr/>
        </p:nvSpPr>
        <p:spPr bwMode="auto">
          <a:xfrm>
            <a:off x="36528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8" name="Oval 38"/>
          <p:cNvSpPr>
            <a:spLocks noChangeArrowheads="1"/>
          </p:cNvSpPr>
          <p:nvPr/>
        </p:nvSpPr>
        <p:spPr bwMode="auto">
          <a:xfrm>
            <a:off x="56007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9" name="Oval 39"/>
          <p:cNvSpPr>
            <a:spLocks noChangeArrowheads="1"/>
          </p:cNvSpPr>
          <p:nvPr/>
        </p:nvSpPr>
        <p:spPr bwMode="auto">
          <a:xfrm>
            <a:off x="29670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0" name="Oval 40"/>
          <p:cNvSpPr>
            <a:spLocks noChangeArrowheads="1"/>
          </p:cNvSpPr>
          <p:nvPr/>
        </p:nvSpPr>
        <p:spPr bwMode="auto">
          <a:xfrm>
            <a:off x="3995738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1" name="Oval 41"/>
          <p:cNvSpPr>
            <a:spLocks noChangeArrowheads="1"/>
          </p:cNvSpPr>
          <p:nvPr/>
        </p:nvSpPr>
        <p:spPr bwMode="auto">
          <a:xfrm>
            <a:off x="44577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2" name="Oval 42"/>
          <p:cNvSpPr>
            <a:spLocks noChangeArrowheads="1"/>
          </p:cNvSpPr>
          <p:nvPr/>
        </p:nvSpPr>
        <p:spPr bwMode="auto">
          <a:xfrm>
            <a:off x="3995738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3" name="Oval 43"/>
          <p:cNvSpPr>
            <a:spLocks noChangeArrowheads="1"/>
          </p:cNvSpPr>
          <p:nvPr/>
        </p:nvSpPr>
        <p:spPr bwMode="auto">
          <a:xfrm>
            <a:off x="3652838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4" name="Oval 44"/>
          <p:cNvSpPr>
            <a:spLocks noChangeArrowheads="1"/>
          </p:cNvSpPr>
          <p:nvPr/>
        </p:nvSpPr>
        <p:spPr bwMode="auto">
          <a:xfrm>
            <a:off x="41148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5" name="Oval 45"/>
          <p:cNvSpPr>
            <a:spLocks noChangeArrowheads="1"/>
          </p:cNvSpPr>
          <p:nvPr/>
        </p:nvSpPr>
        <p:spPr bwMode="auto">
          <a:xfrm>
            <a:off x="73152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6" name="Oval 46"/>
          <p:cNvSpPr>
            <a:spLocks noChangeArrowheads="1"/>
          </p:cNvSpPr>
          <p:nvPr/>
        </p:nvSpPr>
        <p:spPr bwMode="auto">
          <a:xfrm>
            <a:off x="387667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7" name="Oval 47"/>
          <p:cNvSpPr>
            <a:spLocks noChangeArrowheads="1"/>
          </p:cNvSpPr>
          <p:nvPr/>
        </p:nvSpPr>
        <p:spPr bwMode="auto">
          <a:xfrm>
            <a:off x="2495550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8" name="Oval 48"/>
          <p:cNvSpPr>
            <a:spLocks noChangeArrowheads="1"/>
          </p:cNvSpPr>
          <p:nvPr/>
        </p:nvSpPr>
        <p:spPr bwMode="auto">
          <a:xfrm>
            <a:off x="32004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9" name="Oval 49"/>
          <p:cNvSpPr>
            <a:spLocks noChangeArrowheads="1"/>
          </p:cNvSpPr>
          <p:nvPr/>
        </p:nvSpPr>
        <p:spPr bwMode="auto">
          <a:xfrm>
            <a:off x="6519863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0" name="Oval 50"/>
          <p:cNvSpPr>
            <a:spLocks noChangeArrowheads="1"/>
          </p:cNvSpPr>
          <p:nvPr/>
        </p:nvSpPr>
        <p:spPr bwMode="auto">
          <a:xfrm>
            <a:off x="744378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1" name="Oval 51"/>
          <p:cNvSpPr>
            <a:spLocks noChangeArrowheads="1"/>
          </p:cNvSpPr>
          <p:nvPr/>
        </p:nvSpPr>
        <p:spPr bwMode="auto">
          <a:xfrm>
            <a:off x="42291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2" name="Oval 52"/>
          <p:cNvSpPr>
            <a:spLocks noChangeArrowheads="1"/>
          </p:cNvSpPr>
          <p:nvPr/>
        </p:nvSpPr>
        <p:spPr bwMode="auto">
          <a:xfrm>
            <a:off x="28527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3" name="Oval 53"/>
          <p:cNvSpPr>
            <a:spLocks noChangeArrowheads="1"/>
          </p:cNvSpPr>
          <p:nvPr/>
        </p:nvSpPr>
        <p:spPr bwMode="auto">
          <a:xfrm>
            <a:off x="4583113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4" name="Oval 54"/>
          <p:cNvSpPr>
            <a:spLocks noChangeArrowheads="1"/>
          </p:cNvSpPr>
          <p:nvPr/>
        </p:nvSpPr>
        <p:spPr bwMode="auto">
          <a:xfrm>
            <a:off x="78962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5" name="Oval 55"/>
          <p:cNvSpPr>
            <a:spLocks noChangeArrowheads="1"/>
          </p:cNvSpPr>
          <p:nvPr/>
        </p:nvSpPr>
        <p:spPr bwMode="auto">
          <a:xfrm>
            <a:off x="51530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6" name="Oval 56"/>
          <p:cNvSpPr>
            <a:spLocks noChangeArrowheads="1"/>
          </p:cNvSpPr>
          <p:nvPr/>
        </p:nvSpPr>
        <p:spPr bwMode="auto">
          <a:xfrm>
            <a:off x="6519863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7" name="Oval 57"/>
          <p:cNvSpPr>
            <a:spLocks noChangeArrowheads="1"/>
          </p:cNvSpPr>
          <p:nvPr/>
        </p:nvSpPr>
        <p:spPr bwMode="auto">
          <a:xfrm>
            <a:off x="54816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8" name="Oval 58"/>
          <p:cNvSpPr>
            <a:spLocks noChangeArrowheads="1"/>
          </p:cNvSpPr>
          <p:nvPr/>
        </p:nvSpPr>
        <p:spPr bwMode="auto">
          <a:xfrm>
            <a:off x="3200400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9" name="Oval 59"/>
          <p:cNvSpPr>
            <a:spLocks noChangeArrowheads="1"/>
          </p:cNvSpPr>
          <p:nvPr/>
        </p:nvSpPr>
        <p:spPr bwMode="auto">
          <a:xfrm>
            <a:off x="49244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0" name="Oval 60"/>
          <p:cNvSpPr>
            <a:spLocks noChangeArrowheads="1"/>
          </p:cNvSpPr>
          <p:nvPr/>
        </p:nvSpPr>
        <p:spPr bwMode="auto">
          <a:xfrm>
            <a:off x="3200400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1" name="Oval 61"/>
          <p:cNvSpPr>
            <a:spLocks noChangeArrowheads="1"/>
          </p:cNvSpPr>
          <p:nvPr/>
        </p:nvSpPr>
        <p:spPr bwMode="auto">
          <a:xfrm>
            <a:off x="3527425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2" name="Oval 62"/>
          <p:cNvSpPr>
            <a:spLocks noChangeArrowheads="1"/>
          </p:cNvSpPr>
          <p:nvPr/>
        </p:nvSpPr>
        <p:spPr bwMode="auto">
          <a:xfrm>
            <a:off x="3324225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3" name="Oval 63"/>
          <p:cNvSpPr>
            <a:spLocks noChangeArrowheads="1"/>
          </p:cNvSpPr>
          <p:nvPr/>
        </p:nvSpPr>
        <p:spPr bwMode="auto">
          <a:xfrm>
            <a:off x="30813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4" name="Oval 64"/>
          <p:cNvSpPr>
            <a:spLocks noChangeArrowheads="1"/>
          </p:cNvSpPr>
          <p:nvPr/>
        </p:nvSpPr>
        <p:spPr bwMode="auto">
          <a:xfrm>
            <a:off x="3876675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5" name="Oval 65"/>
          <p:cNvSpPr>
            <a:spLocks noChangeArrowheads="1"/>
          </p:cNvSpPr>
          <p:nvPr/>
        </p:nvSpPr>
        <p:spPr bwMode="auto">
          <a:xfrm>
            <a:off x="2495550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6" name="Oval 66"/>
          <p:cNvSpPr>
            <a:spLocks noChangeArrowheads="1"/>
          </p:cNvSpPr>
          <p:nvPr/>
        </p:nvSpPr>
        <p:spPr bwMode="auto">
          <a:xfrm>
            <a:off x="4805363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7" name="Oval 67"/>
          <p:cNvSpPr>
            <a:spLocks noChangeArrowheads="1"/>
          </p:cNvSpPr>
          <p:nvPr/>
        </p:nvSpPr>
        <p:spPr bwMode="auto">
          <a:xfrm>
            <a:off x="6521450" y="25733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8" name="Oval 68"/>
          <p:cNvSpPr>
            <a:spLocks noChangeArrowheads="1"/>
          </p:cNvSpPr>
          <p:nvPr/>
        </p:nvSpPr>
        <p:spPr bwMode="auto">
          <a:xfrm>
            <a:off x="6977063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9" name="Oval 69"/>
          <p:cNvSpPr>
            <a:spLocks noChangeArrowheads="1"/>
          </p:cNvSpPr>
          <p:nvPr/>
        </p:nvSpPr>
        <p:spPr bwMode="auto">
          <a:xfrm>
            <a:off x="4457700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0" name="Oval 70"/>
          <p:cNvSpPr>
            <a:spLocks noChangeArrowheads="1"/>
          </p:cNvSpPr>
          <p:nvPr/>
        </p:nvSpPr>
        <p:spPr bwMode="auto">
          <a:xfrm>
            <a:off x="7443788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1" name="Oval 71"/>
          <p:cNvSpPr>
            <a:spLocks noChangeArrowheads="1"/>
          </p:cNvSpPr>
          <p:nvPr/>
        </p:nvSpPr>
        <p:spPr bwMode="auto">
          <a:xfrm>
            <a:off x="4457700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2" name="Oval 72"/>
          <p:cNvSpPr>
            <a:spLocks noChangeArrowheads="1"/>
          </p:cNvSpPr>
          <p:nvPr/>
        </p:nvSpPr>
        <p:spPr bwMode="auto">
          <a:xfrm>
            <a:off x="3324225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3" name="Oval 73"/>
          <p:cNvSpPr>
            <a:spLocks noChangeArrowheads="1"/>
          </p:cNvSpPr>
          <p:nvPr/>
        </p:nvSpPr>
        <p:spPr bwMode="auto">
          <a:xfrm>
            <a:off x="2495550" y="25733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4" name="Oval 74"/>
          <p:cNvSpPr>
            <a:spLocks noChangeArrowheads="1"/>
          </p:cNvSpPr>
          <p:nvPr/>
        </p:nvSpPr>
        <p:spPr bwMode="auto">
          <a:xfrm>
            <a:off x="37671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5" name="Rectangle 75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564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3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4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4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4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4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4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4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4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4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animBg="1"/>
      <p:bldP spid="343046" grpId="0" autoUpdateAnimBg="0"/>
      <p:bldP spid="343047" grpId="0" autoUpdateAnimBg="0"/>
      <p:bldP spid="343062" grpId="0" animBg="1" autoUpdateAnimBg="0"/>
      <p:bldP spid="343063" grpId="0" animBg="1"/>
      <p:bldP spid="343065" grpId="0" animBg="1"/>
      <p:bldP spid="343066" grpId="0" animBg="1"/>
      <p:bldP spid="343067" grpId="0" animBg="1"/>
      <p:bldP spid="343068" grpId="0" animBg="1"/>
      <p:bldP spid="343069" grpId="0" animBg="1"/>
      <p:bldP spid="343070" grpId="0" animBg="1"/>
      <p:bldP spid="343071" grpId="0" animBg="1"/>
      <p:bldP spid="343072" grpId="0" animBg="1"/>
      <p:bldP spid="343073" grpId="0" animBg="1"/>
      <p:bldP spid="343074" grpId="0" animBg="1"/>
      <p:bldP spid="343075" grpId="0" animBg="1"/>
      <p:bldP spid="343076" grpId="0" animBg="1"/>
      <p:bldP spid="343077" grpId="0" animBg="1"/>
      <p:bldP spid="343078" grpId="0" animBg="1"/>
      <p:bldP spid="343079" grpId="0" animBg="1"/>
      <p:bldP spid="343080" grpId="0" animBg="1"/>
      <p:bldP spid="343081" grpId="0" animBg="1"/>
      <p:bldP spid="343082" grpId="0" animBg="1"/>
      <p:bldP spid="343083" grpId="0" animBg="1"/>
      <p:bldP spid="343084" grpId="0" animBg="1"/>
      <p:bldP spid="343085" grpId="0" animBg="1"/>
      <p:bldP spid="343086" grpId="0" animBg="1"/>
      <p:bldP spid="343087" grpId="0" animBg="1"/>
      <p:bldP spid="343088" grpId="0" animBg="1"/>
      <p:bldP spid="343089" grpId="0" animBg="1"/>
      <p:bldP spid="343090" grpId="0" animBg="1"/>
      <p:bldP spid="343091" grpId="0" animBg="1"/>
      <p:bldP spid="343092" grpId="0" animBg="1"/>
      <p:bldP spid="343093" grpId="0" animBg="1"/>
      <p:bldP spid="343094" grpId="0" animBg="1"/>
      <p:bldP spid="343095" grpId="0" animBg="1"/>
      <p:bldP spid="343096" grpId="0" animBg="1"/>
      <p:bldP spid="343097" grpId="0" animBg="1"/>
      <p:bldP spid="343098" grpId="0" animBg="1"/>
      <p:bldP spid="343099" grpId="0" animBg="1"/>
      <p:bldP spid="343100" grpId="0" animBg="1"/>
      <p:bldP spid="343101" grpId="0" animBg="1"/>
      <p:bldP spid="343102" grpId="0" animBg="1"/>
      <p:bldP spid="343103" grpId="0" animBg="1"/>
      <p:bldP spid="343104" grpId="0" animBg="1"/>
      <p:bldP spid="343105" grpId="0" animBg="1"/>
      <p:bldP spid="343106" grpId="0" animBg="1"/>
      <p:bldP spid="343107" grpId="0" animBg="1"/>
      <p:bldP spid="343108" grpId="0" animBg="1"/>
      <p:bldP spid="343109" grpId="0" animBg="1"/>
      <p:bldP spid="343110" grpId="0" animBg="1"/>
      <p:bldP spid="343111" grpId="0" animBg="1"/>
      <p:bldP spid="343112" grpId="0" animBg="1"/>
      <p:bldP spid="343113" grpId="0" animBg="1"/>
      <p:bldP spid="3431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50"/>
            <a:ext cx="7772400" cy="623888"/>
          </a:xfrm>
        </p:spPr>
        <p:txBody>
          <a:bodyPr/>
          <a:lstStyle/>
          <a:p>
            <a:pPr>
              <a:defRPr/>
            </a:pPr>
            <a:r>
              <a:rPr lang="en-US" dirty="0"/>
              <a:t>Histogram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66750" y="1079500"/>
            <a:ext cx="76200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Another common graphical display of quantitative</a:t>
            </a:r>
          </a:p>
          <a:p>
            <a:pPr algn="l">
              <a:buClr>
                <a:srgbClr val="66FFFF"/>
              </a:buClr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data is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66750" y="1936750"/>
            <a:ext cx="74104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variable of interest is placed on the horizontal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axis.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66750" y="2717800"/>
            <a:ext cx="76390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rectangle is drawn above each class interval with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its height corresponding to the interval’s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66750" y="3975100"/>
            <a:ext cx="7620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Unlike a bar graph, a histogram has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 natural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separation between rectangles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adjacent classes.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5400000">
            <a:off x="504825" y="1282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5400000">
            <a:off x="504825" y="2139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5400000">
            <a:off x="504825" y="2940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504825" y="419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195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  <p:bldP spid="23558" grpId="0" autoUpdateAnimBg="0"/>
      <p:bldP spid="23559" grpId="0" autoUpdateAnimBg="0"/>
      <p:bldP spid="23561" grpId="0" animBg="1"/>
      <p:bldP spid="23562" grpId="0" animBg="1"/>
      <p:bldP spid="23563" grpId="0" animBg="1"/>
      <p:bldP spid="2356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Histogram</a:t>
            </a:r>
          </a:p>
        </p:txBody>
      </p:sp>
      <p:sp>
        <p:nvSpPr>
          <p:cNvPr id="72831" name="Rectangle 127"/>
          <p:cNvSpPr>
            <a:spLocks noChangeArrowheads="1"/>
          </p:cNvSpPr>
          <p:nvPr/>
        </p:nvSpPr>
        <p:spPr bwMode="auto">
          <a:xfrm>
            <a:off x="1062038" y="1549400"/>
            <a:ext cx="6932612" cy="4592638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2549525" y="1817688"/>
            <a:ext cx="4203700" cy="3862387"/>
            <a:chOff x="1606" y="1049"/>
            <a:chExt cx="2648" cy="2433"/>
          </a:xfrm>
        </p:grpSpPr>
        <p:sp>
          <p:nvSpPr>
            <p:cNvPr id="72833" name="Line 129"/>
            <p:cNvSpPr>
              <a:spLocks noChangeShapeType="1"/>
            </p:cNvSpPr>
            <p:nvPr/>
          </p:nvSpPr>
          <p:spPr bwMode="auto">
            <a:xfrm>
              <a:off x="3814" y="1052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4" name="Line 130"/>
            <p:cNvSpPr>
              <a:spLocks noChangeShapeType="1"/>
            </p:cNvSpPr>
            <p:nvPr/>
          </p:nvSpPr>
          <p:spPr bwMode="auto">
            <a:xfrm>
              <a:off x="3376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5" name="Line 131"/>
            <p:cNvSpPr>
              <a:spLocks noChangeShapeType="1"/>
            </p:cNvSpPr>
            <p:nvPr/>
          </p:nvSpPr>
          <p:spPr bwMode="auto">
            <a:xfrm>
              <a:off x="2932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6" name="Line 132"/>
            <p:cNvSpPr>
              <a:spLocks noChangeShapeType="1"/>
            </p:cNvSpPr>
            <p:nvPr/>
          </p:nvSpPr>
          <p:spPr bwMode="auto">
            <a:xfrm>
              <a:off x="2492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7" name="Line 133"/>
            <p:cNvSpPr>
              <a:spLocks noChangeShapeType="1"/>
            </p:cNvSpPr>
            <p:nvPr/>
          </p:nvSpPr>
          <p:spPr bwMode="auto">
            <a:xfrm>
              <a:off x="2050" y="1052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8" name="Line 134"/>
            <p:cNvSpPr>
              <a:spLocks noChangeShapeType="1"/>
            </p:cNvSpPr>
            <p:nvPr/>
          </p:nvSpPr>
          <p:spPr bwMode="auto">
            <a:xfrm>
              <a:off x="1606" y="1049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9" name="Line 135"/>
            <p:cNvSpPr>
              <a:spLocks noChangeShapeType="1"/>
            </p:cNvSpPr>
            <p:nvPr/>
          </p:nvSpPr>
          <p:spPr bwMode="auto">
            <a:xfrm>
              <a:off x="4254" y="1058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2052638" y="1820863"/>
            <a:ext cx="4705350" cy="3444875"/>
            <a:chOff x="1305" y="1183"/>
            <a:chExt cx="3242" cy="2170"/>
          </a:xfrm>
        </p:grpSpPr>
        <p:sp>
          <p:nvSpPr>
            <p:cNvPr id="72841" name="Line 137"/>
            <p:cNvSpPr>
              <a:spLocks noChangeShapeType="1"/>
            </p:cNvSpPr>
            <p:nvPr/>
          </p:nvSpPr>
          <p:spPr bwMode="auto">
            <a:xfrm rot="5400000">
              <a:off x="2925" y="173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2" name="Line 138"/>
            <p:cNvSpPr>
              <a:spLocks noChangeShapeType="1"/>
            </p:cNvSpPr>
            <p:nvPr/>
          </p:nvSpPr>
          <p:spPr bwMode="auto">
            <a:xfrm rot="5400000">
              <a:off x="2926" y="1205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3" name="Line 139"/>
            <p:cNvSpPr>
              <a:spLocks noChangeShapeType="1"/>
            </p:cNvSpPr>
            <p:nvPr/>
          </p:nvSpPr>
          <p:spPr bwMode="auto">
            <a:xfrm rot="5400000">
              <a:off x="2925" y="-437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4" name="Line 140"/>
            <p:cNvSpPr>
              <a:spLocks noChangeShapeType="1"/>
            </p:cNvSpPr>
            <p:nvPr/>
          </p:nvSpPr>
          <p:spPr bwMode="auto">
            <a:xfrm rot="5400000">
              <a:off x="2927" y="381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5" name="Line 141"/>
            <p:cNvSpPr>
              <a:spLocks noChangeShapeType="1"/>
            </p:cNvSpPr>
            <p:nvPr/>
          </p:nvSpPr>
          <p:spPr bwMode="auto">
            <a:xfrm rot="5400000">
              <a:off x="2927" y="657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6" name="Line 142"/>
            <p:cNvSpPr>
              <a:spLocks noChangeShapeType="1"/>
            </p:cNvSpPr>
            <p:nvPr/>
          </p:nvSpPr>
          <p:spPr bwMode="auto">
            <a:xfrm rot="5400000">
              <a:off x="2925" y="-17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7" name="Line 143"/>
            <p:cNvSpPr>
              <a:spLocks noChangeShapeType="1"/>
            </p:cNvSpPr>
            <p:nvPr/>
          </p:nvSpPr>
          <p:spPr bwMode="auto">
            <a:xfrm rot="5400000">
              <a:off x="2925" y="10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8" name="Line 144"/>
            <p:cNvSpPr>
              <a:spLocks noChangeShapeType="1"/>
            </p:cNvSpPr>
            <p:nvPr/>
          </p:nvSpPr>
          <p:spPr bwMode="auto">
            <a:xfrm rot="5400000">
              <a:off x="2927" y="945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9" name="Line 145"/>
            <p:cNvSpPr>
              <a:spLocks noChangeShapeType="1"/>
            </p:cNvSpPr>
            <p:nvPr/>
          </p:nvSpPr>
          <p:spPr bwMode="auto">
            <a:xfrm rot="5400000">
              <a:off x="2926" y="1481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1954213" y="1820863"/>
            <a:ext cx="207962" cy="3444875"/>
            <a:chOff x="1063" y="1207"/>
            <a:chExt cx="131" cy="2170"/>
          </a:xfrm>
        </p:grpSpPr>
        <p:sp>
          <p:nvSpPr>
            <p:cNvPr id="72851" name="Line 147"/>
            <p:cNvSpPr>
              <a:spLocks noChangeShapeType="1"/>
            </p:cNvSpPr>
            <p:nvPr/>
          </p:nvSpPr>
          <p:spPr bwMode="auto">
            <a:xfrm>
              <a:off x="1066" y="337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2" name="Line 148"/>
            <p:cNvSpPr>
              <a:spLocks noChangeShapeType="1"/>
            </p:cNvSpPr>
            <p:nvPr/>
          </p:nvSpPr>
          <p:spPr bwMode="auto">
            <a:xfrm>
              <a:off x="1066" y="312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3" name="Line 149"/>
            <p:cNvSpPr>
              <a:spLocks noChangeShapeType="1"/>
            </p:cNvSpPr>
            <p:nvPr/>
          </p:nvSpPr>
          <p:spPr bwMode="auto">
            <a:xfrm>
              <a:off x="1066" y="2849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4" name="Line 150"/>
            <p:cNvSpPr>
              <a:spLocks noChangeShapeType="1"/>
            </p:cNvSpPr>
            <p:nvPr/>
          </p:nvSpPr>
          <p:spPr bwMode="auto">
            <a:xfrm>
              <a:off x="1066" y="258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5" name="Line 151"/>
            <p:cNvSpPr>
              <a:spLocks noChangeShapeType="1"/>
            </p:cNvSpPr>
            <p:nvPr/>
          </p:nvSpPr>
          <p:spPr bwMode="auto">
            <a:xfrm>
              <a:off x="1066" y="230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6" name="Line 152"/>
            <p:cNvSpPr>
              <a:spLocks noChangeShapeType="1"/>
            </p:cNvSpPr>
            <p:nvPr/>
          </p:nvSpPr>
          <p:spPr bwMode="auto">
            <a:xfrm>
              <a:off x="1066" y="202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7" name="Line 153"/>
            <p:cNvSpPr>
              <a:spLocks noChangeShapeType="1"/>
            </p:cNvSpPr>
            <p:nvPr/>
          </p:nvSpPr>
          <p:spPr bwMode="auto">
            <a:xfrm>
              <a:off x="1066" y="174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8" name="Line 154"/>
            <p:cNvSpPr>
              <a:spLocks noChangeShapeType="1"/>
            </p:cNvSpPr>
            <p:nvPr/>
          </p:nvSpPr>
          <p:spPr bwMode="auto">
            <a:xfrm>
              <a:off x="1063" y="1471"/>
              <a:ext cx="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9" name="Line 155"/>
            <p:cNvSpPr>
              <a:spLocks noChangeShapeType="1"/>
            </p:cNvSpPr>
            <p:nvPr/>
          </p:nvSpPr>
          <p:spPr bwMode="auto">
            <a:xfrm>
              <a:off x="1066" y="120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" name="Group 156"/>
          <p:cNvGrpSpPr>
            <a:grpSpLocks/>
          </p:cNvGrpSpPr>
          <p:nvPr/>
        </p:nvGrpSpPr>
        <p:grpSpPr bwMode="auto">
          <a:xfrm>
            <a:off x="1539875" y="1614488"/>
            <a:ext cx="442913" cy="3844925"/>
            <a:chOff x="982" y="1053"/>
            <a:chExt cx="279" cy="2422"/>
          </a:xfrm>
        </p:grpSpPr>
        <p:sp>
          <p:nvSpPr>
            <p:cNvPr id="72861" name="Rectangle 157"/>
            <p:cNvSpPr>
              <a:spLocks noChangeArrowheads="1"/>
            </p:cNvSpPr>
            <p:nvPr/>
          </p:nvSpPr>
          <p:spPr bwMode="auto">
            <a:xfrm>
              <a:off x="1075" y="3246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2</a:t>
              </a:r>
            </a:p>
          </p:txBody>
        </p:sp>
        <p:sp>
          <p:nvSpPr>
            <p:cNvPr id="72862" name="Rectangle 158"/>
            <p:cNvSpPr>
              <a:spLocks noChangeArrowheads="1"/>
            </p:cNvSpPr>
            <p:nvPr/>
          </p:nvSpPr>
          <p:spPr bwMode="auto">
            <a:xfrm>
              <a:off x="1075" y="2993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4</a:t>
              </a:r>
            </a:p>
          </p:txBody>
        </p:sp>
        <p:sp>
          <p:nvSpPr>
            <p:cNvPr id="72863" name="Rectangle 159"/>
            <p:cNvSpPr>
              <a:spLocks noChangeArrowheads="1"/>
            </p:cNvSpPr>
            <p:nvPr/>
          </p:nvSpPr>
          <p:spPr bwMode="auto">
            <a:xfrm>
              <a:off x="1075" y="2717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6</a:t>
              </a:r>
            </a:p>
          </p:txBody>
        </p:sp>
        <p:sp>
          <p:nvSpPr>
            <p:cNvPr id="72864" name="Rectangle 160"/>
            <p:cNvSpPr>
              <a:spLocks noChangeArrowheads="1"/>
            </p:cNvSpPr>
            <p:nvPr/>
          </p:nvSpPr>
          <p:spPr bwMode="auto">
            <a:xfrm>
              <a:off x="1075" y="2442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8</a:t>
              </a:r>
            </a:p>
          </p:txBody>
        </p:sp>
        <p:sp>
          <p:nvSpPr>
            <p:cNvPr id="72865" name="Rectangle 161"/>
            <p:cNvSpPr>
              <a:spLocks noChangeArrowheads="1"/>
            </p:cNvSpPr>
            <p:nvPr/>
          </p:nvSpPr>
          <p:spPr bwMode="auto">
            <a:xfrm>
              <a:off x="982" y="2166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10</a:t>
              </a:r>
            </a:p>
          </p:txBody>
        </p:sp>
        <p:sp>
          <p:nvSpPr>
            <p:cNvPr id="72866" name="Rectangle 162"/>
            <p:cNvSpPr>
              <a:spLocks noChangeArrowheads="1"/>
            </p:cNvSpPr>
            <p:nvPr/>
          </p:nvSpPr>
          <p:spPr bwMode="auto">
            <a:xfrm>
              <a:off x="982" y="1880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12</a:t>
              </a:r>
            </a:p>
          </p:txBody>
        </p:sp>
        <p:sp>
          <p:nvSpPr>
            <p:cNvPr id="72867" name="Rectangle 163"/>
            <p:cNvSpPr>
              <a:spLocks noChangeArrowheads="1"/>
            </p:cNvSpPr>
            <p:nvPr/>
          </p:nvSpPr>
          <p:spPr bwMode="auto">
            <a:xfrm>
              <a:off x="982" y="1604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14</a:t>
              </a:r>
            </a:p>
          </p:txBody>
        </p:sp>
        <p:sp>
          <p:nvSpPr>
            <p:cNvPr id="72868" name="Rectangle 164"/>
            <p:cNvSpPr>
              <a:spLocks noChangeArrowheads="1"/>
            </p:cNvSpPr>
            <p:nvPr/>
          </p:nvSpPr>
          <p:spPr bwMode="auto">
            <a:xfrm>
              <a:off x="982" y="1329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16</a:t>
              </a:r>
            </a:p>
          </p:txBody>
        </p:sp>
        <p:sp>
          <p:nvSpPr>
            <p:cNvPr id="72869" name="Rectangle 165"/>
            <p:cNvSpPr>
              <a:spLocks noChangeArrowheads="1"/>
            </p:cNvSpPr>
            <p:nvPr/>
          </p:nvSpPr>
          <p:spPr bwMode="auto">
            <a:xfrm>
              <a:off x="993" y="1053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18</a:t>
              </a:r>
            </a:p>
          </p:txBody>
        </p:sp>
      </p:grpSp>
      <p:sp>
        <p:nvSpPr>
          <p:cNvPr id="72870" name="Rectangle 166"/>
          <p:cNvSpPr>
            <a:spLocks noChangeArrowheads="1"/>
          </p:cNvSpPr>
          <p:nvPr/>
        </p:nvSpPr>
        <p:spPr bwMode="auto">
          <a:xfrm>
            <a:off x="6905625" y="5354638"/>
            <a:ext cx="10620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  Parts</a:t>
            </a:r>
          </a:p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Cost ($)</a:t>
            </a:r>
          </a:p>
        </p:txBody>
      </p:sp>
      <p:sp>
        <p:nvSpPr>
          <p:cNvPr id="72871" name="Line 167"/>
          <p:cNvSpPr>
            <a:spLocks noChangeShapeType="1"/>
          </p:cNvSpPr>
          <p:nvPr/>
        </p:nvSpPr>
        <p:spPr bwMode="auto">
          <a:xfrm flipV="1">
            <a:off x="2058988" y="1817688"/>
            <a:ext cx="0" cy="388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2" name="Rectangle 168"/>
          <p:cNvSpPr>
            <a:spLocks noChangeArrowheads="1"/>
          </p:cNvSpPr>
          <p:nvPr/>
        </p:nvSpPr>
        <p:spPr bwMode="auto">
          <a:xfrm>
            <a:off x="2554288" y="5276850"/>
            <a:ext cx="701675" cy="4254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3" name="Rectangle 169"/>
          <p:cNvSpPr>
            <a:spLocks noChangeArrowheads="1"/>
          </p:cNvSpPr>
          <p:nvPr/>
        </p:nvSpPr>
        <p:spPr bwMode="auto">
          <a:xfrm>
            <a:off x="3254375" y="2906713"/>
            <a:ext cx="703263" cy="2795587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4" name="Rectangle 170"/>
          <p:cNvSpPr>
            <a:spLocks noChangeArrowheads="1"/>
          </p:cNvSpPr>
          <p:nvPr/>
        </p:nvSpPr>
        <p:spPr bwMode="auto">
          <a:xfrm>
            <a:off x="3957638" y="2238375"/>
            <a:ext cx="701675" cy="34718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5" name="Rectangle 171"/>
          <p:cNvSpPr>
            <a:spLocks noChangeArrowheads="1"/>
          </p:cNvSpPr>
          <p:nvPr/>
        </p:nvSpPr>
        <p:spPr bwMode="auto">
          <a:xfrm>
            <a:off x="4659313" y="4246563"/>
            <a:ext cx="703262" cy="1463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6" name="Rectangle 172"/>
          <p:cNvSpPr>
            <a:spLocks noChangeArrowheads="1"/>
          </p:cNvSpPr>
          <p:nvPr/>
        </p:nvSpPr>
        <p:spPr bwMode="auto">
          <a:xfrm>
            <a:off x="5356225" y="4246563"/>
            <a:ext cx="703263" cy="1463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7" name="Rectangle 173"/>
          <p:cNvSpPr>
            <a:spLocks noChangeArrowheads="1"/>
          </p:cNvSpPr>
          <p:nvPr/>
        </p:nvSpPr>
        <p:spPr bwMode="auto">
          <a:xfrm rot="16200000">
            <a:off x="623093" y="3393282"/>
            <a:ext cx="13954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Frequency</a:t>
            </a:r>
          </a:p>
        </p:txBody>
      </p:sp>
      <p:sp>
        <p:nvSpPr>
          <p:cNvPr id="72878" name="Rectangle 174"/>
          <p:cNvSpPr>
            <a:spLocks noChangeArrowheads="1"/>
          </p:cNvSpPr>
          <p:nvPr/>
        </p:nvSpPr>
        <p:spPr bwMode="auto">
          <a:xfrm>
            <a:off x="6059488" y="4664075"/>
            <a:ext cx="693737" cy="10461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9" name="Rectangle 175"/>
          <p:cNvSpPr>
            <a:spLocks noChangeArrowheads="1"/>
          </p:cNvSpPr>
          <p:nvPr/>
        </p:nvSpPr>
        <p:spPr bwMode="auto">
          <a:xfrm>
            <a:off x="2516188" y="5741988"/>
            <a:ext cx="43767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800" dirty="0">
                <a:effectLst/>
                <a:latin typeface="Book Antiqua" pitchFamily="18" charset="0"/>
              </a:rPr>
              <a:t>50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59  60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69  70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79 </a:t>
            </a:r>
            <a:r>
              <a:rPr lang="en-US" sz="1200" dirty="0">
                <a:effectLst/>
                <a:latin typeface="Book Antiqua" pitchFamily="18" charset="0"/>
              </a:rPr>
              <a:t> </a:t>
            </a:r>
            <a:r>
              <a:rPr lang="en-US" sz="800" dirty="0">
                <a:effectLst/>
                <a:latin typeface="Book Antiqua" pitchFamily="18" charset="0"/>
              </a:rPr>
              <a:t> </a:t>
            </a:r>
            <a:r>
              <a:rPr lang="en-US" sz="1800" dirty="0">
                <a:effectLst/>
                <a:latin typeface="Book Antiqua" pitchFamily="18" charset="0"/>
              </a:rPr>
              <a:t>80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89  90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99 100-110</a:t>
            </a:r>
          </a:p>
        </p:txBody>
      </p:sp>
      <p:sp>
        <p:nvSpPr>
          <p:cNvPr id="72880" name="AutoShape 176"/>
          <p:cNvSpPr>
            <a:spLocks noChangeArrowheads="1"/>
          </p:cNvSpPr>
          <p:nvPr/>
        </p:nvSpPr>
        <p:spPr bwMode="auto">
          <a:xfrm rot="5400000">
            <a:off x="809625" y="3746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6" name="Group 177"/>
          <p:cNvGrpSpPr>
            <a:grpSpLocks/>
          </p:cNvGrpSpPr>
          <p:nvPr/>
        </p:nvGrpSpPr>
        <p:grpSpPr bwMode="auto">
          <a:xfrm>
            <a:off x="2047875" y="5575300"/>
            <a:ext cx="4830763" cy="285750"/>
            <a:chOff x="1122" y="3548"/>
            <a:chExt cx="3435" cy="180"/>
          </a:xfrm>
        </p:grpSpPr>
        <p:sp>
          <p:nvSpPr>
            <p:cNvPr id="72882" name="Line 178"/>
            <p:cNvSpPr>
              <a:spLocks noChangeShapeType="1"/>
            </p:cNvSpPr>
            <p:nvPr/>
          </p:nvSpPr>
          <p:spPr bwMode="auto">
            <a:xfrm>
              <a:off x="1273" y="3629"/>
              <a:ext cx="32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3" name="Line 179"/>
            <p:cNvSpPr>
              <a:spLocks noChangeShapeType="1"/>
            </p:cNvSpPr>
            <p:nvPr/>
          </p:nvSpPr>
          <p:spPr bwMode="auto">
            <a:xfrm flipV="1">
              <a:off x="1178" y="3548"/>
              <a:ext cx="5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4" name="Line 180"/>
            <p:cNvSpPr>
              <a:spLocks noChangeShapeType="1"/>
            </p:cNvSpPr>
            <p:nvPr/>
          </p:nvSpPr>
          <p:spPr bwMode="auto">
            <a:xfrm>
              <a:off x="1228" y="355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5" name="Line 181"/>
            <p:cNvSpPr>
              <a:spLocks noChangeShapeType="1"/>
            </p:cNvSpPr>
            <p:nvPr/>
          </p:nvSpPr>
          <p:spPr bwMode="auto">
            <a:xfrm flipV="1">
              <a:off x="1226" y="3625"/>
              <a:ext cx="51" cy="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6" name="Line 182"/>
            <p:cNvSpPr>
              <a:spLocks noChangeShapeType="1"/>
            </p:cNvSpPr>
            <p:nvPr/>
          </p:nvSpPr>
          <p:spPr bwMode="auto">
            <a:xfrm>
              <a:off x="1122" y="3636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2887" name="Rectangle 183"/>
          <p:cNvSpPr>
            <a:spLocks noChangeArrowheads="1"/>
          </p:cNvSpPr>
          <p:nvPr/>
        </p:nvSpPr>
        <p:spPr bwMode="auto">
          <a:xfrm>
            <a:off x="4857750" y="1663700"/>
            <a:ext cx="2990850" cy="476250"/>
          </a:xfrm>
          <a:prstGeom prst="rect">
            <a:avLst/>
          </a:prstGeom>
          <a:gradFill flip="none" rotWithShape="1">
            <a:gsLst>
              <a:gs pos="0">
                <a:srgbClr val="A1CC16">
                  <a:shade val="30000"/>
                  <a:satMod val="115000"/>
                </a:srgbClr>
              </a:gs>
              <a:gs pos="50000">
                <a:srgbClr val="A1CC16">
                  <a:shade val="67500"/>
                  <a:satMod val="115000"/>
                </a:srgbClr>
              </a:gs>
              <a:gs pos="100000">
                <a:srgbClr val="A1CC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Tune-up Parts Cost</a:t>
            </a:r>
          </a:p>
        </p:txBody>
      </p:sp>
      <p:sp>
        <p:nvSpPr>
          <p:cNvPr id="72888" name="Rectangle 184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119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2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7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7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7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7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7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31" grpId="0" animBg="1"/>
      <p:bldP spid="72870" grpId="0" autoUpdateAnimBg="0"/>
      <p:bldP spid="72872" grpId="0" animBg="1"/>
      <p:bldP spid="72873" grpId="0" animBg="1"/>
      <p:bldP spid="72874" grpId="0" animBg="1"/>
      <p:bldP spid="72875" grpId="0" animBg="1"/>
      <p:bldP spid="72876" grpId="0" animBg="1"/>
      <p:bldP spid="72877" grpId="0" autoUpdateAnimBg="0"/>
      <p:bldP spid="72878" grpId="0" animBg="1"/>
      <p:bldP spid="72879" grpId="0" autoUpdateAnimBg="0"/>
      <p:bldP spid="72880" grpId="0" animBg="1"/>
      <p:bldP spid="72887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687388" y="1104900"/>
            <a:ext cx="6565900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Symmetric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Histograms Showing Skewness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1762125" y="2670175"/>
            <a:ext cx="5759450" cy="3217863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82875" y="2951163"/>
            <a:ext cx="185738" cy="2317750"/>
            <a:chOff x="1681" y="1895"/>
            <a:chExt cx="117" cy="1460"/>
          </a:xfrm>
        </p:grpSpPr>
        <p:sp>
          <p:nvSpPr>
            <p:cNvPr id="369670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1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2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3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4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5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6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69677" name="Line 13"/>
          <p:cNvSpPr>
            <a:spLocks noChangeShapeType="1"/>
          </p:cNvSpPr>
          <p:nvPr/>
        </p:nvSpPr>
        <p:spPr bwMode="auto">
          <a:xfrm flipV="1">
            <a:off x="2773363" y="2957513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78" name="Rectangle 14"/>
          <p:cNvSpPr>
            <a:spLocks noChangeArrowheads="1"/>
          </p:cNvSpPr>
          <p:nvPr/>
        </p:nvSpPr>
        <p:spPr bwMode="auto">
          <a:xfrm>
            <a:off x="2771775" y="5270500"/>
            <a:ext cx="641350" cy="388938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79" name="Rectangle 15"/>
          <p:cNvSpPr>
            <a:spLocks noChangeArrowheads="1"/>
          </p:cNvSpPr>
          <p:nvPr/>
        </p:nvSpPr>
        <p:spPr bwMode="auto">
          <a:xfrm>
            <a:off x="4032250" y="4143375"/>
            <a:ext cx="641350" cy="15160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0" name="Rectangle 16"/>
          <p:cNvSpPr>
            <a:spLocks noChangeArrowheads="1"/>
          </p:cNvSpPr>
          <p:nvPr/>
        </p:nvSpPr>
        <p:spPr bwMode="auto">
          <a:xfrm>
            <a:off x="4673600" y="3487738"/>
            <a:ext cx="641350" cy="21717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1" name="Rectangle 17"/>
          <p:cNvSpPr>
            <a:spLocks noChangeArrowheads="1"/>
          </p:cNvSpPr>
          <p:nvPr/>
        </p:nvSpPr>
        <p:spPr bwMode="auto">
          <a:xfrm>
            <a:off x="5314950" y="4141788"/>
            <a:ext cx="642938" cy="15176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2" name="Rectangle 18"/>
          <p:cNvSpPr>
            <a:spLocks noChangeArrowheads="1"/>
          </p:cNvSpPr>
          <p:nvPr/>
        </p:nvSpPr>
        <p:spPr bwMode="auto">
          <a:xfrm>
            <a:off x="5956300" y="4845050"/>
            <a:ext cx="642938" cy="8159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3" name="Rectangle 19"/>
          <p:cNvSpPr>
            <a:spLocks noChangeArrowheads="1"/>
          </p:cNvSpPr>
          <p:nvPr/>
        </p:nvSpPr>
        <p:spPr bwMode="auto">
          <a:xfrm rot="16200000">
            <a:off x="893763" y="4135438"/>
            <a:ext cx="2343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Relative Frequency</a:t>
            </a:r>
          </a:p>
        </p:txBody>
      </p:sp>
      <p:sp>
        <p:nvSpPr>
          <p:cNvPr id="369684" name="Rectangle 20"/>
          <p:cNvSpPr>
            <a:spLocks noChangeArrowheads="1"/>
          </p:cNvSpPr>
          <p:nvPr/>
        </p:nvSpPr>
        <p:spPr bwMode="auto">
          <a:xfrm>
            <a:off x="3398838" y="4827588"/>
            <a:ext cx="633412" cy="8318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69685" name="AutoShape 21"/>
          <p:cNvSpPr>
            <a:spLocks noChangeArrowheads="1"/>
          </p:cNvSpPr>
          <p:nvPr/>
        </p:nvSpPr>
        <p:spPr bwMode="auto">
          <a:xfrm rot="5400000">
            <a:off x="1477963" y="4135438"/>
            <a:ext cx="219075" cy="1428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49488" y="2754313"/>
            <a:ext cx="474662" cy="3089275"/>
            <a:chOff x="1435" y="1789"/>
            <a:chExt cx="299" cy="1928"/>
          </a:xfrm>
        </p:grpSpPr>
        <p:sp>
          <p:nvSpPr>
            <p:cNvPr id="369687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.05</a:t>
              </a:r>
            </a:p>
          </p:txBody>
        </p:sp>
        <p:sp>
          <p:nvSpPr>
            <p:cNvPr id="369688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.10</a:t>
              </a:r>
            </a:p>
          </p:txBody>
        </p:sp>
        <p:sp>
          <p:nvSpPr>
            <p:cNvPr id="369689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.15</a:t>
              </a:r>
            </a:p>
          </p:txBody>
        </p:sp>
        <p:sp>
          <p:nvSpPr>
            <p:cNvPr id="369690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.20</a:t>
              </a:r>
            </a:p>
          </p:txBody>
        </p:sp>
        <p:sp>
          <p:nvSpPr>
            <p:cNvPr id="369691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.25</a:t>
              </a:r>
            </a:p>
          </p:txBody>
        </p:sp>
        <p:sp>
          <p:nvSpPr>
            <p:cNvPr id="369692" name="Rectangle 28"/>
            <p:cNvSpPr>
              <a:spLocks noChangeArrowheads="1"/>
            </p:cNvSpPr>
            <p:nvPr/>
          </p:nvSpPr>
          <p:spPr bwMode="auto">
            <a:xfrm>
              <a:off x="1440" y="2036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.30</a:t>
              </a:r>
            </a:p>
          </p:txBody>
        </p:sp>
        <p:sp>
          <p:nvSpPr>
            <p:cNvPr id="369693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.35</a:t>
              </a:r>
            </a:p>
          </p:txBody>
        </p:sp>
        <p:sp>
          <p:nvSpPr>
            <p:cNvPr id="369694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86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0</a:t>
              </a:r>
            </a:p>
          </p:txBody>
        </p:sp>
      </p:grpSp>
      <p:sp>
        <p:nvSpPr>
          <p:cNvPr id="369695" name="Rectangle 31"/>
          <p:cNvSpPr>
            <a:spLocks noChangeArrowheads="1"/>
          </p:cNvSpPr>
          <p:nvPr/>
        </p:nvSpPr>
        <p:spPr bwMode="auto">
          <a:xfrm>
            <a:off x="6599238" y="5267325"/>
            <a:ext cx="641350" cy="3937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96" name="Rectangle 32"/>
          <p:cNvSpPr>
            <a:spLocks noChangeArrowheads="1"/>
          </p:cNvSpPr>
          <p:nvPr/>
        </p:nvSpPr>
        <p:spPr bwMode="auto">
          <a:xfrm>
            <a:off x="687388" y="1549400"/>
            <a:ext cx="7772400" cy="114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Left tail is the mirror image of the right tail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Examples:    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Heights of People</a:t>
            </a:r>
          </a:p>
        </p:txBody>
      </p:sp>
      <p:sp>
        <p:nvSpPr>
          <p:cNvPr id="369697" name="AutoShape 33"/>
          <p:cNvSpPr>
            <a:spLocks noChangeArrowheads="1"/>
          </p:cNvSpPr>
          <p:nvPr/>
        </p:nvSpPr>
        <p:spPr bwMode="auto">
          <a:xfrm rot="5400000">
            <a:off x="736600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2684463" y="5661025"/>
            <a:ext cx="455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398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69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3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nimBg="1"/>
      <p:bldP spid="369678" grpId="0" animBg="1"/>
      <p:bldP spid="369679" grpId="0" animBg="1"/>
      <p:bldP spid="369680" grpId="0" animBg="1"/>
      <p:bldP spid="369681" grpId="0" animBg="1"/>
      <p:bldP spid="369682" grpId="0" animBg="1"/>
      <p:bldP spid="369683" grpId="0" autoUpdateAnimBg="0"/>
      <p:bldP spid="369684" grpId="0" animBg="1" autoUpdateAnimBg="0"/>
      <p:bldP spid="369685" grpId="0" animBg="1"/>
      <p:bldP spid="369695" grpId="0" animBg="1"/>
      <p:bldP spid="369696" grpId="0" autoUpdateAnimBg="0"/>
      <p:bldP spid="36969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Histograms Showing Skewness</a:t>
            </a: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687388" y="1104900"/>
            <a:ext cx="427990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Moderately Skewed Left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 rot="5400000">
            <a:off x="1477963" y="4135438"/>
            <a:ext cx="219075" cy="1428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22" name="Rectangle 34"/>
          <p:cNvSpPr>
            <a:spLocks noChangeArrowheads="1"/>
          </p:cNvSpPr>
          <p:nvPr/>
        </p:nvSpPr>
        <p:spPr bwMode="auto">
          <a:xfrm>
            <a:off x="687388" y="1549400"/>
            <a:ext cx="58674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longer tail to the left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          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 Scores</a:t>
            </a:r>
          </a:p>
        </p:txBody>
      </p:sp>
      <p:sp>
        <p:nvSpPr>
          <p:cNvPr id="370723" name="AutoShape 35"/>
          <p:cNvSpPr>
            <a:spLocks noChangeArrowheads="1"/>
          </p:cNvSpPr>
          <p:nvPr/>
        </p:nvSpPr>
        <p:spPr bwMode="auto">
          <a:xfrm rot="5400000">
            <a:off x="736600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62125" y="2670175"/>
            <a:ext cx="5759450" cy="3217863"/>
            <a:chOff x="1762125" y="2670175"/>
            <a:chExt cx="5759450" cy="3217863"/>
          </a:xfrm>
        </p:grpSpPr>
        <p:sp>
          <p:nvSpPr>
            <p:cNvPr id="370694" name="Rectangle 6"/>
            <p:cNvSpPr>
              <a:spLocks noChangeArrowheads="1"/>
            </p:cNvSpPr>
            <p:nvPr/>
          </p:nvSpPr>
          <p:spPr bwMode="auto">
            <a:xfrm>
              <a:off x="1762125" y="2670175"/>
              <a:ext cx="5759450" cy="3217863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0705" name="Line 17"/>
            <p:cNvSpPr>
              <a:spLocks noChangeShapeType="1"/>
            </p:cNvSpPr>
            <p:nvPr/>
          </p:nvSpPr>
          <p:spPr bwMode="auto">
            <a:xfrm>
              <a:off x="2684463" y="5661025"/>
              <a:ext cx="4552950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0715" name="Rectangle 27"/>
            <p:cNvSpPr>
              <a:spLocks noChangeArrowheads="1"/>
            </p:cNvSpPr>
            <p:nvPr/>
          </p:nvSpPr>
          <p:spPr bwMode="auto">
            <a:xfrm>
              <a:off x="6621463" y="4768850"/>
              <a:ext cx="641350" cy="889000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0716" name="Rectangle 28"/>
            <p:cNvSpPr>
              <a:spLocks noChangeArrowheads="1"/>
            </p:cNvSpPr>
            <p:nvPr/>
          </p:nvSpPr>
          <p:spPr bwMode="auto">
            <a:xfrm>
              <a:off x="2781300" y="5426075"/>
              <a:ext cx="641350" cy="233363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0717" name="Rectangle 29"/>
            <p:cNvSpPr>
              <a:spLocks noChangeArrowheads="1"/>
            </p:cNvSpPr>
            <p:nvPr/>
          </p:nvSpPr>
          <p:spPr bwMode="auto">
            <a:xfrm>
              <a:off x="4052888" y="4613275"/>
              <a:ext cx="641350" cy="1046163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0718" name="Rectangle 30"/>
            <p:cNvSpPr>
              <a:spLocks noChangeArrowheads="1"/>
            </p:cNvSpPr>
            <p:nvPr/>
          </p:nvSpPr>
          <p:spPr bwMode="auto">
            <a:xfrm>
              <a:off x="4694238" y="4211638"/>
              <a:ext cx="641350" cy="1447800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0719" name="Rectangle 31"/>
            <p:cNvSpPr>
              <a:spLocks noChangeArrowheads="1"/>
            </p:cNvSpPr>
            <p:nvPr/>
          </p:nvSpPr>
          <p:spPr bwMode="auto">
            <a:xfrm>
              <a:off x="5335588" y="3633788"/>
              <a:ext cx="642937" cy="2025650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0720" name="Rectangle 32"/>
            <p:cNvSpPr>
              <a:spLocks noChangeArrowheads="1"/>
            </p:cNvSpPr>
            <p:nvPr/>
          </p:nvSpPr>
          <p:spPr bwMode="auto">
            <a:xfrm>
              <a:off x="5978525" y="4273550"/>
              <a:ext cx="642938" cy="138747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0721" name="Rectangle 33"/>
            <p:cNvSpPr>
              <a:spLocks noChangeArrowheads="1"/>
            </p:cNvSpPr>
            <p:nvPr/>
          </p:nvSpPr>
          <p:spPr bwMode="auto">
            <a:xfrm>
              <a:off x="3417888" y="5043488"/>
              <a:ext cx="633412" cy="615950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2690135" y="2943909"/>
              <a:ext cx="185738" cy="2317750"/>
              <a:chOff x="1681" y="1895"/>
              <a:chExt cx="117" cy="1460"/>
            </a:xfrm>
          </p:grpSpPr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>
                <a:off x="1681" y="335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1681" y="3129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1681" y="2882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Line 9"/>
              <p:cNvSpPr>
                <a:spLocks noChangeShapeType="1"/>
              </p:cNvSpPr>
              <p:nvPr/>
            </p:nvSpPr>
            <p:spPr bwMode="auto">
              <a:xfrm>
                <a:off x="1681" y="2646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Line 10"/>
              <p:cNvSpPr>
                <a:spLocks noChangeShapeType="1"/>
              </p:cNvSpPr>
              <p:nvPr/>
            </p:nvSpPr>
            <p:spPr bwMode="auto">
              <a:xfrm>
                <a:off x="1681" y="2392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Line 11"/>
              <p:cNvSpPr>
                <a:spLocks noChangeShapeType="1"/>
              </p:cNvSpPr>
              <p:nvPr/>
            </p:nvSpPr>
            <p:spPr bwMode="auto">
              <a:xfrm>
                <a:off x="1681" y="2142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1681" y="189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V="1">
              <a:off x="2780623" y="2950259"/>
              <a:ext cx="0" cy="27003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 rot="16200000">
              <a:off x="901023" y="4128184"/>
              <a:ext cx="2343150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Relative Frequency</a:t>
              </a:r>
            </a:p>
          </p:txBody>
        </p:sp>
        <p:grpSp>
          <p:nvGrpSpPr>
            <p:cNvPr id="46" name="Group 22"/>
            <p:cNvGrpSpPr>
              <a:grpSpLocks/>
            </p:cNvGrpSpPr>
            <p:nvPr/>
          </p:nvGrpSpPr>
          <p:grpSpPr bwMode="auto">
            <a:xfrm>
              <a:off x="2256748" y="2747059"/>
              <a:ext cx="474662" cy="3089275"/>
              <a:chOff x="1435" y="1789"/>
              <a:chExt cx="299" cy="1928"/>
            </a:xfrm>
          </p:grpSpPr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1435" y="325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.05</a:t>
                </a:r>
              </a:p>
            </p:txBody>
          </p:sp>
          <p:sp>
            <p:nvSpPr>
              <p:cNvPr id="48" name="Rectangle 24"/>
              <p:cNvSpPr>
                <a:spLocks noChangeArrowheads="1"/>
              </p:cNvSpPr>
              <p:nvPr/>
            </p:nvSpPr>
            <p:spPr bwMode="auto">
              <a:xfrm>
                <a:off x="1435" y="3033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.10</a:t>
                </a:r>
              </a:p>
            </p:txBody>
          </p:sp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1435" y="2785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.15</a:t>
                </a:r>
              </a:p>
            </p:txBody>
          </p: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1435" y="253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.20</a:t>
                </a:r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1440" y="2292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.25</a:t>
                </a:r>
              </a:p>
            </p:txBody>
          </p:sp>
          <p:sp>
            <p:nvSpPr>
              <p:cNvPr id="52" name="Rectangle 28"/>
              <p:cNvSpPr>
                <a:spLocks noChangeArrowheads="1"/>
              </p:cNvSpPr>
              <p:nvPr/>
            </p:nvSpPr>
            <p:spPr bwMode="auto">
              <a:xfrm>
                <a:off x="1440" y="2036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.30</a:t>
                </a:r>
              </a:p>
            </p:txBody>
          </p:sp>
          <p:sp>
            <p:nvSpPr>
              <p:cNvPr id="53" name="Rectangle 29"/>
              <p:cNvSpPr>
                <a:spLocks noChangeArrowheads="1"/>
              </p:cNvSpPr>
              <p:nvPr/>
            </p:nvSpPr>
            <p:spPr bwMode="auto">
              <a:xfrm>
                <a:off x="1440" y="178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.35</a:t>
                </a:r>
              </a:p>
            </p:txBody>
          </p:sp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1538" y="3490"/>
                <a:ext cx="186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0</a:t>
                </a:r>
              </a:p>
            </p:txBody>
          </p:sp>
        </p:grp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2691723" y="5653771"/>
              <a:ext cx="4552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77282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 animBg="1"/>
      <p:bldP spid="370722" grpId="0" autoUpdateAnimBg="0"/>
      <p:bldP spid="3707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687388" y="1104900"/>
            <a:ext cx="56134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Moderately Right Skewed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Histograms Showing Skewness</a:t>
            </a: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 rot="5400000">
            <a:off x="1477963" y="4135438"/>
            <a:ext cx="219075" cy="1428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6" name="AutoShape 34"/>
          <p:cNvSpPr>
            <a:spLocks noChangeArrowheads="1"/>
          </p:cNvSpPr>
          <p:nvPr/>
        </p:nvSpPr>
        <p:spPr bwMode="auto">
          <a:xfrm rot="5400000">
            <a:off x="736600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7" name="Rectangle 35"/>
          <p:cNvSpPr>
            <a:spLocks noChangeArrowheads="1"/>
          </p:cNvSpPr>
          <p:nvPr/>
        </p:nvSpPr>
        <p:spPr bwMode="auto">
          <a:xfrm>
            <a:off x="687387" y="1549400"/>
            <a:ext cx="6061755" cy="93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Longer tail to the right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       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Housing Values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62125" y="2670175"/>
            <a:ext cx="5759450" cy="3217863"/>
            <a:chOff x="1762125" y="2670175"/>
            <a:chExt cx="5759450" cy="3217863"/>
          </a:xfrm>
        </p:grpSpPr>
        <p:sp>
          <p:nvSpPr>
            <p:cNvPr id="371718" name="Rectangle 6"/>
            <p:cNvSpPr>
              <a:spLocks noChangeArrowheads="1"/>
            </p:cNvSpPr>
            <p:nvPr/>
          </p:nvSpPr>
          <p:spPr bwMode="auto">
            <a:xfrm>
              <a:off x="1762125" y="2670175"/>
              <a:ext cx="5759450" cy="3217863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1729" name="Line 17"/>
            <p:cNvSpPr>
              <a:spLocks noChangeShapeType="1"/>
            </p:cNvSpPr>
            <p:nvPr/>
          </p:nvSpPr>
          <p:spPr bwMode="auto">
            <a:xfrm>
              <a:off x="2684463" y="5661025"/>
              <a:ext cx="4572000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1739" name="Rectangle 27"/>
            <p:cNvSpPr>
              <a:spLocks noChangeArrowheads="1"/>
            </p:cNvSpPr>
            <p:nvPr/>
          </p:nvSpPr>
          <p:spPr bwMode="auto">
            <a:xfrm flipH="1">
              <a:off x="6616700" y="5397500"/>
              <a:ext cx="641350" cy="261938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1740" name="Rectangle 28"/>
            <p:cNvSpPr>
              <a:spLocks noChangeArrowheads="1"/>
            </p:cNvSpPr>
            <p:nvPr/>
          </p:nvSpPr>
          <p:spPr bwMode="auto">
            <a:xfrm flipH="1">
              <a:off x="5348288" y="4597400"/>
              <a:ext cx="641350" cy="1062038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1741" name="Rectangle 29"/>
            <p:cNvSpPr>
              <a:spLocks noChangeArrowheads="1"/>
            </p:cNvSpPr>
            <p:nvPr/>
          </p:nvSpPr>
          <p:spPr bwMode="auto">
            <a:xfrm flipH="1">
              <a:off x="4706938" y="4125913"/>
              <a:ext cx="641350" cy="1535112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1742" name="Rectangle 30"/>
            <p:cNvSpPr>
              <a:spLocks noChangeArrowheads="1"/>
            </p:cNvSpPr>
            <p:nvPr/>
          </p:nvSpPr>
          <p:spPr bwMode="auto">
            <a:xfrm flipH="1">
              <a:off x="4064000" y="3562350"/>
              <a:ext cx="642938" cy="209867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1743" name="Rectangle 31"/>
            <p:cNvSpPr>
              <a:spLocks noChangeArrowheads="1"/>
            </p:cNvSpPr>
            <p:nvPr/>
          </p:nvSpPr>
          <p:spPr bwMode="auto">
            <a:xfrm flipH="1">
              <a:off x="3422650" y="4344988"/>
              <a:ext cx="642938" cy="1314450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1744" name="Rectangle 32"/>
            <p:cNvSpPr>
              <a:spLocks noChangeArrowheads="1"/>
            </p:cNvSpPr>
            <p:nvPr/>
          </p:nvSpPr>
          <p:spPr bwMode="auto">
            <a:xfrm flipH="1">
              <a:off x="5992813" y="5059363"/>
              <a:ext cx="633412" cy="601662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371745" name="Rectangle 33"/>
            <p:cNvSpPr>
              <a:spLocks noChangeArrowheads="1"/>
            </p:cNvSpPr>
            <p:nvPr/>
          </p:nvSpPr>
          <p:spPr bwMode="auto">
            <a:xfrm flipH="1">
              <a:off x="2781300" y="4899025"/>
              <a:ext cx="641350" cy="75882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2682875" y="2951163"/>
              <a:ext cx="185738" cy="2317750"/>
              <a:chOff x="1681" y="1895"/>
              <a:chExt cx="117" cy="1460"/>
            </a:xfrm>
          </p:grpSpPr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>
                <a:off x="1681" y="335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1681" y="3129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1681" y="2882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Line 9"/>
              <p:cNvSpPr>
                <a:spLocks noChangeShapeType="1"/>
              </p:cNvSpPr>
              <p:nvPr/>
            </p:nvSpPr>
            <p:spPr bwMode="auto">
              <a:xfrm>
                <a:off x="1681" y="2646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Line 10"/>
              <p:cNvSpPr>
                <a:spLocks noChangeShapeType="1"/>
              </p:cNvSpPr>
              <p:nvPr/>
            </p:nvSpPr>
            <p:spPr bwMode="auto">
              <a:xfrm>
                <a:off x="1681" y="2392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Line 11"/>
              <p:cNvSpPr>
                <a:spLocks noChangeShapeType="1"/>
              </p:cNvSpPr>
              <p:nvPr/>
            </p:nvSpPr>
            <p:spPr bwMode="auto">
              <a:xfrm>
                <a:off x="1681" y="2142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1681" y="189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V="1">
              <a:off x="2773363" y="2957513"/>
              <a:ext cx="0" cy="27003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 rot="16200000">
              <a:off x="893763" y="4135438"/>
              <a:ext cx="2343150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Relative Frequency</a:t>
              </a:r>
            </a:p>
          </p:txBody>
        </p:sp>
        <p:grpSp>
          <p:nvGrpSpPr>
            <p:cNvPr id="46" name="Group 22"/>
            <p:cNvGrpSpPr>
              <a:grpSpLocks/>
            </p:cNvGrpSpPr>
            <p:nvPr/>
          </p:nvGrpSpPr>
          <p:grpSpPr bwMode="auto">
            <a:xfrm>
              <a:off x="2249488" y="2754313"/>
              <a:ext cx="474662" cy="3089275"/>
              <a:chOff x="1435" y="1789"/>
              <a:chExt cx="299" cy="1928"/>
            </a:xfrm>
          </p:grpSpPr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1435" y="325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.05</a:t>
                </a:r>
              </a:p>
            </p:txBody>
          </p:sp>
          <p:sp>
            <p:nvSpPr>
              <p:cNvPr id="48" name="Rectangle 24"/>
              <p:cNvSpPr>
                <a:spLocks noChangeArrowheads="1"/>
              </p:cNvSpPr>
              <p:nvPr/>
            </p:nvSpPr>
            <p:spPr bwMode="auto">
              <a:xfrm>
                <a:off x="1435" y="3033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.10</a:t>
                </a:r>
              </a:p>
            </p:txBody>
          </p:sp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1435" y="2785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.15</a:t>
                </a:r>
              </a:p>
            </p:txBody>
          </p: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1435" y="253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.20</a:t>
                </a:r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1440" y="2292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.25</a:t>
                </a:r>
              </a:p>
            </p:txBody>
          </p:sp>
          <p:sp>
            <p:nvSpPr>
              <p:cNvPr id="52" name="Rectangle 28"/>
              <p:cNvSpPr>
                <a:spLocks noChangeArrowheads="1"/>
              </p:cNvSpPr>
              <p:nvPr/>
            </p:nvSpPr>
            <p:spPr bwMode="auto">
              <a:xfrm>
                <a:off x="1440" y="2036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.30</a:t>
                </a:r>
              </a:p>
            </p:txBody>
          </p:sp>
          <p:sp>
            <p:nvSpPr>
              <p:cNvPr id="53" name="Rectangle 29"/>
              <p:cNvSpPr>
                <a:spLocks noChangeArrowheads="1"/>
              </p:cNvSpPr>
              <p:nvPr/>
            </p:nvSpPr>
            <p:spPr bwMode="auto">
              <a:xfrm>
                <a:off x="1440" y="178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.35</a:t>
                </a:r>
              </a:p>
            </p:txBody>
          </p:sp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1538" y="3490"/>
                <a:ext cx="186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0</a:t>
                </a:r>
              </a:p>
            </p:txBody>
          </p:sp>
        </p:grp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2684463" y="5661025"/>
              <a:ext cx="4552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549002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nimBg="1"/>
      <p:bldP spid="371746" grpId="0" animBg="1"/>
      <p:bldP spid="371747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Histograms Showing Skewness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687388" y="1104900"/>
            <a:ext cx="5994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Highly Skewed Right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2740" name="AutoShape 4"/>
          <p:cNvSpPr>
            <a:spLocks noChangeArrowheads="1"/>
          </p:cNvSpPr>
          <p:nvPr/>
        </p:nvSpPr>
        <p:spPr bwMode="auto">
          <a:xfrm rot="5400000">
            <a:off x="1006475" y="4135438"/>
            <a:ext cx="219075" cy="1428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2" name="AutoShape 36"/>
          <p:cNvSpPr>
            <a:spLocks noChangeArrowheads="1"/>
          </p:cNvSpPr>
          <p:nvPr/>
        </p:nvSpPr>
        <p:spPr bwMode="auto">
          <a:xfrm rot="5400000">
            <a:off x="736600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3" name="Rectangle 37"/>
          <p:cNvSpPr>
            <a:spLocks noChangeArrowheads="1"/>
          </p:cNvSpPr>
          <p:nvPr/>
        </p:nvSpPr>
        <p:spPr bwMode="auto">
          <a:xfrm>
            <a:off x="700088" y="1549400"/>
            <a:ext cx="7772400" cy="9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very long tail to the right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       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Executive Salaries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16038" y="2670174"/>
            <a:ext cx="6978650" cy="3217863"/>
            <a:chOff x="1316038" y="2670174"/>
            <a:chExt cx="6978650" cy="3217863"/>
          </a:xfrm>
        </p:grpSpPr>
        <p:sp>
          <p:nvSpPr>
            <p:cNvPr id="372742" name="Rectangle 6"/>
            <p:cNvSpPr>
              <a:spLocks noChangeArrowheads="1"/>
            </p:cNvSpPr>
            <p:nvPr/>
          </p:nvSpPr>
          <p:spPr bwMode="auto">
            <a:xfrm>
              <a:off x="1316038" y="2670174"/>
              <a:ext cx="6978650" cy="3217863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53" name="Line 17"/>
            <p:cNvSpPr>
              <a:spLocks noChangeShapeType="1"/>
            </p:cNvSpPr>
            <p:nvPr/>
          </p:nvSpPr>
          <p:spPr bwMode="auto">
            <a:xfrm flipV="1">
              <a:off x="2212976" y="5661024"/>
              <a:ext cx="5862638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63" name="Rectangle 27"/>
            <p:cNvSpPr>
              <a:spLocks noChangeArrowheads="1"/>
            </p:cNvSpPr>
            <p:nvPr/>
          </p:nvSpPr>
          <p:spPr bwMode="auto">
            <a:xfrm flipH="1">
              <a:off x="6145213" y="5276057"/>
              <a:ext cx="641350" cy="37782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64" name="Rectangle 28"/>
            <p:cNvSpPr>
              <a:spLocks noChangeArrowheads="1"/>
            </p:cNvSpPr>
            <p:nvPr/>
          </p:nvSpPr>
          <p:spPr bwMode="auto">
            <a:xfrm flipH="1">
              <a:off x="4876800" y="4648995"/>
              <a:ext cx="641350" cy="1004887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65" name="Rectangle 29"/>
            <p:cNvSpPr>
              <a:spLocks noChangeArrowheads="1"/>
            </p:cNvSpPr>
            <p:nvPr/>
          </p:nvSpPr>
          <p:spPr bwMode="auto">
            <a:xfrm flipH="1">
              <a:off x="4235450" y="4234657"/>
              <a:ext cx="641350" cy="141922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66" name="Rectangle 30"/>
            <p:cNvSpPr>
              <a:spLocks noChangeArrowheads="1"/>
            </p:cNvSpPr>
            <p:nvPr/>
          </p:nvSpPr>
          <p:spPr bwMode="auto">
            <a:xfrm flipH="1">
              <a:off x="3592513" y="3569495"/>
              <a:ext cx="642937" cy="2084387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67" name="Rectangle 31"/>
            <p:cNvSpPr>
              <a:spLocks noChangeArrowheads="1"/>
            </p:cNvSpPr>
            <p:nvPr/>
          </p:nvSpPr>
          <p:spPr bwMode="auto">
            <a:xfrm flipH="1">
              <a:off x="2951163" y="4133850"/>
              <a:ext cx="642937" cy="1519238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68" name="Rectangle 32"/>
            <p:cNvSpPr>
              <a:spLocks noChangeArrowheads="1"/>
            </p:cNvSpPr>
            <p:nvPr/>
          </p:nvSpPr>
          <p:spPr bwMode="auto">
            <a:xfrm flipH="1">
              <a:off x="5521325" y="5110957"/>
              <a:ext cx="633413" cy="54292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372769" name="Rectangle 33"/>
            <p:cNvSpPr>
              <a:spLocks noChangeArrowheads="1"/>
            </p:cNvSpPr>
            <p:nvPr/>
          </p:nvSpPr>
          <p:spPr bwMode="auto">
            <a:xfrm flipH="1">
              <a:off x="2305050" y="4981575"/>
              <a:ext cx="641350" cy="671513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70" name="Rectangle 34"/>
            <p:cNvSpPr>
              <a:spLocks noChangeArrowheads="1"/>
            </p:cNvSpPr>
            <p:nvPr/>
          </p:nvSpPr>
          <p:spPr bwMode="auto">
            <a:xfrm flipH="1">
              <a:off x="6788150" y="5493545"/>
              <a:ext cx="641350" cy="160337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71" name="Rectangle 35"/>
            <p:cNvSpPr>
              <a:spLocks noChangeArrowheads="1"/>
            </p:cNvSpPr>
            <p:nvPr/>
          </p:nvSpPr>
          <p:spPr bwMode="auto">
            <a:xfrm flipH="1">
              <a:off x="7431088" y="5436395"/>
              <a:ext cx="641350" cy="217487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2218427" y="2951163"/>
              <a:ext cx="185738" cy="2317750"/>
              <a:chOff x="1681" y="1895"/>
              <a:chExt cx="117" cy="1460"/>
            </a:xfrm>
          </p:grpSpPr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681" y="335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>
                <a:off x="1681" y="3129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1681" y="2882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>
                <a:off x="1681" y="2646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1681" y="2392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Line 11"/>
              <p:cNvSpPr>
                <a:spLocks noChangeShapeType="1"/>
              </p:cNvSpPr>
              <p:nvPr/>
            </p:nvSpPr>
            <p:spPr bwMode="auto">
              <a:xfrm>
                <a:off x="1681" y="2142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1681" y="1895"/>
                <a:ext cx="1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 flipV="1">
              <a:off x="2308915" y="2957513"/>
              <a:ext cx="0" cy="27003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 rot="16200000">
              <a:off x="429315" y="4135438"/>
              <a:ext cx="2343150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Relative Frequency</a:t>
              </a:r>
            </a:p>
          </p:txBody>
        </p:sp>
        <p:grpSp>
          <p:nvGrpSpPr>
            <p:cNvPr id="48" name="Group 22"/>
            <p:cNvGrpSpPr>
              <a:grpSpLocks/>
            </p:cNvGrpSpPr>
            <p:nvPr/>
          </p:nvGrpSpPr>
          <p:grpSpPr bwMode="auto">
            <a:xfrm>
              <a:off x="1785040" y="2754313"/>
              <a:ext cx="474662" cy="3089275"/>
              <a:chOff x="1435" y="1789"/>
              <a:chExt cx="299" cy="1928"/>
            </a:xfrm>
          </p:grpSpPr>
          <p:sp>
            <p:nvSpPr>
              <p:cNvPr id="49" name="Rectangle 23"/>
              <p:cNvSpPr>
                <a:spLocks noChangeArrowheads="1"/>
              </p:cNvSpPr>
              <p:nvPr/>
            </p:nvSpPr>
            <p:spPr bwMode="auto">
              <a:xfrm>
                <a:off x="1435" y="325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.05</a:t>
                </a:r>
              </a:p>
            </p:txBody>
          </p:sp>
          <p:sp>
            <p:nvSpPr>
              <p:cNvPr id="50" name="Rectangle 24"/>
              <p:cNvSpPr>
                <a:spLocks noChangeArrowheads="1"/>
              </p:cNvSpPr>
              <p:nvPr/>
            </p:nvSpPr>
            <p:spPr bwMode="auto">
              <a:xfrm>
                <a:off x="1435" y="3033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.10</a:t>
                </a:r>
              </a:p>
            </p:txBody>
          </p:sp>
          <p:sp>
            <p:nvSpPr>
              <p:cNvPr id="51" name="Rectangle 25"/>
              <p:cNvSpPr>
                <a:spLocks noChangeArrowheads="1"/>
              </p:cNvSpPr>
              <p:nvPr/>
            </p:nvSpPr>
            <p:spPr bwMode="auto">
              <a:xfrm>
                <a:off x="1435" y="2785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.15</a:t>
                </a:r>
              </a:p>
            </p:txBody>
          </p:sp>
          <p:sp>
            <p:nvSpPr>
              <p:cNvPr id="52" name="Rectangle 26"/>
              <p:cNvSpPr>
                <a:spLocks noChangeArrowheads="1"/>
              </p:cNvSpPr>
              <p:nvPr/>
            </p:nvSpPr>
            <p:spPr bwMode="auto">
              <a:xfrm>
                <a:off x="1435" y="253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.20</a:t>
                </a: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1440" y="2292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.25</a:t>
                </a:r>
              </a:p>
            </p:txBody>
          </p:sp>
          <p:sp>
            <p:nvSpPr>
              <p:cNvPr id="54" name="Rectangle 28"/>
              <p:cNvSpPr>
                <a:spLocks noChangeArrowheads="1"/>
              </p:cNvSpPr>
              <p:nvPr/>
            </p:nvSpPr>
            <p:spPr bwMode="auto">
              <a:xfrm>
                <a:off x="1440" y="2036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.30</a:t>
                </a:r>
              </a:p>
            </p:txBody>
          </p:sp>
          <p:sp>
            <p:nvSpPr>
              <p:cNvPr id="55" name="Rectangle 29"/>
              <p:cNvSpPr>
                <a:spLocks noChangeArrowheads="1"/>
              </p:cNvSpPr>
              <p:nvPr/>
            </p:nvSpPr>
            <p:spPr bwMode="auto">
              <a:xfrm>
                <a:off x="1440" y="178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.35</a:t>
                </a:r>
              </a:p>
            </p:txBody>
          </p:sp>
          <p:sp>
            <p:nvSpPr>
              <p:cNvPr id="56" name="Rectangle 30"/>
              <p:cNvSpPr>
                <a:spLocks noChangeArrowheads="1"/>
              </p:cNvSpPr>
              <p:nvPr/>
            </p:nvSpPr>
            <p:spPr bwMode="auto">
              <a:xfrm>
                <a:off x="1538" y="3490"/>
                <a:ext cx="186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0</a:t>
                </a:r>
              </a:p>
            </p:txBody>
          </p:sp>
        </p:grp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 flipV="1">
              <a:off x="2220014" y="5651500"/>
              <a:ext cx="585559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55972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animBg="1"/>
      <p:bldP spid="372772" grpId="0" animBg="1"/>
      <p:bldP spid="372773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895350" y="1200150"/>
            <a:ext cx="7353300" cy="1409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shows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number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items with values less than or equal to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upper limit of each class..</a:t>
            </a: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895350" y="2724150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relative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shows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proportion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items with values less than 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equal to the upper limit of each class.</a:t>
            </a:r>
          </a:p>
        </p:txBody>
      </p:sp>
      <p:sp>
        <p:nvSpPr>
          <p:cNvPr id="289796" name="AutoShape 4"/>
          <p:cNvSpPr>
            <a:spLocks noChangeArrowheads="1"/>
          </p:cNvSpPr>
          <p:nvPr/>
        </p:nvSpPr>
        <p:spPr bwMode="auto">
          <a:xfrm rot="5400000">
            <a:off x="600075" y="1803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9797" name="AutoShape 5"/>
          <p:cNvSpPr>
            <a:spLocks noChangeArrowheads="1"/>
          </p:cNvSpPr>
          <p:nvPr/>
        </p:nvSpPr>
        <p:spPr bwMode="auto">
          <a:xfrm rot="5400000">
            <a:off x="600075" y="3346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Distributions</a:t>
            </a: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895350" y="4229100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percent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shows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percentage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items with values less than 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equal to the upper limit of each class.</a:t>
            </a:r>
          </a:p>
        </p:txBody>
      </p:sp>
      <p:sp>
        <p:nvSpPr>
          <p:cNvPr id="289800" name="AutoShape 8"/>
          <p:cNvSpPr>
            <a:spLocks noChangeArrowheads="1"/>
          </p:cNvSpPr>
          <p:nvPr/>
        </p:nvSpPr>
        <p:spPr bwMode="auto">
          <a:xfrm rot="5400000">
            <a:off x="600075" y="4851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163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animBg="1" autoUpdateAnimBg="0"/>
      <p:bldP spid="289795" grpId="0" animBg="1" autoUpdateAnimBg="0"/>
      <p:bldP spid="289796" grpId="0" animBg="1"/>
      <p:bldP spid="289797" grpId="0" animBg="1"/>
      <p:bldP spid="289799" grpId="0" animBg="1" autoUpdateAnimBg="0"/>
      <p:bldP spid="28980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Distributions</a:t>
            </a:r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666750" y="1079500"/>
            <a:ext cx="78676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last entry in a cumulative frequency distribution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always equals the total number of observations.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666750" y="1936750"/>
            <a:ext cx="74104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last entry in a cumulative relative frequency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distribution always equals 1.00.</a:t>
            </a: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666750" y="2768600"/>
            <a:ext cx="7639050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last entry in a cumulative percent frequency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distribution always equals 100.</a:t>
            </a:r>
          </a:p>
        </p:txBody>
      </p:sp>
      <p:sp>
        <p:nvSpPr>
          <p:cNvPr id="374790" name="AutoShape 6"/>
          <p:cNvSpPr>
            <a:spLocks noChangeArrowheads="1"/>
          </p:cNvSpPr>
          <p:nvPr/>
        </p:nvSpPr>
        <p:spPr bwMode="auto">
          <a:xfrm rot="5400000">
            <a:off x="504825" y="1282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4791" name="AutoShape 7"/>
          <p:cNvSpPr>
            <a:spLocks noChangeArrowheads="1"/>
          </p:cNvSpPr>
          <p:nvPr/>
        </p:nvSpPr>
        <p:spPr bwMode="auto">
          <a:xfrm rot="5400000">
            <a:off x="504825" y="2139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4792" name="AutoShape 8"/>
          <p:cNvSpPr>
            <a:spLocks noChangeArrowheads="1"/>
          </p:cNvSpPr>
          <p:nvPr/>
        </p:nvSpPr>
        <p:spPr bwMode="auto">
          <a:xfrm rot="5400000">
            <a:off x="504825" y="2990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117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utoUpdateAnimBg="0"/>
      <p:bldP spid="374788" grpId="0" autoUpdateAnimBg="0"/>
      <p:bldP spid="374789" grpId="0" autoUpdateAnimBg="0"/>
      <p:bldP spid="374790" grpId="0" animBg="1"/>
      <p:bldP spid="374791" grpId="0" animBg="1"/>
      <p:bldP spid="3747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54050" y="955675"/>
            <a:ext cx="802005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the entities on which data are collected.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54050" y="1343025"/>
            <a:ext cx="76581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variable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characteristic of interest for the elements.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654050" y="2085975"/>
            <a:ext cx="763905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set of measurements obtained for a particular</a:t>
            </a:r>
          </a:p>
          <a:p>
            <a:pPr algn="l">
              <a:buClr>
                <a:srgbClr val="66FFFF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element is called an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observation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54050" y="3654425"/>
            <a:ext cx="760095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total number of data values in a complete data</a:t>
            </a:r>
          </a:p>
          <a:p>
            <a:pPr algn="l">
              <a:buClr>
                <a:srgbClr val="66FFFF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set is the number of elements multiplied by the</a:t>
            </a:r>
          </a:p>
          <a:p>
            <a:pPr algn="l">
              <a:buClr>
                <a:srgbClr val="66FFFF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number of variables.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5400000">
            <a:off x="492125" y="1184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4" name="AutoShape 8"/>
          <p:cNvSpPr>
            <a:spLocks noChangeArrowheads="1"/>
          </p:cNvSpPr>
          <p:nvPr/>
        </p:nvSpPr>
        <p:spPr bwMode="auto">
          <a:xfrm rot="5400000">
            <a:off x="492125" y="1698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5" name="AutoShape 9"/>
          <p:cNvSpPr>
            <a:spLocks noChangeArrowheads="1"/>
          </p:cNvSpPr>
          <p:nvPr/>
        </p:nvSpPr>
        <p:spPr bwMode="auto">
          <a:xfrm rot="5400000">
            <a:off x="492125" y="2308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 rot="5400000">
            <a:off x="492125" y="3768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Elements, Variables, and Observations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54050" y="2987675"/>
            <a:ext cx="763905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data set with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elements contains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observations.</a:t>
            </a:r>
          </a:p>
        </p:txBody>
      </p:sp>
      <p:sp>
        <p:nvSpPr>
          <p:cNvPr id="142350" name="AutoShape 14"/>
          <p:cNvSpPr>
            <a:spLocks noChangeArrowheads="1"/>
          </p:cNvSpPr>
          <p:nvPr/>
        </p:nvSpPr>
        <p:spPr bwMode="auto">
          <a:xfrm rot="5400000">
            <a:off x="492125" y="3209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39" grpId="0" autoUpdateAnimBg="0"/>
      <p:bldP spid="142340" grpId="0" autoUpdateAnimBg="0"/>
      <p:bldP spid="142341" grpId="0" autoUpdateAnimBg="0"/>
      <p:bldP spid="142343" grpId="0" animBg="1"/>
      <p:bldP spid="142344" grpId="0" animBg="1"/>
      <p:bldP spid="142345" grpId="0" animBg="1"/>
      <p:bldP spid="142346" grpId="0" animBg="1"/>
      <p:bldP spid="142349" grpId="0" autoUpdateAnimBg="0"/>
      <p:bldP spid="14235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28713" y="1757363"/>
            <a:ext cx="7178675" cy="40640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Cumulative Distributions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381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66FFFF"/>
                </a:solidFill>
              </a:rPr>
              <a:t>Hudson Auto Repair</a:t>
            </a:r>
            <a:endParaRPr lang="en-US" dirty="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 rot="5400000">
            <a:off x="727075" y="3860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10800000">
            <a:off x="3400425" y="1644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10800000">
            <a:off x="5286375" y="1644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10800000">
            <a:off x="7210425" y="1644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143000" y="2413000"/>
            <a:ext cx="1485900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59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69 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79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89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99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109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219200" y="2470150"/>
            <a:ext cx="12954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Cost ($)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628900" y="2241550"/>
            <a:ext cx="17907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Cumulative</a:t>
            </a:r>
          </a:p>
          <a:p>
            <a:pPr>
              <a:lnSpc>
                <a:spcPct val="9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533900" y="1841500"/>
            <a:ext cx="17907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Cumulative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</a:t>
            </a:r>
          </a:p>
          <a:p>
            <a:pPr>
              <a:lnSpc>
                <a:spcPct val="9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381750" y="1879600"/>
            <a:ext cx="17907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</a:t>
            </a:r>
          </a:p>
          <a:p>
            <a:pPr>
              <a:lnSpc>
                <a:spcPct val="9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Frequency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114550" y="2679700"/>
            <a:ext cx="2400300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15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31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38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45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50     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000500" y="2698750"/>
            <a:ext cx="24003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.04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.30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.62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.76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.90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1.00   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905500" y="2717800"/>
            <a:ext cx="24003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30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62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76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90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100   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3905250" y="3962400"/>
            <a:ext cx="1060450" cy="469900"/>
          </a:xfrm>
          <a:prstGeom prst="wedgeRoundRectCallout">
            <a:avLst>
              <a:gd name="adj1" fmla="val -67815"/>
              <a:gd name="adj2" fmla="val -104394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 + 13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5829300" y="3962400"/>
            <a:ext cx="1073150" cy="469900"/>
          </a:xfrm>
          <a:prstGeom prst="wedgeRoundRectCallout">
            <a:avLst>
              <a:gd name="adj1" fmla="val -67602"/>
              <a:gd name="adj2" fmla="val -104394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15/50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7607300" y="3949700"/>
            <a:ext cx="1276350" cy="495300"/>
          </a:xfrm>
          <a:prstGeom prst="wedgeRoundRectCallout">
            <a:avLst>
              <a:gd name="adj1" fmla="val -57338"/>
              <a:gd name="adj2" fmla="val -97755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.30(100)</a:t>
            </a:r>
          </a:p>
        </p:txBody>
      </p:sp>
    </p:spTree>
    <p:extLst>
      <p:ext uri="{BB962C8B-B14F-4D97-AF65-F5344CB8AC3E}">
        <p14:creationId xmlns:p14="http://schemas.microsoft.com/office/powerpoint/2010/main" val="33893997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3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3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3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1" grpId="0" animBg="1"/>
      <p:bldP spid="26632" grpId="0" animBg="1"/>
      <p:bldP spid="26633" grpId="0" animBg="1"/>
      <p:bldP spid="26634" grpId="0" autoUpdateAnimBg="0"/>
      <p:bldP spid="26635" grpId="0" autoUpdateAnimBg="0"/>
      <p:bldP spid="26636" grpId="0" autoUpdateAnimBg="0"/>
      <p:bldP spid="26637" grpId="0" autoUpdateAnimBg="0"/>
      <p:bldP spid="26638" grpId="0" autoUpdateAnimBg="0"/>
      <p:bldP spid="26639" grpId="0" autoUpdateAnimBg="0"/>
      <p:bldP spid="26640" grpId="0" autoUpdateAnimBg="0"/>
      <p:bldP spid="26641" grpId="0" autoUpdateAnimBg="0"/>
      <p:bldP spid="26642" grpId="0" animBg="1" autoUpdateAnimBg="0"/>
      <p:bldP spid="26643" grpId="0" animBg="1" autoUpdateAnimBg="0"/>
      <p:bldP spid="26644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5800" y="166688"/>
            <a:ext cx="7772400" cy="57943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/>
              <a:t>Stem-and-Leaf Display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49300" y="4762500"/>
            <a:ext cx="493395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Each digit on a stem is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leaf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49300" y="4305300"/>
            <a:ext cx="70866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Each line in the display is referred to as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stem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49300" y="3467100"/>
            <a:ext cx="75057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To the right of the vertical line we record the last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digit for each item in rank order.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9300" y="2724150"/>
            <a:ext cx="77724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first digits of each data item are arranged to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left of a vertical line.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49300" y="184785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It is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similar to a histogram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on its side, but it has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advantage of showing the actual data values.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49300" y="990600"/>
            <a:ext cx="782955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stem-and-leaf display shows both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rank order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and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shape of the distribution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the data.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5400000">
            <a:off x="587375" y="1212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5400000">
            <a:off x="587375" y="2032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 rot="5400000">
            <a:off x="587375" y="2870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 rot="5400000">
            <a:off x="587375" y="3651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 rot="5400000">
            <a:off x="587375" y="4508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 rot="5400000">
            <a:off x="587375" y="4965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62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62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8988" y="1060450"/>
            <a:ext cx="7734300" cy="282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The manager of Hudson Auto would like to gain a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better understanding of the cost of parts used in the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engine tune-ups performed in the shop.  She examines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 customer invoices for tune-ups.  The costs of parts,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rounded to the nearest dollar, are listed on the next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slide.</a:t>
            </a:r>
          </a:p>
        </p:txBody>
      </p:sp>
      <p:sp>
        <p:nvSpPr>
          <p:cNvPr id="4" name="AutoShape 93"/>
          <p:cNvSpPr>
            <a:spLocks noChangeArrowheads="1"/>
          </p:cNvSpPr>
          <p:nvPr/>
        </p:nvSpPr>
        <p:spPr bwMode="auto">
          <a:xfrm rot="5400000">
            <a:off x="542925" y="1155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06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20863" y="1666875"/>
            <a:ext cx="585470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of Parts Cost ($) for 50 Tune-ups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581025" y="3057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2120900"/>
            <a:ext cx="7524750" cy="206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2950" y="1038225"/>
            <a:ext cx="6172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5800" y="131763"/>
            <a:ext cx="7772400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Stem-and-Leaf Display</a:t>
            </a:r>
          </a:p>
        </p:txBody>
      </p:sp>
    </p:spTree>
    <p:extLst>
      <p:ext uri="{BB962C8B-B14F-4D97-AF65-F5344CB8AC3E}">
        <p14:creationId xmlns:p14="http://schemas.microsoft.com/office/powerpoint/2010/main" val="40426594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866900" y="1684338"/>
            <a:ext cx="5826125" cy="29464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85800" y="131763"/>
            <a:ext cx="7772400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Stem-and-Leaf Display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554288" y="1865313"/>
            <a:ext cx="0" cy="259715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>
            <a:outerShdw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835150" y="1711325"/>
            <a:ext cx="647700" cy="283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6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97150" y="1844675"/>
            <a:ext cx="4953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2  7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597150" y="2282825"/>
            <a:ext cx="4953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2  2  2  2  5  6  7  8  8  8  9  9  9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616200" y="2720975"/>
            <a:ext cx="4953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1  1  2  2  3  4  4  5  5  5  6  7  8  9  9  9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597150" y="3159125"/>
            <a:ext cx="4953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0  0  2  3  5  8  9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597150" y="3597275"/>
            <a:ext cx="4953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1  3  7  7  7  8  9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97150" y="4035425"/>
            <a:ext cx="4953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1  4  5  5  9</a:t>
            </a: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 rot="5400000">
            <a:off x="1597025" y="3038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20700" y="4740275"/>
            <a:ext cx="1352550" cy="495300"/>
          </a:xfrm>
          <a:prstGeom prst="wedgeRoundRectCallout">
            <a:avLst>
              <a:gd name="adj1" fmla="val 63968"/>
              <a:gd name="adj2" fmla="val -102245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stem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4854575" y="5102225"/>
            <a:ext cx="1155700" cy="495300"/>
          </a:xfrm>
          <a:prstGeom prst="wedgeRoundRectCallout">
            <a:avLst>
              <a:gd name="adj1" fmla="val -101236"/>
              <a:gd name="adj2" fmla="val -17916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leaf</a:t>
            </a: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2021114" y="4016375"/>
            <a:ext cx="438150" cy="4572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3892550" y="4035425"/>
            <a:ext cx="342900" cy="4191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742950" y="1038225"/>
            <a:ext cx="6172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</a:p>
        </p:txBody>
      </p:sp>
    </p:spTree>
    <p:extLst>
      <p:ext uri="{BB962C8B-B14F-4D97-AF65-F5344CB8AC3E}">
        <p14:creationId xmlns:p14="http://schemas.microsoft.com/office/powerpoint/2010/main" val="12877541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9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4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8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6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1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6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1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nimBg="1"/>
      <p:bldP spid="21" grpId="0" animBg="1" autoUpdateAnimBg="0"/>
      <p:bldP spid="22" grpId="0" animBg="1" autoUpdateAnimBg="0"/>
      <p:bldP spid="23" grpId="0" animBg="1"/>
      <p:bldP spid="2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388"/>
            <a:ext cx="7772400" cy="814387"/>
          </a:xfrm>
        </p:spPr>
        <p:txBody>
          <a:bodyPr/>
          <a:lstStyle/>
          <a:p>
            <a:r>
              <a:rPr lang="en-US"/>
              <a:t>Stretched Stem-and-Leaf Display</a:t>
            </a:r>
          </a:p>
        </p:txBody>
      </p:sp>
      <p:sp>
        <p:nvSpPr>
          <p:cNvPr id="72" name="AutoShape 4"/>
          <p:cNvSpPr>
            <a:spLocks noChangeArrowheads="1"/>
          </p:cNvSpPr>
          <p:nvPr/>
        </p:nvSpPr>
        <p:spPr bwMode="auto">
          <a:xfrm rot="5400000">
            <a:off x="581025" y="118881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5"/>
          <p:cNvSpPr>
            <a:spLocks noChangeArrowheads="1"/>
          </p:cNvSpPr>
          <p:nvPr/>
        </p:nvSpPr>
        <p:spPr bwMode="auto">
          <a:xfrm rot="5400000">
            <a:off x="581025" y="274138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742950" y="2538186"/>
            <a:ext cx="77343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Whenever a stem value is stated twice, the first value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corresponds to leaf values of 0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4, and the second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value corresponds to leaf values of 5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9.</a:t>
            </a: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742950" y="966560"/>
            <a:ext cx="7981950" cy="172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If we believe the original stem-and-leaf display has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condensed the data too much, we can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stretch the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display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vertically by using two stems for each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leading digit(s).</a:t>
            </a:r>
          </a:p>
        </p:txBody>
      </p:sp>
    </p:spTree>
    <p:extLst>
      <p:ext uri="{BB962C8B-B14F-4D97-AF65-F5344CB8AC3E}">
        <p14:creationId xmlns:p14="http://schemas.microsoft.com/office/powerpoint/2010/main" val="83429948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utoUpdateAnimBg="0"/>
      <p:bldP spid="75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08263" y="1543050"/>
            <a:ext cx="3687762" cy="45720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Stretched Stem-and-Leaf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311524" y="1685925"/>
            <a:ext cx="45719" cy="430530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390900" y="5610225"/>
            <a:ext cx="11049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5  5  9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390900" y="5248275"/>
            <a:ext cx="11049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1  4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390900" y="4886325"/>
            <a:ext cx="16573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7  7  7  8  9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390900" y="4524375"/>
            <a:ext cx="16573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1  3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390900" y="4162425"/>
            <a:ext cx="16573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5  8  9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390900" y="3781425"/>
            <a:ext cx="16573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0  0  2  3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390900" y="3419475"/>
            <a:ext cx="28384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5  5  5  6  7  8  9  9  9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390900" y="3057525"/>
            <a:ext cx="22860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1  1  2  2  3  4  4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390900" y="2695575"/>
            <a:ext cx="28384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5  6  7  8  8  8  9  9  9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390900" y="2333625"/>
            <a:ext cx="22860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2  2  2  2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390900" y="1971675"/>
            <a:ext cx="22860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390900" y="1590675"/>
            <a:ext cx="22860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724150" y="1533525"/>
            <a:ext cx="552450" cy="461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6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6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2219325" y="3679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742950" y="1038225"/>
            <a:ext cx="6172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</a:p>
        </p:txBody>
      </p:sp>
    </p:spTree>
    <p:extLst>
      <p:ext uri="{BB962C8B-B14F-4D97-AF65-F5344CB8AC3E}">
        <p14:creationId xmlns:p14="http://schemas.microsoft.com/office/powerpoint/2010/main" val="13343272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6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9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4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1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2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9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1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6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1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7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Stem-and-Leaf Display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0888" y="1057275"/>
            <a:ext cx="38100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Leaf Units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7600" y="3044825"/>
            <a:ext cx="74676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Where the leaf unit is not shown, it is assumed</a:t>
            </a:r>
          </a:p>
          <a:p>
            <a:pPr algn="l">
              <a:buClr>
                <a:srgbClr val="66FFFF"/>
              </a:buClr>
              <a:buSzPct val="125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to equal 1.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3300" y="2524125"/>
            <a:ext cx="6858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14300" lvl="1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Leaf units may be 100, 10, 1, 0.1, and so on.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17600" y="1800225"/>
            <a:ext cx="6858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4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the preceding example, the leaf unit was 1.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17600" y="1438275"/>
            <a:ext cx="70294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single digit is used to define each leaf.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5400000">
            <a:off x="841375" y="1584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5400000">
            <a:off x="841375" y="2117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5400000">
            <a:off x="841375" y="2670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5400000">
            <a:off x="841375" y="3222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17600" y="3933825"/>
            <a:ext cx="7467600" cy="1339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leaf unit indicates how to multiply the stem-</a:t>
            </a:r>
          </a:p>
          <a:p>
            <a:pPr algn="l">
              <a:buClr>
                <a:srgbClr val="66FFFF"/>
              </a:buClr>
              <a:buSzPct val="125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and-leaf numbers in order to approximate the</a:t>
            </a:r>
          </a:p>
          <a:p>
            <a:pPr algn="l">
              <a:buClr>
                <a:srgbClr val="66FFFF"/>
              </a:buClr>
              <a:buSzPct val="125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original data.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5400000">
            <a:off x="841375" y="4111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507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nimBg="1"/>
      <p:bldP spid="11" grpId="0" animBg="1"/>
      <p:bldP spid="12" grpId="0" animBg="1"/>
      <p:bldP spid="13" grpId="0" animBg="1"/>
      <p:bldP spid="14" grpId="0" autoUpdateAnimBg="0"/>
      <p:bldP spid="1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60663" y="2841625"/>
            <a:ext cx="3544887" cy="25685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388"/>
            <a:ext cx="7772400" cy="814387"/>
          </a:xfrm>
        </p:spPr>
        <p:txBody>
          <a:bodyPr/>
          <a:lstStyle/>
          <a:p>
            <a:r>
              <a:rPr lang="en-US"/>
              <a:t>Example: Leaf Unit = 0.1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988" y="1057275"/>
            <a:ext cx="7772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/>
              <a:t>If we have data with values such as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373563" y="3414260"/>
            <a:ext cx="0" cy="175260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35400" y="3267075"/>
            <a:ext cx="51435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8</a:t>
            </a:r>
          </a:p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9</a:t>
            </a:r>
          </a:p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</a:t>
            </a:r>
          </a:p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78200" y="2943225"/>
            <a:ext cx="23812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Leaf Unit = 0.1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68800" y="3400425"/>
            <a:ext cx="838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6  8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68800" y="3857625"/>
            <a:ext cx="8382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1  4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68800" y="4295775"/>
            <a:ext cx="514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68800" y="4733925"/>
            <a:ext cx="8382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0  7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5400000">
            <a:off x="2492375" y="4060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3200" y="1590675"/>
            <a:ext cx="6286500" cy="5524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8.6 	11.7	9.4	9.1	10.2	11.0	8.8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54150" y="2257425"/>
            <a:ext cx="62865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stem-and-leaf display of these data will be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5400000">
            <a:off x="1196975" y="1793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46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9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8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nimBg="1"/>
      <p:bldP spid="15" grpId="0" animBg="1" autoUpdateAnimBg="0"/>
      <p:bldP spid="16" grpId="0" autoUpdateAnimBg="0"/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Leaf Unit = 10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8988" y="1057275"/>
            <a:ext cx="7772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If we have data with values such as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41613" y="2822575"/>
            <a:ext cx="3544887" cy="25685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354513" y="3395210"/>
            <a:ext cx="0" cy="175260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40150" y="3248025"/>
            <a:ext cx="51435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16</a:t>
            </a:r>
          </a:p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17</a:t>
            </a:r>
          </a:p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18</a:t>
            </a:r>
          </a:p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19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59150" y="2924175"/>
            <a:ext cx="23812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Leaf Unit = 10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445000" y="3381375"/>
            <a:ext cx="838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349750" y="3838575"/>
            <a:ext cx="8382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1  9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445000" y="4276725"/>
            <a:ext cx="647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0  3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349750" y="4714875"/>
            <a:ext cx="8382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1  7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5400000">
            <a:off x="2473325" y="4041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473200" y="1590675"/>
            <a:ext cx="6419850" cy="5524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1806	1717	1974	1791	1682	1910	1838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549400" y="2238375"/>
            <a:ext cx="62865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stem-and-leaf display of these data will be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5400000">
            <a:off x="1196975" y="1793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5683250" y="3514725"/>
            <a:ext cx="3105150" cy="1581150"/>
          </a:xfrm>
          <a:prstGeom prst="wedgeRoundRectCallout">
            <a:avLst>
              <a:gd name="adj1" fmla="val -78782"/>
              <a:gd name="adj2" fmla="val -39861"/>
              <a:gd name="adj3" fmla="val 16667"/>
            </a:avLst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82 in 1682</a:t>
            </a:r>
          </a:p>
          <a:p>
            <a:pPr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is rounded down</a:t>
            </a:r>
          </a:p>
          <a:p>
            <a:pPr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80 and is</a:t>
            </a:r>
          </a:p>
          <a:p>
            <a:pPr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represented as an 8.</a:t>
            </a:r>
          </a:p>
        </p:txBody>
      </p:sp>
    </p:spTree>
    <p:extLst>
      <p:ext uri="{BB962C8B-B14F-4D97-AF65-F5344CB8AC3E}">
        <p14:creationId xmlns:p14="http://schemas.microsoft.com/office/powerpoint/2010/main" val="5604973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8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4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nimBg="1"/>
      <p:bldP spid="15" grpId="0" animBg="1" autoUpdateAnimBg="0"/>
      <p:bldP spid="16" grpId="0" autoUpdateAnimBg="0"/>
      <p:bldP spid="17" grpId="0" animBg="1"/>
      <p:bldP spid="1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3543300" y="3097213"/>
            <a:ext cx="4457700" cy="23622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1181100" y="3097213"/>
            <a:ext cx="2152650" cy="2362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3543300" y="1882775"/>
            <a:ext cx="4457700" cy="952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3560763" y="1879600"/>
            <a:ext cx="4375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Stock         Annual        Earn/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Exchange    Sales($M)   Share($)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Data, Data Sets, 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Elements, Variables, and Observations</a:t>
            </a:r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V="1">
            <a:off x="1157288" y="2957513"/>
            <a:ext cx="68738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1276350" y="2387600"/>
            <a:ext cx="1733550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Company</a:t>
            </a:r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1125538" y="3132138"/>
            <a:ext cx="22352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Dataram	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EnergySouth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Keystone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LandCare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Psychemedics</a:t>
            </a:r>
          </a:p>
        </p:txBody>
      </p:sp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3543300" y="3621088"/>
            <a:ext cx="4460875" cy="4524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3579813" y="3125788"/>
            <a:ext cx="43957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NQ	  	  73.10	         0.86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N		  74.00	         1.67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N		365.70	         0.86  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NQ		111.40	         0.33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N	  	  17.60	         0.13</a:t>
            </a:r>
          </a:p>
        </p:txBody>
      </p:sp>
      <p:sp>
        <p:nvSpPr>
          <p:cNvPr id="123929" name="AutoShape 25"/>
          <p:cNvSpPr>
            <a:spLocks noChangeArrowheads="1"/>
          </p:cNvSpPr>
          <p:nvPr/>
        </p:nvSpPr>
        <p:spPr bwMode="auto">
          <a:xfrm>
            <a:off x="4066514" y="1295625"/>
            <a:ext cx="1563687" cy="409575"/>
          </a:xfrm>
          <a:prstGeom prst="wedgeRoundRectCallout">
            <a:avLst>
              <a:gd name="adj1" fmla="val 53755"/>
              <a:gd name="adj2" fmla="val 116278"/>
              <a:gd name="adj3" fmla="val 16667"/>
            </a:avLst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Variables</a:t>
            </a:r>
          </a:p>
        </p:txBody>
      </p:sp>
      <p:sp>
        <p:nvSpPr>
          <p:cNvPr id="123930" name="AutoShape 26"/>
          <p:cNvSpPr>
            <a:spLocks noChangeArrowheads="1"/>
          </p:cNvSpPr>
          <p:nvPr/>
        </p:nvSpPr>
        <p:spPr bwMode="auto">
          <a:xfrm>
            <a:off x="668336" y="1700439"/>
            <a:ext cx="1346200" cy="660400"/>
          </a:xfrm>
          <a:prstGeom prst="wedgeRoundRectCallout">
            <a:avLst>
              <a:gd name="adj1" fmla="val -5306"/>
              <a:gd name="adj2" fmla="val 163944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Names</a:t>
            </a:r>
          </a:p>
        </p:txBody>
      </p:sp>
      <p:sp>
        <p:nvSpPr>
          <p:cNvPr id="123931" name="AutoShape 27"/>
          <p:cNvSpPr>
            <a:spLocks noChangeArrowheads="1"/>
          </p:cNvSpPr>
          <p:nvPr/>
        </p:nvSpPr>
        <p:spPr bwMode="auto">
          <a:xfrm>
            <a:off x="6567488" y="5618163"/>
            <a:ext cx="1563687" cy="450850"/>
          </a:xfrm>
          <a:prstGeom prst="wedgeRoundRectCallout">
            <a:avLst>
              <a:gd name="adj1" fmla="val -40761"/>
              <a:gd name="adj2" fmla="val -139790"/>
              <a:gd name="adj3" fmla="val 16667"/>
            </a:avLst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Set</a:t>
            </a:r>
          </a:p>
        </p:txBody>
      </p:sp>
      <p:sp>
        <p:nvSpPr>
          <p:cNvPr id="123932" name="AutoShape 28"/>
          <p:cNvSpPr>
            <a:spLocks noChangeArrowheads="1"/>
          </p:cNvSpPr>
          <p:nvPr/>
        </p:nvSpPr>
        <p:spPr bwMode="auto">
          <a:xfrm rot="21594544">
            <a:off x="1893659" y="1391101"/>
            <a:ext cx="1852613" cy="430213"/>
          </a:xfrm>
          <a:prstGeom prst="wedgeRoundRectCallout">
            <a:avLst>
              <a:gd name="adj1" fmla="val 52551"/>
              <a:gd name="adj2" fmla="val 498051"/>
              <a:gd name="adj3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Observation</a:t>
            </a:r>
          </a:p>
        </p:txBody>
      </p:sp>
      <p:sp>
        <p:nvSpPr>
          <p:cNvPr id="123936" name="AutoShape 32"/>
          <p:cNvSpPr>
            <a:spLocks noChangeArrowheads="1"/>
          </p:cNvSpPr>
          <p:nvPr/>
        </p:nvSpPr>
        <p:spPr bwMode="auto">
          <a:xfrm rot="5400000">
            <a:off x="657225" y="2867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8" grpId="0" animBg="1"/>
      <p:bldP spid="123926" grpId="0" animBg="1"/>
      <p:bldP spid="123924" grpId="0" animBg="1"/>
      <p:bldP spid="123923" grpId="0" autoUpdateAnimBg="0"/>
      <p:bldP spid="123920" grpId="0" autoUpdateAnimBg="0"/>
      <p:bldP spid="123925" grpId="0" autoUpdateAnimBg="0"/>
      <p:bldP spid="123933" grpId="0" animBg="1"/>
      <p:bldP spid="123927" grpId="0" autoUpdateAnimBg="0"/>
      <p:bldP spid="123929" grpId="0" animBg="1" autoUpdateAnimBg="0"/>
      <p:bldP spid="123930" grpId="0" animBg="1" autoUpdateAnimBg="0"/>
      <p:bldP spid="123931" grpId="0" animBg="1" autoUpdateAnimBg="0"/>
      <p:bldP spid="123932" grpId="0" animBg="1" autoUpdateAnimBg="0"/>
      <p:bldP spid="12393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823913" y="93663"/>
            <a:ext cx="7772400" cy="155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Statistics: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Tabular and Graphical Displays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776288" y="2605306"/>
            <a:ext cx="772795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Summarizing Data for Two Variables</a:t>
            </a:r>
          </a:p>
          <a:p>
            <a:pPr indent="465138" algn="l">
              <a:spcBef>
                <a:spcPct val="20000"/>
              </a:spcBef>
              <a:buClr>
                <a:srgbClr val="66FFFF"/>
              </a:buClr>
              <a:buSzPct val="75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Graphical Displays</a:t>
            </a:r>
          </a:p>
        </p:txBody>
      </p:sp>
      <p:sp>
        <p:nvSpPr>
          <p:cNvPr id="263233" name="Rectangle 65"/>
          <p:cNvSpPr>
            <a:spLocks noChangeArrowheads="1"/>
          </p:cNvSpPr>
          <p:nvPr/>
        </p:nvSpPr>
        <p:spPr bwMode="auto">
          <a:xfrm>
            <a:off x="776288" y="1701800"/>
            <a:ext cx="772795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Summarizing Data for Two Variables</a:t>
            </a:r>
          </a:p>
          <a:p>
            <a:pPr indent="465138" algn="l">
              <a:spcBef>
                <a:spcPct val="20000"/>
              </a:spcBef>
              <a:buClr>
                <a:srgbClr val="66FFFF"/>
              </a:buClr>
              <a:buSzPct val="75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Tables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3548" y="3555976"/>
            <a:ext cx="772795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Visualization:  Best Practices in Creating</a:t>
            </a:r>
          </a:p>
          <a:p>
            <a:pPr indent="465138" algn="l">
              <a:spcBef>
                <a:spcPct val="20000"/>
              </a:spcBef>
              <a:buClr>
                <a:srgbClr val="66FFFF"/>
              </a:buClr>
              <a:buSzPct val="75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Effective Graphical Displays</a:t>
            </a:r>
          </a:p>
        </p:txBody>
      </p:sp>
    </p:spTree>
    <p:extLst>
      <p:ext uri="{BB962C8B-B14F-4D97-AF65-F5344CB8AC3E}">
        <p14:creationId xmlns:p14="http://schemas.microsoft.com/office/powerpoint/2010/main" val="3256728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utoUpdateAnimBg="0"/>
      <p:bldP spid="263233" grpId="0" autoUpdateAnimBg="0"/>
      <p:bldP spid="5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98879"/>
            <a:ext cx="7772400" cy="966561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 dirty="0"/>
              <a:t>Summarizing Data for Two Variables</a:t>
            </a:r>
          </a:p>
          <a:p>
            <a:r>
              <a:rPr lang="en-US" dirty="0"/>
              <a:t>Using Tables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5400000">
            <a:off x="600075" y="118246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5400000">
            <a:off x="600075" y="202383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5400000">
            <a:off x="600075" y="324666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2950" y="2979513"/>
            <a:ext cx="8001000" cy="1142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method for summarizing the</a:t>
            </a:r>
          </a:p>
          <a:p>
            <a:pPr indent="465138" algn="l">
              <a:buClr>
                <a:srgbClr val="00FFFF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for two variables.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42950" y="1838325"/>
            <a:ext cx="80010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Often a manager is interested in tabular and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graphical methods that will help understand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relationship between two variables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2950" y="1038225"/>
            <a:ext cx="80010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Thus far we have focused on methods that are used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to summarize the data for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one variable at a time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9781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utoUpdateAnimBg="0"/>
      <p:bldP spid="7" grpId="0" autoUpdateAnimBg="0"/>
      <p:bldP spid="8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</a:t>
            </a:r>
          </a:p>
        </p:txBody>
      </p:sp>
      <p:sp>
        <p:nvSpPr>
          <p:cNvPr id="306180" name="AutoShape 4"/>
          <p:cNvSpPr>
            <a:spLocks noChangeArrowheads="1"/>
          </p:cNvSpPr>
          <p:nvPr/>
        </p:nvSpPr>
        <p:spPr bwMode="auto">
          <a:xfrm rot="5400000">
            <a:off x="591911" y="117293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1" name="AutoShape 5"/>
          <p:cNvSpPr>
            <a:spLocks noChangeArrowheads="1"/>
          </p:cNvSpPr>
          <p:nvPr/>
        </p:nvSpPr>
        <p:spPr bwMode="auto">
          <a:xfrm rot="5400000">
            <a:off x="604611" y="2051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AutoShape 6"/>
          <p:cNvSpPr>
            <a:spLocks noChangeArrowheads="1"/>
          </p:cNvSpPr>
          <p:nvPr/>
        </p:nvSpPr>
        <p:spPr bwMode="auto">
          <a:xfrm rot="5400000">
            <a:off x="591911" y="4038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749300" y="3816350"/>
            <a:ext cx="78105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left and top margin labels define the classes for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two variables.</a:t>
            </a: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749300" y="1739900"/>
            <a:ext cx="77724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Crosstabulation can be used when:</a:t>
            </a:r>
          </a:p>
          <a:p>
            <a:pPr lvl="1" algn="l"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one variable is qualitative and the other is</a:t>
            </a:r>
          </a:p>
          <a:p>
            <a:pPr lvl="1" algn="l"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125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quantitative,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both variables are qualitative, or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both variables are quantitative.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749300" y="1016000"/>
            <a:ext cx="77533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tabular summary of data for</a:t>
            </a:r>
          </a:p>
          <a:p>
            <a:pPr algn="l">
              <a:buClr>
                <a:srgbClr val="00FFFF"/>
              </a:buClr>
              <a:buFont typeface="Wingding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two variables.</a:t>
            </a:r>
          </a:p>
        </p:txBody>
      </p:sp>
    </p:spTree>
    <p:extLst>
      <p:ext uri="{BB962C8B-B14F-4D97-AF65-F5344CB8AC3E}">
        <p14:creationId xmlns:p14="http://schemas.microsoft.com/office/powerpoint/2010/main" val="1593544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animBg="1"/>
      <p:bldP spid="306181" grpId="0" animBg="1"/>
      <p:bldP spid="306182" grpId="0" animBg="1"/>
      <p:bldP spid="306183" grpId="0" autoUpdateAnimBg="0"/>
      <p:bldP spid="306184" grpId="0" autoUpdateAnimBg="0"/>
      <p:bldP spid="306185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84" name="Rectangle 16"/>
          <p:cNvSpPr>
            <a:spLocks noChangeArrowheads="1"/>
          </p:cNvSpPr>
          <p:nvPr/>
        </p:nvSpPr>
        <p:spPr bwMode="auto">
          <a:xfrm>
            <a:off x="860425" y="2971800"/>
            <a:ext cx="7805738" cy="28067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8933" name="Group 165"/>
          <p:cNvGrpSpPr>
            <a:grpSpLocks/>
          </p:cNvGrpSpPr>
          <p:nvPr/>
        </p:nvGrpSpPr>
        <p:grpSpPr bwMode="auto">
          <a:xfrm>
            <a:off x="1068388" y="3132138"/>
            <a:ext cx="7397750" cy="2482850"/>
            <a:chOff x="673" y="2027"/>
            <a:chExt cx="4660" cy="1564"/>
          </a:xfrm>
        </p:grpSpPr>
        <p:sp>
          <p:nvSpPr>
            <p:cNvPr id="288771" name="Line 3"/>
            <p:cNvSpPr>
              <a:spLocks noChangeShapeType="1"/>
            </p:cNvSpPr>
            <p:nvPr/>
          </p:nvSpPr>
          <p:spPr bwMode="auto">
            <a:xfrm>
              <a:off x="673" y="3210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2" name="Line 4"/>
            <p:cNvSpPr>
              <a:spLocks noChangeShapeType="1"/>
            </p:cNvSpPr>
            <p:nvPr/>
          </p:nvSpPr>
          <p:spPr bwMode="auto">
            <a:xfrm>
              <a:off x="685" y="2548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3" name="Line 5"/>
            <p:cNvSpPr>
              <a:spLocks noChangeShapeType="1"/>
            </p:cNvSpPr>
            <p:nvPr/>
          </p:nvSpPr>
          <p:spPr bwMode="auto">
            <a:xfrm>
              <a:off x="1641" y="2027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4" name="Line 6"/>
            <p:cNvSpPr>
              <a:spLocks noChangeShapeType="1"/>
            </p:cNvSpPr>
            <p:nvPr/>
          </p:nvSpPr>
          <p:spPr bwMode="auto">
            <a:xfrm flipH="1">
              <a:off x="4653" y="2159"/>
              <a:ext cx="0" cy="1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1162050" y="3038475"/>
            <a:ext cx="12573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Price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Range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2533650" y="3381375"/>
            <a:ext cx="4781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Colonial     Log     Split   A-Frame</a:t>
            </a: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7448550" y="3457575"/>
            <a:ext cx="914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</a:t>
            </a:r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1028700" y="4010025"/>
            <a:ext cx="15049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 $200,000</a:t>
            </a:r>
          </a:p>
          <a:p>
            <a:pPr>
              <a:lnSpc>
                <a:spcPct val="120000"/>
              </a:lnSpc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$200,000</a:t>
            </a:r>
          </a:p>
        </p:txBody>
      </p:sp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2990850" y="3952875"/>
            <a:ext cx="40576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18              6          19          12</a:t>
            </a:r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7734300" y="3952875"/>
            <a:ext cx="55245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55</a:t>
            </a:r>
          </a:p>
          <a:p>
            <a:pPr>
              <a:lnSpc>
                <a:spcPct val="13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45</a:t>
            </a:r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3028950" y="5000625"/>
            <a:ext cx="40195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30	    20          35          15</a:t>
            </a:r>
          </a:p>
        </p:txBody>
      </p:sp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1295400" y="5038725"/>
            <a:ext cx="10477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</a:t>
            </a:r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7562850" y="5076825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100</a:t>
            </a:r>
          </a:p>
        </p:txBody>
      </p:sp>
      <p:sp>
        <p:nvSpPr>
          <p:cNvPr id="288785" name="AutoShape 17"/>
          <p:cNvSpPr>
            <a:spLocks noChangeArrowheads="1"/>
          </p:cNvSpPr>
          <p:nvPr/>
        </p:nvSpPr>
        <p:spPr bwMode="auto">
          <a:xfrm rot="5400000">
            <a:off x="561975" y="4422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2990850" y="4391025"/>
            <a:ext cx="40576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12            14          16            3</a:t>
            </a:r>
          </a:p>
        </p:txBody>
      </p:sp>
      <p:sp>
        <p:nvSpPr>
          <p:cNvPr id="288787" name="Rectangle 19"/>
          <p:cNvSpPr>
            <a:spLocks noChangeArrowheads="1"/>
          </p:cNvSpPr>
          <p:nvPr/>
        </p:nvSpPr>
        <p:spPr bwMode="auto">
          <a:xfrm>
            <a:off x="2571750" y="2962275"/>
            <a:ext cx="4781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Home Style</a:t>
            </a:r>
          </a:p>
        </p:txBody>
      </p:sp>
      <p:sp>
        <p:nvSpPr>
          <p:cNvPr id="288788" name="Rectangle 20"/>
          <p:cNvSpPr>
            <a:spLocks noChangeArrowheads="1"/>
          </p:cNvSpPr>
          <p:nvPr/>
        </p:nvSpPr>
        <p:spPr bwMode="auto">
          <a:xfrm>
            <a:off x="685800" y="133350"/>
            <a:ext cx="7772400" cy="661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</a:t>
            </a:r>
          </a:p>
        </p:txBody>
      </p:sp>
      <p:sp>
        <p:nvSpPr>
          <p:cNvPr id="288789" name="Rectangle 21"/>
          <p:cNvSpPr>
            <a:spLocks noChangeArrowheads="1"/>
          </p:cNvSpPr>
          <p:nvPr/>
        </p:nvSpPr>
        <p:spPr bwMode="auto">
          <a:xfrm>
            <a:off x="741363" y="1057275"/>
            <a:ext cx="6070600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  Finger Lakes Homes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88860" name="AutoShape 92"/>
          <p:cNvSpPr>
            <a:spLocks noChangeArrowheads="1"/>
          </p:cNvSpPr>
          <p:nvPr/>
        </p:nvSpPr>
        <p:spPr bwMode="auto">
          <a:xfrm>
            <a:off x="2482850" y="2346325"/>
            <a:ext cx="1924050" cy="704850"/>
          </a:xfrm>
          <a:prstGeom prst="wedgeRoundRectCallout">
            <a:avLst>
              <a:gd name="adj1" fmla="val -64028"/>
              <a:gd name="adj2" fmla="val 8941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quantitative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variable</a:t>
            </a:r>
          </a:p>
        </p:txBody>
      </p:sp>
      <p:sp>
        <p:nvSpPr>
          <p:cNvPr id="288861" name="AutoShape 93"/>
          <p:cNvSpPr>
            <a:spLocks noChangeArrowheads="1"/>
          </p:cNvSpPr>
          <p:nvPr/>
        </p:nvSpPr>
        <p:spPr bwMode="auto">
          <a:xfrm>
            <a:off x="6362700" y="2352675"/>
            <a:ext cx="1822450" cy="742950"/>
          </a:xfrm>
          <a:prstGeom prst="wedgeRoundRectCallout">
            <a:avLst>
              <a:gd name="adj1" fmla="val -73171"/>
              <a:gd name="adj2" fmla="val 77139"/>
              <a:gd name="adj3" fmla="val 16667"/>
            </a:avLst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categorical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variable</a:t>
            </a:r>
          </a:p>
        </p:txBody>
      </p:sp>
      <p:sp>
        <p:nvSpPr>
          <p:cNvPr id="288931" name="Rectangle 163"/>
          <p:cNvSpPr>
            <a:spLocks noChangeArrowheads="1"/>
          </p:cNvSpPr>
          <p:nvPr/>
        </p:nvSpPr>
        <p:spPr bwMode="auto">
          <a:xfrm>
            <a:off x="1084263" y="1489075"/>
            <a:ext cx="7772400" cy="101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DFF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number of Finger Lakes homes sold for each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style and price for the past two years is shown below.  </a:t>
            </a:r>
          </a:p>
        </p:txBody>
      </p:sp>
      <p:sp>
        <p:nvSpPr>
          <p:cNvPr id="288932" name="AutoShape 164"/>
          <p:cNvSpPr>
            <a:spLocks noChangeArrowheads="1"/>
          </p:cNvSpPr>
          <p:nvPr/>
        </p:nvSpPr>
        <p:spPr bwMode="auto">
          <a:xfrm rot="5400000">
            <a:off x="822325" y="1597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57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8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8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3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8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3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8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3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300"/>
                                        <p:tgtEl>
                                          <p:spTgt spid="28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2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7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3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3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28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8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300"/>
                                        <p:tgtEl>
                                          <p:spTgt spid="28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28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4" grpId="0" animBg="1"/>
      <p:bldP spid="288775" grpId="0" autoUpdateAnimBg="0"/>
      <p:bldP spid="288776" grpId="0" autoUpdateAnimBg="0"/>
      <p:bldP spid="288777" grpId="0" autoUpdateAnimBg="0"/>
      <p:bldP spid="288778" grpId="0" autoUpdateAnimBg="0"/>
      <p:bldP spid="288779" grpId="0" autoUpdateAnimBg="0"/>
      <p:bldP spid="288780" grpId="0" autoUpdateAnimBg="0"/>
      <p:bldP spid="288781" grpId="0" autoUpdateAnimBg="0"/>
      <p:bldP spid="288782" grpId="0" autoUpdateAnimBg="0"/>
      <p:bldP spid="288783" grpId="0" autoUpdateAnimBg="0"/>
      <p:bldP spid="288785" grpId="0" animBg="1"/>
      <p:bldP spid="288786" grpId="0" autoUpdateAnimBg="0"/>
      <p:bldP spid="288787" grpId="0" autoUpdateAnimBg="0"/>
      <p:bldP spid="288860" grpId="0" animBg="1" autoUpdateAnimBg="0"/>
      <p:bldP spid="288861" grpId="0" animBg="1" autoUpdateAnimBg="0"/>
      <p:bldP spid="288931" grpId="0" autoUpdateAnimBg="0"/>
      <p:bldP spid="28893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Crosstabulation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533525"/>
            <a:ext cx="7772400" cy="541338"/>
          </a:xfrm>
        </p:spPr>
        <p:txBody>
          <a:bodyPr/>
          <a:lstStyle/>
          <a:p>
            <a:pPr>
              <a:buSzTx/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</a:rPr>
              <a:t>Insights Gained from Preceding Crosstabulation</a:t>
            </a:r>
          </a:p>
        </p:txBody>
      </p:sp>
      <p:sp>
        <p:nvSpPr>
          <p:cNvPr id="140360" name="Rectangle 72"/>
          <p:cNvSpPr>
            <a:spLocks noChangeArrowheads="1"/>
          </p:cNvSpPr>
          <p:nvPr/>
        </p:nvSpPr>
        <p:spPr bwMode="auto">
          <a:xfrm>
            <a:off x="1155700" y="3152775"/>
            <a:ext cx="7315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Only three homes in the sample are an A-Frame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style and priced at $200,000 or more.</a:t>
            </a:r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1155700" y="2028825"/>
            <a:ext cx="73152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greatest number of homes (19) in the sample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are a split-level style and priced at less than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$200,000.</a:t>
            </a:r>
          </a:p>
        </p:txBody>
      </p:sp>
      <p:sp>
        <p:nvSpPr>
          <p:cNvPr id="140362" name="AutoShape 74"/>
          <p:cNvSpPr>
            <a:spLocks noChangeArrowheads="1"/>
          </p:cNvSpPr>
          <p:nvPr/>
        </p:nvSpPr>
        <p:spPr bwMode="auto">
          <a:xfrm rot="5400000">
            <a:off x="822325" y="2149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3" name="AutoShape 75"/>
          <p:cNvSpPr>
            <a:spLocks noChangeArrowheads="1"/>
          </p:cNvSpPr>
          <p:nvPr/>
        </p:nvSpPr>
        <p:spPr bwMode="auto">
          <a:xfrm rot="5400000">
            <a:off x="822325" y="3349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32" name="Rectangle 144"/>
          <p:cNvSpPr>
            <a:spLocks noChangeArrowheads="1"/>
          </p:cNvSpPr>
          <p:nvPr/>
        </p:nvSpPr>
        <p:spPr bwMode="auto">
          <a:xfrm>
            <a:off x="741363" y="1057275"/>
            <a:ext cx="5969000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  Finger Lakes Homes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07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0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4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 advAuto="1000"/>
      <p:bldP spid="140360" grpId="0" autoUpdateAnimBg="0"/>
      <p:bldP spid="140361" grpId="0" autoUpdateAnimBg="0"/>
      <p:bldP spid="140362" grpId="0" animBg="1"/>
      <p:bldP spid="14036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708025" y="2349500"/>
            <a:ext cx="7805738" cy="28067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0369" name="Group 97"/>
          <p:cNvGrpSpPr>
            <a:grpSpLocks/>
          </p:cNvGrpSpPr>
          <p:nvPr/>
        </p:nvGrpSpPr>
        <p:grpSpPr bwMode="auto">
          <a:xfrm>
            <a:off x="915988" y="2509838"/>
            <a:ext cx="7397750" cy="2482850"/>
            <a:chOff x="577" y="1635"/>
            <a:chExt cx="4660" cy="1564"/>
          </a:xfrm>
        </p:grpSpPr>
        <p:sp>
          <p:nvSpPr>
            <p:cNvPr id="310276" name="Line 4"/>
            <p:cNvSpPr>
              <a:spLocks noChangeShapeType="1"/>
            </p:cNvSpPr>
            <p:nvPr/>
          </p:nvSpPr>
          <p:spPr bwMode="auto">
            <a:xfrm>
              <a:off x="577" y="2818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77" name="Line 5"/>
            <p:cNvSpPr>
              <a:spLocks noChangeShapeType="1"/>
            </p:cNvSpPr>
            <p:nvPr/>
          </p:nvSpPr>
          <p:spPr bwMode="auto">
            <a:xfrm>
              <a:off x="589" y="2156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78" name="Line 6"/>
            <p:cNvSpPr>
              <a:spLocks noChangeShapeType="1"/>
            </p:cNvSpPr>
            <p:nvPr/>
          </p:nvSpPr>
          <p:spPr bwMode="auto">
            <a:xfrm>
              <a:off x="1545" y="1635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79" name="Line 7"/>
            <p:cNvSpPr>
              <a:spLocks noChangeShapeType="1"/>
            </p:cNvSpPr>
            <p:nvPr/>
          </p:nvSpPr>
          <p:spPr bwMode="auto">
            <a:xfrm flipH="1">
              <a:off x="4557" y="1767"/>
              <a:ext cx="0" cy="1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1009650" y="2416175"/>
            <a:ext cx="12573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Price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Range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2381250" y="2759075"/>
            <a:ext cx="4781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Colonial     Log     Split   A-Frame</a:t>
            </a:r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7296150" y="2835275"/>
            <a:ext cx="914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</a:t>
            </a:r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863600" y="3387725"/>
            <a:ext cx="15049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 $200,000</a:t>
            </a:r>
          </a:p>
          <a:p>
            <a:pPr>
              <a:lnSpc>
                <a:spcPct val="120000"/>
              </a:lnSpc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$200,000</a:t>
            </a:r>
          </a:p>
        </p:txBody>
      </p:sp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2838450" y="3330575"/>
            <a:ext cx="40576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18              6          19          12</a:t>
            </a:r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7581900" y="3330575"/>
            <a:ext cx="55245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55</a:t>
            </a:r>
          </a:p>
          <a:p>
            <a:pPr>
              <a:lnSpc>
                <a:spcPct val="13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45</a:t>
            </a:r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2876550" y="4378325"/>
            <a:ext cx="40195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30	    20          35          15</a:t>
            </a:r>
          </a:p>
        </p:txBody>
      </p: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1143000" y="4416425"/>
            <a:ext cx="10477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</a:t>
            </a:r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7410450" y="4454525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100</a:t>
            </a:r>
          </a:p>
        </p:txBody>
      </p:sp>
      <p:sp>
        <p:nvSpPr>
          <p:cNvPr id="310289" name="AutoShape 17"/>
          <p:cNvSpPr>
            <a:spLocks noChangeArrowheads="1"/>
          </p:cNvSpPr>
          <p:nvPr/>
        </p:nvSpPr>
        <p:spPr bwMode="auto">
          <a:xfrm rot="16200000" flipH="1">
            <a:off x="8562975" y="3762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0" name="Rectangle 18"/>
          <p:cNvSpPr>
            <a:spLocks noChangeArrowheads="1"/>
          </p:cNvSpPr>
          <p:nvPr/>
        </p:nvSpPr>
        <p:spPr bwMode="auto">
          <a:xfrm>
            <a:off x="2838450" y="3768725"/>
            <a:ext cx="40576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12            14          16            3</a:t>
            </a:r>
          </a:p>
        </p:txBody>
      </p:sp>
      <p:sp>
        <p:nvSpPr>
          <p:cNvPr id="310291" name="Rectangle 19"/>
          <p:cNvSpPr>
            <a:spLocks noChangeArrowheads="1"/>
          </p:cNvSpPr>
          <p:nvPr/>
        </p:nvSpPr>
        <p:spPr bwMode="auto">
          <a:xfrm>
            <a:off x="2419350" y="2339975"/>
            <a:ext cx="4781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Home Style</a:t>
            </a:r>
          </a:p>
        </p:txBody>
      </p:sp>
      <p:sp>
        <p:nvSpPr>
          <p:cNvPr id="310292" name="Rectangle 20"/>
          <p:cNvSpPr>
            <a:spLocks noChangeArrowheads="1"/>
          </p:cNvSpPr>
          <p:nvPr/>
        </p:nvSpPr>
        <p:spPr bwMode="auto">
          <a:xfrm>
            <a:off x="685800" y="133350"/>
            <a:ext cx="7772400" cy="661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</a:t>
            </a:r>
          </a:p>
        </p:txBody>
      </p:sp>
      <p:sp>
        <p:nvSpPr>
          <p:cNvPr id="310363" name="AutoShape 91"/>
          <p:cNvSpPr>
            <a:spLocks noChangeArrowheads="1"/>
          </p:cNvSpPr>
          <p:nvPr/>
        </p:nvSpPr>
        <p:spPr bwMode="auto">
          <a:xfrm>
            <a:off x="5561694" y="893759"/>
            <a:ext cx="1784350" cy="1611312"/>
          </a:xfrm>
          <a:prstGeom prst="wedgeRoundRectCallout">
            <a:avLst>
              <a:gd name="adj1" fmla="val 62277"/>
              <a:gd name="adj2" fmla="val 110959"/>
              <a:gd name="adj3" fmla="val 16667"/>
            </a:avLst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distribution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the</a:t>
            </a:r>
          </a:p>
          <a:p>
            <a:pPr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price range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variable </a:t>
            </a:r>
          </a:p>
        </p:txBody>
      </p:sp>
      <p:sp>
        <p:nvSpPr>
          <p:cNvPr id="310364" name="Oval 92"/>
          <p:cNvSpPr>
            <a:spLocks noChangeArrowheads="1"/>
          </p:cNvSpPr>
          <p:nvPr/>
        </p:nvSpPr>
        <p:spPr bwMode="auto">
          <a:xfrm>
            <a:off x="7486650" y="3387725"/>
            <a:ext cx="742950" cy="933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65" name="AutoShape 93"/>
          <p:cNvSpPr>
            <a:spLocks noChangeArrowheads="1"/>
          </p:cNvSpPr>
          <p:nvPr/>
        </p:nvSpPr>
        <p:spPr bwMode="auto">
          <a:xfrm>
            <a:off x="800100" y="5346700"/>
            <a:ext cx="3562350" cy="768350"/>
          </a:xfrm>
          <a:prstGeom prst="wedgeRoundRectCallout">
            <a:avLst>
              <a:gd name="adj1" fmla="val 47773"/>
              <a:gd name="adj2" fmla="val -86983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 for</a:t>
            </a:r>
          </a:p>
          <a:p>
            <a:pPr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home style variable</a:t>
            </a:r>
          </a:p>
        </p:txBody>
      </p:sp>
      <p:sp>
        <p:nvSpPr>
          <p:cNvPr id="310366" name="Oval 94"/>
          <p:cNvSpPr>
            <a:spLocks noChangeArrowheads="1"/>
          </p:cNvSpPr>
          <p:nvPr/>
        </p:nvSpPr>
        <p:spPr bwMode="auto">
          <a:xfrm>
            <a:off x="2590800" y="4359275"/>
            <a:ext cx="4629150" cy="647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67" name="AutoShape 95"/>
          <p:cNvSpPr>
            <a:spLocks noChangeArrowheads="1"/>
          </p:cNvSpPr>
          <p:nvPr/>
        </p:nvSpPr>
        <p:spPr bwMode="auto">
          <a:xfrm flipH="1">
            <a:off x="4848225" y="5229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68" name="Rectangle 96"/>
          <p:cNvSpPr>
            <a:spLocks noChangeArrowheads="1"/>
          </p:cNvSpPr>
          <p:nvPr/>
        </p:nvSpPr>
        <p:spPr bwMode="auto">
          <a:xfrm>
            <a:off x="741363" y="1057275"/>
            <a:ext cx="5969000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  Finger Lakes Homes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82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10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1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9" grpId="0" animBg="1"/>
      <p:bldP spid="310363" grpId="0" animBg="1" autoUpdateAnimBg="0"/>
      <p:bldP spid="310364" grpId="0" animBg="1"/>
      <p:bldP spid="310365" grpId="0" animBg="1" autoUpdateAnimBg="0"/>
      <p:bldP spid="310366" grpId="0" animBg="1"/>
      <p:bldP spid="31036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Crosstabulation: Row or Column Percentages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060450"/>
            <a:ext cx="7772400" cy="1798638"/>
          </a:xfrm>
        </p:spPr>
        <p:txBody>
          <a:bodyPr/>
          <a:lstStyle/>
          <a:p>
            <a:pPr>
              <a:buSzTx/>
              <a:buFont typeface="Wingdings" pitchFamily="2" charset="2"/>
              <a:buChar char="n"/>
            </a:pPr>
            <a:r>
              <a:rPr lang="en-US"/>
              <a:t>Converting the entries in the table into row percentages or column percentages can provide additional insight about the relationship between    the two variables.</a:t>
            </a:r>
          </a:p>
        </p:txBody>
      </p:sp>
    </p:spTree>
    <p:extLst>
      <p:ext uri="{BB962C8B-B14F-4D97-AF65-F5344CB8AC3E}">
        <p14:creationId xmlns:p14="http://schemas.microsoft.com/office/powerpoint/2010/main" val="41061707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 advAuto="100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27" name="Rectangle 71"/>
          <p:cNvSpPr>
            <a:spLocks noChangeArrowheads="1"/>
          </p:cNvSpPr>
          <p:nvPr/>
        </p:nvSpPr>
        <p:spPr bwMode="auto">
          <a:xfrm>
            <a:off x="803275" y="1638300"/>
            <a:ext cx="7805738" cy="28067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1223" name="Group 167"/>
          <p:cNvGrpSpPr>
            <a:grpSpLocks/>
          </p:cNvGrpSpPr>
          <p:nvPr/>
        </p:nvGrpSpPr>
        <p:grpSpPr bwMode="auto">
          <a:xfrm>
            <a:off x="1011238" y="1798638"/>
            <a:ext cx="7397750" cy="1892300"/>
            <a:chOff x="637" y="1187"/>
            <a:chExt cx="4660" cy="1192"/>
          </a:xfrm>
        </p:grpSpPr>
        <p:sp>
          <p:nvSpPr>
            <p:cNvPr id="301129" name="Line 73"/>
            <p:cNvSpPr>
              <a:spLocks noChangeShapeType="1"/>
            </p:cNvSpPr>
            <p:nvPr/>
          </p:nvSpPr>
          <p:spPr bwMode="auto">
            <a:xfrm>
              <a:off x="637" y="2370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0" name="Line 74"/>
            <p:cNvSpPr>
              <a:spLocks noChangeShapeType="1"/>
            </p:cNvSpPr>
            <p:nvPr/>
          </p:nvSpPr>
          <p:spPr bwMode="auto">
            <a:xfrm>
              <a:off x="649" y="1708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1" name="Line 75"/>
            <p:cNvSpPr>
              <a:spLocks noChangeShapeType="1"/>
            </p:cNvSpPr>
            <p:nvPr/>
          </p:nvSpPr>
          <p:spPr bwMode="auto">
            <a:xfrm flipH="1">
              <a:off x="1589" y="1187"/>
              <a:ext cx="0" cy="1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2" name="Line 76"/>
            <p:cNvSpPr>
              <a:spLocks noChangeShapeType="1"/>
            </p:cNvSpPr>
            <p:nvPr/>
          </p:nvSpPr>
          <p:spPr bwMode="auto">
            <a:xfrm>
              <a:off x="4617" y="1187"/>
              <a:ext cx="0" cy="1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1133" name="Rectangle 77"/>
          <p:cNvSpPr>
            <a:spLocks noChangeArrowheads="1"/>
          </p:cNvSpPr>
          <p:nvPr/>
        </p:nvSpPr>
        <p:spPr bwMode="auto">
          <a:xfrm>
            <a:off x="1104900" y="1666875"/>
            <a:ext cx="12573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Price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Range</a:t>
            </a:r>
          </a:p>
        </p:txBody>
      </p:sp>
      <p:sp>
        <p:nvSpPr>
          <p:cNvPr id="301134" name="Rectangle 78"/>
          <p:cNvSpPr>
            <a:spLocks noChangeArrowheads="1"/>
          </p:cNvSpPr>
          <p:nvPr/>
        </p:nvSpPr>
        <p:spPr bwMode="auto">
          <a:xfrm>
            <a:off x="2476500" y="2047875"/>
            <a:ext cx="4781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Colonial    Log     Split    A-Frame</a:t>
            </a:r>
          </a:p>
        </p:txBody>
      </p:sp>
      <p:sp>
        <p:nvSpPr>
          <p:cNvPr id="301135" name="Rectangle 79"/>
          <p:cNvSpPr>
            <a:spLocks noChangeArrowheads="1"/>
          </p:cNvSpPr>
          <p:nvPr/>
        </p:nvSpPr>
        <p:spPr bwMode="auto">
          <a:xfrm>
            <a:off x="7391400" y="2124075"/>
            <a:ext cx="914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</a:t>
            </a:r>
          </a:p>
        </p:txBody>
      </p:sp>
      <p:sp>
        <p:nvSpPr>
          <p:cNvPr id="301136" name="Rectangle 80"/>
          <p:cNvSpPr>
            <a:spLocks noChangeArrowheads="1"/>
          </p:cNvSpPr>
          <p:nvPr/>
        </p:nvSpPr>
        <p:spPr bwMode="auto">
          <a:xfrm>
            <a:off x="946150" y="2676525"/>
            <a:ext cx="15049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 $200,000</a:t>
            </a:r>
          </a:p>
          <a:p>
            <a:pPr>
              <a:lnSpc>
                <a:spcPct val="120000"/>
              </a:lnSpc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$200,000</a:t>
            </a:r>
          </a:p>
        </p:txBody>
      </p:sp>
      <p:sp>
        <p:nvSpPr>
          <p:cNvPr id="301137" name="Rectangle 81"/>
          <p:cNvSpPr>
            <a:spLocks noChangeArrowheads="1"/>
          </p:cNvSpPr>
          <p:nvPr/>
        </p:nvSpPr>
        <p:spPr bwMode="auto">
          <a:xfrm>
            <a:off x="2857500" y="2619375"/>
            <a:ext cx="44196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32.73      10.91    34.55       21.82</a:t>
            </a:r>
          </a:p>
        </p:txBody>
      </p:sp>
      <p:sp>
        <p:nvSpPr>
          <p:cNvPr id="301138" name="Rectangle 82"/>
          <p:cNvSpPr>
            <a:spLocks noChangeArrowheads="1"/>
          </p:cNvSpPr>
          <p:nvPr/>
        </p:nvSpPr>
        <p:spPr bwMode="auto">
          <a:xfrm>
            <a:off x="7524750" y="2619375"/>
            <a:ext cx="70485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100</a:t>
            </a:r>
          </a:p>
          <a:p>
            <a:pPr>
              <a:lnSpc>
                <a:spcPct val="13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100</a:t>
            </a:r>
          </a:p>
        </p:txBody>
      </p:sp>
      <p:sp>
        <p:nvSpPr>
          <p:cNvPr id="301139" name="Rectangle 83"/>
          <p:cNvSpPr>
            <a:spLocks noChangeArrowheads="1"/>
          </p:cNvSpPr>
          <p:nvPr/>
        </p:nvSpPr>
        <p:spPr bwMode="auto">
          <a:xfrm>
            <a:off x="1371600" y="3667125"/>
            <a:ext cx="67627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row totals are actually 100.01 due to rounding.</a:t>
            </a:r>
          </a:p>
        </p:txBody>
      </p:sp>
      <p:sp>
        <p:nvSpPr>
          <p:cNvPr id="301142" name="AutoShape 86"/>
          <p:cNvSpPr>
            <a:spLocks noChangeArrowheads="1"/>
          </p:cNvSpPr>
          <p:nvPr/>
        </p:nvSpPr>
        <p:spPr bwMode="auto">
          <a:xfrm rot="5400000">
            <a:off x="542925" y="3070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143" name="Rectangle 87"/>
          <p:cNvSpPr>
            <a:spLocks noChangeArrowheads="1"/>
          </p:cNvSpPr>
          <p:nvPr/>
        </p:nvSpPr>
        <p:spPr bwMode="auto">
          <a:xfrm>
            <a:off x="2857500" y="3057525"/>
            <a:ext cx="45910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26.67      31.11    35.56         6.67</a:t>
            </a:r>
          </a:p>
        </p:txBody>
      </p:sp>
      <p:sp>
        <p:nvSpPr>
          <p:cNvPr id="301144" name="Rectangle 88"/>
          <p:cNvSpPr>
            <a:spLocks noChangeArrowheads="1"/>
          </p:cNvSpPr>
          <p:nvPr/>
        </p:nvSpPr>
        <p:spPr bwMode="auto">
          <a:xfrm>
            <a:off x="2514600" y="1628775"/>
            <a:ext cx="4781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Home Style</a:t>
            </a:r>
          </a:p>
        </p:txBody>
      </p:sp>
      <p:sp>
        <p:nvSpPr>
          <p:cNvPr id="301149" name="Oval 93"/>
          <p:cNvSpPr>
            <a:spLocks noChangeArrowheads="1"/>
          </p:cNvSpPr>
          <p:nvPr/>
        </p:nvSpPr>
        <p:spPr bwMode="auto">
          <a:xfrm>
            <a:off x="2705100" y="3133725"/>
            <a:ext cx="1162050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151" name="Freeform 95"/>
          <p:cNvSpPr>
            <a:spLocks/>
          </p:cNvSpPr>
          <p:nvPr/>
        </p:nvSpPr>
        <p:spPr bwMode="auto">
          <a:xfrm>
            <a:off x="3790950" y="3495675"/>
            <a:ext cx="209550" cy="140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6"/>
              </a:cxn>
              <a:cxn ang="0">
                <a:pos x="120" y="192"/>
              </a:cxn>
              <a:cxn ang="0">
                <a:pos x="120" y="660"/>
              </a:cxn>
              <a:cxn ang="0">
                <a:pos x="120" y="888"/>
              </a:cxn>
            </a:cxnLst>
            <a:rect l="0" t="0" r="r" b="b"/>
            <a:pathLst>
              <a:path w="124" h="888">
                <a:moveTo>
                  <a:pt x="0" y="0"/>
                </a:moveTo>
                <a:cubicBezTo>
                  <a:pt x="16" y="6"/>
                  <a:pt x="76" y="4"/>
                  <a:pt x="96" y="36"/>
                </a:cubicBezTo>
                <a:cubicBezTo>
                  <a:pt x="116" y="68"/>
                  <a:pt x="116" y="88"/>
                  <a:pt x="120" y="192"/>
                </a:cubicBezTo>
                <a:cubicBezTo>
                  <a:pt x="124" y="296"/>
                  <a:pt x="120" y="544"/>
                  <a:pt x="120" y="660"/>
                </a:cubicBezTo>
                <a:cubicBezTo>
                  <a:pt x="120" y="776"/>
                  <a:pt x="120" y="841"/>
                  <a:pt x="120" y="88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1152" name="Text Box 96"/>
          <p:cNvSpPr txBox="1">
            <a:spLocks noChangeArrowheads="1"/>
          </p:cNvSpPr>
          <p:nvPr/>
        </p:nvSpPr>
        <p:spPr bwMode="auto">
          <a:xfrm>
            <a:off x="622300" y="4976813"/>
            <a:ext cx="812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(Colonial and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$200K)/(All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$200K) x 100 = (12/45) x 100</a:t>
            </a:r>
          </a:p>
        </p:txBody>
      </p:sp>
      <p:sp>
        <p:nvSpPr>
          <p:cNvPr id="301153" name="Rectangle 97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Crosstabulation:  Row Percentages</a:t>
            </a:r>
          </a:p>
        </p:txBody>
      </p:sp>
      <p:sp>
        <p:nvSpPr>
          <p:cNvPr id="301222" name="Rectangle 166"/>
          <p:cNvSpPr>
            <a:spLocks noChangeArrowheads="1"/>
          </p:cNvSpPr>
          <p:nvPr/>
        </p:nvSpPr>
        <p:spPr bwMode="auto">
          <a:xfrm>
            <a:off x="741363" y="1057275"/>
            <a:ext cx="5969000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  Finger Lakes Homes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580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1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0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0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0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0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0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0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35" grpId="0" autoUpdateAnimBg="0"/>
      <p:bldP spid="301137" grpId="0" autoUpdateAnimBg="0"/>
      <p:bldP spid="301138" grpId="0" autoUpdateAnimBg="0"/>
      <p:bldP spid="301139" grpId="0" autoUpdateAnimBg="0"/>
      <p:bldP spid="301142" grpId="0" animBg="1"/>
      <p:bldP spid="301143" grpId="0" autoUpdateAnimBg="0"/>
      <p:bldP spid="301149" grpId="0" animBg="1"/>
      <p:bldP spid="301151" grpId="0" animBg="1"/>
      <p:bldP spid="301152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51" name="Rectangle 71"/>
          <p:cNvSpPr>
            <a:spLocks noChangeArrowheads="1"/>
          </p:cNvSpPr>
          <p:nvPr/>
        </p:nvSpPr>
        <p:spPr bwMode="auto">
          <a:xfrm>
            <a:off x="803275" y="1638300"/>
            <a:ext cx="6796088" cy="28067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02157" name="Rectangle 77"/>
          <p:cNvSpPr>
            <a:spLocks noChangeArrowheads="1"/>
          </p:cNvSpPr>
          <p:nvPr/>
        </p:nvSpPr>
        <p:spPr bwMode="auto">
          <a:xfrm>
            <a:off x="1104900" y="1666875"/>
            <a:ext cx="12573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Price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Range</a:t>
            </a:r>
          </a:p>
        </p:txBody>
      </p:sp>
      <p:sp>
        <p:nvSpPr>
          <p:cNvPr id="302158" name="Rectangle 78"/>
          <p:cNvSpPr>
            <a:spLocks noChangeArrowheads="1"/>
          </p:cNvSpPr>
          <p:nvPr/>
        </p:nvSpPr>
        <p:spPr bwMode="auto">
          <a:xfrm>
            <a:off x="2476500" y="2047875"/>
            <a:ext cx="4781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Colonial    Log     Split    A-Frame</a:t>
            </a:r>
          </a:p>
        </p:txBody>
      </p:sp>
      <p:sp>
        <p:nvSpPr>
          <p:cNvPr id="302160" name="Rectangle 80"/>
          <p:cNvSpPr>
            <a:spLocks noChangeArrowheads="1"/>
          </p:cNvSpPr>
          <p:nvPr/>
        </p:nvSpPr>
        <p:spPr bwMode="auto">
          <a:xfrm>
            <a:off x="958850" y="2676525"/>
            <a:ext cx="15049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 $200,000</a:t>
            </a:r>
          </a:p>
          <a:p>
            <a:pPr>
              <a:lnSpc>
                <a:spcPct val="120000"/>
              </a:lnSpc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$200,000</a:t>
            </a:r>
          </a:p>
        </p:txBody>
      </p:sp>
      <p:sp>
        <p:nvSpPr>
          <p:cNvPr id="302161" name="Rectangle 81"/>
          <p:cNvSpPr>
            <a:spLocks noChangeArrowheads="1"/>
          </p:cNvSpPr>
          <p:nvPr/>
        </p:nvSpPr>
        <p:spPr bwMode="auto">
          <a:xfrm>
            <a:off x="2857500" y="2619375"/>
            <a:ext cx="44196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60.00      30.00    54.29       80.00</a:t>
            </a:r>
          </a:p>
        </p:txBody>
      </p:sp>
      <p:sp>
        <p:nvSpPr>
          <p:cNvPr id="302164" name="AutoShape 84"/>
          <p:cNvSpPr>
            <a:spLocks noChangeArrowheads="1"/>
          </p:cNvSpPr>
          <p:nvPr/>
        </p:nvSpPr>
        <p:spPr bwMode="auto">
          <a:xfrm rot="5400000">
            <a:off x="542925" y="3070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5" name="Rectangle 85"/>
          <p:cNvSpPr>
            <a:spLocks noChangeArrowheads="1"/>
          </p:cNvSpPr>
          <p:nvPr/>
        </p:nvSpPr>
        <p:spPr bwMode="auto">
          <a:xfrm>
            <a:off x="2857500" y="3057525"/>
            <a:ext cx="45910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40.00      70.00    45.71       20.00</a:t>
            </a:r>
          </a:p>
        </p:txBody>
      </p:sp>
      <p:sp>
        <p:nvSpPr>
          <p:cNvPr id="302166" name="Rectangle 86"/>
          <p:cNvSpPr>
            <a:spLocks noChangeArrowheads="1"/>
          </p:cNvSpPr>
          <p:nvPr/>
        </p:nvSpPr>
        <p:spPr bwMode="auto">
          <a:xfrm>
            <a:off x="2514600" y="1628775"/>
            <a:ext cx="4781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Home Style</a:t>
            </a:r>
          </a:p>
        </p:txBody>
      </p:sp>
      <p:grpSp>
        <p:nvGrpSpPr>
          <p:cNvPr id="302251" name="Group 171"/>
          <p:cNvGrpSpPr>
            <a:grpSpLocks/>
          </p:cNvGrpSpPr>
          <p:nvPr/>
        </p:nvGrpSpPr>
        <p:grpSpPr bwMode="auto">
          <a:xfrm>
            <a:off x="1030288" y="1817688"/>
            <a:ext cx="6330950" cy="2482850"/>
            <a:chOff x="649" y="1199"/>
            <a:chExt cx="3988" cy="1564"/>
          </a:xfrm>
        </p:grpSpPr>
        <p:sp>
          <p:nvSpPr>
            <p:cNvPr id="302170" name="Line 90"/>
            <p:cNvSpPr>
              <a:spLocks noChangeShapeType="1"/>
            </p:cNvSpPr>
            <p:nvPr/>
          </p:nvSpPr>
          <p:spPr bwMode="auto">
            <a:xfrm>
              <a:off x="649" y="2382"/>
              <a:ext cx="39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1" name="Line 91"/>
            <p:cNvSpPr>
              <a:spLocks noChangeShapeType="1"/>
            </p:cNvSpPr>
            <p:nvPr/>
          </p:nvSpPr>
          <p:spPr bwMode="auto">
            <a:xfrm>
              <a:off x="661" y="1720"/>
              <a:ext cx="3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2" name="Line 92"/>
            <p:cNvSpPr>
              <a:spLocks noChangeShapeType="1"/>
            </p:cNvSpPr>
            <p:nvPr/>
          </p:nvSpPr>
          <p:spPr bwMode="auto">
            <a:xfrm>
              <a:off x="1601" y="1199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3" name="Line 93"/>
            <p:cNvSpPr>
              <a:spLocks noChangeShapeType="1"/>
            </p:cNvSpPr>
            <p:nvPr/>
          </p:nvSpPr>
          <p:spPr bwMode="auto">
            <a:xfrm>
              <a:off x="4629" y="1199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174" name="Rectangle 94"/>
          <p:cNvSpPr>
            <a:spLocks noChangeArrowheads="1"/>
          </p:cNvSpPr>
          <p:nvPr/>
        </p:nvSpPr>
        <p:spPr bwMode="auto">
          <a:xfrm>
            <a:off x="2933700" y="3686175"/>
            <a:ext cx="40195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100	    100      100          100</a:t>
            </a:r>
          </a:p>
        </p:txBody>
      </p:sp>
      <p:sp>
        <p:nvSpPr>
          <p:cNvPr id="302175" name="Rectangle 95"/>
          <p:cNvSpPr>
            <a:spLocks noChangeArrowheads="1"/>
          </p:cNvSpPr>
          <p:nvPr/>
        </p:nvSpPr>
        <p:spPr bwMode="auto">
          <a:xfrm>
            <a:off x="1200150" y="3724275"/>
            <a:ext cx="10477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</a:t>
            </a:r>
          </a:p>
        </p:txBody>
      </p:sp>
      <p:sp>
        <p:nvSpPr>
          <p:cNvPr id="302178" name="Oval 98"/>
          <p:cNvSpPr>
            <a:spLocks noChangeArrowheads="1"/>
          </p:cNvSpPr>
          <p:nvPr/>
        </p:nvSpPr>
        <p:spPr bwMode="auto">
          <a:xfrm>
            <a:off x="2705100" y="3133725"/>
            <a:ext cx="1162050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79" name="Freeform 99"/>
          <p:cNvSpPr>
            <a:spLocks/>
          </p:cNvSpPr>
          <p:nvPr/>
        </p:nvSpPr>
        <p:spPr bwMode="auto">
          <a:xfrm>
            <a:off x="3848100" y="3495675"/>
            <a:ext cx="196850" cy="140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6"/>
              </a:cxn>
              <a:cxn ang="0">
                <a:pos x="120" y="192"/>
              </a:cxn>
              <a:cxn ang="0">
                <a:pos x="120" y="660"/>
              </a:cxn>
              <a:cxn ang="0">
                <a:pos x="120" y="888"/>
              </a:cxn>
            </a:cxnLst>
            <a:rect l="0" t="0" r="r" b="b"/>
            <a:pathLst>
              <a:path w="124" h="888">
                <a:moveTo>
                  <a:pt x="0" y="0"/>
                </a:moveTo>
                <a:cubicBezTo>
                  <a:pt x="16" y="6"/>
                  <a:pt x="76" y="4"/>
                  <a:pt x="96" y="36"/>
                </a:cubicBezTo>
                <a:cubicBezTo>
                  <a:pt x="116" y="68"/>
                  <a:pt x="116" y="88"/>
                  <a:pt x="120" y="192"/>
                </a:cubicBezTo>
                <a:cubicBezTo>
                  <a:pt x="124" y="296"/>
                  <a:pt x="120" y="544"/>
                  <a:pt x="120" y="660"/>
                </a:cubicBezTo>
                <a:cubicBezTo>
                  <a:pt x="120" y="776"/>
                  <a:pt x="120" y="841"/>
                  <a:pt x="120" y="88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2180" name="Text Box 100"/>
          <p:cNvSpPr txBox="1">
            <a:spLocks noChangeArrowheads="1"/>
          </p:cNvSpPr>
          <p:nvPr/>
        </p:nvSpPr>
        <p:spPr bwMode="auto">
          <a:xfrm>
            <a:off x="595313" y="4976813"/>
            <a:ext cx="8183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(Colonial and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$200K)/(All Colonial) x 100 = (12/30) x 100</a:t>
            </a:r>
          </a:p>
        </p:txBody>
      </p:sp>
      <p:sp>
        <p:nvSpPr>
          <p:cNvPr id="302181" name="Rectangle 101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Crosstabulation:  Column Percentages</a:t>
            </a:r>
          </a:p>
        </p:txBody>
      </p:sp>
      <p:sp>
        <p:nvSpPr>
          <p:cNvPr id="302250" name="Rectangle 170"/>
          <p:cNvSpPr>
            <a:spLocks noChangeArrowheads="1"/>
          </p:cNvSpPr>
          <p:nvPr/>
        </p:nvSpPr>
        <p:spPr bwMode="auto">
          <a:xfrm>
            <a:off x="741363" y="1057275"/>
            <a:ext cx="5969000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  Finger Lakes Homes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796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2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0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0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300"/>
                                        <p:tgtEl>
                                          <p:spTgt spid="30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0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3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0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61" grpId="0" autoUpdateAnimBg="0"/>
      <p:bldP spid="302164" grpId="0" animBg="1"/>
      <p:bldP spid="302165" grpId="0" autoUpdateAnimBg="0"/>
      <p:bldP spid="302174" grpId="0" autoUpdateAnimBg="0"/>
      <p:bldP spid="302175" grpId="0" autoUpdateAnimBg="0"/>
      <p:bldP spid="302178" grpId="0" animBg="1"/>
      <p:bldP spid="302179" grpId="0" animBg="1"/>
      <p:bldP spid="302180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8FDAF-D6E3-B744-9741-AD366D5BB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69" y="1044500"/>
            <a:ext cx="6268661" cy="4513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7D4798F-DD60-7740-A985-D411503CC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Crosstabulation: A Confusing Example</a:t>
            </a:r>
          </a:p>
        </p:txBody>
      </p:sp>
    </p:spTree>
    <p:extLst>
      <p:ext uri="{BB962C8B-B14F-4D97-AF65-F5344CB8AC3E}">
        <p14:creationId xmlns:p14="http://schemas.microsoft.com/office/powerpoint/2010/main" val="1798523520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Scales of Measurement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047750" y="4283075"/>
            <a:ext cx="7353300" cy="11239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scale indicates the data summarization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statistical analyses that are most appropriate.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047750" y="3063875"/>
            <a:ext cx="735330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scale determines the amount of information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contained in the data.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047750" y="1177925"/>
            <a:ext cx="7353300" cy="1771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Scales of measurement include: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667000" y="1787525"/>
            <a:ext cx="1771650" cy="43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Nominal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667000" y="2301875"/>
            <a:ext cx="1771650" cy="43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Ordinal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705350" y="1787525"/>
            <a:ext cx="1771650" cy="43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705350" y="2301875"/>
            <a:ext cx="1771650" cy="43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Ratio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 rot="5400000">
            <a:off x="733425" y="1409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52" name="AutoShape 12"/>
          <p:cNvSpPr>
            <a:spLocks noChangeArrowheads="1"/>
          </p:cNvSpPr>
          <p:nvPr/>
        </p:nvSpPr>
        <p:spPr bwMode="auto">
          <a:xfrm rot="5400000">
            <a:off x="733425" y="3552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 rot="5400000">
            <a:off x="733425" y="4772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 autoUpdateAnimBg="0"/>
      <p:bldP spid="61445" grpId="0" animBg="1" autoUpdateAnimBg="0"/>
      <p:bldP spid="61446" grpId="0" animBg="1" autoUpdateAnimBg="0"/>
      <p:bldP spid="61447" grpId="0" animBg="1" autoUpdateAnimBg="0"/>
      <p:bldP spid="61448" grpId="0" animBg="1" autoUpdateAnimBg="0"/>
      <p:bldP spid="61449" grpId="0" animBg="1" autoUpdateAnimBg="0"/>
      <p:bldP spid="61450" grpId="0" animBg="1" autoUpdateAnimBg="0"/>
      <p:bldP spid="61451" grpId="0" animBg="1"/>
      <p:bldP spid="61452" grpId="0" animBg="1"/>
      <p:bldP spid="6145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Simpson’s Paradox</a:t>
            </a:r>
          </a:p>
        </p:txBody>
      </p:sp>
      <p:sp>
        <p:nvSpPr>
          <p:cNvPr id="315395" name="AutoShape 3"/>
          <p:cNvSpPr>
            <a:spLocks noChangeArrowheads="1"/>
          </p:cNvSpPr>
          <p:nvPr/>
        </p:nvSpPr>
        <p:spPr bwMode="auto">
          <a:xfrm rot="5400000">
            <a:off x="558800" y="1206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6" name="AutoShape 4"/>
          <p:cNvSpPr>
            <a:spLocks noChangeArrowheads="1"/>
          </p:cNvSpPr>
          <p:nvPr/>
        </p:nvSpPr>
        <p:spPr bwMode="auto">
          <a:xfrm rot="5400000">
            <a:off x="577850" y="2105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AutoShape 5"/>
          <p:cNvSpPr>
            <a:spLocks noChangeArrowheads="1"/>
          </p:cNvSpPr>
          <p:nvPr/>
        </p:nvSpPr>
        <p:spPr bwMode="auto">
          <a:xfrm rot="5400000">
            <a:off x="577850" y="3359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739775" y="3232150"/>
            <a:ext cx="7791450" cy="188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some cases the conclusions based upon an</a:t>
            </a:r>
          </a:p>
          <a:p>
            <a:pPr algn="l">
              <a:buClr>
                <a:srgbClr val="00FFFF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aggregated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completely</a:t>
            </a:r>
          </a:p>
          <a:p>
            <a:pPr algn="l">
              <a:buClr>
                <a:srgbClr val="00FFFF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reversed if we look at the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unaggregated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data. The</a:t>
            </a:r>
          </a:p>
          <a:p>
            <a:pPr algn="l">
              <a:buClr>
                <a:srgbClr val="00FFFF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reversal of conclusions based on aggregate and</a:t>
            </a:r>
          </a:p>
          <a:p>
            <a:pPr algn="l">
              <a:buClr>
                <a:srgbClr val="00FFFF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unaggregated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 is called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Simpson’s paradox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739775" y="1873250"/>
            <a:ext cx="79057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We must be careful in drawing conclusions about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relationship between the two variables in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aggregated crosstabulation.</a:t>
            </a: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739775" y="984250"/>
            <a:ext cx="756285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Data in two or more crosstabulations are often</a:t>
            </a:r>
          </a:p>
          <a:p>
            <a:pPr algn="l">
              <a:buClr>
                <a:srgbClr val="00FFFF"/>
              </a:buClr>
              <a:buFont typeface="Wingding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aggregated to produce a summary crosstabulation.</a:t>
            </a:r>
          </a:p>
        </p:txBody>
      </p:sp>
    </p:spTree>
    <p:extLst>
      <p:ext uri="{BB962C8B-B14F-4D97-AF65-F5344CB8AC3E}">
        <p14:creationId xmlns:p14="http://schemas.microsoft.com/office/powerpoint/2010/main" val="5936895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animBg="1"/>
      <p:bldP spid="315396" grpId="0" animBg="1"/>
      <p:bldP spid="315397" grpId="0" animBg="1"/>
      <p:bldP spid="315398" grpId="0" autoUpdateAnimBg="0"/>
      <p:bldP spid="315399" grpId="0" autoUpdateAnimBg="0"/>
      <p:bldP spid="315400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98879"/>
            <a:ext cx="7772400" cy="966561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 dirty="0"/>
              <a:t>Summarizing Data for Two Variables</a:t>
            </a:r>
          </a:p>
          <a:p>
            <a:r>
              <a:rPr lang="en-US" dirty="0"/>
              <a:t>Using Graphical Displays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5400000">
            <a:off x="600075" y="118246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5400000">
            <a:off x="600075" y="202383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5400000">
            <a:off x="600075" y="28547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2950" y="2587635"/>
            <a:ext cx="8001000" cy="1142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Scatter diagrams and </a:t>
            </a:r>
            <a:r>
              <a:rPr lang="en-US" sz="2400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trendlines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useful in </a:t>
            </a:r>
          </a:p>
          <a:p>
            <a:pPr indent="465138" algn="l">
              <a:buClr>
                <a:srgbClr val="00FFFF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exploring the relationship between two variables.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42950" y="1736727"/>
            <a:ext cx="8001000" cy="114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Displaying data in creative ways can lead to powerful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insights.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2950" y="1038225"/>
            <a:ext cx="80010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most cases, a graphical display is more useful than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 table for recognizing patterns and trends.</a:t>
            </a:r>
          </a:p>
        </p:txBody>
      </p:sp>
    </p:spTree>
    <p:extLst>
      <p:ext uri="{BB962C8B-B14F-4D97-AF65-F5344CB8AC3E}">
        <p14:creationId xmlns:p14="http://schemas.microsoft.com/office/powerpoint/2010/main" val="81662872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utoUpdateAnimBg="0"/>
      <p:bldP spid="7" grpId="0" autoUpdateAnimBg="0"/>
      <p:bldP spid="8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AutoShape 2"/>
          <p:cNvSpPr>
            <a:spLocks noChangeArrowheads="1"/>
          </p:cNvSpPr>
          <p:nvPr/>
        </p:nvSpPr>
        <p:spPr bwMode="auto">
          <a:xfrm rot="5400000">
            <a:off x="558800" y="1203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75" name="AutoShape 3"/>
          <p:cNvSpPr>
            <a:spLocks noChangeArrowheads="1"/>
          </p:cNvSpPr>
          <p:nvPr/>
        </p:nvSpPr>
        <p:spPr bwMode="auto">
          <a:xfrm rot="5400000">
            <a:off x="577850" y="2098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76" name="AutoShape 4"/>
          <p:cNvSpPr>
            <a:spLocks noChangeArrowheads="1"/>
          </p:cNvSpPr>
          <p:nvPr/>
        </p:nvSpPr>
        <p:spPr bwMode="auto">
          <a:xfrm rot="5400000">
            <a:off x="577850" y="2984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739775" y="2743200"/>
            <a:ext cx="779145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general pattern of the plotted points suggests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overall relationship between the variables.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739775" y="1885950"/>
            <a:ext cx="77724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One variable is shown on the horizontal axis and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other variable is shown on the vertical axis.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739775" y="838200"/>
            <a:ext cx="782955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scatter diagram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graphical presentation of the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relationship between two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quantitative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variables.</a:t>
            </a:r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Scatter Diagram and Trendline</a:t>
            </a:r>
          </a:p>
        </p:txBody>
      </p:sp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739775" y="3670300"/>
            <a:ext cx="779145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trendline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provides an approximation of the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relationship.</a:t>
            </a:r>
          </a:p>
        </p:txBody>
      </p:sp>
      <p:sp>
        <p:nvSpPr>
          <p:cNvPr id="284682" name="AutoShape 10"/>
          <p:cNvSpPr>
            <a:spLocks noChangeArrowheads="1"/>
          </p:cNvSpPr>
          <p:nvPr/>
        </p:nvSpPr>
        <p:spPr bwMode="auto">
          <a:xfrm rot="5400000">
            <a:off x="577850" y="3873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80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84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nimBg="1"/>
      <p:bldP spid="284675" grpId="0" animBg="1"/>
      <p:bldP spid="284676" grpId="0" animBg="1"/>
      <p:bldP spid="284677" grpId="0" autoUpdateAnimBg="0"/>
      <p:bldP spid="284678" grpId="0" autoUpdateAnimBg="0"/>
      <p:bldP spid="284679" grpId="0" autoUpdateAnimBg="0"/>
      <p:bldP spid="284681" grpId="0" autoUpdateAnimBg="0"/>
      <p:bldP spid="28468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05" name="Rectangle 57"/>
          <p:cNvSpPr>
            <a:spLocks noChangeArrowheads="1"/>
          </p:cNvSpPr>
          <p:nvPr/>
        </p:nvSpPr>
        <p:spPr bwMode="auto">
          <a:xfrm>
            <a:off x="2179638" y="1630363"/>
            <a:ext cx="5022850" cy="39052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0111" name="Line 63"/>
          <p:cNvSpPr>
            <a:spLocks noChangeShapeType="1"/>
          </p:cNvSpPr>
          <p:nvPr/>
        </p:nvSpPr>
        <p:spPr bwMode="auto">
          <a:xfrm rot="160082" flipV="1">
            <a:off x="3178175" y="2678113"/>
            <a:ext cx="3176588" cy="1871662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 Diagram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374" y="1060450"/>
            <a:ext cx="5016500" cy="541338"/>
          </a:xfrm>
        </p:spPr>
        <p:txBody>
          <a:bodyPr/>
          <a:lstStyle/>
          <a:p>
            <a:pPr>
              <a:buSzTx/>
              <a:buFont typeface="Wingdings" pitchFamily="2" charset="2"/>
              <a:buChar char="n"/>
            </a:pPr>
            <a:r>
              <a:rPr lang="en-US" dirty="0">
                <a:solidFill>
                  <a:srgbClr val="66FFFF"/>
                </a:solidFill>
              </a:rPr>
              <a:t>A Positive Relationship</a:t>
            </a:r>
          </a:p>
        </p:txBody>
      </p:sp>
      <p:sp>
        <p:nvSpPr>
          <p:cNvPr id="130084" name="Line 36"/>
          <p:cNvSpPr>
            <a:spLocks noChangeShapeType="1"/>
          </p:cNvSpPr>
          <p:nvPr/>
        </p:nvSpPr>
        <p:spPr bwMode="auto">
          <a:xfrm>
            <a:off x="2614613" y="2282825"/>
            <a:ext cx="0" cy="286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Line 37"/>
          <p:cNvSpPr>
            <a:spLocks noChangeShapeType="1"/>
          </p:cNvSpPr>
          <p:nvPr/>
        </p:nvSpPr>
        <p:spPr bwMode="auto">
          <a:xfrm flipH="1">
            <a:off x="2593975" y="5153025"/>
            <a:ext cx="3978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Rectangle 38"/>
          <p:cNvSpPr>
            <a:spLocks noChangeArrowheads="1"/>
          </p:cNvSpPr>
          <p:nvPr/>
        </p:nvSpPr>
        <p:spPr bwMode="auto">
          <a:xfrm>
            <a:off x="6581775" y="4876800"/>
            <a:ext cx="358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</a:p>
        </p:txBody>
      </p:sp>
      <p:sp>
        <p:nvSpPr>
          <p:cNvPr id="130094" name="Rectangle 46"/>
          <p:cNvSpPr>
            <a:spLocks noChangeArrowheads="1"/>
          </p:cNvSpPr>
          <p:nvPr/>
        </p:nvSpPr>
        <p:spPr bwMode="auto">
          <a:xfrm>
            <a:off x="2438400" y="1685925"/>
            <a:ext cx="37941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</a:t>
            </a:r>
          </a:p>
        </p:txBody>
      </p:sp>
      <p:sp>
        <p:nvSpPr>
          <p:cNvPr id="130089" name="Oval 41"/>
          <p:cNvSpPr>
            <a:spLocks noChangeArrowheads="1"/>
          </p:cNvSpPr>
          <p:nvPr/>
        </p:nvSpPr>
        <p:spPr bwMode="auto">
          <a:xfrm>
            <a:off x="4095750" y="3444875"/>
            <a:ext cx="141288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0" name="Oval 42"/>
          <p:cNvSpPr>
            <a:spLocks noChangeArrowheads="1"/>
          </p:cNvSpPr>
          <p:nvPr/>
        </p:nvSpPr>
        <p:spPr bwMode="auto">
          <a:xfrm>
            <a:off x="5657850" y="3382963"/>
            <a:ext cx="142875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2" name="Oval 44"/>
          <p:cNvSpPr>
            <a:spLocks noChangeArrowheads="1"/>
          </p:cNvSpPr>
          <p:nvPr/>
        </p:nvSpPr>
        <p:spPr bwMode="auto">
          <a:xfrm>
            <a:off x="3465513" y="3951288"/>
            <a:ext cx="142875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3" name="Oval 45"/>
          <p:cNvSpPr>
            <a:spLocks noChangeArrowheads="1"/>
          </p:cNvSpPr>
          <p:nvPr/>
        </p:nvSpPr>
        <p:spPr bwMode="auto">
          <a:xfrm>
            <a:off x="3181350" y="4394200"/>
            <a:ext cx="142875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6" name="Oval 48"/>
          <p:cNvSpPr>
            <a:spLocks noChangeArrowheads="1"/>
          </p:cNvSpPr>
          <p:nvPr/>
        </p:nvSpPr>
        <p:spPr bwMode="auto">
          <a:xfrm>
            <a:off x="3729038" y="4246563"/>
            <a:ext cx="142875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7" name="Oval 49"/>
          <p:cNvSpPr>
            <a:spLocks noChangeArrowheads="1"/>
          </p:cNvSpPr>
          <p:nvPr/>
        </p:nvSpPr>
        <p:spPr bwMode="auto">
          <a:xfrm>
            <a:off x="5813425" y="2581275"/>
            <a:ext cx="142875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8" name="Oval 50"/>
          <p:cNvSpPr>
            <a:spLocks noChangeArrowheads="1"/>
          </p:cNvSpPr>
          <p:nvPr/>
        </p:nvSpPr>
        <p:spPr bwMode="auto">
          <a:xfrm>
            <a:off x="4095750" y="3867150"/>
            <a:ext cx="141288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0" name="Oval 52"/>
          <p:cNvSpPr>
            <a:spLocks noChangeArrowheads="1"/>
          </p:cNvSpPr>
          <p:nvPr/>
        </p:nvSpPr>
        <p:spPr bwMode="auto">
          <a:xfrm>
            <a:off x="5083175" y="3128963"/>
            <a:ext cx="142875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1" name="Oval 53"/>
          <p:cNvSpPr>
            <a:spLocks noChangeArrowheads="1"/>
          </p:cNvSpPr>
          <p:nvPr/>
        </p:nvSpPr>
        <p:spPr bwMode="auto">
          <a:xfrm>
            <a:off x="5895975" y="3128963"/>
            <a:ext cx="141288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2" name="Oval 54"/>
          <p:cNvSpPr>
            <a:spLocks noChangeArrowheads="1"/>
          </p:cNvSpPr>
          <p:nvPr/>
        </p:nvSpPr>
        <p:spPr bwMode="auto">
          <a:xfrm>
            <a:off x="6097588" y="2917825"/>
            <a:ext cx="142875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6" name="Oval 58"/>
          <p:cNvSpPr>
            <a:spLocks noChangeArrowheads="1"/>
          </p:cNvSpPr>
          <p:nvPr/>
        </p:nvSpPr>
        <p:spPr bwMode="auto">
          <a:xfrm>
            <a:off x="4425950" y="3930650"/>
            <a:ext cx="141288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7" name="Oval 59"/>
          <p:cNvSpPr>
            <a:spLocks noChangeArrowheads="1"/>
          </p:cNvSpPr>
          <p:nvPr/>
        </p:nvSpPr>
        <p:spPr bwMode="auto">
          <a:xfrm>
            <a:off x="4743450" y="3587750"/>
            <a:ext cx="141288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8" name="Oval 60"/>
          <p:cNvSpPr>
            <a:spLocks noChangeArrowheads="1"/>
          </p:cNvSpPr>
          <p:nvPr/>
        </p:nvSpPr>
        <p:spPr bwMode="auto">
          <a:xfrm>
            <a:off x="5048250" y="3473450"/>
            <a:ext cx="141288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9" name="AutoShape 61"/>
          <p:cNvSpPr>
            <a:spLocks noChangeArrowheads="1"/>
          </p:cNvSpPr>
          <p:nvPr/>
        </p:nvSpPr>
        <p:spPr bwMode="auto">
          <a:xfrm rot="5400000">
            <a:off x="1895475" y="3498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12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0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1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05" grpId="0" animBg="1"/>
      <p:bldP spid="130111" grpId="0" animBg="1"/>
      <p:bldP spid="130084" grpId="0" animBg="1"/>
      <p:bldP spid="130085" grpId="0" animBg="1"/>
      <p:bldP spid="130086" grpId="0" autoUpdateAnimBg="0"/>
      <p:bldP spid="130094" grpId="0" autoUpdateAnimBg="0"/>
      <p:bldP spid="130089" grpId="0" animBg="1"/>
      <p:bldP spid="130090" grpId="0" animBg="1"/>
      <p:bldP spid="130092" grpId="0" animBg="1"/>
      <p:bldP spid="130093" grpId="0" animBg="1"/>
      <p:bldP spid="130096" grpId="0" animBg="1"/>
      <p:bldP spid="130097" grpId="0" animBg="1"/>
      <p:bldP spid="130098" grpId="0" animBg="1"/>
      <p:bldP spid="130100" grpId="0" animBg="1"/>
      <p:bldP spid="130101" grpId="0" animBg="1"/>
      <p:bldP spid="130102" grpId="0" animBg="1"/>
      <p:bldP spid="130106" grpId="0" animBg="1"/>
      <p:bldP spid="130107" grpId="0" animBg="1"/>
      <p:bldP spid="130108" grpId="0" animBg="1"/>
      <p:bldP spid="13010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23" name="Rectangle 51"/>
          <p:cNvSpPr>
            <a:spLocks noChangeArrowheads="1"/>
          </p:cNvSpPr>
          <p:nvPr/>
        </p:nvSpPr>
        <p:spPr bwMode="auto">
          <a:xfrm>
            <a:off x="2179638" y="1630363"/>
            <a:ext cx="5022850" cy="39052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1128" name="Line 56"/>
          <p:cNvSpPr>
            <a:spLocks noChangeShapeType="1"/>
          </p:cNvSpPr>
          <p:nvPr/>
        </p:nvSpPr>
        <p:spPr bwMode="auto">
          <a:xfrm rot="28369">
            <a:off x="3084513" y="2847975"/>
            <a:ext cx="3173412" cy="1874838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 Diagram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374" y="1060450"/>
            <a:ext cx="5537200" cy="528638"/>
          </a:xfrm>
        </p:spPr>
        <p:txBody>
          <a:bodyPr/>
          <a:lstStyle/>
          <a:p>
            <a:pPr>
              <a:buSzTx/>
              <a:buFont typeface="Wingdings" pitchFamily="2" charset="2"/>
              <a:buChar char="n"/>
            </a:pPr>
            <a:r>
              <a:rPr lang="en-US" dirty="0">
                <a:solidFill>
                  <a:srgbClr val="66FFFF"/>
                </a:solidFill>
              </a:rPr>
              <a:t>A Negative Relationship</a:t>
            </a:r>
          </a:p>
        </p:txBody>
      </p:sp>
      <p:sp>
        <p:nvSpPr>
          <p:cNvPr id="131102" name="Oval 30"/>
          <p:cNvSpPr>
            <a:spLocks noChangeArrowheads="1"/>
          </p:cNvSpPr>
          <p:nvPr/>
        </p:nvSpPr>
        <p:spPr bwMode="auto">
          <a:xfrm>
            <a:off x="4605338" y="4232275"/>
            <a:ext cx="144462" cy="144463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Oval 31"/>
          <p:cNvSpPr>
            <a:spLocks noChangeArrowheads="1"/>
          </p:cNvSpPr>
          <p:nvPr/>
        </p:nvSpPr>
        <p:spPr bwMode="auto">
          <a:xfrm>
            <a:off x="4459288" y="3603625"/>
            <a:ext cx="146050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Oval 32"/>
          <p:cNvSpPr>
            <a:spLocks noChangeArrowheads="1"/>
          </p:cNvSpPr>
          <p:nvPr/>
        </p:nvSpPr>
        <p:spPr bwMode="auto">
          <a:xfrm>
            <a:off x="3736975" y="3500438"/>
            <a:ext cx="144463" cy="14605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Oval 33"/>
          <p:cNvSpPr>
            <a:spLocks noChangeArrowheads="1"/>
          </p:cNvSpPr>
          <p:nvPr/>
        </p:nvSpPr>
        <p:spPr bwMode="auto">
          <a:xfrm>
            <a:off x="3157538" y="2873375"/>
            <a:ext cx="144462" cy="14605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Oval 34"/>
          <p:cNvSpPr>
            <a:spLocks noChangeArrowheads="1"/>
          </p:cNvSpPr>
          <p:nvPr/>
        </p:nvSpPr>
        <p:spPr bwMode="auto">
          <a:xfrm>
            <a:off x="3487738" y="3081338"/>
            <a:ext cx="146050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Oval 37"/>
          <p:cNvSpPr>
            <a:spLocks noChangeArrowheads="1"/>
          </p:cNvSpPr>
          <p:nvPr/>
        </p:nvSpPr>
        <p:spPr bwMode="auto">
          <a:xfrm>
            <a:off x="5122863" y="3917950"/>
            <a:ext cx="142875" cy="14605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Oval 39"/>
          <p:cNvSpPr>
            <a:spLocks noChangeArrowheads="1"/>
          </p:cNvSpPr>
          <p:nvPr/>
        </p:nvSpPr>
        <p:spPr bwMode="auto">
          <a:xfrm>
            <a:off x="5453063" y="4251325"/>
            <a:ext cx="146050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Oval 40"/>
          <p:cNvSpPr>
            <a:spLocks noChangeArrowheads="1"/>
          </p:cNvSpPr>
          <p:nvPr/>
        </p:nvSpPr>
        <p:spPr bwMode="auto">
          <a:xfrm>
            <a:off x="4170363" y="3206750"/>
            <a:ext cx="146050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Oval 41"/>
          <p:cNvSpPr>
            <a:spLocks noChangeArrowheads="1"/>
          </p:cNvSpPr>
          <p:nvPr/>
        </p:nvSpPr>
        <p:spPr bwMode="auto">
          <a:xfrm>
            <a:off x="3302000" y="2727325"/>
            <a:ext cx="144463" cy="14605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Oval 42"/>
          <p:cNvSpPr>
            <a:spLocks noChangeArrowheads="1"/>
          </p:cNvSpPr>
          <p:nvPr/>
        </p:nvSpPr>
        <p:spPr bwMode="auto">
          <a:xfrm>
            <a:off x="5949950" y="4210050"/>
            <a:ext cx="144463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Oval 43"/>
          <p:cNvSpPr>
            <a:spLocks noChangeArrowheads="1"/>
          </p:cNvSpPr>
          <p:nvPr/>
        </p:nvSpPr>
        <p:spPr bwMode="auto">
          <a:xfrm>
            <a:off x="5741988" y="4565650"/>
            <a:ext cx="146050" cy="14605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Line 46"/>
          <p:cNvSpPr>
            <a:spLocks noChangeShapeType="1"/>
          </p:cNvSpPr>
          <p:nvPr/>
        </p:nvSpPr>
        <p:spPr bwMode="auto">
          <a:xfrm>
            <a:off x="2614613" y="2282825"/>
            <a:ext cx="0" cy="286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9" name="Line 47"/>
          <p:cNvSpPr>
            <a:spLocks noChangeShapeType="1"/>
          </p:cNvSpPr>
          <p:nvPr/>
        </p:nvSpPr>
        <p:spPr bwMode="auto">
          <a:xfrm flipH="1">
            <a:off x="2593975" y="5153025"/>
            <a:ext cx="3978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20" name="Rectangle 48"/>
          <p:cNvSpPr>
            <a:spLocks noChangeArrowheads="1"/>
          </p:cNvSpPr>
          <p:nvPr/>
        </p:nvSpPr>
        <p:spPr bwMode="auto">
          <a:xfrm>
            <a:off x="6581775" y="4876800"/>
            <a:ext cx="358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</a:p>
        </p:txBody>
      </p:sp>
      <p:sp>
        <p:nvSpPr>
          <p:cNvPr id="131121" name="Rectangle 49"/>
          <p:cNvSpPr>
            <a:spLocks noChangeArrowheads="1"/>
          </p:cNvSpPr>
          <p:nvPr/>
        </p:nvSpPr>
        <p:spPr bwMode="auto">
          <a:xfrm>
            <a:off x="2438400" y="1685925"/>
            <a:ext cx="37941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</a:t>
            </a:r>
          </a:p>
        </p:txBody>
      </p:sp>
      <p:sp>
        <p:nvSpPr>
          <p:cNvPr id="131124" name="Oval 52"/>
          <p:cNvSpPr>
            <a:spLocks noChangeArrowheads="1"/>
          </p:cNvSpPr>
          <p:nvPr/>
        </p:nvSpPr>
        <p:spPr bwMode="auto">
          <a:xfrm>
            <a:off x="4984750" y="3721100"/>
            <a:ext cx="142875" cy="14605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25" name="Oval 53"/>
          <p:cNvSpPr>
            <a:spLocks noChangeArrowheads="1"/>
          </p:cNvSpPr>
          <p:nvPr/>
        </p:nvSpPr>
        <p:spPr bwMode="auto">
          <a:xfrm>
            <a:off x="5248275" y="4403725"/>
            <a:ext cx="146050" cy="147638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27" name="AutoShape 55"/>
          <p:cNvSpPr>
            <a:spLocks noChangeArrowheads="1"/>
          </p:cNvSpPr>
          <p:nvPr/>
        </p:nvSpPr>
        <p:spPr bwMode="auto">
          <a:xfrm rot="5400000">
            <a:off x="1895475" y="3498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28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1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3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28" grpId="0" animBg="1"/>
      <p:bldP spid="131102" grpId="0" animBg="1"/>
      <p:bldP spid="131103" grpId="0" animBg="1"/>
      <p:bldP spid="131104" grpId="0" animBg="1"/>
      <p:bldP spid="131105" grpId="0" animBg="1"/>
      <p:bldP spid="131106" grpId="0" animBg="1"/>
      <p:bldP spid="131109" grpId="0" animBg="1"/>
      <p:bldP spid="131111" grpId="0" animBg="1"/>
      <p:bldP spid="131112" grpId="0" animBg="1"/>
      <p:bldP spid="131113" grpId="0" animBg="1"/>
      <p:bldP spid="131114" grpId="0" animBg="1"/>
      <p:bldP spid="131115" grpId="0" animBg="1"/>
      <p:bldP spid="131124" grpId="0" animBg="1"/>
      <p:bldP spid="131125" grpId="0" animBg="1"/>
      <p:bldP spid="13112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57" name="Rectangle 61"/>
          <p:cNvSpPr>
            <a:spLocks noChangeArrowheads="1"/>
          </p:cNvSpPr>
          <p:nvPr/>
        </p:nvSpPr>
        <p:spPr bwMode="auto">
          <a:xfrm>
            <a:off x="2179638" y="1630363"/>
            <a:ext cx="5022850" cy="39052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865187"/>
          </a:xfrm>
        </p:spPr>
        <p:txBody>
          <a:bodyPr/>
          <a:lstStyle/>
          <a:p>
            <a:r>
              <a:rPr lang="en-US"/>
              <a:t>Scatter Diagram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374" y="1060450"/>
            <a:ext cx="5105400" cy="566738"/>
          </a:xfrm>
        </p:spPr>
        <p:txBody>
          <a:bodyPr/>
          <a:lstStyle/>
          <a:p>
            <a:pPr>
              <a:buSzTx/>
              <a:buFont typeface="Wingdings" pitchFamily="2" charset="2"/>
              <a:buChar char="n"/>
            </a:pPr>
            <a:r>
              <a:rPr lang="en-US" dirty="0">
                <a:solidFill>
                  <a:srgbClr val="66FFFF"/>
                </a:solidFill>
              </a:rPr>
              <a:t>No Apparent Relationship</a:t>
            </a:r>
          </a:p>
        </p:txBody>
      </p:sp>
      <p:sp>
        <p:nvSpPr>
          <p:cNvPr id="132136" name="Oval 40"/>
          <p:cNvSpPr>
            <a:spLocks noChangeArrowheads="1"/>
          </p:cNvSpPr>
          <p:nvPr/>
        </p:nvSpPr>
        <p:spPr bwMode="auto">
          <a:xfrm>
            <a:off x="6069013" y="2971800"/>
            <a:ext cx="141287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7" name="Oval 41"/>
          <p:cNvSpPr>
            <a:spLocks noChangeArrowheads="1"/>
          </p:cNvSpPr>
          <p:nvPr/>
        </p:nvSpPr>
        <p:spPr bwMode="auto">
          <a:xfrm>
            <a:off x="5984875" y="3824288"/>
            <a:ext cx="141288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8" name="Oval 42"/>
          <p:cNvSpPr>
            <a:spLocks noChangeArrowheads="1"/>
          </p:cNvSpPr>
          <p:nvPr/>
        </p:nvSpPr>
        <p:spPr bwMode="auto">
          <a:xfrm>
            <a:off x="4195763" y="2824163"/>
            <a:ext cx="141287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9" name="Oval 43"/>
          <p:cNvSpPr>
            <a:spLocks noChangeArrowheads="1"/>
          </p:cNvSpPr>
          <p:nvPr/>
        </p:nvSpPr>
        <p:spPr bwMode="auto">
          <a:xfrm>
            <a:off x="3552825" y="3865563"/>
            <a:ext cx="141288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40" name="Oval 44"/>
          <p:cNvSpPr>
            <a:spLocks noChangeArrowheads="1"/>
          </p:cNvSpPr>
          <p:nvPr/>
        </p:nvSpPr>
        <p:spPr bwMode="auto">
          <a:xfrm>
            <a:off x="3090863" y="3906838"/>
            <a:ext cx="141287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43" name="Oval 47"/>
          <p:cNvSpPr>
            <a:spLocks noChangeArrowheads="1"/>
          </p:cNvSpPr>
          <p:nvPr/>
        </p:nvSpPr>
        <p:spPr bwMode="auto">
          <a:xfrm>
            <a:off x="4879975" y="3109913"/>
            <a:ext cx="139700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44" name="Oval 48"/>
          <p:cNvSpPr>
            <a:spLocks noChangeArrowheads="1"/>
          </p:cNvSpPr>
          <p:nvPr/>
        </p:nvSpPr>
        <p:spPr bwMode="auto">
          <a:xfrm>
            <a:off x="4457700" y="3633788"/>
            <a:ext cx="139700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46" name="Oval 50"/>
          <p:cNvSpPr>
            <a:spLocks noChangeArrowheads="1"/>
          </p:cNvSpPr>
          <p:nvPr/>
        </p:nvSpPr>
        <p:spPr bwMode="auto">
          <a:xfrm>
            <a:off x="5662613" y="3314700"/>
            <a:ext cx="141287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47" name="Oval 51"/>
          <p:cNvSpPr>
            <a:spLocks noChangeArrowheads="1"/>
          </p:cNvSpPr>
          <p:nvPr/>
        </p:nvSpPr>
        <p:spPr bwMode="auto">
          <a:xfrm>
            <a:off x="3732213" y="3417888"/>
            <a:ext cx="141287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48" name="Oval 52"/>
          <p:cNvSpPr>
            <a:spLocks noChangeArrowheads="1"/>
          </p:cNvSpPr>
          <p:nvPr/>
        </p:nvSpPr>
        <p:spPr bwMode="auto">
          <a:xfrm>
            <a:off x="3875088" y="4192588"/>
            <a:ext cx="139700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49" name="Oval 53"/>
          <p:cNvSpPr>
            <a:spLocks noChangeArrowheads="1"/>
          </p:cNvSpPr>
          <p:nvPr/>
        </p:nvSpPr>
        <p:spPr bwMode="auto">
          <a:xfrm>
            <a:off x="3292475" y="3089275"/>
            <a:ext cx="139700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50" name="Oval 54"/>
          <p:cNvSpPr>
            <a:spLocks noChangeArrowheads="1"/>
          </p:cNvSpPr>
          <p:nvPr/>
        </p:nvSpPr>
        <p:spPr bwMode="auto">
          <a:xfrm>
            <a:off x="4457700" y="4070350"/>
            <a:ext cx="139700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53" name="Line 57"/>
          <p:cNvSpPr>
            <a:spLocks noChangeShapeType="1"/>
          </p:cNvSpPr>
          <p:nvPr/>
        </p:nvSpPr>
        <p:spPr bwMode="auto">
          <a:xfrm>
            <a:off x="2614613" y="2282825"/>
            <a:ext cx="0" cy="286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54" name="Line 58"/>
          <p:cNvSpPr>
            <a:spLocks noChangeShapeType="1"/>
          </p:cNvSpPr>
          <p:nvPr/>
        </p:nvSpPr>
        <p:spPr bwMode="auto">
          <a:xfrm flipH="1">
            <a:off x="2593975" y="5153025"/>
            <a:ext cx="3978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55" name="Rectangle 59"/>
          <p:cNvSpPr>
            <a:spLocks noChangeArrowheads="1"/>
          </p:cNvSpPr>
          <p:nvPr/>
        </p:nvSpPr>
        <p:spPr bwMode="auto">
          <a:xfrm>
            <a:off x="6581775" y="4876800"/>
            <a:ext cx="358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</a:p>
        </p:txBody>
      </p:sp>
      <p:sp>
        <p:nvSpPr>
          <p:cNvPr id="132156" name="Rectangle 60"/>
          <p:cNvSpPr>
            <a:spLocks noChangeArrowheads="1"/>
          </p:cNvSpPr>
          <p:nvPr/>
        </p:nvSpPr>
        <p:spPr bwMode="auto">
          <a:xfrm>
            <a:off x="2438400" y="1685925"/>
            <a:ext cx="37941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</a:t>
            </a:r>
          </a:p>
        </p:txBody>
      </p:sp>
      <p:sp>
        <p:nvSpPr>
          <p:cNvPr id="132159" name="Oval 63"/>
          <p:cNvSpPr>
            <a:spLocks noChangeArrowheads="1"/>
          </p:cNvSpPr>
          <p:nvPr/>
        </p:nvSpPr>
        <p:spPr bwMode="auto">
          <a:xfrm>
            <a:off x="5386388" y="4059238"/>
            <a:ext cx="141287" cy="1428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61" name="AutoShape 65"/>
          <p:cNvSpPr>
            <a:spLocks noChangeArrowheads="1"/>
          </p:cNvSpPr>
          <p:nvPr/>
        </p:nvSpPr>
        <p:spPr bwMode="auto">
          <a:xfrm rot="5400000">
            <a:off x="1895475" y="3498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62" name="Line 66"/>
          <p:cNvSpPr>
            <a:spLocks noChangeShapeType="1"/>
          </p:cNvSpPr>
          <p:nvPr/>
        </p:nvSpPr>
        <p:spPr bwMode="auto">
          <a:xfrm rot="28369" flipV="1">
            <a:off x="2955925" y="3611563"/>
            <a:ext cx="3722688" cy="33337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67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2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3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36" grpId="0" animBg="1"/>
      <p:bldP spid="132137" grpId="0" animBg="1"/>
      <p:bldP spid="132138" grpId="0" animBg="1"/>
      <p:bldP spid="132139" grpId="0" animBg="1"/>
      <p:bldP spid="132140" grpId="0" animBg="1"/>
      <p:bldP spid="132143" grpId="0" animBg="1"/>
      <p:bldP spid="132144" grpId="0" animBg="1"/>
      <p:bldP spid="132146" grpId="0" animBg="1"/>
      <p:bldP spid="132147" grpId="0" animBg="1"/>
      <p:bldP spid="132148" grpId="0" animBg="1"/>
      <p:bldP spid="132149" grpId="0" animBg="1"/>
      <p:bldP spid="132150" grpId="0" animBg="1"/>
      <p:bldP spid="132159" grpId="0" animBg="1"/>
      <p:bldP spid="132161" grpId="0" animBg="1"/>
      <p:bldP spid="13216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28838" y="2943225"/>
            <a:ext cx="4927600" cy="30734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374" y="1058863"/>
            <a:ext cx="7815262" cy="523875"/>
          </a:xfrm>
          <a:noFill/>
          <a:ln/>
        </p:spPr>
        <p:txBody>
          <a:bodyPr/>
          <a:lstStyle/>
          <a:p>
            <a:pPr>
              <a:buSzTx/>
              <a:buFont typeface="Wingdings" pitchFamily="2" charset="2"/>
              <a:buChar char="n"/>
            </a:pPr>
            <a:r>
              <a:rPr lang="en-US">
                <a:solidFill>
                  <a:srgbClr val="66FFFF"/>
                </a:solidFill>
              </a:rPr>
              <a:t>Example:  Panthers Football Team</a:t>
            </a:r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095625" y="3829050"/>
            <a:ext cx="49530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686425" y="3810000"/>
            <a:ext cx="495300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14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24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18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30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162175" y="2971800"/>
            <a:ext cx="230505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Number of</a:t>
            </a:r>
          </a:p>
          <a:p>
            <a:pPr>
              <a:lnSpc>
                <a:spcPct val="110000"/>
              </a:lnSpc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Interceptions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676775" y="2971800"/>
            <a:ext cx="230505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Number of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Points Scored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 rot="5400000">
            <a:off x="1828800" y="4451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103188"/>
            <a:ext cx="7772400" cy="719137"/>
          </a:xfrm>
          <a:noFill/>
          <a:ln/>
        </p:spPr>
        <p:txBody>
          <a:bodyPr/>
          <a:lstStyle/>
          <a:p>
            <a:r>
              <a:rPr lang="en-US"/>
              <a:t>Scatter Diagram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079274" y="1528763"/>
            <a:ext cx="7231062" cy="142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The Panthers football team is interested in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investigating the relationship, if any, between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interceptions made and points scored.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 rot="5400000">
            <a:off x="814161" y="1670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015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3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3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4" grpId="0" autoUpdateAnimBg="0"/>
      <p:bldP spid="32775" grpId="0" autoUpdateAnimBg="0"/>
      <p:bldP spid="32776" grpId="0" autoUpdateAnimBg="0"/>
      <p:bldP spid="32777" grpId="0" autoUpdateAnimBg="0"/>
      <p:bldP spid="32778" grpId="0" animBg="1"/>
      <p:bldP spid="32781" grpId="0" autoUpdateAnimBg="0"/>
      <p:bldP spid="3278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293813" y="1090613"/>
            <a:ext cx="6577012" cy="487838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66" name="Group 74"/>
          <p:cNvGrpSpPr>
            <a:grpSpLocks/>
          </p:cNvGrpSpPr>
          <p:nvPr/>
        </p:nvGrpSpPr>
        <p:grpSpPr bwMode="auto">
          <a:xfrm>
            <a:off x="3595688" y="1600200"/>
            <a:ext cx="3486150" cy="3316288"/>
            <a:chOff x="2265" y="1152"/>
            <a:chExt cx="2196" cy="2089"/>
          </a:xfrm>
        </p:grpSpPr>
        <p:sp>
          <p:nvSpPr>
            <p:cNvPr id="33853" name="Line 61"/>
            <p:cNvSpPr>
              <a:spLocks noChangeShapeType="1"/>
            </p:cNvSpPr>
            <p:nvPr/>
          </p:nvSpPr>
          <p:spPr bwMode="auto">
            <a:xfrm rot="5400000">
              <a:off x="1221" y="2196"/>
              <a:ext cx="2087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64"/>
            <p:cNvSpPr>
              <a:spLocks noChangeShapeType="1"/>
            </p:cNvSpPr>
            <p:nvPr/>
          </p:nvSpPr>
          <p:spPr bwMode="auto">
            <a:xfrm rot="5400000">
              <a:off x="1959" y="2196"/>
              <a:ext cx="2087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66"/>
            <p:cNvSpPr>
              <a:spLocks noChangeShapeType="1"/>
            </p:cNvSpPr>
            <p:nvPr/>
          </p:nvSpPr>
          <p:spPr bwMode="auto">
            <a:xfrm rot="5400000">
              <a:off x="2691" y="2198"/>
              <a:ext cx="2087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67"/>
            <p:cNvSpPr>
              <a:spLocks noChangeShapeType="1"/>
            </p:cNvSpPr>
            <p:nvPr/>
          </p:nvSpPr>
          <p:spPr bwMode="auto">
            <a:xfrm rot="5400000">
              <a:off x="3417" y="2196"/>
              <a:ext cx="2087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51" name="Group 59"/>
          <p:cNvGrpSpPr>
            <a:grpSpLocks/>
          </p:cNvGrpSpPr>
          <p:nvPr/>
        </p:nvGrpSpPr>
        <p:grpSpPr bwMode="auto">
          <a:xfrm>
            <a:off x="2436813" y="1744663"/>
            <a:ext cx="4827587" cy="2728912"/>
            <a:chOff x="1835" y="1243"/>
            <a:chExt cx="3041" cy="1719"/>
          </a:xfrm>
        </p:grpSpPr>
        <p:sp>
          <p:nvSpPr>
            <p:cNvPr id="33844" name="Line 52"/>
            <p:cNvSpPr>
              <a:spLocks noChangeShapeType="1"/>
            </p:cNvSpPr>
            <p:nvPr/>
          </p:nvSpPr>
          <p:spPr bwMode="auto">
            <a:xfrm>
              <a:off x="1838" y="2962"/>
              <a:ext cx="303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3"/>
            <p:cNvSpPr>
              <a:spLocks noChangeShapeType="1"/>
            </p:cNvSpPr>
            <p:nvPr/>
          </p:nvSpPr>
          <p:spPr bwMode="auto">
            <a:xfrm>
              <a:off x="1835" y="2689"/>
              <a:ext cx="303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54"/>
            <p:cNvSpPr>
              <a:spLocks noChangeShapeType="1"/>
            </p:cNvSpPr>
            <p:nvPr/>
          </p:nvSpPr>
          <p:spPr bwMode="auto">
            <a:xfrm>
              <a:off x="1841" y="2389"/>
              <a:ext cx="303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55"/>
            <p:cNvSpPr>
              <a:spLocks noChangeShapeType="1"/>
            </p:cNvSpPr>
            <p:nvPr/>
          </p:nvSpPr>
          <p:spPr bwMode="auto">
            <a:xfrm>
              <a:off x="1838" y="2098"/>
              <a:ext cx="303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56"/>
            <p:cNvSpPr>
              <a:spLocks noChangeShapeType="1"/>
            </p:cNvSpPr>
            <p:nvPr/>
          </p:nvSpPr>
          <p:spPr bwMode="auto">
            <a:xfrm>
              <a:off x="1835" y="1816"/>
              <a:ext cx="303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57"/>
            <p:cNvSpPr>
              <a:spLocks noChangeShapeType="1"/>
            </p:cNvSpPr>
            <p:nvPr/>
          </p:nvSpPr>
          <p:spPr bwMode="auto">
            <a:xfrm>
              <a:off x="1841" y="1534"/>
              <a:ext cx="303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58"/>
            <p:cNvSpPr>
              <a:spLocks noChangeShapeType="1"/>
            </p:cNvSpPr>
            <p:nvPr/>
          </p:nvSpPr>
          <p:spPr bwMode="auto">
            <a:xfrm>
              <a:off x="1838" y="1243"/>
              <a:ext cx="303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188"/>
            <a:ext cx="7772400" cy="719137"/>
          </a:xfrm>
          <a:noFill/>
          <a:ln/>
        </p:spPr>
        <p:txBody>
          <a:bodyPr/>
          <a:lstStyle/>
          <a:p>
            <a:r>
              <a:rPr lang="en-US" dirty="0"/>
              <a:t>Scatter Diagram and </a:t>
            </a:r>
            <a:r>
              <a:rPr lang="en-US" dirty="0" err="1"/>
              <a:t>Trendline</a:t>
            </a:r>
            <a:endParaRPr lang="en-US" dirty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443163" y="1620838"/>
            <a:ext cx="0" cy="330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2436813" y="4929188"/>
            <a:ext cx="485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81238" y="1106488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316788" y="4667250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176588" y="5434013"/>
            <a:ext cx="32321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Number of Interceptions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 rot="16200000">
            <a:off x="-2381" y="3107531"/>
            <a:ext cx="329247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Number of Points Scored</a:t>
            </a:r>
          </a:p>
        </p:txBody>
      </p:sp>
      <p:sp>
        <p:nvSpPr>
          <p:cNvPr id="33825" name="Oval 33"/>
          <p:cNvSpPr>
            <a:spLocks noChangeArrowheads="1"/>
          </p:cNvSpPr>
          <p:nvPr/>
        </p:nvSpPr>
        <p:spPr bwMode="auto">
          <a:xfrm>
            <a:off x="5856288" y="2643188"/>
            <a:ext cx="147637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3519488" y="3281363"/>
            <a:ext cx="147637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42" name="Group 50"/>
          <p:cNvGrpSpPr>
            <a:grpSpLocks/>
          </p:cNvGrpSpPr>
          <p:nvPr/>
        </p:nvGrpSpPr>
        <p:grpSpPr bwMode="auto">
          <a:xfrm>
            <a:off x="2335213" y="1741488"/>
            <a:ext cx="104775" cy="3187700"/>
            <a:chOff x="1771" y="1241"/>
            <a:chExt cx="66" cy="2008"/>
          </a:xfrm>
        </p:grpSpPr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1771" y="3249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1771" y="1533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1773" y="2961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1771" y="1821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1771" y="2097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1771" y="2385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1771" y="2685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Line 43"/>
            <p:cNvSpPr>
              <a:spLocks noChangeShapeType="1"/>
            </p:cNvSpPr>
            <p:nvPr/>
          </p:nvSpPr>
          <p:spPr bwMode="auto">
            <a:xfrm>
              <a:off x="1771" y="1241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43" name="Group 51"/>
          <p:cNvGrpSpPr>
            <a:grpSpLocks/>
          </p:cNvGrpSpPr>
          <p:nvPr/>
        </p:nvGrpSpPr>
        <p:grpSpPr bwMode="auto">
          <a:xfrm>
            <a:off x="1857375" y="1511300"/>
            <a:ext cx="485775" cy="3648075"/>
            <a:chOff x="1470" y="1096"/>
            <a:chExt cx="306" cy="2298"/>
          </a:xfrm>
        </p:grpSpPr>
        <p:sp>
          <p:nvSpPr>
            <p:cNvPr id="33817" name="Rectangle 25"/>
            <p:cNvSpPr>
              <a:spLocks noChangeArrowheads="1"/>
            </p:cNvSpPr>
            <p:nvPr/>
          </p:nvSpPr>
          <p:spPr bwMode="auto">
            <a:xfrm>
              <a:off x="1566" y="2820"/>
              <a:ext cx="2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5</a:t>
              </a:r>
            </a:p>
          </p:txBody>
        </p:sp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1470" y="2556"/>
              <a:ext cx="30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10</a:t>
              </a:r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1470" y="2256"/>
              <a:ext cx="30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15</a:t>
              </a:r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1470" y="1968"/>
              <a:ext cx="30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20</a:t>
              </a:r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1470" y="1692"/>
              <a:ext cx="30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25</a:t>
              </a:r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1470" y="1404"/>
              <a:ext cx="30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30</a:t>
              </a:r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1566" y="3108"/>
              <a:ext cx="2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0</a:t>
              </a:r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1470" y="1096"/>
              <a:ext cx="30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35</a:t>
              </a:r>
            </a:p>
          </p:txBody>
        </p:sp>
      </p:grpSp>
      <p:grpSp>
        <p:nvGrpSpPr>
          <p:cNvPr id="33840" name="Group 48"/>
          <p:cNvGrpSpPr>
            <a:grpSpLocks/>
          </p:cNvGrpSpPr>
          <p:nvPr/>
        </p:nvGrpSpPr>
        <p:grpSpPr bwMode="auto">
          <a:xfrm>
            <a:off x="2443163" y="4935538"/>
            <a:ext cx="4641850" cy="101600"/>
            <a:chOff x="1839" y="3253"/>
            <a:chExt cx="2924" cy="64"/>
          </a:xfrm>
        </p:grpSpPr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2571" y="325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3303" y="325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4035" y="325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1839" y="325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Line 46"/>
            <p:cNvSpPr>
              <a:spLocks noChangeShapeType="1"/>
            </p:cNvSpPr>
            <p:nvPr/>
          </p:nvSpPr>
          <p:spPr bwMode="auto">
            <a:xfrm>
              <a:off x="4763" y="325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2276475" y="5029200"/>
            <a:ext cx="4981575" cy="473075"/>
            <a:chOff x="1734" y="3312"/>
            <a:chExt cx="3138" cy="298"/>
          </a:xfrm>
        </p:grpSpPr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2478" y="3312"/>
              <a:ext cx="2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</a:t>
              </a: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3198" y="3324"/>
              <a:ext cx="2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2</a:t>
              </a:r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3942" y="3324"/>
              <a:ext cx="2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3</a:t>
              </a:r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1734" y="3324"/>
              <a:ext cx="2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0</a:t>
              </a:r>
            </a:p>
          </p:txBody>
        </p:sp>
        <p:sp>
          <p:nvSpPr>
            <p:cNvPr id="33839" name="Rectangle 47"/>
            <p:cNvSpPr>
              <a:spLocks noChangeArrowheads="1"/>
            </p:cNvSpPr>
            <p:nvPr/>
          </p:nvSpPr>
          <p:spPr bwMode="auto">
            <a:xfrm>
              <a:off x="4662" y="3324"/>
              <a:ext cx="2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4</a:t>
              </a:r>
            </a:p>
          </p:txBody>
        </p:sp>
      </p:grpSp>
      <p:sp>
        <p:nvSpPr>
          <p:cNvPr id="33861" name="Oval 69"/>
          <p:cNvSpPr>
            <a:spLocks noChangeArrowheads="1"/>
          </p:cNvSpPr>
          <p:nvPr/>
        </p:nvSpPr>
        <p:spPr bwMode="auto">
          <a:xfrm>
            <a:off x="5856288" y="2128838"/>
            <a:ext cx="147637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Oval 70"/>
          <p:cNvSpPr>
            <a:spLocks noChangeArrowheads="1"/>
          </p:cNvSpPr>
          <p:nvPr/>
        </p:nvSpPr>
        <p:spPr bwMode="auto">
          <a:xfrm>
            <a:off x="3519488" y="3557588"/>
            <a:ext cx="147637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63" name="Oval 71"/>
          <p:cNvSpPr>
            <a:spLocks noChangeArrowheads="1"/>
          </p:cNvSpPr>
          <p:nvPr/>
        </p:nvSpPr>
        <p:spPr bwMode="auto">
          <a:xfrm>
            <a:off x="4691063" y="3195638"/>
            <a:ext cx="147637" cy="147637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64" name="AutoShape 72"/>
          <p:cNvSpPr>
            <a:spLocks noChangeArrowheads="1"/>
          </p:cNvSpPr>
          <p:nvPr/>
        </p:nvSpPr>
        <p:spPr bwMode="auto">
          <a:xfrm rot="5400000">
            <a:off x="1019175" y="3422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591719" y="2485232"/>
            <a:ext cx="2336800" cy="10723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66194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0" grpId="0" animBg="1"/>
      <p:bldP spid="33796" grpId="0" animBg="1"/>
      <p:bldP spid="33797" grpId="0" animBg="1"/>
      <p:bldP spid="33798" grpId="0" autoUpdateAnimBg="0"/>
      <p:bldP spid="33799" grpId="0" autoUpdateAnimBg="0"/>
      <p:bldP spid="33803" grpId="0" autoUpdateAnimBg="0"/>
      <p:bldP spid="33807" grpId="0" autoUpdateAnimBg="0"/>
      <p:bldP spid="33825" grpId="0" animBg="1"/>
      <p:bldP spid="33827" grpId="0" animBg="1"/>
      <p:bldP spid="33861" grpId="0" animBg="1"/>
      <p:bldP spid="33862" grpId="0" animBg="1"/>
      <p:bldP spid="33863" grpId="0" animBg="1"/>
      <p:bldP spid="3386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750888" y="1060450"/>
            <a:ext cx="7772400" cy="56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Insights Gained from the Preceding Scatter Diagram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86723" name="AutoShape 3"/>
          <p:cNvSpPr>
            <a:spLocks noChangeArrowheads="1"/>
          </p:cNvSpPr>
          <p:nvPr/>
        </p:nvSpPr>
        <p:spPr bwMode="auto">
          <a:xfrm rot="5400000">
            <a:off x="828675" y="1651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4" name="AutoShape 4"/>
          <p:cNvSpPr>
            <a:spLocks noChangeArrowheads="1"/>
          </p:cNvSpPr>
          <p:nvPr/>
        </p:nvSpPr>
        <p:spPr bwMode="auto">
          <a:xfrm rot="5400000">
            <a:off x="828675" y="2870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AutoShape 5"/>
          <p:cNvSpPr>
            <a:spLocks noChangeArrowheads="1"/>
          </p:cNvSpPr>
          <p:nvPr/>
        </p:nvSpPr>
        <p:spPr bwMode="auto">
          <a:xfrm rot="5400000">
            <a:off x="828675" y="3727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990600" y="3524250"/>
            <a:ext cx="779145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relationship is not perfect; all plotted points in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scatter diagram are not on a straight line.</a:t>
            </a: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990600" y="2705100"/>
            <a:ext cx="77724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Higher points scored are associated with a higher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number of interceptions.</a:t>
            </a:r>
          </a:p>
        </p:txBody>
      </p:sp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1009650" y="1524000"/>
            <a:ext cx="782955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scatter diagram indicates a positive relationship</a:t>
            </a:r>
          </a:p>
          <a:p>
            <a:pPr algn="l">
              <a:buClr>
                <a:srgbClr val="00FFFF"/>
              </a:buClr>
              <a:buSzPct val="125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between the number of interceptions and the</a:t>
            </a:r>
          </a:p>
          <a:p>
            <a:pPr algn="l">
              <a:buClr>
                <a:srgbClr val="00FFFF"/>
              </a:buClr>
              <a:buSzPct val="125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number of points scored.</a:t>
            </a: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Panthers Football Team</a:t>
            </a:r>
          </a:p>
        </p:txBody>
      </p:sp>
    </p:spTree>
    <p:extLst>
      <p:ext uri="{BB962C8B-B14F-4D97-AF65-F5344CB8AC3E}">
        <p14:creationId xmlns:p14="http://schemas.microsoft.com/office/powerpoint/2010/main" val="27662595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nimBg="1"/>
      <p:bldP spid="286724" grpId="0" animBg="1"/>
      <p:bldP spid="286725" grpId="0" animBg="1"/>
      <p:bldP spid="286726" grpId="0" autoUpdateAnimBg="0"/>
      <p:bldP spid="286727" grpId="0" autoUpdateAnimBg="0"/>
      <p:bldP spid="286728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Side-by-Side Bar Chart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 rot="5400000">
            <a:off x="558800" y="118881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5400000">
            <a:off x="577850" y="208416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577850" y="296998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9775" y="2743200"/>
            <a:ext cx="779145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Each bar within a cluster represents one value of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second variable.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9775" y="1885950"/>
            <a:ext cx="77724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Each cluster of bars represents one value of the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first variable.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9775" y="838200"/>
            <a:ext cx="782955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00FFFF"/>
              </a:buClr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side-by-side bar chart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graphical display for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depicting multiple bar charts on the same display.</a:t>
            </a:r>
          </a:p>
        </p:txBody>
      </p:sp>
    </p:spTree>
    <p:extLst>
      <p:ext uri="{BB962C8B-B14F-4D97-AF65-F5344CB8AC3E}">
        <p14:creationId xmlns:p14="http://schemas.microsoft.com/office/powerpoint/2010/main" val="4532856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utoUpdateAnimBg="0"/>
      <p:bldP spid="7" grpId="0" autoUpdateAnimBg="0"/>
      <p:bldP spid="8" grpId="0" autoUpdateAnimBg="0"/>
    </p:bldLst>
  </p:timing>
</p:sld>
</file>

<file path=ppt/theme/theme1.xml><?xml version="1.0" encoding="utf-8"?>
<a:theme xmlns:a="http://schemas.openxmlformats.org/drawingml/2006/main" name="EMBS2_CH06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EMBS2_CH06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lnDef>
  </a:objectDefaults>
  <a:extraClrSchemeLst>
    <a:extraClrScheme>
      <a:clrScheme name="EMBS2_CH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S2_CH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1470076000</TotalTime>
  <Pages>14</Pages>
  <Words>5077</Words>
  <Application>Microsoft Macintosh PowerPoint</Application>
  <PresentationFormat>On-screen Show (4:3)</PresentationFormat>
  <Paragraphs>1183</Paragraphs>
  <Slides>103</Slides>
  <Notes>75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2" baseType="lpstr">
      <vt:lpstr>Wingdings</vt:lpstr>
      <vt:lpstr>Arial</vt:lpstr>
      <vt:lpstr>Monotype Sorts</vt:lpstr>
      <vt:lpstr>Symbol</vt:lpstr>
      <vt:lpstr>Times New Roman</vt:lpstr>
      <vt:lpstr>MS Reference Serif</vt:lpstr>
      <vt:lpstr>Book Antiqua</vt:lpstr>
      <vt:lpstr>EMBS2_CH06</vt:lpstr>
      <vt:lpstr>Equation</vt:lpstr>
      <vt:lpstr>PowerPoint Presentation</vt:lpstr>
      <vt:lpstr> Data and Statistics</vt:lpstr>
      <vt:lpstr>Statistics</vt:lpstr>
      <vt:lpstr>Applications in  Business and Economics</vt:lpstr>
      <vt:lpstr>PowerPoint Presentation</vt:lpstr>
      <vt:lpstr>Data and Data Sets</vt:lpstr>
      <vt:lpstr>PowerPoint Presentation</vt:lpstr>
      <vt:lpstr>PowerPoint Presentation</vt:lpstr>
      <vt:lpstr>Scales of Measurement</vt:lpstr>
      <vt:lpstr>Scales of Measurement</vt:lpstr>
      <vt:lpstr>PowerPoint Presentation</vt:lpstr>
      <vt:lpstr>Scales of Measurement</vt:lpstr>
      <vt:lpstr>Scales of Measurement</vt:lpstr>
      <vt:lpstr>Scales of Measurement</vt:lpstr>
      <vt:lpstr>Scales of Measurement</vt:lpstr>
      <vt:lpstr>Scales of Measurement</vt:lpstr>
      <vt:lpstr>Scales of Measurement</vt:lpstr>
      <vt:lpstr>PowerPoint Presentation</vt:lpstr>
      <vt:lpstr>Categorical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Sources</vt:lpstr>
      <vt:lpstr>PowerPoint Presentation</vt:lpstr>
      <vt:lpstr>Descriptive Statistics</vt:lpstr>
      <vt:lpstr>PowerPoint Presentation</vt:lpstr>
      <vt:lpstr>PowerPoint Presentation</vt:lpstr>
      <vt:lpstr> Tabular Summary:   Frequency and Percent Frequency</vt:lpstr>
      <vt:lpstr> Graphical Summary: Histogram</vt:lpstr>
      <vt:lpstr> Numerical Descriptive Statistics</vt:lpstr>
      <vt:lpstr>PowerPoint Presentation</vt:lpstr>
      <vt:lpstr> Process of Statistical Inference</vt:lpstr>
      <vt:lpstr>Descriptive Statistics: Tabular and Graphical Displays</vt:lpstr>
      <vt:lpstr>Summarizing Categorical Data</vt:lpstr>
      <vt:lpstr>PowerPoint Presentation</vt:lpstr>
      <vt:lpstr>PowerPoint Presentation</vt:lpstr>
      <vt:lpstr>PowerPoint Presentation</vt:lpstr>
      <vt:lpstr>PowerPoint Presentation</vt:lpstr>
      <vt:lpstr>Percent Frequency Distribution</vt:lpstr>
      <vt:lpstr>PowerPoint Presentation</vt:lpstr>
      <vt:lpstr>Bar Chart</vt:lpstr>
      <vt:lpstr>PowerPoint Presentation</vt:lpstr>
      <vt:lpstr>PowerPoint Presentation</vt:lpstr>
      <vt:lpstr>Pie Chart</vt:lpstr>
      <vt:lpstr>PowerPoint Presentation</vt:lpstr>
      <vt:lpstr>PowerPoint Presentation</vt:lpstr>
      <vt:lpstr>Summarizing Quantitative Data</vt:lpstr>
      <vt:lpstr>Frequency Distribution</vt:lpstr>
      <vt:lpstr>PowerPoint Presentation</vt:lpstr>
      <vt:lpstr>PowerPoint Presentation</vt:lpstr>
      <vt:lpstr>Frequency Distribution</vt:lpstr>
      <vt:lpstr>Frequency Distribution</vt:lpstr>
      <vt:lpstr>PowerPoint Presentation</vt:lpstr>
      <vt:lpstr>PowerPoint Presentation</vt:lpstr>
      <vt:lpstr>Frequency Distribution</vt:lpstr>
      <vt:lpstr>Relative Frequency and Percent Frequency Distributions</vt:lpstr>
      <vt:lpstr>PowerPoint Presentation</vt:lpstr>
      <vt:lpstr>PowerPoint Presentation</vt:lpstr>
      <vt:lpstr>PowerPoint Presentation</vt:lpstr>
      <vt:lpstr>Histogram</vt:lpstr>
      <vt:lpstr>Histogram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Cumulative Distributions</vt:lpstr>
      <vt:lpstr>PowerPoint Presentation</vt:lpstr>
      <vt:lpstr>PowerPoint Presentation</vt:lpstr>
      <vt:lpstr>PowerPoint Presentation</vt:lpstr>
      <vt:lpstr>PowerPoint Presentation</vt:lpstr>
      <vt:lpstr>Stretched Stem-and-Leaf Display</vt:lpstr>
      <vt:lpstr>PowerPoint Presentation</vt:lpstr>
      <vt:lpstr>PowerPoint Presentation</vt:lpstr>
      <vt:lpstr>Example: Leaf Unit = 0.1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Crosstabulation</vt:lpstr>
      <vt:lpstr>PowerPoint Presentation</vt:lpstr>
      <vt:lpstr>Crosstabulation: Row or Column 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Scatter Diagram</vt:lpstr>
      <vt:lpstr>Scatter Diagram</vt:lpstr>
      <vt:lpstr>Scatter Diagram</vt:lpstr>
      <vt:lpstr>Scatter Diagram</vt:lpstr>
      <vt:lpstr>Scatter Diagram and Trendline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Tabular and Graphical Displays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DATA &amp; STATISTICS</dc:subject>
  <cp:lastModifiedBy>Anirban Ghatak</cp:lastModifiedBy>
  <cp:revision>352</cp:revision>
  <cp:lastPrinted>1601-01-01T00:00:00Z</cp:lastPrinted>
  <dcterms:created xsi:type="dcterms:W3CDTF">1996-08-23T09:31:38Z</dcterms:created>
  <dcterms:modified xsi:type="dcterms:W3CDTF">2019-07-23T01:10:31Z</dcterms:modified>
</cp:coreProperties>
</file>