
<file path=[Content_Types].xml><?xml version="1.0" encoding="utf-8"?>
<Types xmlns="http://schemas.openxmlformats.org/package/2006/content-types">
  <Default Extension="bin" ContentType="application/vnd.openxmlformats-officedocument.oleObject"/>
  <Default Extension="emf" ContentType="image/x-emf"/>
  <Default Extension="fntdata" ContentType="application/x-fontdata"/>
  <Default Extension="jpeg" ContentType="image/jpe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p:sldMasterIdLst>
    <p:sldMasterId id="2147483653" r:id="rId1"/>
  </p:sldMasterIdLst>
  <p:notesMasterIdLst>
    <p:notesMasterId r:id="rId74"/>
  </p:notesMasterIdLst>
  <p:handoutMasterIdLst>
    <p:handoutMasterId r:id="rId75"/>
  </p:handoutMasterIdLst>
  <p:sldIdLst>
    <p:sldId id="257" r:id="rId2"/>
    <p:sldId id="258" r:id="rId3"/>
    <p:sldId id="418" r:id="rId4"/>
    <p:sldId id="259" r:id="rId5"/>
    <p:sldId id="419" r:id="rId6"/>
    <p:sldId id="420" r:id="rId7"/>
    <p:sldId id="422" r:id="rId8"/>
    <p:sldId id="306" r:id="rId9"/>
    <p:sldId id="423" r:id="rId10"/>
    <p:sldId id="339" r:id="rId11"/>
    <p:sldId id="262" r:id="rId12"/>
    <p:sldId id="353" r:id="rId13"/>
    <p:sldId id="264" r:id="rId14"/>
    <p:sldId id="354" r:id="rId15"/>
    <p:sldId id="337" r:id="rId16"/>
    <p:sldId id="379" r:id="rId17"/>
    <p:sldId id="433" r:id="rId18"/>
    <p:sldId id="389" r:id="rId19"/>
    <p:sldId id="385" r:id="rId20"/>
    <p:sldId id="386" r:id="rId21"/>
    <p:sldId id="387" r:id="rId22"/>
    <p:sldId id="388" r:id="rId23"/>
    <p:sldId id="376" r:id="rId24"/>
    <p:sldId id="378" r:id="rId25"/>
    <p:sldId id="345" r:id="rId26"/>
    <p:sldId id="341" r:id="rId27"/>
    <p:sldId id="390" r:id="rId28"/>
    <p:sldId id="391" r:id="rId29"/>
    <p:sldId id="343" r:id="rId30"/>
    <p:sldId id="392" r:id="rId31"/>
    <p:sldId id="394" r:id="rId32"/>
    <p:sldId id="273" r:id="rId33"/>
    <p:sldId id="349" r:id="rId34"/>
    <p:sldId id="395" r:id="rId35"/>
    <p:sldId id="396" r:id="rId36"/>
    <p:sldId id="397" r:id="rId37"/>
    <p:sldId id="350" r:id="rId38"/>
    <p:sldId id="275" r:id="rId39"/>
    <p:sldId id="278" r:id="rId40"/>
    <p:sldId id="279" r:id="rId41"/>
    <p:sldId id="459" r:id="rId42"/>
    <p:sldId id="460" r:id="rId43"/>
    <p:sldId id="280" r:id="rId44"/>
    <p:sldId id="321" r:id="rId45"/>
    <p:sldId id="281" r:id="rId46"/>
    <p:sldId id="293" r:id="rId47"/>
    <p:sldId id="340" r:id="rId48"/>
    <p:sldId id="398" r:id="rId49"/>
    <p:sldId id="359" r:id="rId50"/>
    <p:sldId id="399" r:id="rId51"/>
    <p:sldId id="424" r:id="rId52"/>
    <p:sldId id="425" r:id="rId53"/>
    <p:sldId id="426" r:id="rId54"/>
    <p:sldId id="427" r:id="rId55"/>
    <p:sldId id="428" r:id="rId56"/>
    <p:sldId id="432" r:id="rId57"/>
    <p:sldId id="429" r:id="rId58"/>
    <p:sldId id="443" r:id="rId59"/>
    <p:sldId id="444" r:id="rId60"/>
    <p:sldId id="445" r:id="rId61"/>
    <p:sldId id="446" r:id="rId62"/>
    <p:sldId id="447" r:id="rId63"/>
    <p:sldId id="448" r:id="rId64"/>
    <p:sldId id="449" r:id="rId65"/>
    <p:sldId id="450" r:id="rId66"/>
    <p:sldId id="451" r:id="rId67"/>
    <p:sldId id="452" r:id="rId68"/>
    <p:sldId id="453" r:id="rId69"/>
    <p:sldId id="454" r:id="rId70"/>
    <p:sldId id="456" r:id="rId71"/>
    <p:sldId id="457" r:id="rId72"/>
    <p:sldId id="458" r:id="rId73"/>
  </p:sldIdLst>
  <p:sldSz cx="9144000" cy="6858000" type="screen4x3"/>
  <p:notesSz cx="6858000" cy="9144000"/>
  <p:embeddedFontLst>
    <p:embeddedFont>
      <p:font typeface="Book Antiqua" panose="02040602050305030304" pitchFamily="18" charset="0"/>
      <p:regular r:id="rId76"/>
      <p:bold r:id="rId77"/>
      <p:italic r:id="rId78"/>
      <p:boldItalic r:id="rId79"/>
    </p:embeddedFont>
    <p:embeddedFont>
      <p:font typeface="Monotype Sorts" pitchFamily="2" charset="2"/>
      <p:regular r:id="rId80"/>
    </p:embeddedFont>
    <p:embeddedFont>
      <p:font typeface="MS Reference Serif" panose="02040502050405020303" pitchFamily="18" charset="0"/>
      <p:regular r:id="rId81"/>
      <p:bold r:id="rId82"/>
      <p:italic r:id="rId83"/>
      <p:boldItalic r:id="rId84"/>
    </p:embeddedFont>
  </p:embeddedFontLst>
  <p:kinsoku lang="ja-JP" invalStChars="、。，．・：；？！゛゜ヽヾゝゞ々ー’”）〕］｝〉》」』】°‰′″℃￠％ぁぃぅぇぉっゃゅょゎァィゥェォッャュョヮヵヶ!%),.:;?]}｡｣､･ｧｨｩｪｫｬｭｮｯｰﾞﾟ" invalEndChars="‘“（〔［｛〈《「『【￥＄$([\{｢￡"/>
  <p:defaultTextStyle>
    <a:defPPr>
      <a:defRPr lang="en-US"/>
    </a:defPPr>
    <a:lvl1pPr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MS Reference Serif" pitchFamily="18" charset="0"/>
        <a:ea typeface="+mn-ea"/>
        <a:cs typeface="+mn-cs"/>
      </a:defRPr>
    </a:lvl1pPr>
    <a:lvl2pPr marL="4572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MS Reference Serif" pitchFamily="18" charset="0"/>
        <a:ea typeface="+mn-ea"/>
        <a:cs typeface="+mn-cs"/>
      </a:defRPr>
    </a:lvl2pPr>
    <a:lvl3pPr marL="9144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MS Reference Serif" pitchFamily="18" charset="0"/>
        <a:ea typeface="+mn-ea"/>
        <a:cs typeface="+mn-cs"/>
      </a:defRPr>
    </a:lvl3pPr>
    <a:lvl4pPr marL="13716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MS Reference Serif" pitchFamily="18" charset="0"/>
        <a:ea typeface="+mn-ea"/>
        <a:cs typeface="+mn-cs"/>
      </a:defRPr>
    </a:lvl4pPr>
    <a:lvl5pPr marL="18288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MS Reference Serif" pitchFamily="18" charset="0"/>
        <a:ea typeface="+mn-ea"/>
        <a:cs typeface="+mn-cs"/>
      </a:defRPr>
    </a:lvl5pPr>
    <a:lvl6pPr marL="2286000" algn="l" defTabSz="914400" rtl="0" eaLnBrk="1" latinLnBrk="0" hangingPunct="1">
      <a:defRPr sz="2200" kern="1200">
        <a:solidFill>
          <a:schemeClr val="tx1"/>
        </a:solidFill>
        <a:effectLst>
          <a:outerShdw blurRad="38100" dist="38100" dir="2700000" algn="tl">
            <a:srgbClr val="000000">
              <a:alpha val="43137"/>
            </a:srgbClr>
          </a:outerShdw>
        </a:effectLst>
        <a:latin typeface="MS Reference Serif" pitchFamily="18" charset="0"/>
        <a:ea typeface="+mn-ea"/>
        <a:cs typeface="+mn-cs"/>
      </a:defRPr>
    </a:lvl6pPr>
    <a:lvl7pPr marL="2743200" algn="l" defTabSz="914400" rtl="0" eaLnBrk="1" latinLnBrk="0" hangingPunct="1">
      <a:defRPr sz="2200" kern="1200">
        <a:solidFill>
          <a:schemeClr val="tx1"/>
        </a:solidFill>
        <a:effectLst>
          <a:outerShdw blurRad="38100" dist="38100" dir="2700000" algn="tl">
            <a:srgbClr val="000000">
              <a:alpha val="43137"/>
            </a:srgbClr>
          </a:outerShdw>
        </a:effectLst>
        <a:latin typeface="MS Reference Serif" pitchFamily="18" charset="0"/>
        <a:ea typeface="+mn-ea"/>
        <a:cs typeface="+mn-cs"/>
      </a:defRPr>
    </a:lvl7pPr>
    <a:lvl8pPr marL="3200400" algn="l" defTabSz="914400" rtl="0" eaLnBrk="1" latinLnBrk="0" hangingPunct="1">
      <a:defRPr sz="2200" kern="1200">
        <a:solidFill>
          <a:schemeClr val="tx1"/>
        </a:solidFill>
        <a:effectLst>
          <a:outerShdw blurRad="38100" dist="38100" dir="2700000" algn="tl">
            <a:srgbClr val="000000">
              <a:alpha val="43137"/>
            </a:srgbClr>
          </a:outerShdw>
        </a:effectLst>
        <a:latin typeface="MS Reference Serif" pitchFamily="18" charset="0"/>
        <a:ea typeface="+mn-ea"/>
        <a:cs typeface="+mn-cs"/>
      </a:defRPr>
    </a:lvl8pPr>
    <a:lvl9pPr marL="3657600" algn="l" defTabSz="914400" rtl="0" eaLnBrk="1" latinLnBrk="0" hangingPunct="1">
      <a:defRPr sz="2200" kern="1200">
        <a:solidFill>
          <a:schemeClr val="tx1"/>
        </a:solidFill>
        <a:effectLst>
          <a:outerShdw blurRad="38100" dist="38100" dir="2700000" algn="tl">
            <a:srgbClr val="000000">
              <a:alpha val="43137"/>
            </a:srgbClr>
          </a:outerShdw>
        </a:effectLst>
        <a:latin typeface="MS Reference Serif" pitchFamily="18" charset="0"/>
        <a:ea typeface="+mn-ea"/>
        <a:cs typeface="+mn-cs"/>
      </a:defRPr>
    </a:lvl9pPr>
  </p:defaultTextStyle>
  <p:extLst>
    <p:ext uri="{EFAFB233-063F-42B5-8137-9DF3F51BA10A}">
      <p15:sldGuideLst xmlns:p15="http://schemas.microsoft.com/office/powerpoint/2012/main">
        <p15:guide id="1" orient="horz" pos="4198">
          <p15:clr>
            <a:srgbClr val="A4A3A4"/>
          </p15:clr>
        </p15:guide>
        <p15:guide id="2" pos="49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F0505"/>
    <a:srgbClr val="990033"/>
    <a:srgbClr val="72AF2F"/>
    <a:srgbClr val="3B7679"/>
    <a:srgbClr val="5A882C"/>
    <a:srgbClr val="006666"/>
    <a:srgbClr val="CC3300"/>
    <a:srgbClr val="009999"/>
    <a:srgbClr val="9BDA46"/>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71" autoAdjust="0"/>
    <p:restoredTop sz="90929"/>
  </p:normalViewPr>
  <p:slideViewPr>
    <p:cSldViewPr snapToGrid="0">
      <p:cViewPr varScale="1">
        <p:scale>
          <a:sx n="112" d="100"/>
          <a:sy n="112" d="100"/>
        </p:scale>
        <p:origin x="2048" y="176"/>
      </p:cViewPr>
      <p:guideLst>
        <p:guide orient="horz" pos="4198"/>
        <p:guide pos="496"/>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 r:id="rId15" collapse="1"/>
      <p:sld r:id="rId16" collapse="1"/>
      <p:sld r:id="rId17" collapse="1"/>
      <p:sld r:id="rId18" collapse="1"/>
    </p:sldLst>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font" Target="fonts/font9.fntdata"/><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notesMaster" Target="notesMasters/notesMaster1.xml"/><Relationship Id="rId79" Type="http://schemas.openxmlformats.org/officeDocument/2006/relationships/font" Target="fonts/font4.fntdata"/><Relationship Id="rId5" Type="http://schemas.openxmlformats.org/officeDocument/2006/relationships/slide" Target="slides/slide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font" Target="fonts/font2.fntdata"/><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font" Target="fonts/font5.fntdata"/><Relationship Id="rId85"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handoutMaster" Target="handoutMasters/handoutMaster1.xml"/><Relationship Id="rId83" Type="http://schemas.openxmlformats.org/officeDocument/2006/relationships/font" Target="fonts/font8.fntdata"/><Relationship Id="rId88"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font" Target="fonts/font3.fntdata"/><Relationship Id="rId81" Type="http://schemas.openxmlformats.org/officeDocument/2006/relationships/font" Target="fonts/font6.fntdata"/><Relationship Id="rId86"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font" Target="fonts/font1.fntdata"/><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theme" Target="theme/theme1.xml"/><Relationship Id="rId61" Type="http://schemas.openxmlformats.org/officeDocument/2006/relationships/slide" Target="slides/slide60.xml"/><Relationship Id="rId82" Type="http://schemas.openxmlformats.org/officeDocument/2006/relationships/font" Target="fonts/font7.fntdata"/></Relationships>
</file>

<file path=ppt/_rels/viewProps.xml.rels><?xml version="1.0" encoding="UTF-8" standalone="yes"?>
<Relationships xmlns="http://schemas.openxmlformats.org/package/2006/relationships"><Relationship Id="rId8" Type="http://schemas.openxmlformats.org/officeDocument/2006/relationships/slide" Target="slides/slide19.xml"/><Relationship Id="rId13" Type="http://schemas.openxmlformats.org/officeDocument/2006/relationships/slide" Target="slides/slide38.xml"/><Relationship Id="rId18" Type="http://schemas.openxmlformats.org/officeDocument/2006/relationships/slide" Target="slides/slide46.xml"/><Relationship Id="rId3" Type="http://schemas.openxmlformats.org/officeDocument/2006/relationships/slide" Target="slides/slide10.xml"/><Relationship Id="rId7" Type="http://schemas.openxmlformats.org/officeDocument/2006/relationships/slide" Target="slides/slide16.xml"/><Relationship Id="rId12" Type="http://schemas.openxmlformats.org/officeDocument/2006/relationships/slide" Target="slides/slide37.xml"/><Relationship Id="rId17" Type="http://schemas.openxmlformats.org/officeDocument/2006/relationships/slide" Target="slides/slide45.xml"/><Relationship Id="rId2" Type="http://schemas.openxmlformats.org/officeDocument/2006/relationships/slide" Target="slides/slide2.xml"/><Relationship Id="rId16" Type="http://schemas.openxmlformats.org/officeDocument/2006/relationships/slide" Target="slides/slide44.xml"/><Relationship Id="rId1" Type="http://schemas.openxmlformats.org/officeDocument/2006/relationships/slide" Target="slides/slide1.xml"/><Relationship Id="rId6" Type="http://schemas.openxmlformats.org/officeDocument/2006/relationships/slide" Target="slides/slide14.xml"/><Relationship Id="rId11" Type="http://schemas.openxmlformats.org/officeDocument/2006/relationships/slide" Target="slides/slide33.xml"/><Relationship Id="rId5" Type="http://schemas.openxmlformats.org/officeDocument/2006/relationships/slide" Target="slides/slide13.xml"/><Relationship Id="rId15" Type="http://schemas.openxmlformats.org/officeDocument/2006/relationships/slide" Target="slides/slide40.xml"/><Relationship Id="rId10" Type="http://schemas.openxmlformats.org/officeDocument/2006/relationships/slide" Target="slides/slide32.xml"/><Relationship Id="rId4" Type="http://schemas.openxmlformats.org/officeDocument/2006/relationships/slide" Target="slides/slide12.xml"/><Relationship Id="rId9" Type="http://schemas.openxmlformats.org/officeDocument/2006/relationships/slide" Target="slides/slide28.xml"/><Relationship Id="rId14" Type="http://schemas.openxmlformats.org/officeDocument/2006/relationships/slide" Target="slides/slide39.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image" Target="../media/image1.emf"/><Relationship Id="rId6" Type="http://schemas.openxmlformats.org/officeDocument/2006/relationships/image" Target="../media/image6.emf"/><Relationship Id="rId5" Type="http://schemas.openxmlformats.org/officeDocument/2006/relationships/image" Target="../media/image5.emf"/><Relationship Id="rId4" Type="http://schemas.openxmlformats.org/officeDocument/2006/relationships/image" Target="../media/image4.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6.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7.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8.e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19.emf"/></Relationships>
</file>

<file path=ppt/drawings/_rels/vmlDrawing14.v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image" Target="../media/image20.e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image" Target="../media/image23.emf"/><Relationship Id="rId1" Type="http://schemas.openxmlformats.org/officeDocument/2006/relationships/image" Target="../media/image22.emf"/><Relationship Id="rId5" Type="http://schemas.openxmlformats.org/officeDocument/2006/relationships/image" Target="../media/image26.emf"/><Relationship Id="rId4" Type="http://schemas.openxmlformats.org/officeDocument/2006/relationships/image" Target="../media/image25.e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27.wmf"/></Relationships>
</file>

<file path=ppt/drawings/_rels/vmlDrawing17.v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image" Target="../media/image28.e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30.e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3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20.vml.rels><?xml version="1.0" encoding="UTF-8" standalone="yes"?>
<Relationships xmlns="http://schemas.openxmlformats.org/package/2006/relationships"><Relationship Id="rId3" Type="http://schemas.openxmlformats.org/officeDocument/2006/relationships/image" Target="../media/image34.emf"/><Relationship Id="rId2" Type="http://schemas.openxmlformats.org/officeDocument/2006/relationships/image" Target="../media/image33.emf"/><Relationship Id="rId1" Type="http://schemas.openxmlformats.org/officeDocument/2006/relationships/image" Target="../media/image32.emf"/><Relationship Id="rId5" Type="http://schemas.openxmlformats.org/officeDocument/2006/relationships/image" Target="../media/image36.emf"/><Relationship Id="rId4" Type="http://schemas.openxmlformats.org/officeDocument/2006/relationships/image" Target="../media/image35.e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37.w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38.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1.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image" Target="../media/image13.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5.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6381750" y="8750300"/>
            <a:ext cx="406400" cy="301625"/>
          </a:xfrm>
          <a:prstGeom prst="rect">
            <a:avLst/>
          </a:prstGeom>
          <a:noFill/>
          <a:ln w="12700">
            <a:noFill/>
            <a:miter lim="800000"/>
            <a:headEnd/>
            <a:tailEnd/>
          </a:ln>
          <a:effectLst/>
        </p:spPr>
        <p:txBody>
          <a:bodyPr wrap="none" lIns="90488" tIns="44450" rIns="90488" bIns="44450" anchor="ctr">
            <a:spAutoFit/>
          </a:bodyPr>
          <a:lstStyle/>
          <a:p>
            <a:pPr algn="r"/>
            <a:fld id="{0FB3E30B-8692-414D-B1B2-93F9830008D9}" type="slidenum">
              <a:rPr lang="en-US" sz="1400">
                <a:effectLst/>
                <a:latin typeface="Book Antiqua" pitchFamily="18" charset="0"/>
              </a:rPr>
              <a:pPr algn="r"/>
              <a:t>‹#›</a:t>
            </a:fld>
            <a:endParaRPr lang="en-US" sz="1400">
              <a:effectLst/>
              <a:latin typeface="Book Antiqua" pitchFamily="18" charset="0"/>
            </a:endParaRPr>
          </a:p>
        </p:txBody>
      </p:sp>
    </p:spTree>
    <p:extLst>
      <p:ext uri="{BB962C8B-B14F-4D97-AF65-F5344CB8AC3E}">
        <p14:creationId xmlns:p14="http://schemas.microsoft.com/office/powerpoint/2010/main" val="42440072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14400" y="4343400"/>
            <a:ext cx="5029200" cy="4114800"/>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lvl="0"/>
            <a:r>
              <a:rPr lang="en-US"/>
              <a:t>Click to edit Master notes styles</a:t>
            </a:r>
          </a:p>
          <a:p>
            <a:pPr lvl="0"/>
            <a:r>
              <a:rPr lang="en-US"/>
              <a:t>Second Level</a:t>
            </a:r>
          </a:p>
          <a:p>
            <a:pPr lvl="0"/>
            <a:r>
              <a:rPr lang="en-US"/>
              <a:t>Third Level</a:t>
            </a:r>
          </a:p>
          <a:p>
            <a:pPr lvl="0"/>
            <a:r>
              <a:rPr lang="en-US"/>
              <a:t>Fourth Level</a:t>
            </a:r>
          </a:p>
          <a:p>
            <a:pPr lvl="0"/>
            <a:r>
              <a:rPr lang="en-US"/>
              <a:t>Fifth Level</a:t>
            </a:r>
          </a:p>
        </p:txBody>
      </p:sp>
      <p:sp>
        <p:nvSpPr>
          <p:cNvPr id="2051" name="Rectangle 3"/>
          <p:cNvSpPr>
            <a:spLocks noGrp="1" noRot="1" noChangeAspect="1" noChangeArrowheads="1" noTextEdit="1"/>
          </p:cNvSpPr>
          <p:nvPr>
            <p:ph type="sldImg" idx="2"/>
          </p:nvPr>
        </p:nvSpPr>
        <p:spPr bwMode="auto">
          <a:xfrm>
            <a:off x="1149350" y="692150"/>
            <a:ext cx="4559300" cy="3416300"/>
          </a:xfrm>
          <a:prstGeom prst="rect">
            <a:avLst/>
          </a:prstGeom>
          <a:noFill/>
          <a:ln w="12700">
            <a:solidFill>
              <a:schemeClr val="tx1"/>
            </a:solidFill>
            <a:miter lim="800000"/>
            <a:headEnd/>
            <a:tailEnd/>
          </a:ln>
          <a:effectLst/>
        </p:spPr>
      </p:sp>
      <p:sp>
        <p:nvSpPr>
          <p:cNvPr id="2052" name="Rectangle 4"/>
          <p:cNvSpPr>
            <a:spLocks noChangeArrowheads="1"/>
          </p:cNvSpPr>
          <p:nvPr/>
        </p:nvSpPr>
        <p:spPr bwMode="auto">
          <a:xfrm>
            <a:off x="6381750" y="8750300"/>
            <a:ext cx="406400" cy="301625"/>
          </a:xfrm>
          <a:prstGeom prst="rect">
            <a:avLst/>
          </a:prstGeom>
          <a:noFill/>
          <a:ln w="12700">
            <a:noFill/>
            <a:miter lim="800000"/>
            <a:headEnd/>
            <a:tailEnd/>
          </a:ln>
          <a:effectLst/>
        </p:spPr>
        <p:txBody>
          <a:bodyPr wrap="none" lIns="90488" tIns="44450" rIns="90488" bIns="44450" anchor="ctr">
            <a:spAutoFit/>
          </a:bodyPr>
          <a:lstStyle/>
          <a:p>
            <a:pPr algn="r"/>
            <a:fld id="{E3B011A0-6335-4352-8D60-EA0C7BE32164}" type="slidenum">
              <a:rPr lang="en-US" sz="1400">
                <a:effectLst/>
                <a:latin typeface="Book Antiqua" pitchFamily="18" charset="0"/>
              </a:rPr>
              <a:pPr algn="r"/>
              <a:t>‹#›</a:t>
            </a:fld>
            <a:endParaRPr lang="en-US" sz="1400">
              <a:effectLst/>
              <a:latin typeface="Book Antiqua" pitchFamily="18" charset="0"/>
            </a:endParaRPr>
          </a:p>
        </p:txBody>
      </p:sp>
    </p:spTree>
    <p:extLst>
      <p:ext uri="{BB962C8B-B14F-4D97-AF65-F5344CB8AC3E}">
        <p14:creationId xmlns:p14="http://schemas.microsoft.com/office/powerpoint/2010/main" val="56149087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Book Antiqua"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Book Antiqua"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Book Antiqua"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Book Antiqua"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Book Antiqua"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a:xfrm>
            <a:off x="1150938" y="692150"/>
            <a:ext cx="4556125" cy="3416300"/>
          </a:xfrm>
          <a:ln/>
        </p:spPr>
      </p:sp>
      <p:sp>
        <p:nvSpPr>
          <p:cNvPr id="358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2"/>
          <p:cNvSpPr>
            <a:spLocks noGrp="1" noRot="1" noChangeAspect="1" noChangeArrowheads="1" noTextEdit="1"/>
          </p:cNvSpPr>
          <p:nvPr>
            <p:ph type="sldImg"/>
          </p:nvPr>
        </p:nvSpPr>
        <p:spPr>
          <a:xfrm>
            <a:off x="1150938" y="692150"/>
            <a:ext cx="4556125" cy="3416300"/>
          </a:xfrm>
          <a:ln/>
        </p:spPr>
      </p:sp>
      <p:sp>
        <p:nvSpPr>
          <p:cNvPr id="1730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290" name="Rectangle 2"/>
          <p:cNvSpPr>
            <a:spLocks noGrp="1" noRot="1" noChangeAspect="1" noChangeArrowheads="1" noTextEdit="1"/>
          </p:cNvSpPr>
          <p:nvPr>
            <p:ph type="sldImg"/>
          </p:nvPr>
        </p:nvSpPr>
        <p:spPr>
          <a:xfrm>
            <a:off x="1150938" y="692150"/>
            <a:ext cx="4556125" cy="3416300"/>
          </a:xfrm>
          <a:ln/>
        </p:spPr>
      </p:sp>
      <p:sp>
        <p:nvSpPr>
          <p:cNvPr id="2682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314" name="Rectangle 2"/>
          <p:cNvSpPr>
            <a:spLocks noGrp="1" noRot="1" noChangeAspect="1" noChangeArrowheads="1" noTextEdit="1"/>
          </p:cNvSpPr>
          <p:nvPr>
            <p:ph type="sldImg"/>
          </p:nvPr>
        </p:nvSpPr>
        <p:spPr>
          <a:xfrm>
            <a:off x="1150938" y="692150"/>
            <a:ext cx="4556125" cy="3416300"/>
          </a:xfrm>
          <a:ln/>
        </p:spPr>
      </p:sp>
      <p:sp>
        <p:nvSpPr>
          <p:cNvPr id="2693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338" name="Rectangle 2"/>
          <p:cNvSpPr>
            <a:spLocks noGrp="1" noRot="1" noChangeAspect="1" noChangeArrowheads="1" noTextEdit="1"/>
          </p:cNvSpPr>
          <p:nvPr>
            <p:ph type="sldImg"/>
          </p:nvPr>
        </p:nvSpPr>
        <p:spPr>
          <a:xfrm>
            <a:off x="1150938" y="692150"/>
            <a:ext cx="4556125" cy="3416300"/>
          </a:xfrm>
          <a:ln/>
        </p:spPr>
      </p:sp>
      <p:sp>
        <p:nvSpPr>
          <p:cNvPr id="2703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62" name="Rectangle 2"/>
          <p:cNvSpPr>
            <a:spLocks noGrp="1" noRot="1" noChangeAspect="1" noChangeArrowheads="1" noTextEdit="1"/>
          </p:cNvSpPr>
          <p:nvPr>
            <p:ph type="sldImg"/>
          </p:nvPr>
        </p:nvSpPr>
        <p:spPr>
          <a:xfrm>
            <a:off x="1150938" y="692150"/>
            <a:ext cx="4556125" cy="3416300"/>
          </a:xfrm>
          <a:ln/>
        </p:spPr>
      </p:sp>
      <p:sp>
        <p:nvSpPr>
          <p:cNvPr id="2713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2"/>
          <p:cNvSpPr>
            <a:spLocks noGrp="1" noRot="1" noChangeAspect="1" noChangeArrowheads="1" noTextEdit="1"/>
          </p:cNvSpPr>
          <p:nvPr>
            <p:ph type="sldImg"/>
          </p:nvPr>
        </p:nvSpPr>
        <p:spPr>
          <a:xfrm>
            <a:off x="1150938" y="692150"/>
            <a:ext cx="4556125" cy="3416300"/>
          </a:xfrm>
          <a:ln/>
        </p:spPr>
      </p:sp>
      <p:sp>
        <p:nvSpPr>
          <p:cNvPr id="2723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3410" name="Rectangle 2"/>
          <p:cNvSpPr>
            <a:spLocks noGrp="1" noRot="1" noChangeAspect="1" noChangeArrowheads="1" noTextEdit="1"/>
          </p:cNvSpPr>
          <p:nvPr>
            <p:ph type="sldImg"/>
          </p:nvPr>
        </p:nvSpPr>
        <p:spPr>
          <a:xfrm>
            <a:off x="1150938" y="692150"/>
            <a:ext cx="4556125" cy="3416300"/>
          </a:xfrm>
          <a:ln/>
        </p:spPr>
      </p:sp>
      <p:sp>
        <p:nvSpPr>
          <p:cNvPr id="2734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2"/>
          <p:cNvSpPr>
            <a:spLocks noGrp="1" noRot="1" noChangeAspect="1" noChangeArrowheads="1" noTextEdit="1"/>
          </p:cNvSpPr>
          <p:nvPr>
            <p:ph type="sldImg"/>
          </p:nvPr>
        </p:nvSpPr>
        <p:spPr>
          <a:xfrm>
            <a:off x="1150938" y="692150"/>
            <a:ext cx="4556125" cy="3416300"/>
          </a:xfrm>
          <a:ln/>
        </p:spPr>
      </p:sp>
      <p:sp>
        <p:nvSpPr>
          <p:cNvPr id="2744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8" name="Rectangle 2"/>
          <p:cNvSpPr>
            <a:spLocks noGrp="1" noRot="1" noChangeAspect="1" noChangeArrowheads="1" noTextEdit="1"/>
          </p:cNvSpPr>
          <p:nvPr>
            <p:ph type="sldImg"/>
          </p:nvPr>
        </p:nvSpPr>
        <p:spPr>
          <a:xfrm>
            <a:off x="1150938" y="692150"/>
            <a:ext cx="4556125" cy="3416300"/>
          </a:xfrm>
          <a:ln/>
        </p:spPr>
      </p:sp>
      <p:sp>
        <p:nvSpPr>
          <p:cNvPr id="2754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2"/>
          <p:cNvSpPr>
            <a:spLocks noGrp="1" noRot="1" noChangeAspect="1" noChangeArrowheads="1" noTextEdit="1"/>
          </p:cNvSpPr>
          <p:nvPr>
            <p:ph type="sldImg"/>
          </p:nvPr>
        </p:nvSpPr>
        <p:spPr>
          <a:xfrm>
            <a:off x="1150938" y="692150"/>
            <a:ext cx="4556125" cy="3416300"/>
          </a:xfrm>
          <a:ln/>
        </p:spPr>
      </p:sp>
      <p:sp>
        <p:nvSpPr>
          <p:cNvPr id="1925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ChangeArrowheads="1" noTextEdit="1"/>
          </p:cNvSpPr>
          <p:nvPr>
            <p:ph type="sldImg"/>
          </p:nvPr>
        </p:nvSpPr>
        <p:spPr>
          <a:xfrm>
            <a:off x="1150938" y="692150"/>
            <a:ext cx="4556125" cy="3416300"/>
          </a:xfrm>
          <a:ln/>
        </p:spPr>
      </p:sp>
      <p:sp>
        <p:nvSpPr>
          <p:cNvPr id="368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Rot="1" noChangeAspect="1" noChangeArrowheads="1" noTextEdit="1"/>
          </p:cNvSpPr>
          <p:nvPr>
            <p:ph type="sldImg"/>
          </p:nvPr>
        </p:nvSpPr>
        <p:spPr>
          <a:xfrm>
            <a:off x="1150938" y="692150"/>
            <a:ext cx="4556125" cy="3416300"/>
          </a:xfrm>
          <a:ln/>
        </p:spPr>
      </p:sp>
      <p:sp>
        <p:nvSpPr>
          <p:cNvPr id="1935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578" name="Rectangle 2"/>
          <p:cNvSpPr>
            <a:spLocks noGrp="1" noRot="1" noChangeAspect="1" noChangeArrowheads="1" noTextEdit="1"/>
          </p:cNvSpPr>
          <p:nvPr>
            <p:ph type="sldImg"/>
          </p:nvPr>
        </p:nvSpPr>
        <p:spPr>
          <a:xfrm>
            <a:off x="1150938" y="692150"/>
            <a:ext cx="4556125" cy="3416300"/>
          </a:xfrm>
          <a:ln/>
        </p:spPr>
      </p:sp>
      <p:sp>
        <p:nvSpPr>
          <p:cNvPr id="2805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602" name="Rectangle 2"/>
          <p:cNvSpPr>
            <a:spLocks noGrp="1" noRot="1" noChangeAspect="1" noChangeArrowheads="1" noTextEdit="1"/>
          </p:cNvSpPr>
          <p:nvPr>
            <p:ph type="sldImg"/>
          </p:nvPr>
        </p:nvSpPr>
        <p:spPr>
          <a:xfrm>
            <a:off x="1150938" y="692150"/>
            <a:ext cx="4556125" cy="3416300"/>
          </a:xfrm>
          <a:ln/>
        </p:spPr>
      </p:sp>
      <p:sp>
        <p:nvSpPr>
          <p:cNvPr id="2816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2"/>
          <p:cNvSpPr>
            <a:spLocks noGrp="1" noRot="1" noChangeAspect="1" noChangeArrowheads="1" noTextEdit="1"/>
          </p:cNvSpPr>
          <p:nvPr>
            <p:ph type="sldImg"/>
          </p:nvPr>
        </p:nvSpPr>
        <p:spPr>
          <a:xfrm>
            <a:off x="1150938" y="692150"/>
            <a:ext cx="4556125" cy="3416300"/>
          </a:xfrm>
          <a:ln/>
        </p:spPr>
      </p:sp>
      <p:sp>
        <p:nvSpPr>
          <p:cNvPr id="1945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p:cNvSpPr>
            <a:spLocks noGrp="1" noRot="1" noChangeAspect="1" noChangeArrowheads="1" noTextEdit="1"/>
          </p:cNvSpPr>
          <p:nvPr>
            <p:ph type="sldImg"/>
          </p:nvPr>
        </p:nvSpPr>
        <p:spPr>
          <a:xfrm>
            <a:off x="1150938" y="692150"/>
            <a:ext cx="4556125" cy="3416300"/>
          </a:xfrm>
          <a:ln/>
        </p:spPr>
      </p:sp>
      <p:sp>
        <p:nvSpPr>
          <p:cNvPr id="2887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4" name="Rectangle 2"/>
          <p:cNvSpPr>
            <a:spLocks noGrp="1" noRot="1" noChangeAspect="1" noChangeArrowheads="1" noTextEdit="1"/>
          </p:cNvSpPr>
          <p:nvPr>
            <p:ph type="sldImg"/>
          </p:nvPr>
        </p:nvSpPr>
        <p:spPr>
          <a:xfrm>
            <a:off x="1150938" y="692150"/>
            <a:ext cx="4556125" cy="3416300"/>
          </a:xfrm>
          <a:ln/>
        </p:spPr>
      </p:sp>
      <p:sp>
        <p:nvSpPr>
          <p:cNvPr id="2897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xfrm>
            <a:off x="1150938" y="692150"/>
            <a:ext cx="4556125" cy="3416300"/>
          </a:xfrm>
          <a:ln/>
        </p:spPr>
      </p:sp>
      <p:sp>
        <p:nvSpPr>
          <p:cNvPr id="522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2"/>
          <p:cNvSpPr>
            <a:spLocks noGrp="1" noRot="1" noChangeAspect="1" noChangeArrowheads="1" noTextEdit="1"/>
          </p:cNvSpPr>
          <p:nvPr>
            <p:ph type="sldImg"/>
          </p:nvPr>
        </p:nvSpPr>
        <p:spPr>
          <a:xfrm>
            <a:off x="1150938" y="692150"/>
            <a:ext cx="4556125" cy="3416300"/>
          </a:xfrm>
          <a:ln/>
        </p:spPr>
      </p:sp>
      <p:sp>
        <p:nvSpPr>
          <p:cNvPr id="2017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18" name="Rectangle 2"/>
          <p:cNvSpPr>
            <a:spLocks noGrp="1" noRot="1" noChangeAspect="1" noChangeArrowheads="1" noTextEdit="1"/>
          </p:cNvSpPr>
          <p:nvPr>
            <p:ph type="sldImg"/>
          </p:nvPr>
        </p:nvSpPr>
        <p:spPr>
          <a:xfrm>
            <a:off x="1150938" y="692150"/>
            <a:ext cx="4556125" cy="3416300"/>
          </a:xfrm>
          <a:ln/>
        </p:spPr>
      </p:sp>
      <p:sp>
        <p:nvSpPr>
          <p:cNvPr id="2908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842" name="Rectangle 2"/>
          <p:cNvSpPr>
            <a:spLocks noGrp="1" noRot="1" noChangeAspect="1" noChangeArrowheads="1" noTextEdit="1"/>
          </p:cNvSpPr>
          <p:nvPr>
            <p:ph type="sldImg"/>
          </p:nvPr>
        </p:nvSpPr>
        <p:spPr>
          <a:xfrm>
            <a:off x="1150938" y="692150"/>
            <a:ext cx="4556125" cy="3416300"/>
          </a:xfrm>
          <a:ln/>
        </p:spPr>
      </p:sp>
      <p:sp>
        <p:nvSpPr>
          <p:cNvPr id="2918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xfrm>
            <a:off x="1150938" y="692150"/>
            <a:ext cx="4556125" cy="3416300"/>
          </a:xfrm>
          <a:ln/>
        </p:spPr>
      </p:sp>
      <p:sp>
        <p:nvSpPr>
          <p:cNvPr id="378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866" name="Rectangle 2"/>
          <p:cNvSpPr>
            <a:spLocks noGrp="1" noRot="1" noChangeAspect="1" noChangeArrowheads="1" noTextEdit="1"/>
          </p:cNvSpPr>
          <p:nvPr>
            <p:ph type="sldImg"/>
          </p:nvPr>
        </p:nvSpPr>
        <p:spPr>
          <a:xfrm>
            <a:off x="1150938" y="692150"/>
            <a:ext cx="4556125" cy="3416300"/>
          </a:xfrm>
          <a:ln/>
        </p:spPr>
      </p:sp>
      <p:sp>
        <p:nvSpPr>
          <p:cNvPr id="2928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Rectangle 2"/>
          <p:cNvSpPr>
            <a:spLocks noGrp="1" noRot="1" noChangeAspect="1" noChangeArrowheads="1" noTextEdit="1"/>
          </p:cNvSpPr>
          <p:nvPr>
            <p:ph type="sldImg"/>
          </p:nvPr>
        </p:nvSpPr>
        <p:spPr>
          <a:xfrm>
            <a:off x="1150938" y="692150"/>
            <a:ext cx="4556125" cy="3416300"/>
          </a:xfrm>
          <a:ln/>
        </p:spPr>
      </p:sp>
      <p:sp>
        <p:nvSpPr>
          <p:cNvPr id="2027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a:xfrm>
            <a:off x="1150938" y="692150"/>
            <a:ext cx="4556125" cy="3416300"/>
          </a:xfrm>
          <a:ln/>
        </p:spPr>
      </p:sp>
      <p:sp>
        <p:nvSpPr>
          <p:cNvPr id="542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xfrm>
            <a:off x="1150938" y="692150"/>
            <a:ext cx="4556125" cy="3416300"/>
          </a:xfrm>
          <a:ln/>
        </p:spPr>
      </p:sp>
      <p:sp>
        <p:nvSpPr>
          <p:cNvPr id="573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xfrm>
            <a:off x="1150938" y="692150"/>
            <a:ext cx="4556125" cy="3416300"/>
          </a:xfrm>
          <a:ln/>
        </p:spPr>
      </p:sp>
      <p:sp>
        <p:nvSpPr>
          <p:cNvPr id="583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spect="1" noChangeArrowheads="1" noTextEdit="1"/>
          </p:cNvSpPr>
          <p:nvPr>
            <p:ph type="sldImg"/>
          </p:nvPr>
        </p:nvSpPr>
        <p:spPr>
          <a:xfrm>
            <a:off x="1150938" y="692150"/>
            <a:ext cx="4556125" cy="3416300"/>
          </a:xfrm>
          <a:ln/>
        </p:spPr>
      </p:sp>
      <p:sp>
        <p:nvSpPr>
          <p:cNvPr id="593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Rot="1" noChangeAspect="1" noChangeArrowheads="1" noTextEdit="1"/>
          </p:cNvSpPr>
          <p:nvPr>
            <p:ph type="sldImg"/>
          </p:nvPr>
        </p:nvSpPr>
        <p:spPr>
          <a:xfrm>
            <a:off x="1150938" y="692150"/>
            <a:ext cx="4556125" cy="3416300"/>
          </a:xfrm>
          <a:ln/>
        </p:spPr>
      </p:sp>
      <p:sp>
        <p:nvSpPr>
          <p:cNvPr id="1361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ChangeArrowheads="1" noTextEdit="1"/>
          </p:cNvSpPr>
          <p:nvPr>
            <p:ph type="sldImg"/>
          </p:nvPr>
        </p:nvSpPr>
        <p:spPr>
          <a:xfrm>
            <a:off x="1150938" y="692150"/>
            <a:ext cx="4556125" cy="3416300"/>
          </a:xfrm>
          <a:ln/>
        </p:spPr>
      </p:sp>
      <p:sp>
        <p:nvSpPr>
          <p:cNvPr id="604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Rot="1" noChangeAspect="1" noChangeArrowheads="1" noTextEdit="1"/>
          </p:cNvSpPr>
          <p:nvPr>
            <p:ph type="sldImg"/>
          </p:nvPr>
        </p:nvSpPr>
        <p:spPr>
          <a:xfrm>
            <a:off x="1150938" y="692150"/>
            <a:ext cx="4556125" cy="3416300"/>
          </a:xfrm>
          <a:ln/>
        </p:spPr>
      </p:sp>
      <p:sp>
        <p:nvSpPr>
          <p:cNvPr id="1095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noRot="1" noChangeAspect="1" noChangeArrowheads="1" noTextEdit="1"/>
          </p:cNvSpPr>
          <p:nvPr>
            <p:ph type="sldImg"/>
          </p:nvPr>
        </p:nvSpPr>
        <p:spPr>
          <a:xfrm>
            <a:off x="1150938" y="692150"/>
            <a:ext cx="4556125" cy="3416300"/>
          </a:xfrm>
          <a:ln/>
        </p:spPr>
      </p:sp>
      <p:sp>
        <p:nvSpPr>
          <p:cNvPr id="1792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Rot="1" noChangeAspect="1" noChangeArrowheads="1" noTextEdit="1"/>
          </p:cNvSpPr>
          <p:nvPr>
            <p:ph type="sldImg"/>
          </p:nvPr>
        </p:nvSpPr>
        <p:spPr>
          <a:xfrm>
            <a:off x="1150938" y="692150"/>
            <a:ext cx="4556125" cy="3416300"/>
          </a:xfrm>
          <a:ln/>
        </p:spPr>
      </p:sp>
      <p:sp>
        <p:nvSpPr>
          <p:cNvPr id="1054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5938" name="Rectangle 2"/>
          <p:cNvSpPr>
            <a:spLocks noGrp="1" noRot="1" noChangeAspect="1" noChangeArrowheads="1" noTextEdit="1"/>
          </p:cNvSpPr>
          <p:nvPr>
            <p:ph type="sldImg"/>
          </p:nvPr>
        </p:nvSpPr>
        <p:spPr>
          <a:xfrm>
            <a:off x="1150938" y="692150"/>
            <a:ext cx="4556125" cy="3416300"/>
          </a:xfrm>
          <a:ln/>
        </p:spPr>
      </p:sp>
      <p:sp>
        <p:nvSpPr>
          <p:cNvPr id="2959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Rectangle 2"/>
          <p:cNvSpPr>
            <a:spLocks noGrp="1" noRot="1" noChangeAspect="1" noChangeArrowheads="1" noTextEdit="1"/>
          </p:cNvSpPr>
          <p:nvPr>
            <p:ph type="sldImg"/>
          </p:nvPr>
        </p:nvSpPr>
        <p:spPr>
          <a:xfrm>
            <a:off x="1150938" y="692150"/>
            <a:ext cx="4556125" cy="3416300"/>
          </a:xfrm>
          <a:ln/>
        </p:spPr>
      </p:sp>
      <p:sp>
        <p:nvSpPr>
          <p:cNvPr id="2191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62" name="Rectangle 2"/>
          <p:cNvSpPr>
            <a:spLocks noGrp="1" noRot="1" noChangeAspect="1" noChangeArrowheads="1" noTextEdit="1"/>
          </p:cNvSpPr>
          <p:nvPr>
            <p:ph type="sldImg"/>
          </p:nvPr>
        </p:nvSpPr>
        <p:spPr>
          <a:xfrm>
            <a:off x="1150938" y="692150"/>
            <a:ext cx="4556125" cy="3416300"/>
          </a:xfrm>
          <a:ln/>
        </p:spPr>
      </p:sp>
      <p:sp>
        <p:nvSpPr>
          <p:cNvPr id="2969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p:cNvSpPr>
            <a:spLocks noGrp="1" noRot="1" noChangeAspect="1" noChangeArrowheads="1" noTextEdit="1"/>
          </p:cNvSpPr>
          <p:nvPr>
            <p:ph type="sldImg"/>
          </p:nvPr>
        </p:nvSpPr>
        <p:spPr>
          <a:xfrm>
            <a:off x="1150938" y="692150"/>
            <a:ext cx="4556125" cy="3416300"/>
          </a:xfrm>
          <a:ln/>
        </p:spPr>
      </p:sp>
      <p:sp>
        <p:nvSpPr>
          <p:cNvPr id="1781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xfrm>
            <a:off x="1150938" y="692150"/>
            <a:ext cx="4556125" cy="3416300"/>
          </a:xfrm>
          <a:ln/>
        </p:spPr>
      </p:sp>
      <p:sp>
        <p:nvSpPr>
          <p:cNvPr id="409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p:cNvSpPr>
            <a:spLocks noGrp="1" noRot="1" noChangeAspect="1" noChangeArrowheads="1" noTextEdit="1"/>
          </p:cNvSpPr>
          <p:nvPr>
            <p:ph type="sldImg"/>
          </p:nvPr>
        </p:nvSpPr>
        <p:spPr>
          <a:xfrm>
            <a:off x="1150938" y="692150"/>
            <a:ext cx="4556125" cy="3416300"/>
          </a:xfrm>
          <a:ln/>
        </p:spPr>
      </p:sp>
      <p:sp>
        <p:nvSpPr>
          <p:cNvPr id="2078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ChangeArrowheads="1" noTextEdit="1"/>
          </p:cNvSpPr>
          <p:nvPr>
            <p:ph type="sldImg"/>
          </p:nvPr>
        </p:nvSpPr>
        <p:spPr>
          <a:xfrm>
            <a:off x="1150938" y="692150"/>
            <a:ext cx="4556125" cy="3416300"/>
          </a:xfrm>
          <a:ln/>
        </p:spPr>
      </p:sp>
      <p:sp>
        <p:nvSpPr>
          <p:cNvPr id="430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Rectangle 2"/>
          <p:cNvSpPr>
            <a:spLocks noGrp="1" noRot="1" noChangeAspect="1" noChangeArrowheads="1" noTextEdit="1"/>
          </p:cNvSpPr>
          <p:nvPr>
            <p:ph type="sldImg"/>
          </p:nvPr>
        </p:nvSpPr>
        <p:spPr>
          <a:xfrm>
            <a:off x="1150938" y="692150"/>
            <a:ext cx="4556125" cy="3416300"/>
          </a:xfrm>
          <a:ln/>
        </p:spPr>
      </p:sp>
      <p:sp>
        <p:nvSpPr>
          <p:cNvPr id="20889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transition>
    <p:zo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zo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6688" y="52388"/>
            <a:ext cx="1943100" cy="56959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52388"/>
            <a:ext cx="5678488" cy="56959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zo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zo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transition>
    <p:zo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7388" y="1104900"/>
            <a:ext cx="3810000" cy="46434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9788" y="1104900"/>
            <a:ext cx="3810000" cy="46434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zo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zo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transition>
    <p:zo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zo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transition>
    <p:zo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transition>
    <p:zo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70A8">
                <a:gamma/>
                <a:shade val="46275"/>
                <a:invGamma/>
              </a:srgbClr>
            </a:gs>
            <a:gs pos="50000">
              <a:srgbClr val="0070A8"/>
            </a:gs>
            <a:gs pos="100000">
              <a:srgbClr val="0070A8">
                <a:gamma/>
                <a:shade val="46275"/>
                <a:invGamma/>
              </a:srgbClr>
            </a:gs>
          </a:gsLst>
          <a:lin ang="5400000" scaled="1"/>
        </a:gradFill>
        <a:effectLst/>
      </p:bgPr>
    </p:bg>
    <p:spTree>
      <p:nvGrpSpPr>
        <p:cNvPr id="1" name=""/>
        <p:cNvGrpSpPr/>
        <p:nvPr/>
      </p:nvGrpSpPr>
      <p:grpSpPr>
        <a:xfrm>
          <a:off x="0" y="0"/>
          <a:ext cx="0" cy="0"/>
          <a:chOff x="0" y="0"/>
          <a:chExt cx="0" cy="0"/>
        </a:xfrm>
      </p:grpSpPr>
      <p:grpSp>
        <p:nvGrpSpPr>
          <p:cNvPr id="251906" name="Group 2"/>
          <p:cNvGrpSpPr>
            <a:grpSpLocks/>
          </p:cNvGrpSpPr>
          <p:nvPr/>
        </p:nvGrpSpPr>
        <p:grpSpPr bwMode="auto">
          <a:xfrm>
            <a:off x="457200" y="304800"/>
            <a:ext cx="8231188" cy="6183313"/>
            <a:chOff x="372" y="186"/>
            <a:chExt cx="5185" cy="3895"/>
          </a:xfrm>
        </p:grpSpPr>
        <p:grpSp>
          <p:nvGrpSpPr>
            <p:cNvPr id="251907" name="Group 3"/>
            <p:cNvGrpSpPr>
              <a:grpSpLocks/>
            </p:cNvGrpSpPr>
            <p:nvPr/>
          </p:nvGrpSpPr>
          <p:grpSpPr bwMode="auto">
            <a:xfrm>
              <a:off x="372" y="186"/>
              <a:ext cx="5185" cy="919"/>
              <a:chOff x="372" y="186"/>
              <a:chExt cx="5185" cy="919"/>
            </a:xfrm>
          </p:grpSpPr>
          <p:sp>
            <p:nvSpPr>
              <p:cNvPr id="251908" name="Freeform 4"/>
              <p:cNvSpPr>
                <a:spLocks/>
              </p:cNvSpPr>
              <p:nvPr/>
            </p:nvSpPr>
            <p:spPr bwMode="auto">
              <a:xfrm>
                <a:off x="372" y="192"/>
                <a:ext cx="86" cy="913"/>
              </a:xfrm>
              <a:custGeom>
                <a:avLst/>
                <a:gdLst/>
                <a:ahLst/>
                <a:cxnLst>
                  <a:cxn ang="0">
                    <a:pos x="0" y="0"/>
                  </a:cxn>
                  <a:cxn ang="0">
                    <a:pos x="85" y="96"/>
                  </a:cxn>
                  <a:cxn ang="0">
                    <a:pos x="85" y="816"/>
                  </a:cxn>
                  <a:cxn ang="0">
                    <a:pos x="0" y="912"/>
                  </a:cxn>
                  <a:cxn ang="0">
                    <a:pos x="0" y="0"/>
                  </a:cxn>
                </a:cxnLst>
                <a:rect l="0" t="0" r="r" b="b"/>
                <a:pathLst>
                  <a:path w="86" h="913">
                    <a:moveTo>
                      <a:pt x="0" y="0"/>
                    </a:moveTo>
                    <a:lnTo>
                      <a:pt x="85" y="96"/>
                    </a:lnTo>
                    <a:lnTo>
                      <a:pt x="85" y="816"/>
                    </a:lnTo>
                    <a:lnTo>
                      <a:pt x="0" y="912"/>
                    </a:lnTo>
                    <a:lnTo>
                      <a:pt x="0" y="0"/>
                    </a:lnTo>
                  </a:path>
                </a:pathLst>
              </a:custGeom>
              <a:noFill/>
              <a:ln w="12700" cap="rnd" cmpd="sng">
                <a:noFill/>
                <a:prstDash val="solid"/>
                <a:round/>
                <a:headEnd type="none" w="med" len="med"/>
                <a:tailEnd type="none" w="med" len="med"/>
              </a:ln>
              <a:effectLst/>
            </p:spPr>
            <p:txBody>
              <a:bodyPr/>
              <a:lstStyle/>
              <a:p>
                <a:endParaRPr lang="en-US"/>
              </a:p>
            </p:txBody>
          </p:sp>
          <p:sp>
            <p:nvSpPr>
              <p:cNvPr id="251909" name="Freeform 5"/>
              <p:cNvSpPr>
                <a:spLocks/>
              </p:cNvSpPr>
              <p:nvPr/>
            </p:nvSpPr>
            <p:spPr bwMode="auto">
              <a:xfrm>
                <a:off x="5470" y="186"/>
                <a:ext cx="87" cy="910"/>
              </a:xfrm>
              <a:custGeom>
                <a:avLst/>
                <a:gdLst/>
                <a:ahLst/>
                <a:cxnLst>
                  <a:cxn ang="0">
                    <a:pos x="86" y="0"/>
                  </a:cxn>
                  <a:cxn ang="0">
                    <a:pos x="0" y="93"/>
                  </a:cxn>
                  <a:cxn ang="0">
                    <a:pos x="0" y="813"/>
                  </a:cxn>
                  <a:cxn ang="0">
                    <a:pos x="86" y="909"/>
                  </a:cxn>
                  <a:cxn ang="0">
                    <a:pos x="86" y="0"/>
                  </a:cxn>
                </a:cxnLst>
                <a:rect l="0" t="0" r="r" b="b"/>
                <a:pathLst>
                  <a:path w="87" h="910">
                    <a:moveTo>
                      <a:pt x="86" y="0"/>
                    </a:moveTo>
                    <a:lnTo>
                      <a:pt x="0" y="93"/>
                    </a:lnTo>
                    <a:lnTo>
                      <a:pt x="0" y="813"/>
                    </a:lnTo>
                    <a:lnTo>
                      <a:pt x="86" y="909"/>
                    </a:lnTo>
                    <a:lnTo>
                      <a:pt x="86" y="0"/>
                    </a:lnTo>
                  </a:path>
                </a:pathLst>
              </a:custGeom>
              <a:noFill/>
              <a:ln w="12700" cap="rnd" cmpd="sng">
                <a:noFill/>
                <a:prstDash val="solid"/>
                <a:round/>
                <a:headEnd type="none" w="med" len="med"/>
                <a:tailEnd type="none" w="med" len="med"/>
              </a:ln>
              <a:effectLst/>
            </p:spPr>
            <p:txBody>
              <a:bodyPr/>
              <a:lstStyle/>
              <a:p>
                <a:endParaRPr lang="en-US"/>
              </a:p>
            </p:txBody>
          </p:sp>
          <p:sp>
            <p:nvSpPr>
              <p:cNvPr id="251910" name="Freeform 6"/>
              <p:cNvSpPr>
                <a:spLocks/>
              </p:cNvSpPr>
              <p:nvPr/>
            </p:nvSpPr>
            <p:spPr bwMode="auto">
              <a:xfrm>
                <a:off x="372" y="189"/>
                <a:ext cx="5185" cy="103"/>
              </a:xfrm>
              <a:custGeom>
                <a:avLst/>
                <a:gdLst/>
                <a:ahLst/>
                <a:cxnLst>
                  <a:cxn ang="0">
                    <a:pos x="0" y="0"/>
                  </a:cxn>
                  <a:cxn ang="0">
                    <a:pos x="5184" y="3"/>
                  </a:cxn>
                  <a:cxn ang="0">
                    <a:pos x="5093" y="102"/>
                  </a:cxn>
                  <a:cxn ang="0">
                    <a:pos x="88" y="102"/>
                  </a:cxn>
                  <a:cxn ang="0">
                    <a:pos x="0" y="0"/>
                  </a:cxn>
                </a:cxnLst>
                <a:rect l="0" t="0" r="r" b="b"/>
                <a:pathLst>
                  <a:path w="5185" h="103">
                    <a:moveTo>
                      <a:pt x="0" y="0"/>
                    </a:moveTo>
                    <a:lnTo>
                      <a:pt x="5184" y="3"/>
                    </a:lnTo>
                    <a:lnTo>
                      <a:pt x="5093" y="102"/>
                    </a:lnTo>
                    <a:lnTo>
                      <a:pt x="88" y="102"/>
                    </a:lnTo>
                    <a:lnTo>
                      <a:pt x="0" y="0"/>
                    </a:lnTo>
                  </a:path>
                </a:pathLst>
              </a:custGeom>
              <a:noFill/>
              <a:ln w="12700" cap="rnd" cmpd="sng">
                <a:noFill/>
                <a:prstDash val="solid"/>
                <a:round/>
                <a:headEnd type="none" w="med" len="med"/>
                <a:tailEnd type="none" w="med" len="med"/>
              </a:ln>
              <a:effectLst/>
            </p:spPr>
            <p:txBody>
              <a:bodyPr/>
              <a:lstStyle/>
              <a:p>
                <a:endParaRPr lang="en-US"/>
              </a:p>
            </p:txBody>
          </p:sp>
        </p:grpSp>
        <p:grpSp>
          <p:nvGrpSpPr>
            <p:cNvPr id="251911" name="Group 7"/>
            <p:cNvGrpSpPr>
              <a:grpSpLocks/>
            </p:cNvGrpSpPr>
            <p:nvPr/>
          </p:nvGrpSpPr>
          <p:grpSpPr bwMode="auto">
            <a:xfrm>
              <a:off x="372" y="291"/>
              <a:ext cx="5185" cy="3790"/>
              <a:chOff x="372" y="291"/>
              <a:chExt cx="5185" cy="3790"/>
            </a:xfrm>
          </p:grpSpPr>
          <p:sp>
            <p:nvSpPr>
              <p:cNvPr id="251912" name="Freeform 8"/>
              <p:cNvSpPr>
                <a:spLocks/>
              </p:cNvSpPr>
              <p:nvPr/>
            </p:nvSpPr>
            <p:spPr bwMode="auto">
              <a:xfrm>
                <a:off x="372" y="807"/>
                <a:ext cx="79" cy="3274"/>
              </a:xfrm>
              <a:custGeom>
                <a:avLst/>
                <a:gdLst/>
                <a:ahLst/>
                <a:cxnLst>
                  <a:cxn ang="0">
                    <a:pos x="0" y="0"/>
                  </a:cxn>
                  <a:cxn ang="0">
                    <a:pos x="78" y="107"/>
                  </a:cxn>
                  <a:cxn ang="0">
                    <a:pos x="78" y="3166"/>
                  </a:cxn>
                  <a:cxn ang="0">
                    <a:pos x="0" y="3273"/>
                  </a:cxn>
                  <a:cxn ang="0">
                    <a:pos x="0" y="0"/>
                  </a:cxn>
                </a:cxnLst>
                <a:rect l="0" t="0" r="r" b="b"/>
                <a:pathLst>
                  <a:path w="79" h="3274">
                    <a:moveTo>
                      <a:pt x="0" y="0"/>
                    </a:moveTo>
                    <a:lnTo>
                      <a:pt x="78" y="107"/>
                    </a:lnTo>
                    <a:lnTo>
                      <a:pt x="78" y="3166"/>
                    </a:lnTo>
                    <a:lnTo>
                      <a:pt x="0" y="3273"/>
                    </a:lnTo>
                    <a:lnTo>
                      <a:pt x="0" y="0"/>
                    </a:lnTo>
                  </a:path>
                </a:pathLst>
              </a:custGeom>
              <a:noFill/>
              <a:ln w="12700" cap="rnd" cmpd="sng">
                <a:noFill/>
                <a:prstDash val="solid"/>
                <a:round/>
                <a:headEnd type="none" w="med" len="med"/>
                <a:tailEnd type="none" w="med" len="med"/>
              </a:ln>
              <a:effectLst/>
            </p:spPr>
            <p:txBody>
              <a:bodyPr/>
              <a:lstStyle/>
              <a:p>
                <a:endParaRPr lang="en-US"/>
              </a:p>
            </p:txBody>
          </p:sp>
          <p:sp>
            <p:nvSpPr>
              <p:cNvPr id="251913" name="Freeform 9"/>
              <p:cNvSpPr>
                <a:spLocks/>
              </p:cNvSpPr>
              <p:nvPr/>
            </p:nvSpPr>
            <p:spPr bwMode="auto">
              <a:xfrm>
                <a:off x="5470" y="747"/>
                <a:ext cx="84" cy="3325"/>
              </a:xfrm>
              <a:custGeom>
                <a:avLst/>
                <a:gdLst/>
                <a:ahLst/>
                <a:cxnLst>
                  <a:cxn ang="0">
                    <a:pos x="83" y="0"/>
                  </a:cxn>
                  <a:cxn ang="0">
                    <a:pos x="3" y="109"/>
                  </a:cxn>
                  <a:cxn ang="0">
                    <a:pos x="0" y="3233"/>
                  </a:cxn>
                  <a:cxn ang="0">
                    <a:pos x="83" y="3324"/>
                  </a:cxn>
                  <a:cxn ang="0">
                    <a:pos x="83" y="0"/>
                  </a:cxn>
                </a:cxnLst>
                <a:rect l="0" t="0" r="r" b="b"/>
                <a:pathLst>
                  <a:path w="84" h="3325">
                    <a:moveTo>
                      <a:pt x="83" y="0"/>
                    </a:moveTo>
                    <a:lnTo>
                      <a:pt x="3" y="109"/>
                    </a:lnTo>
                    <a:lnTo>
                      <a:pt x="0" y="3233"/>
                    </a:lnTo>
                    <a:lnTo>
                      <a:pt x="83" y="3324"/>
                    </a:lnTo>
                    <a:lnTo>
                      <a:pt x="83" y="0"/>
                    </a:lnTo>
                  </a:path>
                </a:pathLst>
              </a:custGeom>
              <a:noFill/>
              <a:ln w="12700" cap="rnd" cmpd="sng">
                <a:noFill/>
                <a:prstDash val="solid"/>
                <a:round/>
                <a:headEnd type="none" w="med" len="med"/>
                <a:tailEnd type="none" w="med" len="med"/>
              </a:ln>
              <a:effectLst/>
            </p:spPr>
            <p:txBody>
              <a:bodyPr/>
              <a:lstStyle/>
              <a:p>
                <a:endParaRPr lang="en-US"/>
              </a:p>
            </p:txBody>
          </p:sp>
          <p:sp>
            <p:nvSpPr>
              <p:cNvPr id="251914" name="Freeform 10"/>
              <p:cNvSpPr>
                <a:spLocks/>
              </p:cNvSpPr>
              <p:nvPr/>
            </p:nvSpPr>
            <p:spPr bwMode="auto">
              <a:xfrm>
                <a:off x="372" y="3984"/>
                <a:ext cx="5185" cy="88"/>
              </a:xfrm>
              <a:custGeom>
                <a:avLst/>
                <a:gdLst/>
                <a:ahLst/>
                <a:cxnLst>
                  <a:cxn ang="0">
                    <a:pos x="0" y="87"/>
                  </a:cxn>
                  <a:cxn ang="0">
                    <a:pos x="5184" y="87"/>
                  </a:cxn>
                  <a:cxn ang="0">
                    <a:pos x="5095" y="0"/>
                  </a:cxn>
                  <a:cxn ang="0">
                    <a:pos x="89" y="0"/>
                  </a:cxn>
                  <a:cxn ang="0">
                    <a:pos x="0" y="87"/>
                  </a:cxn>
                </a:cxnLst>
                <a:rect l="0" t="0" r="r" b="b"/>
                <a:pathLst>
                  <a:path w="5185" h="88">
                    <a:moveTo>
                      <a:pt x="0" y="87"/>
                    </a:moveTo>
                    <a:lnTo>
                      <a:pt x="5184" y="87"/>
                    </a:lnTo>
                    <a:lnTo>
                      <a:pt x="5095" y="0"/>
                    </a:lnTo>
                    <a:lnTo>
                      <a:pt x="89" y="0"/>
                    </a:lnTo>
                    <a:lnTo>
                      <a:pt x="0" y="87"/>
                    </a:lnTo>
                  </a:path>
                </a:pathLst>
              </a:custGeom>
              <a:noFill/>
              <a:ln w="12700" cap="rnd" cmpd="sng">
                <a:noFill/>
                <a:prstDash val="solid"/>
                <a:round/>
                <a:headEnd type="none" w="med" len="med"/>
                <a:tailEnd type="none" w="med" len="med"/>
              </a:ln>
              <a:effectLst/>
            </p:spPr>
            <p:txBody>
              <a:bodyPr/>
              <a:lstStyle/>
              <a:p>
                <a:endParaRPr lang="en-US"/>
              </a:p>
            </p:txBody>
          </p:sp>
          <p:sp>
            <p:nvSpPr>
              <p:cNvPr id="251915" name="Rectangle 11"/>
              <p:cNvSpPr>
                <a:spLocks noChangeArrowheads="1"/>
              </p:cNvSpPr>
              <p:nvPr/>
            </p:nvSpPr>
            <p:spPr bwMode="auto">
              <a:xfrm>
                <a:off x="457" y="291"/>
                <a:ext cx="5013" cy="3690"/>
              </a:xfrm>
              <a:prstGeom prst="rect">
                <a:avLst/>
              </a:prstGeom>
              <a:noFill/>
              <a:ln w="12700">
                <a:noFill/>
                <a:miter lim="800000"/>
                <a:headEnd/>
                <a:tailEnd/>
              </a:ln>
              <a:effectLst/>
            </p:spPr>
            <p:txBody>
              <a:bodyPr wrap="none" anchor="ctr"/>
              <a:lstStyle/>
              <a:p>
                <a:endParaRPr lang="en-US"/>
              </a:p>
            </p:txBody>
          </p:sp>
        </p:grpSp>
      </p:grpSp>
      <p:sp>
        <p:nvSpPr>
          <p:cNvPr id="251916" name="Rectangle 12"/>
          <p:cNvSpPr>
            <a:spLocks noGrp="1" noChangeArrowheads="1"/>
          </p:cNvSpPr>
          <p:nvPr>
            <p:ph type="title"/>
          </p:nvPr>
        </p:nvSpPr>
        <p:spPr bwMode="auto">
          <a:xfrm>
            <a:off x="685800" y="52388"/>
            <a:ext cx="7772400" cy="814387"/>
          </a:xfrm>
          <a:prstGeom prst="rect">
            <a:avLst/>
          </a:prstGeom>
          <a:noFill/>
          <a:ln w="12700">
            <a:noFill/>
            <a:miter lim="800000"/>
            <a:headEnd/>
            <a:tailEnd/>
          </a:ln>
          <a:effectLst/>
        </p:spPr>
        <p:txBody>
          <a:bodyPr vert="horz" wrap="square" lIns="90488" tIns="44450" rIns="90488" bIns="44450" numCol="1" anchor="ctr" anchorCtr="0" compatLnSpc="1">
            <a:prstTxWarp prst="textNoShape">
              <a:avLst/>
            </a:prstTxWarp>
          </a:bodyPr>
          <a:lstStyle/>
          <a:p>
            <a:pPr lvl="0"/>
            <a:r>
              <a:rPr lang="en-US"/>
              <a:t>Click to Edit Master Title Style</a:t>
            </a:r>
          </a:p>
        </p:txBody>
      </p:sp>
      <p:sp>
        <p:nvSpPr>
          <p:cNvPr id="251917" name="Rectangle 13"/>
          <p:cNvSpPr>
            <a:spLocks noGrp="1" noChangeArrowheads="1"/>
          </p:cNvSpPr>
          <p:nvPr>
            <p:ph type="body" idx="1"/>
          </p:nvPr>
        </p:nvSpPr>
        <p:spPr bwMode="auto">
          <a:xfrm>
            <a:off x="687388" y="1104900"/>
            <a:ext cx="7772400" cy="4643438"/>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p:txBody>
      </p:sp>
      <p:sp>
        <p:nvSpPr>
          <p:cNvPr id="17" name="Rectangle 14"/>
          <p:cNvSpPr>
            <a:spLocks noChangeArrowheads="1"/>
          </p:cNvSpPr>
          <p:nvPr userDrawn="1"/>
        </p:nvSpPr>
        <p:spPr bwMode="auto">
          <a:xfrm>
            <a:off x="8191500" y="6245225"/>
            <a:ext cx="544513" cy="336550"/>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defRPr/>
            </a:pPr>
            <a:r>
              <a:rPr lang="en-US" sz="1600" dirty="0">
                <a:effectLst/>
                <a:latin typeface="Book Antiqua" pitchFamily="18" charset="0"/>
              </a:rPr>
              <a:t>  </a:t>
            </a:r>
            <a:fld id="{ACCBB94D-2D05-4074-A2A1-6ADB95F3FE9F}" type="slidenum">
              <a:rPr lang="en-US" sz="1600">
                <a:effectLst/>
                <a:latin typeface="Book Antiqua" pitchFamily="18" charset="0"/>
              </a:rPr>
              <a:pPr algn="l">
                <a:defRPr/>
              </a:pPr>
              <a:t>‹#›</a:t>
            </a:fld>
            <a:endParaRPr lang="en-US" sz="1600" dirty="0">
              <a:effectLst/>
              <a:latin typeface="Book Antiqua" pitchFamily="18" charset="0"/>
            </a:endParaRPr>
          </a:p>
        </p:txBody>
      </p:sp>
      <p:sp>
        <p:nvSpPr>
          <p:cNvPr id="18" name="Rectangle 15"/>
          <p:cNvSpPr>
            <a:spLocks noChangeArrowheads="1"/>
          </p:cNvSpPr>
          <p:nvPr userDrawn="1"/>
        </p:nvSpPr>
        <p:spPr bwMode="auto">
          <a:xfrm>
            <a:off x="7737475" y="5995988"/>
            <a:ext cx="831850" cy="582612"/>
          </a:xfrm>
          <a:prstGeom prst="rect">
            <a:avLst/>
          </a:prstGeom>
          <a:noFill/>
          <a:ln w="12700">
            <a:noFill/>
            <a:miter lim="800000"/>
            <a:headEnd/>
            <a:tailEnd/>
          </a:ln>
          <a:effectLst>
            <a:outerShdw dist="17961" dir="2700000" algn="ctr" rotWithShape="0">
              <a:srgbClr val="000000"/>
            </a:outerShdw>
          </a:effectLst>
        </p:spPr>
        <p:txBody>
          <a:bodyPr lIns="90488" tIns="44450" rIns="90488" bIns="44450">
            <a:spAutoFit/>
          </a:bodyPr>
          <a:lstStyle/>
          <a:p>
            <a:pPr algn="l">
              <a:defRPr/>
            </a:pPr>
            <a:r>
              <a:rPr lang="en-US" sz="1600" dirty="0">
                <a:effectLst/>
                <a:latin typeface="Book Antiqua" pitchFamily="18" charset="0"/>
              </a:rPr>
              <a:t>            Slide</a:t>
            </a:r>
          </a:p>
        </p:txBody>
      </p:sp>
      <p:sp>
        <p:nvSpPr>
          <p:cNvPr id="19" name="Rectangle 16"/>
          <p:cNvSpPr>
            <a:spLocks noChangeArrowheads="1"/>
          </p:cNvSpPr>
          <p:nvPr userDrawn="1"/>
        </p:nvSpPr>
        <p:spPr bwMode="auto">
          <a:xfrm>
            <a:off x="563563" y="6164263"/>
            <a:ext cx="6827837" cy="547687"/>
          </a:xfrm>
          <a:prstGeom prst="rect">
            <a:avLst/>
          </a:prstGeom>
          <a:noFill/>
          <a:ln w="12700">
            <a:noFill/>
            <a:miter lim="800000"/>
            <a:headEnd/>
            <a:tailEnd/>
          </a:ln>
          <a:effectLst/>
        </p:spPr>
        <p:txBody>
          <a:bodyPr wrap="none" lIns="90488" tIns="44450" rIns="90488" bIns="44450">
            <a:spAutoFit/>
          </a:bodyPr>
          <a:lstStyle/>
          <a:p>
            <a:pPr algn="l">
              <a:lnSpc>
                <a:spcPts val="1600"/>
              </a:lnSpc>
              <a:spcBef>
                <a:spcPct val="20000"/>
              </a:spcBef>
              <a:defRPr/>
            </a:pPr>
            <a:r>
              <a:rPr lang="en-US" sz="1500" dirty="0">
                <a:solidFill>
                  <a:srgbClr val="FFFFFF"/>
                </a:solidFill>
                <a:effectLst>
                  <a:outerShdw blurRad="38100" dist="38100" dir="2700000" algn="tl">
                    <a:srgbClr val="000000"/>
                  </a:outerShdw>
                </a:effectLst>
                <a:latin typeface="Book Antiqua" pitchFamily="18" charset="0"/>
              </a:rPr>
              <a:t>© 2014  Cengage Learning.  All Rights Reserved.  May not be scanned, copied</a:t>
            </a:r>
          </a:p>
          <a:p>
            <a:pPr algn="l">
              <a:lnSpc>
                <a:spcPts val="1600"/>
              </a:lnSpc>
              <a:spcBef>
                <a:spcPct val="20000"/>
              </a:spcBef>
              <a:defRPr/>
            </a:pPr>
            <a:r>
              <a:rPr lang="en-US" sz="1500" dirty="0">
                <a:solidFill>
                  <a:srgbClr val="FFFFFF"/>
                </a:solidFill>
                <a:effectLst>
                  <a:outerShdw blurRad="38100" dist="38100" dir="2700000" algn="tl">
                    <a:srgbClr val="000000"/>
                  </a:outerShdw>
                </a:effectLst>
                <a:latin typeface="Book Antiqua" pitchFamily="18" charset="0"/>
              </a:rPr>
              <a:t>    or duplicated, or posted to a publicly accessible website, in whole or in part.</a:t>
            </a:r>
          </a:p>
        </p:txBody>
      </p:sp>
    </p:spTree>
  </p:cSld>
  <p:clrMap bg1="dk2" tx1="lt1" bg2="dk1" tx2="lt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Lst>
  <p:transition>
    <p:zoom/>
  </p:transition>
  <p:txStyles>
    <p:titleStyle>
      <a:lvl1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2pPr>
      <a:lvl3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3pPr>
      <a:lvl4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4pPr>
      <a:lvl5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5pPr>
      <a:lvl6pPr marL="4572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6pPr>
      <a:lvl7pPr marL="9144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7pPr>
      <a:lvl8pPr marL="13716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8pPr>
      <a:lvl9pPr marL="18288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9pPr>
    </p:titleStyle>
    <p:bodyStyle>
      <a:lvl1pPr marL="342900" indent="-342900" algn="l" rtl="0" eaLnBrk="0" fontAlgn="base" hangingPunct="0">
        <a:spcBef>
          <a:spcPct val="20000"/>
        </a:spcBef>
        <a:spcAft>
          <a:spcPct val="0"/>
        </a:spcAft>
        <a:buClr>
          <a:srgbClr val="66FFFF"/>
        </a:buClr>
        <a:buSzPct val="75000"/>
        <a:buFont typeface="Monotype Sorts" pitchFamily="2" charset="2"/>
        <a:buChar char="n"/>
        <a:defRPr sz="24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rgbClr val="66FFFF"/>
        </a:buClr>
        <a:buSzPct val="125000"/>
        <a:buChar char="•"/>
        <a:defRPr sz="24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rgbClr val="66FFFF"/>
        </a:buClr>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latin typeface="Times New Roman" pitchFamily="18" charset="0"/>
        </a:defRPr>
      </a:lvl4pPr>
      <a:lvl5pPr marL="2057400" indent="-228600" algn="l" rtl="0" eaLnBrk="0" fontAlgn="base" hangingPunct="0">
        <a:spcBef>
          <a:spcPct val="20000"/>
        </a:spcBef>
        <a:spcAft>
          <a:spcPct val="0"/>
        </a:spcAft>
        <a:buChar char="»"/>
        <a:defRPr sz="2000">
          <a:solidFill>
            <a:schemeClr val="tx1"/>
          </a:solidFill>
          <a:latin typeface="Times New Roman" pitchFamily="18" charset="0"/>
        </a:defRPr>
      </a:lvl5pPr>
      <a:lvl6pPr marL="2514600" indent="-228600" algn="l" rtl="0" eaLnBrk="0" fontAlgn="base" hangingPunct="0">
        <a:spcBef>
          <a:spcPct val="20000"/>
        </a:spcBef>
        <a:spcAft>
          <a:spcPct val="0"/>
        </a:spcAft>
        <a:buChar char="»"/>
        <a:defRPr sz="2000">
          <a:solidFill>
            <a:schemeClr val="tx1"/>
          </a:solidFill>
          <a:latin typeface="Times New Roman" pitchFamily="18" charset="0"/>
        </a:defRPr>
      </a:lvl6pPr>
      <a:lvl7pPr marL="2971800" indent="-228600" algn="l" rtl="0" eaLnBrk="0" fontAlgn="base" hangingPunct="0">
        <a:spcBef>
          <a:spcPct val="20000"/>
        </a:spcBef>
        <a:spcAft>
          <a:spcPct val="0"/>
        </a:spcAft>
        <a:buChar char="»"/>
        <a:defRPr sz="2000">
          <a:solidFill>
            <a:schemeClr val="tx1"/>
          </a:solidFill>
          <a:latin typeface="Times New Roman" pitchFamily="18" charset="0"/>
        </a:defRPr>
      </a:lvl7pPr>
      <a:lvl8pPr marL="3429000" indent="-228600" algn="l" rtl="0" eaLnBrk="0" fontAlgn="base" hangingPunct="0">
        <a:spcBef>
          <a:spcPct val="20000"/>
        </a:spcBef>
        <a:spcAft>
          <a:spcPct val="0"/>
        </a:spcAft>
        <a:buChar char="»"/>
        <a:defRPr sz="2000">
          <a:solidFill>
            <a:schemeClr val="tx1"/>
          </a:solidFill>
          <a:latin typeface="Times New Roman" pitchFamily="18" charset="0"/>
        </a:defRPr>
      </a:lvl8pPr>
      <a:lvl9pPr marL="3886200" indent="-228600" algn="l" rtl="0" eaLnBrk="0" fontAlgn="base" hangingPunct="0">
        <a:spcBef>
          <a:spcPct val="20000"/>
        </a:spcBef>
        <a:spcAft>
          <a:spcPct val="0"/>
        </a:spcAft>
        <a:buChar char="»"/>
        <a:defRPr sz="2000">
          <a:solidFill>
            <a:schemeClr val="tx1"/>
          </a:solidFill>
          <a:latin typeface="Times New Roman" pitchFamily="18"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3.bin"/><Relationship Id="rId13" Type="http://schemas.openxmlformats.org/officeDocument/2006/relationships/image" Target="../media/image5.emf"/><Relationship Id="rId3" Type="http://schemas.openxmlformats.org/officeDocument/2006/relationships/notesSlide" Target="../notesSlides/notesSlide5.xml"/><Relationship Id="rId7" Type="http://schemas.openxmlformats.org/officeDocument/2006/relationships/image" Target="../media/image2.emf"/><Relationship Id="rId12" Type="http://schemas.openxmlformats.org/officeDocument/2006/relationships/oleObject" Target="../embeddings/oleObject5.bin"/><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oleObject" Target="../embeddings/oleObject2.bin"/><Relationship Id="rId11" Type="http://schemas.openxmlformats.org/officeDocument/2006/relationships/image" Target="../media/image4.emf"/><Relationship Id="rId5" Type="http://schemas.openxmlformats.org/officeDocument/2006/relationships/image" Target="../media/image1.emf"/><Relationship Id="rId15" Type="http://schemas.openxmlformats.org/officeDocument/2006/relationships/image" Target="../media/image6.emf"/><Relationship Id="rId10" Type="http://schemas.openxmlformats.org/officeDocument/2006/relationships/oleObject" Target="../embeddings/oleObject4.bin"/><Relationship Id="rId4" Type="http://schemas.openxmlformats.org/officeDocument/2006/relationships/oleObject" Target="../embeddings/oleObject1.bin"/><Relationship Id="rId9" Type="http://schemas.openxmlformats.org/officeDocument/2006/relationships/image" Target="../media/image3.emf"/><Relationship Id="rId14" Type="http://schemas.openxmlformats.org/officeDocument/2006/relationships/oleObject" Target="../embeddings/oleObject6.bin"/></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image" Target="../media/image7.emf"/><Relationship Id="rId4" Type="http://schemas.openxmlformats.org/officeDocument/2006/relationships/oleObject" Target="../embeddings/oleObject7.bin"/></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7.xml"/><Relationship Id="rId1" Type="http://schemas.openxmlformats.org/officeDocument/2006/relationships/vmlDrawing" Target="../drawings/vmlDrawing3.vml"/><Relationship Id="rId5" Type="http://schemas.openxmlformats.org/officeDocument/2006/relationships/image" Target="../media/image8.emf"/><Relationship Id="rId4" Type="http://schemas.openxmlformats.org/officeDocument/2006/relationships/oleObject" Target="../embeddings/oleObject8.bin"/></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7.xml"/><Relationship Id="rId1" Type="http://schemas.openxmlformats.org/officeDocument/2006/relationships/vmlDrawing" Target="../drawings/vmlDrawing4.vml"/><Relationship Id="rId5" Type="http://schemas.openxmlformats.org/officeDocument/2006/relationships/image" Target="../media/image9.emf"/><Relationship Id="rId4" Type="http://schemas.openxmlformats.org/officeDocument/2006/relationships/oleObject" Target="../embeddings/oleObject9.bin"/></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7.xml"/><Relationship Id="rId1" Type="http://schemas.openxmlformats.org/officeDocument/2006/relationships/vmlDrawing" Target="../drawings/vmlDrawing5.vml"/><Relationship Id="rId5" Type="http://schemas.openxmlformats.org/officeDocument/2006/relationships/image" Target="../media/image10.emf"/><Relationship Id="rId4" Type="http://schemas.openxmlformats.org/officeDocument/2006/relationships/oleObject" Target="../embeddings/oleObject10.bin"/></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7.xml"/><Relationship Id="rId1" Type="http://schemas.openxmlformats.org/officeDocument/2006/relationships/vmlDrawing" Target="../drawings/vmlDrawing6.vml"/><Relationship Id="rId5" Type="http://schemas.openxmlformats.org/officeDocument/2006/relationships/image" Target="../media/image11.emf"/><Relationship Id="rId4" Type="http://schemas.openxmlformats.org/officeDocument/2006/relationships/oleObject" Target="../embeddings/oleObject11.bin"/></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7.xml"/><Relationship Id="rId1" Type="http://schemas.openxmlformats.org/officeDocument/2006/relationships/vmlDrawing" Target="../drawings/vmlDrawing7.vml"/><Relationship Id="rId5" Type="http://schemas.openxmlformats.org/officeDocument/2006/relationships/image" Target="../media/image12.emf"/><Relationship Id="rId4" Type="http://schemas.openxmlformats.org/officeDocument/2006/relationships/oleObject" Target="../embeddings/oleObject12.bin"/></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28.xml"/><Relationship Id="rId7" Type="http://schemas.openxmlformats.org/officeDocument/2006/relationships/image" Target="../media/image14.emf"/><Relationship Id="rId2" Type="http://schemas.openxmlformats.org/officeDocument/2006/relationships/slideLayout" Target="../slideLayouts/slideLayout7.xml"/><Relationship Id="rId1" Type="http://schemas.openxmlformats.org/officeDocument/2006/relationships/vmlDrawing" Target="../drawings/vmlDrawing8.vml"/><Relationship Id="rId6" Type="http://schemas.openxmlformats.org/officeDocument/2006/relationships/oleObject" Target="../embeddings/oleObject14.bin"/><Relationship Id="rId5" Type="http://schemas.openxmlformats.org/officeDocument/2006/relationships/image" Target="../media/image13.emf"/><Relationship Id="rId4" Type="http://schemas.openxmlformats.org/officeDocument/2006/relationships/oleObject" Target="../embeddings/oleObject13.bin"/></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2.xml"/><Relationship Id="rId1" Type="http://schemas.openxmlformats.org/officeDocument/2006/relationships/vmlDrawing" Target="../drawings/vmlDrawing9.vml"/><Relationship Id="rId5" Type="http://schemas.openxmlformats.org/officeDocument/2006/relationships/image" Target="../media/image15.emf"/><Relationship Id="rId4" Type="http://schemas.openxmlformats.org/officeDocument/2006/relationships/oleObject" Target="../embeddings/oleObject15.bin"/></Relationships>
</file>

<file path=ppt/slides/_rels/slide39.xml.rels><?xml version="1.0" encoding="UTF-8" standalone="yes"?>
<Relationships xmlns="http://schemas.openxmlformats.org/package/2006/relationships"><Relationship Id="rId3" Type="http://schemas.openxmlformats.org/officeDocument/2006/relationships/notesSlide" Target="../notesSlides/notesSlide33.xml"/><Relationship Id="rId2" Type="http://schemas.openxmlformats.org/officeDocument/2006/relationships/slideLayout" Target="../slideLayouts/slideLayout2.xml"/><Relationship Id="rId1" Type="http://schemas.openxmlformats.org/officeDocument/2006/relationships/vmlDrawing" Target="../drawings/vmlDrawing10.vml"/><Relationship Id="rId5" Type="http://schemas.openxmlformats.org/officeDocument/2006/relationships/image" Target="../media/image16.emf"/><Relationship Id="rId4" Type="http://schemas.openxmlformats.org/officeDocument/2006/relationships/oleObject" Target="../embeddings/oleObject16.bin"/></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2.xml"/><Relationship Id="rId1" Type="http://schemas.openxmlformats.org/officeDocument/2006/relationships/vmlDrawing" Target="../drawings/vmlDrawing11.vml"/><Relationship Id="rId5" Type="http://schemas.openxmlformats.org/officeDocument/2006/relationships/image" Target="../media/image17.emf"/><Relationship Id="rId4" Type="http://schemas.openxmlformats.org/officeDocument/2006/relationships/oleObject" Target="../embeddings/oleObject17.bin"/></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notesSlide" Target="../notesSlides/notesSlide35.xml"/><Relationship Id="rId2" Type="http://schemas.openxmlformats.org/officeDocument/2006/relationships/slideLayout" Target="../slideLayouts/slideLayout2.xml"/><Relationship Id="rId1" Type="http://schemas.openxmlformats.org/officeDocument/2006/relationships/vmlDrawing" Target="../drawings/vmlDrawing12.vml"/><Relationship Id="rId5" Type="http://schemas.openxmlformats.org/officeDocument/2006/relationships/image" Target="../media/image18.emf"/><Relationship Id="rId4" Type="http://schemas.openxmlformats.org/officeDocument/2006/relationships/oleObject" Target="../embeddings/oleObject18.bin"/></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notesSlide" Target="../notesSlides/notesSlide39.xml"/><Relationship Id="rId2" Type="http://schemas.openxmlformats.org/officeDocument/2006/relationships/slideLayout" Target="../slideLayouts/slideLayout7.xml"/><Relationship Id="rId1" Type="http://schemas.openxmlformats.org/officeDocument/2006/relationships/vmlDrawing" Target="../drawings/vmlDrawing13.vml"/><Relationship Id="rId5" Type="http://schemas.openxmlformats.org/officeDocument/2006/relationships/image" Target="../media/image19.emf"/><Relationship Id="rId4" Type="http://schemas.openxmlformats.org/officeDocument/2006/relationships/oleObject" Target="../embeddings/oleObject19.bin"/></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7.xml"/><Relationship Id="rId1" Type="http://schemas.openxmlformats.org/officeDocument/2006/relationships/vmlDrawing" Target="../drawings/vmlDrawing14.vml"/><Relationship Id="rId6" Type="http://schemas.openxmlformats.org/officeDocument/2006/relationships/image" Target="../media/image21.emf"/><Relationship Id="rId5" Type="http://schemas.openxmlformats.org/officeDocument/2006/relationships/oleObject" Target="../embeddings/oleObject21.bin"/><Relationship Id="rId4" Type="http://schemas.openxmlformats.org/officeDocument/2006/relationships/image" Target="../media/image20.emf"/></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8" Type="http://schemas.openxmlformats.org/officeDocument/2006/relationships/image" Target="../media/image24.emf"/><Relationship Id="rId3" Type="http://schemas.openxmlformats.org/officeDocument/2006/relationships/oleObject" Target="../embeddings/oleObject22.bin"/><Relationship Id="rId7" Type="http://schemas.openxmlformats.org/officeDocument/2006/relationships/oleObject" Target="../embeddings/oleObject24.bin"/><Relationship Id="rId12" Type="http://schemas.openxmlformats.org/officeDocument/2006/relationships/image" Target="../media/image26.emf"/><Relationship Id="rId2" Type="http://schemas.openxmlformats.org/officeDocument/2006/relationships/slideLayout" Target="../slideLayouts/slideLayout7.xml"/><Relationship Id="rId1" Type="http://schemas.openxmlformats.org/officeDocument/2006/relationships/vmlDrawing" Target="../drawings/vmlDrawing15.vml"/><Relationship Id="rId6" Type="http://schemas.openxmlformats.org/officeDocument/2006/relationships/image" Target="../media/image23.emf"/><Relationship Id="rId11" Type="http://schemas.openxmlformats.org/officeDocument/2006/relationships/oleObject" Target="../embeddings/oleObject26.bin"/><Relationship Id="rId5" Type="http://schemas.openxmlformats.org/officeDocument/2006/relationships/oleObject" Target="../embeddings/oleObject23.bin"/><Relationship Id="rId10" Type="http://schemas.openxmlformats.org/officeDocument/2006/relationships/image" Target="../media/image25.emf"/><Relationship Id="rId4" Type="http://schemas.openxmlformats.org/officeDocument/2006/relationships/image" Target="../media/image22.emf"/><Relationship Id="rId9" Type="http://schemas.openxmlformats.org/officeDocument/2006/relationships/oleObject" Target="../embeddings/oleObject25.bin"/></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3" Type="http://schemas.openxmlformats.org/officeDocument/2006/relationships/oleObject" Target="../embeddings/oleObject27.bin"/><Relationship Id="rId2" Type="http://schemas.openxmlformats.org/officeDocument/2006/relationships/slideLayout" Target="../slideLayouts/slideLayout7.xml"/><Relationship Id="rId1" Type="http://schemas.openxmlformats.org/officeDocument/2006/relationships/vmlDrawing" Target="../drawings/vmlDrawing16.vml"/><Relationship Id="rId4" Type="http://schemas.openxmlformats.org/officeDocument/2006/relationships/image" Target="../media/image27.wmf"/></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3" Type="http://schemas.openxmlformats.org/officeDocument/2006/relationships/oleObject" Target="../embeddings/oleObject28.bin"/><Relationship Id="rId2" Type="http://schemas.openxmlformats.org/officeDocument/2006/relationships/slideLayout" Target="../slideLayouts/slideLayout7.xml"/><Relationship Id="rId1" Type="http://schemas.openxmlformats.org/officeDocument/2006/relationships/vmlDrawing" Target="../drawings/vmlDrawing17.vml"/><Relationship Id="rId6" Type="http://schemas.openxmlformats.org/officeDocument/2006/relationships/image" Target="../media/image29.emf"/><Relationship Id="rId5" Type="http://schemas.openxmlformats.org/officeDocument/2006/relationships/oleObject" Target="../embeddings/oleObject29.bin"/><Relationship Id="rId4" Type="http://schemas.openxmlformats.org/officeDocument/2006/relationships/image" Target="../media/image28.emf"/></Relationships>
</file>

<file path=ppt/slides/_rels/slide63.xml.rels><?xml version="1.0" encoding="UTF-8" standalone="yes"?>
<Relationships xmlns="http://schemas.openxmlformats.org/package/2006/relationships"><Relationship Id="rId3" Type="http://schemas.openxmlformats.org/officeDocument/2006/relationships/oleObject" Target="../embeddings/oleObject30.bin"/><Relationship Id="rId2" Type="http://schemas.openxmlformats.org/officeDocument/2006/relationships/slideLayout" Target="../slideLayouts/slideLayout7.xml"/><Relationship Id="rId1" Type="http://schemas.openxmlformats.org/officeDocument/2006/relationships/vmlDrawing" Target="../drawings/vmlDrawing18.vml"/><Relationship Id="rId4" Type="http://schemas.openxmlformats.org/officeDocument/2006/relationships/image" Target="../media/image30.emf"/></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3" Type="http://schemas.openxmlformats.org/officeDocument/2006/relationships/oleObject" Target="../embeddings/oleObject31.bin"/><Relationship Id="rId2" Type="http://schemas.openxmlformats.org/officeDocument/2006/relationships/slideLayout" Target="../slideLayouts/slideLayout7.xml"/><Relationship Id="rId1" Type="http://schemas.openxmlformats.org/officeDocument/2006/relationships/vmlDrawing" Target="../drawings/vmlDrawing19.vml"/><Relationship Id="rId4" Type="http://schemas.openxmlformats.org/officeDocument/2006/relationships/image" Target="../media/image31.emf"/></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8" Type="http://schemas.openxmlformats.org/officeDocument/2006/relationships/image" Target="../media/image34.emf"/><Relationship Id="rId3" Type="http://schemas.openxmlformats.org/officeDocument/2006/relationships/oleObject" Target="../embeddings/oleObject32.bin"/><Relationship Id="rId7" Type="http://schemas.openxmlformats.org/officeDocument/2006/relationships/oleObject" Target="../embeddings/oleObject34.bin"/><Relationship Id="rId12" Type="http://schemas.openxmlformats.org/officeDocument/2006/relationships/image" Target="../media/image36.emf"/><Relationship Id="rId2" Type="http://schemas.openxmlformats.org/officeDocument/2006/relationships/slideLayout" Target="../slideLayouts/slideLayout7.xml"/><Relationship Id="rId1" Type="http://schemas.openxmlformats.org/officeDocument/2006/relationships/vmlDrawing" Target="../drawings/vmlDrawing20.vml"/><Relationship Id="rId6" Type="http://schemas.openxmlformats.org/officeDocument/2006/relationships/image" Target="../media/image33.emf"/><Relationship Id="rId11" Type="http://schemas.openxmlformats.org/officeDocument/2006/relationships/oleObject" Target="../embeddings/oleObject36.bin"/><Relationship Id="rId5" Type="http://schemas.openxmlformats.org/officeDocument/2006/relationships/oleObject" Target="../embeddings/oleObject33.bin"/><Relationship Id="rId10" Type="http://schemas.openxmlformats.org/officeDocument/2006/relationships/image" Target="../media/image35.emf"/><Relationship Id="rId4" Type="http://schemas.openxmlformats.org/officeDocument/2006/relationships/image" Target="../media/image32.emf"/><Relationship Id="rId9" Type="http://schemas.openxmlformats.org/officeDocument/2006/relationships/oleObject" Target="../embeddings/oleObject35.bin"/></Relationships>
</file>

<file path=ppt/slides/_rels/slide69.xml.rels><?xml version="1.0" encoding="UTF-8" standalone="yes"?>
<Relationships xmlns="http://schemas.openxmlformats.org/package/2006/relationships"><Relationship Id="rId3" Type="http://schemas.openxmlformats.org/officeDocument/2006/relationships/oleObject" Target="../embeddings/oleObject37.bin"/><Relationship Id="rId2" Type="http://schemas.openxmlformats.org/officeDocument/2006/relationships/slideLayout" Target="../slideLayouts/slideLayout7.xml"/><Relationship Id="rId1" Type="http://schemas.openxmlformats.org/officeDocument/2006/relationships/vmlDrawing" Target="../drawings/vmlDrawing21.vml"/><Relationship Id="rId4" Type="http://schemas.openxmlformats.org/officeDocument/2006/relationships/image" Target="../media/image37.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3" Type="http://schemas.openxmlformats.org/officeDocument/2006/relationships/oleObject" Target="../embeddings/oleObject38.bin"/><Relationship Id="rId2" Type="http://schemas.openxmlformats.org/officeDocument/2006/relationships/slideLayout" Target="../slideLayouts/slideLayout7.xml"/><Relationship Id="rId1" Type="http://schemas.openxmlformats.org/officeDocument/2006/relationships/vmlDrawing" Target="../drawings/vmlDrawing22.vml"/><Relationship Id="rId4" Type="http://schemas.openxmlformats.org/officeDocument/2006/relationships/image" Target="../media/image38.emf"/></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84213" y="158750"/>
            <a:ext cx="7772400" cy="814388"/>
          </a:xfrm>
          <a:noFill/>
          <a:ln/>
        </p:spPr>
        <p:txBody>
          <a:bodyPr/>
          <a:lstStyle/>
          <a:p>
            <a:br>
              <a:rPr lang="en-US" dirty="0"/>
            </a:br>
            <a:r>
              <a:rPr lang="en-US" dirty="0"/>
              <a:t> Hypothesis Testing</a:t>
            </a:r>
          </a:p>
        </p:txBody>
      </p:sp>
      <p:sp>
        <p:nvSpPr>
          <p:cNvPr id="5126" name="Text Box 6"/>
          <p:cNvSpPr txBox="1">
            <a:spLocks noChangeArrowheads="1"/>
          </p:cNvSpPr>
          <p:nvPr/>
        </p:nvSpPr>
        <p:spPr bwMode="auto">
          <a:xfrm>
            <a:off x="679450" y="1106488"/>
            <a:ext cx="6761163" cy="457200"/>
          </a:xfrm>
          <a:prstGeom prst="rect">
            <a:avLst/>
          </a:prstGeom>
          <a:noFill/>
          <a:ln w="12700">
            <a:noFill/>
            <a:miter lim="800000"/>
            <a:headEnd/>
            <a:tailEnd/>
          </a:ln>
          <a:effectLst/>
        </p:spPr>
        <p:txBody>
          <a:bodyPr wrap="none">
            <a:spAutoFit/>
          </a:bodyPr>
          <a:lstStyle/>
          <a:p>
            <a:pPr algn="l">
              <a:buClr>
                <a:srgbClr val="66FFFF"/>
              </a:buClr>
              <a:buSzPct val="90000"/>
              <a:buFont typeface="Wingdings" pitchFamily="2" charset="2"/>
              <a:buChar char="n"/>
            </a:pPr>
            <a:r>
              <a:rPr lang="en-US" sz="2400">
                <a:effectLst>
                  <a:outerShdw blurRad="38100" dist="38100" dir="2700000" algn="tl">
                    <a:srgbClr val="000000"/>
                  </a:outerShdw>
                </a:effectLst>
                <a:latin typeface="Book Antiqua" pitchFamily="18" charset="0"/>
              </a:rPr>
              <a:t>   Developing Null and Alternative Hypotheses</a:t>
            </a:r>
          </a:p>
        </p:txBody>
      </p:sp>
      <p:sp>
        <p:nvSpPr>
          <p:cNvPr id="5127" name="Text Box 7"/>
          <p:cNvSpPr txBox="1">
            <a:spLocks noChangeArrowheads="1"/>
          </p:cNvSpPr>
          <p:nvPr/>
        </p:nvSpPr>
        <p:spPr bwMode="auto">
          <a:xfrm>
            <a:off x="682625" y="1563688"/>
            <a:ext cx="4041775" cy="457200"/>
          </a:xfrm>
          <a:prstGeom prst="rect">
            <a:avLst/>
          </a:prstGeom>
          <a:noFill/>
          <a:ln w="12700">
            <a:noFill/>
            <a:miter lim="800000"/>
            <a:headEnd/>
            <a:tailEnd/>
          </a:ln>
          <a:effectLst/>
        </p:spPr>
        <p:txBody>
          <a:bodyPr wrap="none">
            <a:spAutoFit/>
          </a:bodyPr>
          <a:lstStyle/>
          <a:p>
            <a:pPr algn="l">
              <a:buClr>
                <a:srgbClr val="66FFFF"/>
              </a:buClr>
              <a:buSzPct val="90000"/>
              <a:buFont typeface="Wingdings" pitchFamily="2" charset="2"/>
              <a:buChar char="n"/>
            </a:pPr>
            <a:r>
              <a:rPr lang="en-US" sz="2400">
                <a:effectLst>
                  <a:outerShdw blurRad="38100" dist="38100" dir="2700000" algn="tl">
                    <a:srgbClr val="000000"/>
                  </a:outerShdw>
                </a:effectLst>
                <a:latin typeface="Book Antiqua" pitchFamily="18" charset="0"/>
              </a:rPr>
              <a:t>   Type I and Type II Errors</a:t>
            </a:r>
          </a:p>
        </p:txBody>
      </p:sp>
      <p:sp>
        <p:nvSpPr>
          <p:cNvPr id="5128" name="Text Box 8"/>
          <p:cNvSpPr txBox="1">
            <a:spLocks noChangeArrowheads="1"/>
          </p:cNvSpPr>
          <p:nvPr/>
        </p:nvSpPr>
        <p:spPr bwMode="auto">
          <a:xfrm>
            <a:off x="682625" y="2013177"/>
            <a:ext cx="4516438" cy="457200"/>
          </a:xfrm>
          <a:prstGeom prst="rect">
            <a:avLst/>
          </a:prstGeom>
          <a:noFill/>
          <a:ln w="12700">
            <a:noFill/>
            <a:miter lim="800000"/>
            <a:headEnd/>
            <a:tailEnd/>
          </a:ln>
          <a:effectLst/>
        </p:spPr>
        <p:txBody>
          <a:bodyPr wrap="none">
            <a:spAutoFit/>
          </a:bodyPr>
          <a:lstStyle/>
          <a:p>
            <a:pPr algn="l">
              <a:spcBef>
                <a:spcPct val="20000"/>
              </a:spcBef>
              <a:buClr>
                <a:srgbClr val="66FFFF"/>
              </a:buClr>
              <a:buSzPct val="90000"/>
              <a:buFont typeface="Wingdings" pitchFamily="2" charset="2"/>
              <a:buChar char="n"/>
            </a:pPr>
            <a:r>
              <a:rPr lang="en-US" sz="2400">
                <a:effectLst>
                  <a:outerShdw blurRad="38100" dist="38100" dir="2700000" algn="tl">
                    <a:srgbClr val="000000"/>
                  </a:outerShdw>
                </a:effectLst>
                <a:latin typeface="Book Antiqua" pitchFamily="18" charset="0"/>
              </a:rPr>
              <a:t>   Population Mean:  </a:t>
            </a:r>
            <a:r>
              <a:rPr lang="en-US" sz="2400" i="1">
                <a:effectLst>
                  <a:outerShdw blurRad="38100" dist="38100" dir="2700000" algn="tl">
                    <a:srgbClr val="000000"/>
                  </a:outerShdw>
                </a:effectLst>
                <a:latin typeface="Symbol" pitchFamily="18" charset="2"/>
              </a:rPr>
              <a:t>s</a:t>
            </a:r>
            <a:r>
              <a:rPr lang="en-US" sz="2400">
                <a:effectLst>
                  <a:outerShdw blurRad="38100" dist="38100" dir="2700000" algn="tl">
                    <a:srgbClr val="000000"/>
                  </a:outerShdw>
                </a:effectLst>
                <a:latin typeface="Book Antiqua" pitchFamily="18" charset="0"/>
              </a:rPr>
              <a:t>  Known</a:t>
            </a:r>
          </a:p>
        </p:txBody>
      </p:sp>
      <p:sp>
        <p:nvSpPr>
          <p:cNvPr id="5129" name="Text Box 9"/>
          <p:cNvSpPr txBox="1">
            <a:spLocks noChangeArrowheads="1"/>
          </p:cNvSpPr>
          <p:nvPr/>
        </p:nvSpPr>
        <p:spPr bwMode="auto">
          <a:xfrm>
            <a:off x="687388" y="2489427"/>
            <a:ext cx="4879975" cy="457200"/>
          </a:xfrm>
          <a:prstGeom prst="rect">
            <a:avLst/>
          </a:prstGeom>
          <a:noFill/>
          <a:ln w="12700">
            <a:noFill/>
            <a:miter lim="800000"/>
            <a:headEnd/>
            <a:tailEnd/>
          </a:ln>
          <a:effectLst/>
        </p:spPr>
        <p:txBody>
          <a:bodyPr wrap="none">
            <a:spAutoFit/>
          </a:bodyPr>
          <a:lstStyle/>
          <a:p>
            <a:pPr algn="l">
              <a:spcBef>
                <a:spcPct val="20000"/>
              </a:spcBef>
              <a:buClr>
                <a:srgbClr val="66FFFF"/>
              </a:buClr>
              <a:buSzPct val="90000"/>
              <a:buFont typeface="Wingdings" pitchFamily="2" charset="2"/>
              <a:buChar char="n"/>
            </a:pPr>
            <a:r>
              <a:rPr lang="en-US" sz="2400">
                <a:effectLst>
                  <a:outerShdw blurRad="38100" dist="38100" dir="2700000" algn="tl">
                    <a:srgbClr val="000000"/>
                  </a:outerShdw>
                </a:effectLst>
                <a:latin typeface="Book Antiqua" pitchFamily="18" charset="0"/>
              </a:rPr>
              <a:t>   Population Mean:  </a:t>
            </a:r>
            <a:r>
              <a:rPr lang="en-US" sz="2400" i="1">
                <a:effectLst>
                  <a:outerShdw blurRad="38100" dist="38100" dir="2700000" algn="tl">
                    <a:srgbClr val="000000"/>
                  </a:outerShdw>
                </a:effectLst>
                <a:latin typeface="Symbol" pitchFamily="18" charset="2"/>
              </a:rPr>
              <a:t>s</a:t>
            </a:r>
            <a:r>
              <a:rPr lang="en-US" sz="2400">
                <a:effectLst>
                  <a:outerShdw blurRad="38100" dist="38100" dir="2700000" algn="tl">
                    <a:srgbClr val="000000"/>
                  </a:outerShdw>
                </a:effectLst>
                <a:latin typeface="Book Antiqua" pitchFamily="18" charset="0"/>
              </a:rPr>
              <a:t>  Unknown</a:t>
            </a:r>
          </a:p>
        </p:txBody>
      </p:sp>
      <p:sp>
        <p:nvSpPr>
          <p:cNvPr id="5133" name="AutoShape 13"/>
          <p:cNvSpPr>
            <a:spLocks noChangeArrowheads="1"/>
          </p:cNvSpPr>
          <p:nvPr/>
        </p:nvSpPr>
        <p:spPr bwMode="auto">
          <a:xfrm rot="5400000">
            <a:off x="498475" y="12573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5134" name="AutoShape 14"/>
          <p:cNvSpPr>
            <a:spLocks noChangeArrowheads="1"/>
          </p:cNvSpPr>
          <p:nvPr/>
        </p:nvSpPr>
        <p:spPr bwMode="auto">
          <a:xfrm rot="5400000">
            <a:off x="498475" y="16954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5137" name="AutoShape 17"/>
          <p:cNvSpPr>
            <a:spLocks noChangeArrowheads="1"/>
          </p:cNvSpPr>
          <p:nvPr/>
        </p:nvSpPr>
        <p:spPr bwMode="auto">
          <a:xfrm rot="5400000">
            <a:off x="498475" y="2148114"/>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5138" name="AutoShape 18"/>
          <p:cNvSpPr>
            <a:spLocks noChangeArrowheads="1"/>
          </p:cNvSpPr>
          <p:nvPr/>
        </p:nvSpPr>
        <p:spPr bwMode="auto">
          <a:xfrm rot="5400000">
            <a:off x="498475" y="2624364"/>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5143" name="Text Box 23"/>
          <p:cNvSpPr txBox="1">
            <a:spLocks noChangeArrowheads="1"/>
          </p:cNvSpPr>
          <p:nvPr/>
        </p:nvSpPr>
        <p:spPr bwMode="auto">
          <a:xfrm>
            <a:off x="682625" y="2983139"/>
            <a:ext cx="3663950" cy="457200"/>
          </a:xfrm>
          <a:prstGeom prst="rect">
            <a:avLst/>
          </a:prstGeom>
          <a:noFill/>
          <a:ln w="12700">
            <a:noFill/>
            <a:miter lim="800000"/>
            <a:headEnd/>
            <a:tailEnd/>
          </a:ln>
          <a:effectLst/>
        </p:spPr>
        <p:txBody>
          <a:bodyPr wrap="none">
            <a:spAutoFit/>
          </a:bodyPr>
          <a:lstStyle/>
          <a:p>
            <a:pPr algn="l">
              <a:spcBef>
                <a:spcPct val="20000"/>
              </a:spcBef>
              <a:buClr>
                <a:srgbClr val="66FFFF"/>
              </a:buClr>
              <a:buSzPct val="90000"/>
              <a:buFont typeface="Wingdings" pitchFamily="2" charset="2"/>
              <a:buChar char="n"/>
            </a:pPr>
            <a:r>
              <a:rPr lang="en-US" sz="2400">
                <a:solidFill>
                  <a:srgbClr val="CCECFF"/>
                </a:solidFill>
                <a:effectLst>
                  <a:outerShdw blurRad="38100" dist="38100" dir="2700000" algn="tl">
                    <a:srgbClr val="000000"/>
                  </a:outerShdw>
                </a:effectLst>
                <a:latin typeface="Book Antiqua" pitchFamily="18" charset="0"/>
              </a:rPr>
              <a:t>   </a:t>
            </a:r>
            <a:r>
              <a:rPr lang="en-US" sz="2400">
                <a:effectLst>
                  <a:outerShdw blurRad="38100" dist="38100" dir="2700000" algn="tl">
                    <a:srgbClr val="000000"/>
                  </a:outerShdw>
                </a:effectLst>
                <a:latin typeface="Book Antiqua" pitchFamily="18" charset="0"/>
              </a:rPr>
              <a:t>Population Proportion</a:t>
            </a:r>
          </a:p>
        </p:txBody>
      </p:sp>
      <p:sp>
        <p:nvSpPr>
          <p:cNvPr id="5144" name="AutoShape 24"/>
          <p:cNvSpPr>
            <a:spLocks noChangeArrowheads="1"/>
          </p:cNvSpPr>
          <p:nvPr/>
        </p:nvSpPr>
        <p:spPr bwMode="auto">
          <a:xfrm rot="5400000">
            <a:off x="498475" y="3114902"/>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3" name="Text Box 23"/>
          <p:cNvSpPr txBox="1">
            <a:spLocks noChangeArrowheads="1"/>
          </p:cNvSpPr>
          <p:nvPr/>
        </p:nvSpPr>
        <p:spPr bwMode="auto">
          <a:xfrm>
            <a:off x="675371" y="3469361"/>
            <a:ext cx="6434775" cy="461665"/>
          </a:xfrm>
          <a:prstGeom prst="rect">
            <a:avLst/>
          </a:prstGeom>
          <a:noFill/>
          <a:ln w="12700">
            <a:noFill/>
            <a:miter lim="800000"/>
            <a:headEnd/>
            <a:tailEnd/>
          </a:ln>
          <a:effectLst/>
        </p:spPr>
        <p:txBody>
          <a:bodyPr wrap="none">
            <a:spAutoFit/>
          </a:bodyPr>
          <a:lstStyle/>
          <a:p>
            <a:pPr algn="l">
              <a:spcBef>
                <a:spcPct val="20000"/>
              </a:spcBef>
              <a:buClr>
                <a:srgbClr val="66FFFF"/>
              </a:buClr>
              <a:buSzPct val="90000"/>
              <a:buFont typeface="Wingdings" pitchFamily="2" charset="2"/>
              <a:buChar char="n"/>
            </a:pPr>
            <a:r>
              <a:rPr lang="en-US" sz="2400" dirty="0">
                <a:solidFill>
                  <a:srgbClr val="CCECFF"/>
                </a:solidFill>
                <a:effectLst>
                  <a:outerShdw blurRad="38100" dist="38100" dir="2700000" algn="tl">
                    <a:srgbClr val="000000"/>
                  </a:outerShdw>
                </a:effectLst>
                <a:latin typeface="Book Antiqua" pitchFamily="18" charset="0"/>
              </a:rPr>
              <a:t>   </a:t>
            </a:r>
            <a:r>
              <a:rPr lang="en-US" sz="2400" dirty="0">
                <a:effectLst>
                  <a:outerShdw blurRad="38100" dist="38100" dir="2700000" algn="tl">
                    <a:srgbClr val="000000"/>
                  </a:outerShdw>
                </a:effectLst>
                <a:latin typeface="Book Antiqua" pitchFamily="18" charset="0"/>
              </a:rPr>
              <a:t>Hypothesis Testing and Decision Making</a:t>
            </a:r>
          </a:p>
        </p:txBody>
      </p:sp>
      <p:sp>
        <p:nvSpPr>
          <p:cNvPr id="14" name="AutoShape 24"/>
          <p:cNvSpPr>
            <a:spLocks noChangeArrowheads="1"/>
          </p:cNvSpPr>
          <p:nvPr/>
        </p:nvSpPr>
        <p:spPr bwMode="auto">
          <a:xfrm rot="5400000">
            <a:off x="491221" y="3601124"/>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5" name="Text Box 23"/>
          <p:cNvSpPr txBox="1">
            <a:spLocks noChangeArrowheads="1"/>
          </p:cNvSpPr>
          <p:nvPr/>
        </p:nvSpPr>
        <p:spPr bwMode="auto">
          <a:xfrm>
            <a:off x="682631" y="3955583"/>
            <a:ext cx="6615914" cy="461665"/>
          </a:xfrm>
          <a:prstGeom prst="rect">
            <a:avLst/>
          </a:prstGeom>
          <a:noFill/>
          <a:ln w="12700">
            <a:noFill/>
            <a:miter lim="800000"/>
            <a:headEnd/>
            <a:tailEnd/>
          </a:ln>
          <a:effectLst/>
        </p:spPr>
        <p:txBody>
          <a:bodyPr wrap="none">
            <a:spAutoFit/>
          </a:bodyPr>
          <a:lstStyle/>
          <a:p>
            <a:pPr algn="l">
              <a:spcBef>
                <a:spcPct val="20000"/>
              </a:spcBef>
              <a:buClr>
                <a:srgbClr val="66FFFF"/>
              </a:buClr>
              <a:buSzPct val="90000"/>
              <a:buFont typeface="Wingdings" pitchFamily="2" charset="2"/>
              <a:buChar char="n"/>
            </a:pPr>
            <a:r>
              <a:rPr lang="en-US" sz="2400" dirty="0">
                <a:solidFill>
                  <a:srgbClr val="CCECFF"/>
                </a:solidFill>
                <a:effectLst>
                  <a:outerShdw blurRad="38100" dist="38100" dir="2700000" algn="tl">
                    <a:srgbClr val="000000"/>
                  </a:outerShdw>
                </a:effectLst>
                <a:latin typeface="Book Antiqua" pitchFamily="18" charset="0"/>
              </a:rPr>
              <a:t>   </a:t>
            </a:r>
            <a:r>
              <a:rPr lang="en-US" sz="2400" dirty="0">
                <a:effectLst>
                  <a:outerShdw blurRad="38100" dist="38100" dir="2700000" algn="tl">
                    <a:srgbClr val="000000"/>
                  </a:outerShdw>
                </a:effectLst>
                <a:latin typeface="Book Antiqua" pitchFamily="18" charset="0"/>
              </a:rPr>
              <a:t>Calculating the Probability of Type II Errors</a:t>
            </a:r>
          </a:p>
        </p:txBody>
      </p:sp>
      <p:sp>
        <p:nvSpPr>
          <p:cNvPr id="16" name="AutoShape 24"/>
          <p:cNvSpPr>
            <a:spLocks noChangeArrowheads="1"/>
          </p:cNvSpPr>
          <p:nvPr/>
        </p:nvSpPr>
        <p:spPr bwMode="auto">
          <a:xfrm rot="5400000">
            <a:off x="498481" y="4087346"/>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7" name="Text Box 23"/>
          <p:cNvSpPr txBox="1">
            <a:spLocks noChangeArrowheads="1"/>
          </p:cNvSpPr>
          <p:nvPr/>
        </p:nvSpPr>
        <p:spPr bwMode="auto">
          <a:xfrm>
            <a:off x="675377" y="4441805"/>
            <a:ext cx="6819496" cy="904863"/>
          </a:xfrm>
          <a:prstGeom prst="rect">
            <a:avLst/>
          </a:prstGeom>
          <a:noFill/>
          <a:ln w="12700">
            <a:noFill/>
            <a:miter lim="800000"/>
            <a:headEnd/>
            <a:tailEnd/>
          </a:ln>
          <a:effectLst/>
        </p:spPr>
        <p:txBody>
          <a:bodyPr wrap="none">
            <a:spAutoFit/>
          </a:bodyPr>
          <a:lstStyle/>
          <a:p>
            <a:pPr algn="l">
              <a:spcBef>
                <a:spcPct val="20000"/>
              </a:spcBef>
              <a:buClr>
                <a:srgbClr val="66FFFF"/>
              </a:buClr>
              <a:buSzPct val="90000"/>
              <a:buFont typeface="Wingdings" pitchFamily="2" charset="2"/>
              <a:buChar char="n"/>
            </a:pPr>
            <a:r>
              <a:rPr lang="en-US" sz="2400" dirty="0">
                <a:solidFill>
                  <a:srgbClr val="CCECFF"/>
                </a:solidFill>
                <a:effectLst>
                  <a:outerShdw blurRad="38100" dist="38100" dir="2700000" algn="tl">
                    <a:srgbClr val="000000"/>
                  </a:outerShdw>
                </a:effectLst>
                <a:latin typeface="Book Antiqua" pitchFamily="18" charset="0"/>
              </a:rPr>
              <a:t>   </a:t>
            </a:r>
            <a:r>
              <a:rPr lang="en-US" sz="2400" dirty="0">
                <a:effectLst>
                  <a:outerShdw blurRad="38100" dist="38100" dir="2700000" algn="tl">
                    <a:srgbClr val="000000"/>
                  </a:outerShdw>
                </a:effectLst>
                <a:latin typeface="Book Antiqua" pitchFamily="18" charset="0"/>
              </a:rPr>
              <a:t>Determining the Sample Size for</a:t>
            </a:r>
          </a:p>
          <a:p>
            <a:pPr algn="l">
              <a:spcBef>
                <a:spcPct val="20000"/>
              </a:spcBef>
              <a:buClr>
                <a:srgbClr val="66FFFF"/>
              </a:buClr>
              <a:buSzPct val="90000"/>
            </a:pPr>
            <a:r>
              <a:rPr lang="en-US" sz="2400" dirty="0">
                <a:effectLst>
                  <a:outerShdw blurRad="38100" dist="38100" dir="2700000" algn="tl">
                    <a:srgbClr val="000000"/>
                  </a:outerShdw>
                </a:effectLst>
                <a:latin typeface="Book Antiqua" pitchFamily="18" charset="0"/>
              </a:rPr>
              <a:t>        a Hypothesis Test About a Population mean</a:t>
            </a:r>
          </a:p>
        </p:txBody>
      </p:sp>
      <p:sp>
        <p:nvSpPr>
          <p:cNvPr id="18" name="AutoShape 24"/>
          <p:cNvSpPr>
            <a:spLocks noChangeArrowheads="1"/>
          </p:cNvSpPr>
          <p:nvPr/>
        </p:nvSpPr>
        <p:spPr bwMode="auto">
          <a:xfrm rot="5400000">
            <a:off x="491227" y="4573568"/>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5133"/>
                                        </p:tgtEl>
                                        <p:attrNameLst>
                                          <p:attrName>style.visibility</p:attrName>
                                        </p:attrNameLst>
                                      </p:cBhvr>
                                      <p:to>
                                        <p:strVal val="visible"/>
                                      </p:to>
                                    </p:set>
                                    <p:animEffect transition="in" filter="slide(fromLeft)">
                                      <p:cBhvr>
                                        <p:cTn id="7" dur="500"/>
                                        <p:tgtEl>
                                          <p:spTgt spid="5133"/>
                                        </p:tgtEl>
                                      </p:cBhvr>
                                    </p:animEffect>
                                  </p:childTnLst>
                                  <p:subTnLst>
                                    <p:set>
                                      <p:cBhvr override="childStyle">
                                        <p:cTn dur="1" fill="hold" display="0" masterRel="nextClick" afterEffect="1"/>
                                        <p:tgtEl>
                                          <p:spTgt spid="5133"/>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5126"/>
                                        </p:tgtEl>
                                        <p:attrNameLst>
                                          <p:attrName>style.visibility</p:attrName>
                                        </p:attrNameLst>
                                      </p:cBhvr>
                                      <p:to>
                                        <p:strVal val="visible"/>
                                      </p:to>
                                    </p:set>
                                    <p:animEffect transition="in" filter="slide(fromTop)">
                                      <p:cBhvr>
                                        <p:cTn id="12" dur="500"/>
                                        <p:tgtEl>
                                          <p:spTgt spid="5126"/>
                                        </p:tgtEl>
                                      </p:cBhvr>
                                    </p:animEffect>
                                  </p:childTnLst>
                                </p:cTn>
                              </p:par>
                            </p:childTnLst>
                          </p:cTn>
                        </p:par>
                        <p:par>
                          <p:cTn id="13" fill="hold">
                            <p:stCondLst>
                              <p:cond delay="500"/>
                            </p:stCondLst>
                            <p:childTnLst>
                              <p:par>
                                <p:cTn id="14" presetID="12" presetClass="entr" presetSubtype="8" fill="hold" grpId="0" nodeType="afterEffect">
                                  <p:stCondLst>
                                    <p:cond delay="1000"/>
                                  </p:stCondLst>
                                  <p:childTnLst>
                                    <p:set>
                                      <p:cBhvr>
                                        <p:cTn id="15" dur="1" fill="hold">
                                          <p:stCondLst>
                                            <p:cond delay="0"/>
                                          </p:stCondLst>
                                        </p:cTn>
                                        <p:tgtEl>
                                          <p:spTgt spid="5134"/>
                                        </p:tgtEl>
                                        <p:attrNameLst>
                                          <p:attrName>style.visibility</p:attrName>
                                        </p:attrNameLst>
                                      </p:cBhvr>
                                      <p:to>
                                        <p:strVal val="visible"/>
                                      </p:to>
                                    </p:set>
                                    <p:animEffect transition="in" filter="slide(fromLeft)">
                                      <p:cBhvr>
                                        <p:cTn id="16" dur="500"/>
                                        <p:tgtEl>
                                          <p:spTgt spid="5134"/>
                                        </p:tgtEl>
                                      </p:cBhvr>
                                    </p:animEffect>
                                  </p:childTnLst>
                                  <p:subTnLst>
                                    <p:set>
                                      <p:cBhvr override="childStyle">
                                        <p:cTn dur="1" fill="hold" display="0" masterRel="nextClick" afterEffect="1"/>
                                        <p:tgtEl>
                                          <p:spTgt spid="5134"/>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5127"/>
                                        </p:tgtEl>
                                        <p:attrNameLst>
                                          <p:attrName>style.visibility</p:attrName>
                                        </p:attrNameLst>
                                      </p:cBhvr>
                                      <p:to>
                                        <p:strVal val="visible"/>
                                      </p:to>
                                    </p:set>
                                    <p:animEffect transition="in" filter="slide(fromTop)">
                                      <p:cBhvr>
                                        <p:cTn id="21" dur="500"/>
                                        <p:tgtEl>
                                          <p:spTgt spid="5127"/>
                                        </p:tgtEl>
                                      </p:cBhvr>
                                    </p:animEffect>
                                  </p:childTnLst>
                                </p:cTn>
                              </p:par>
                            </p:childTnLst>
                          </p:cTn>
                        </p:par>
                        <p:par>
                          <p:cTn id="22" fill="hold">
                            <p:stCondLst>
                              <p:cond delay="500"/>
                            </p:stCondLst>
                            <p:childTnLst>
                              <p:par>
                                <p:cTn id="23" presetID="12" presetClass="entr" presetSubtype="8" fill="hold" grpId="0" nodeType="afterEffect">
                                  <p:stCondLst>
                                    <p:cond delay="1000"/>
                                  </p:stCondLst>
                                  <p:childTnLst>
                                    <p:set>
                                      <p:cBhvr>
                                        <p:cTn id="24" dur="1" fill="hold">
                                          <p:stCondLst>
                                            <p:cond delay="0"/>
                                          </p:stCondLst>
                                        </p:cTn>
                                        <p:tgtEl>
                                          <p:spTgt spid="5137"/>
                                        </p:tgtEl>
                                        <p:attrNameLst>
                                          <p:attrName>style.visibility</p:attrName>
                                        </p:attrNameLst>
                                      </p:cBhvr>
                                      <p:to>
                                        <p:strVal val="visible"/>
                                      </p:to>
                                    </p:set>
                                    <p:animEffect transition="in" filter="slide(fromLeft)">
                                      <p:cBhvr>
                                        <p:cTn id="25" dur="500"/>
                                        <p:tgtEl>
                                          <p:spTgt spid="5137"/>
                                        </p:tgtEl>
                                      </p:cBhvr>
                                    </p:animEffect>
                                  </p:childTnLst>
                                  <p:subTnLst>
                                    <p:set>
                                      <p:cBhvr override="childStyle">
                                        <p:cTn dur="1" fill="hold" display="0" masterRel="nextClick" afterEffect="1"/>
                                        <p:tgtEl>
                                          <p:spTgt spid="5137"/>
                                        </p:tgtEl>
                                        <p:attrNameLst>
                                          <p:attrName>style.visibility</p:attrName>
                                        </p:attrNameLst>
                                      </p:cBhvr>
                                      <p:to>
                                        <p:strVal val="hidden"/>
                                      </p:to>
                                    </p:set>
                                  </p:subTnLst>
                                </p:cTn>
                              </p:par>
                            </p:childTnLst>
                          </p:cTn>
                        </p:par>
                      </p:childTnLst>
                    </p:cTn>
                  </p:par>
                  <p:par>
                    <p:cTn id="26" fill="hold">
                      <p:stCondLst>
                        <p:cond delay="indefinite"/>
                      </p:stCondLst>
                      <p:childTnLst>
                        <p:par>
                          <p:cTn id="27" fill="hold">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5128"/>
                                        </p:tgtEl>
                                        <p:attrNameLst>
                                          <p:attrName>style.visibility</p:attrName>
                                        </p:attrNameLst>
                                      </p:cBhvr>
                                      <p:to>
                                        <p:strVal val="visible"/>
                                      </p:to>
                                    </p:set>
                                    <p:animEffect transition="in" filter="slide(fromTop)">
                                      <p:cBhvr>
                                        <p:cTn id="30" dur="500"/>
                                        <p:tgtEl>
                                          <p:spTgt spid="5128"/>
                                        </p:tgtEl>
                                      </p:cBhvr>
                                    </p:animEffect>
                                  </p:childTnLst>
                                </p:cTn>
                              </p:par>
                            </p:childTnLst>
                          </p:cTn>
                        </p:par>
                        <p:par>
                          <p:cTn id="31" fill="hold">
                            <p:stCondLst>
                              <p:cond delay="500"/>
                            </p:stCondLst>
                            <p:childTnLst>
                              <p:par>
                                <p:cTn id="32" presetID="12" presetClass="entr" presetSubtype="8" fill="hold" grpId="0" nodeType="afterEffect">
                                  <p:stCondLst>
                                    <p:cond delay="1000"/>
                                  </p:stCondLst>
                                  <p:childTnLst>
                                    <p:set>
                                      <p:cBhvr>
                                        <p:cTn id="33" dur="1" fill="hold">
                                          <p:stCondLst>
                                            <p:cond delay="0"/>
                                          </p:stCondLst>
                                        </p:cTn>
                                        <p:tgtEl>
                                          <p:spTgt spid="5138"/>
                                        </p:tgtEl>
                                        <p:attrNameLst>
                                          <p:attrName>style.visibility</p:attrName>
                                        </p:attrNameLst>
                                      </p:cBhvr>
                                      <p:to>
                                        <p:strVal val="visible"/>
                                      </p:to>
                                    </p:set>
                                    <p:animEffect transition="in" filter="slide(fromLeft)">
                                      <p:cBhvr>
                                        <p:cTn id="34" dur="500"/>
                                        <p:tgtEl>
                                          <p:spTgt spid="5138"/>
                                        </p:tgtEl>
                                      </p:cBhvr>
                                    </p:animEffect>
                                  </p:childTnLst>
                                  <p:subTnLst>
                                    <p:set>
                                      <p:cBhvr override="childStyle">
                                        <p:cTn dur="1" fill="hold" display="0" masterRel="nextClick" afterEffect="1"/>
                                        <p:tgtEl>
                                          <p:spTgt spid="5138"/>
                                        </p:tgtEl>
                                        <p:attrNameLst>
                                          <p:attrName>style.visibility</p:attrName>
                                        </p:attrNameLst>
                                      </p:cBhvr>
                                      <p:to>
                                        <p:strVal val="hidden"/>
                                      </p:to>
                                    </p:set>
                                  </p:subTnLst>
                                </p:cTn>
                              </p:par>
                            </p:childTnLst>
                          </p:cTn>
                        </p:par>
                      </p:childTnLst>
                    </p:cTn>
                  </p:par>
                  <p:par>
                    <p:cTn id="35" fill="hold">
                      <p:stCondLst>
                        <p:cond delay="indefinite"/>
                      </p:stCondLst>
                      <p:childTnLst>
                        <p:par>
                          <p:cTn id="36" fill="hold">
                            <p:stCondLst>
                              <p:cond delay="0"/>
                            </p:stCondLst>
                            <p:childTnLst>
                              <p:par>
                                <p:cTn id="37" presetID="12" presetClass="entr" presetSubtype="1" fill="hold" grpId="0" nodeType="clickEffect">
                                  <p:stCondLst>
                                    <p:cond delay="0"/>
                                  </p:stCondLst>
                                  <p:childTnLst>
                                    <p:set>
                                      <p:cBhvr>
                                        <p:cTn id="38" dur="1" fill="hold">
                                          <p:stCondLst>
                                            <p:cond delay="0"/>
                                          </p:stCondLst>
                                        </p:cTn>
                                        <p:tgtEl>
                                          <p:spTgt spid="5129"/>
                                        </p:tgtEl>
                                        <p:attrNameLst>
                                          <p:attrName>style.visibility</p:attrName>
                                        </p:attrNameLst>
                                      </p:cBhvr>
                                      <p:to>
                                        <p:strVal val="visible"/>
                                      </p:to>
                                    </p:set>
                                    <p:animEffect transition="in" filter="slide(fromTop)">
                                      <p:cBhvr>
                                        <p:cTn id="39" dur="500"/>
                                        <p:tgtEl>
                                          <p:spTgt spid="5129"/>
                                        </p:tgtEl>
                                      </p:cBhvr>
                                    </p:animEffect>
                                  </p:childTnLst>
                                </p:cTn>
                              </p:par>
                            </p:childTnLst>
                          </p:cTn>
                        </p:par>
                        <p:par>
                          <p:cTn id="40" fill="hold">
                            <p:stCondLst>
                              <p:cond delay="500"/>
                            </p:stCondLst>
                            <p:childTnLst>
                              <p:par>
                                <p:cTn id="41" presetID="12" presetClass="entr" presetSubtype="8" fill="hold" grpId="0" nodeType="afterEffect">
                                  <p:stCondLst>
                                    <p:cond delay="1000"/>
                                  </p:stCondLst>
                                  <p:childTnLst>
                                    <p:set>
                                      <p:cBhvr>
                                        <p:cTn id="42" dur="1" fill="hold">
                                          <p:stCondLst>
                                            <p:cond delay="0"/>
                                          </p:stCondLst>
                                        </p:cTn>
                                        <p:tgtEl>
                                          <p:spTgt spid="5144"/>
                                        </p:tgtEl>
                                        <p:attrNameLst>
                                          <p:attrName>style.visibility</p:attrName>
                                        </p:attrNameLst>
                                      </p:cBhvr>
                                      <p:to>
                                        <p:strVal val="visible"/>
                                      </p:to>
                                    </p:set>
                                    <p:animEffect transition="in" filter="slide(fromLeft)">
                                      <p:cBhvr>
                                        <p:cTn id="43" dur="500"/>
                                        <p:tgtEl>
                                          <p:spTgt spid="5144"/>
                                        </p:tgtEl>
                                      </p:cBhvr>
                                    </p:animEffect>
                                  </p:childTnLst>
                                  <p:subTnLst>
                                    <p:set>
                                      <p:cBhvr override="childStyle">
                                        <p:cTn dur="1" fill="hold" display="0" masterRel="nextClick" afterEffect="1"/>
                                        <p:tgtEl>
                                          <p:spTgt spid="5144"/>
                                        </p:tgtEl>
                                        <p:attrNameLst>
                                          <p:attrName>style.visibility</p:attrName>
                                        </p:attrNameLst>
                                      </p:cBhvr>
                                      <p:to>
                                        <p:strVal val="hidden"/>
                                      </p:to>
                                    </p:set>
                                  </p:subTnLst>
                                </p:cTn>
                              </p:par>
                            </p:childTnLst>
                          </p:cTn>
                        </p:par>
                      </p:childTnLst>
                    </p:cTn>
                  </p:par>
                  <p:par>
                    <p:cTn id="44" fill="hold">
                      <p:stCondLst>
                        <p:cond delay="indefinite"/>
                      </p:stCondLst>
                      <p:childTnLst>
                        <p:par>
                          <p:cTn id="45" fill="hold">
                            <p:stCondLst>
                              <p:cond delay="0"/>
                            </p:stCondLst>
                            <p:childTnLst>
                              <p:par>
                                <p:cTn id="46" presetID="12" presetClass="entr" presetSubtype="1" fill="hold" grpId="0" nodeType="clickEffect">
                                  <p:stCondLst>
                                    <p:cond delay="0"/>
                                  </p:stCondLst>
                                  <p:childTnLst>
                                    <p:set>
                                      <p:cBhvr>
                                        <p:cTn id="47" dur="1" fill="hold">
                                          <p:stCondLst>
                                            <p:cond delay="0"/>
                                          </p:stCondLst>
                                        </p:cTn>
                                        <p:tgtEl>
                                          <p:spTgt spid="5143"/>
                                        </p:tgtEl>
                                        <p:attrNameLst>
                                          <p:attrName>style.visibility</p:attrName>
                                        </p:attrNameLst>
                                      </p:cBhvr>
                                      <p:to>
                                        <p:strVal val="visible"/>
                                      </p:to>
                                    </p:set>
                                    <p:animEffect transition="in" filter="slide(fromTop)">
                                      <p:cBhvr>
                                        <p:cTn id="48" dur="500"/>
                                        <p:tgtEl>
                                          <p:spTgt spid="5143"/>
                                        </p:tgtEl>
                                      </p:cBhvr>
                                    </p:animEffect>
                                  </p:childTnLst>
                                </p:cTn>
                              </p:par>
                            </p:childTnLst>
                          </p:cTn>
                        </p:par>
                        <p:par>
                          <p:cTn id="49" fill="hold">
                            <p:stCondLst>
                              <p:cond delay="500"/>
                            </p:stCondLst>
                            <p:childTnLst>
                              <p:par>
                                <p:cTn id="50" presetID="12" presetClass="entr" presetSubtype="8" fill="hold" grpId="0" nodeType="afterEffect">
                                  <p:stCondLst>
                                    <p:cond delay="1000"/>
                                  </p:stCondLst>
                                  <p:childTnLst>
                                    <p:set>
                                      <p:cBhvr>
                                        <p:cTn id="51" dur="1" fill="hold">
                                          <p:stCondLst>
                                            <p:cond delay="0"/>
                                          </p:stCondLst>
                                        </p:cTn>
                                        <p:tgtEl>
                                          <p:spTgt spid="14"/>
                                        </p:tgtEl>
                                        <p:attrNameLst>
                                          <p:attrName>style.visibility</p:attrName>
                                        </p:attrNameLst>
                                      </p:cBhvr>
                                      <p:to>
                                        <p:strVal val="visible"/>
                                      </p:to>
                                    </p:set>
                                    <p:animEffect transition="in" filter="slide(fromLeft)">
                                      <p:cBhvr>
                                        <p:cTn id="52" dur="500"/>
                                        <p:tgtEl>
                                          <p:spTgt spid="14"/>
                                        </p:tgtEl>
                                      </p:cBhvr>
                                    </p:animEffect>
                                  </p:childTnLst>
                                  <p:subTnLst>
                                    <p:set>
                                      <p:cBhvr override="childStyle">
                                        <p:cTn dur="1" fill="hold" display="0" masterRel="nextClick" afterEffect="1"/>
                                        <p:tgtEl>
                                          <p:spTgt spid="14"/>
                                        </p:tgtEl>
                                        <p:attrNameLst>
                                          <p:attrName>style.visibility</p:attrName>
                                        </p:attrNameLst>
                                      </p:cBhvr>
                                      <p:to>
                                        <p:strVal val="hidden"/>
                                      </p:to>
                                    </p:set>
                                  </p:subTnLst>
                                </p:cTn>
                              </p:par>
                            </p:childTnLst>
                          </p:cTn>
                        </p:par>
                      </p:childTnLst>
                    </p:cTn>
                  </p:par>
                  <p:par>
                    <p:cTn id="53" fill="hold">
                      <p:stCondLst>
                        <p:cond delay="indefinite"/>
                      </p:stCondLst>
                      <p:childTnLst>
                        <p:par>
                          <p:cTn id="54" fill="hold">
                            <p:stCondLst>
                              <p:cond delay="0"/>
                            </p:stCondLst>
                            <p:childTnLst>
                              <p:par>
                                <p:cTn id="55" presetID="12" presetClass="entr" presetSubtype="1" fill="hold" grpId="0" nodeType="clickEffect">
                                  <p:stCondLst>
                                    <p:cond delay="0"/>
                                  </p:stCondLst>
                                  <p:childTnLst>
                                    <p:set>
                                      <p:cBhvr>
                                        <p:cTn id="56" dur="1" fill="hold">
                                          <p:stCondLst>
                                            <p:cond delay="0"/>
                                          </p:stCondLst>
                                        </p:cTn>
                                        <p:tgtEl>
                                          <p:spTgt spid="13"/>
                                        </p:tgtEl>
                                        <p:attrNameLst>
                                          <p:attrName>style.visibility</p:attrName>
                                        </p:attrNameLst>
                                      </p:cBhvr>
                                      <p:to>
                                        <p:strVal val="visible"/>
                                      </p:to>
                                    </p:set>
                                    <p:animEffect transition="in" filter="slide(fromTop)">
                                      <p:cBhvr>
                                        <p:cTn id="57" dur="500"/>
                                        <p:tgtEl>
                                          <p:spTgt spid="13"/>
                                        </p:tgtEl>
                                      </p:cBhvr>
                                    </p:animEffect>
                                  </p:childTnLst>
                                </p:cTn>
                              </p:par>
                            </p:childTnLst>
                          </p:cTn>
                        </p:par>
                        <p:par>
                          <p:cTn id="58" fill="hold">
                            <p:stCondLst>
                              <p:cond delay="500"/>
                            </p:stCondLst>
                            <p:childTnLst>
                              <p:par>
                                <p:cTn id="59" presetID="12" presetClass="entr" presetSubtype="8" fill="hold" grpId="0" nodeType="afterEffect">
                                  <p:stCondLst>
                                    <p:cond delay="1000"/>
                                  </p:stCondLst>
                                  <p:childTnLst>
                                    <p:set>
                                      <p:cBhvr>
                                        <p:cTn id="60" dur="1" fill="hold">
                                          <p:stCondLst>
                                            <p:cond delay="0"/>
                                          </p:stCondLst>
                                        </p:cTn>
                                        <p:tgtEl>
                                          <p:spTgt spid="16"/>
                                        </p:tgtEl>
                                        <p:attrNameLst>
                                          <p:attrName>style.visibility</p:attrName>
                                        </p:attrNameLst>
                                      </p:cBhvr>
                                      <p:to>
                                        <p:strVal val="visible"/>
                                      </p:to>
                                    </p:set>
                                    <p:animEffect transition="in" filter="slide(fromLeft)">
                                      <p:cBhvr>
                                        <p:cTn id="61" dur="500"/>
                                        <p:tgtEl>
                                          <p:spTgt spid="16"/>
                                        </p:tgtEl>
                                      </p:cBhvr>
                                    </p:animEffect>
                                  </p:childTnLst>
                                  <p:subTnLst>
                                    <p:set>
                                      <p:cBhvr override="childStyle">
                                        <p:cTn dur="1" fill="hold" display="0" masterRel="nextClick" afterEffect="1"/>
                                        <p:tgtEl>
                                          <p:spTgt spid="16"/>
                                        </p:tgtEl>
                                        <p:attrNameLst>
                                          <p:attrName>style.visibility</p:attrName>
                                        </p:attrNameLst>
                                      </p:cBhvr>
                                      <p:to>
                                        <p:strVal val="hidden"/>
                                      </p:to>
                                    </p:set>
                                  </p:subTnLst>
                                </p:cTn>
                              </p:par>
                            </p:childTnLst>
                          </p:cTn>
                        </p:par>
                      </p:childTnLst>
                    </p:cTn>
                  </p:par>
                  <p:par>
                    <p:cTn id="62" fill="hold">
                      <p:stCondLst>
                        <p:cond delay="indefinite"/>
                      </p:stCondLst>
                      <p:childTnLst>
                        <p:par>
                          <p:cTn id="63" fill="hold">
                            <p:stCondLst>
                              <p:cond delay="0"/>
                            </p:stCondLst>
                            <p:childTnLst>
                              <p:par>
                                <p:cTn id="64" presetID="12" presetClass="entr" presetSubtype="1" fill="hold" grpId="0" nodeType="clickEffect">
                                  <p:stCondLst>
                                    <p:cond delay="0"/>
                                  </p:stCondLst>
                                  <p:childTnLst>
                                    <p:set>
                                      <p:cBhvr>
                                        <p:cTn id="65" dur="1" fill="hold">
                                          <p:stCondLst>
                                            <p:cond delay="0"/>
                                          </p:stCondLst>
                                        </p:cTn>
                                        <p:tgtEl>
                                          <p:spTgt spid="15"/>
                                        </p:tgtEl>
                                        <p:attrNameLst>
                                          <p:attrName>style.visibility</p:attrName>
                                        </p:attrNameLst>
                                      </p:cBhvr>
                                      <p:to>
                                        <p:strVal val="visible"/>
                                      </p:to>
                                    </p:set>
                                    <p:animEffect transition="in" filter="slide(fromTop)">
                                      <p:cBhvr>
                                        <p:cTn id="66" dur="500"/>
                                        <p:tgtEl>
                                          <p:spTgt spid="15"/>
                                        </p:tgtEl>
                                      </p:cBhvr>
                                    </p:animEffect>
                                  </p:childTnLst>
                                </p:cTn>
                              </p:par>
                            </p:childTnLst>
                          </p:cTn>
                        </p:par>
                        <p:par>
                          <p:cTn id="67" fill="hold">
                            <p:stCondLst>
                              <p:cond delay="500"/>
                            </p:stCondLst>
                            <p:childTnLst>
                              <p:par>
                                <p:cTn id="68" presetID="12" presetClass="entr" presetSubtype="8" fill="hold" grpId="0" nodeType="afterEffect">
                                  <p:stCondLst>
                                    <p:cond delay="1000"/>
                                  </p:stCondLst>
                                  <p:childTnLst>
                                    <p:set>
                                      <p:cBhvr>
                                        <p:cTn id="69" dur="1" fill="hold">
                                          <p:stCondLst>
                                            <p:cond delay="0"/>
                                          </p:stCondLst>
                                        </p:cTn>
                                        <p:tgtEl>
                                          <p:spTgt spid="18"/>
                                        </p:tgtEl>
                                        <p:attrNameLst>
                                          <p:attrName>style.visibility</p:attrName>
                                        </p:attrNameLst>
                                      </p:cBhvr>
                                      <p:to>
                                        <p:strVal val="visible"/>
                                      </p:to>
                                    </p:set>
                                    <p:animEffect transition="in" filter="slide(fromLeft)">
                                      <p:cBhvr>
                                        <p:cTn id="70" dur="500"/>
                                        <p:tgtEl>
                                          <p:spTgt spid="18"/>
                                        </p:tgtEl>
                                      </p:cBhvr>
                                    </p:animEffect>
                                  </p:childTnLst>
                                  <p:subTnLst>
                                    <p:set>
                                      <p:cBhvr override="childStyle">
                                        <p:cTn dur="1" fill="hold" display="0" masterRel="nextClick" afterEffect="1"/>
                                        <p:tgtEl>
                                          <p:spTgt spid="18"/>
                                        </p:tgtEl>
                                        <p:attrNameLst>
                                          <p:attrName>style.visibility</p:attrName>
                                        </p:attrNameLst>
                                      </p:cBhvr>
                                      <p:to>
                                        <p:strVal val="hidden"/>
                                      </p:to>
                                    </p:set>
                                  </p:subTnLst>
                                </p:cTn>
                              </p:par>
                            </p:childTnLst>
                          </p:cTn>
                        </p:par>
                      </p:childTnLst>
                    </p:cTn>
                  </p:par>
                  <p:par>
                    <p:cTn id="71" fill="hold">
                      <p:stCondLst>
                        <p:cond delay="indefinite"/>
                      </p:stCondLst>
                      <p:childTnLst>
                        <p:par>
                          <p:cTn id="72" fill="hold">
                            <p:stCondLst>
                              <p:cond delay="0"/>
                            </p:stCondLst>
                            <p:childTnLst>
                              <p:par>
                                <p:cTn id="73" presetID="12" presetClass="entr" presetSubtype="1" fill="hold" grpId="0" nodeType="clickEffect">
                                  <p:stCondLst>
                                    <p:cond delay="0"/>
                                  </p:stCondLst>
                                  <p:childTnLst>
                                    <p:set>
                                      <p:cBhvr>
                                        <p:cTn id="74" dur="1" fill="hold">
                                          <p:stCondLst>
                                            <p:cond delay="0"/>
                                          </p:stCondLst>
                                        </p:cTn>
                                        <p:tgtEl>
                                          <p:spTgt spid="17"/>
                                        </p:tgtEl>
                                        <p:attrNameLst>
                                          <p:attrName>style.visibility</p:attrName>
                                        </p:attrNameLst>
                                      </p:cBhvr>
                                      <p:to>
                                        <p:strVal val="visible"/>
                                      </p:to>
                                    </p:set>
                                    <p:animEffect transition="in" filter="slide(fromTop)">
                                      <p:cBhvr>
                                        <p:cTn id="75"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6" grpId="0" autoUpdateAnimBg="0"/>
      <p:bldP spid="5127" grpId="0" autoUpdateAnimBg="0"/>
      <p:bldP spid="5128" grpId="0" autoUpdateAnimBg="0"/>
      <p:bldP spid="5129" grpId="0" autoUpdateAnimBg="0"/>
      <p:bldP spid="5133" grpId="0" animBg="1"/>
      <p:bldP spid="5134" grpId="0" animBg="1"/>
      <p:bldP spid="5137" grpId="0" animBg="1"/>
      <p:bldP spid="5138" grpId="0" animBg="1"/>
      <p:bldP spid="5143" grpId="0" autoUpdateAnimBg="0"/>
      <p:bldP spid="5144" grpId="0" animBg="1"/>
      <p:bldP spid="13" grpId="0" autoUpdateAnimBg="0"/>
      <p:bldP spid="14" grpId="0" animBg="1"/>
      <p:bldP spid="15" grpId="0" autoUpdateAnimBg="0"/>
      <p:bldP spid="16" grpId="0" animBg="1"/>
      <p:bldP spid="17" grpId="0" autoUpdateAnimBg="0"/>
      <p:bldP spid="18"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ChangeArrowheads="1"/>
          </p:cNvSpPr>
          <p:nvPr/>
        </p:nvSpPr>
        <p:spPr bwMode="auto">
          <a:xfrm>
            <a:off x="3686175" y="3790950"/>
            <a:ext cx="1822450" cy="1192213"/>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176131" name="Rectangle 3"/>
          <p:cNvSpPr>
            <a:spLocks noChangeArrowheads="1"/>
          </p:cNvSpPr>
          <p:nvPr/>
        </p:nvSpPr>
        <p:spPr bwMode="auto">
          <a:xfrm>
            <a:off x="5629275" y="3790950"/>
            <a:ext cx="1822450" cy="1192213"/>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176132" name="Rectangle 4"/>
          <p:cNvSpPr>
            <a:spLocks noChangeArrowheads="1"/>
          </p:cNvSpPr>
          <p:nvPr/>
        </p:nvSpPr>
        <p:spPr bwMode="auto">
          <a:xfrm>
            <a:off x="1743075" y="3790950"/>
            <a:ext cx="1822450" cy="1189038"/>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176133" name="Text Box 5"/>
          <p:cNvSpPr txBox="1">
            <a:spLocks noChangeArrowheads="1"/>
          </p:cNvSpPr>
          <p:nvPr/>
        </p:nvSpPr>
        <p:spPr bwMode="auto">
          <a:xfrm>
            <a:off x="1765300" y="5062538"/>
            <a:ext cx="1695450" cy="822325"/>
          </a:xfrm>
          <a:prstGeom prst="rect">
            <a:avLst/>
          </a:prstGeom>
          <a:noFill/>
          <a:ln w="12700">
            <a:noFill/>
            <a:miter lim="800000"/>
            <a:headEnd/>
            <a:tailEnd/>
          </a:ln>
          <a:effectLst/>
        </p:spPr>
        <p:txBody>
          <a:bodyPr wrap="none">
            <a:spAutoFit/>
          </a:bodyPr>
          <a:lstStyle/>
          <a:p>
            <a:r>
              <a:rPr lang="en-US" sz="2400">
                <a:effectLst>
                  <a:outerShdw blurRad="38100" dist="38100" dir="2700000" algn="tl">
                    <a:srgbClr val="000000"/>
                  </a:outerShdw>
                </a:effectLst>
                <a:latin typeface="Book Antiqua" pitchFamily="18" charset="0"/>
              </a:rPr>
              <a:t>One-tailed</a:t>
            </a:r>
          </a:p>
          <a:p>
            <a:r>
              <a:rPr lang="en-US" sz="2400">
                <a:effectLst>
                  <a:outerShdw blurRad="38100" dist="38100" dir="2700000" algn="tl">
                    <a:srgbClr val="000000"/>
                  </a:outerShdw>
                </a:effectLst>
                <a:latin typeface="Book Antiqua" pitchFamily="18" charset="0"/>
              </a:rPr>
              <a:t>(lower-tail)</a:t>
            </a:r>
          </a:p>
        </p:txBody>
      </p:sp>
      <p:sp>
        <p:nvSpPr>
          <p:cNvPr id="176134" name="Text Box 6"/>
          <p:cNvSpPr txBox="1">
            <a:spLocks noChangeArrowheads="1"/>
          </p:cNvSpPr>
          <p:nvPr/>
        </p:nvSpPr>
        <p:spPr bwMode="auto">
          <a:xfrm>
            <a:off x="3708400" y="5062538"/>
            <a:ext cx="1735138" cy="822325"/>
          </a:xfrm>
          <a:prstGeom prst="rect">
            <a:avLst/>
          </a:prstGeom>
          <a:noFill/>
          <a:ln w="12700">
            <a:noFill/>
            <a:miter lim="800000"/>
            <a:headEnd/>
            <a:tailEnd/>
          </a:ln>
          <a:effectLst/>
        </p:spPr>
        <p:txBody>
          <a:bodyPr wrap="none">
            <a:spAutoFit/>
          </a:bodyPr>
          <a:lstStyle/>
          <a:p>
            <a:r>
              <a:rPr lang="en-US" sz="2400">
                <a:effectLst>
                  <a:outerShdw blurRad="38100" dist="38100" dir="2700000" algn="tl">
                    <a:srgbClr val="000000"/>
                  </a:outerShdw>
                </a:effectLst>
                <a:latin typeface="Book Antiqua" pitchFamily="18" charset="0"/>
              </a:rPr>
              <a:t>One-tailed</a:t>
            </a:r>
          </a:p>
          <a:p>
            <a:r>
              <a:rPr lang="en-US" sz="2400">
                <a:effectLst>
                  <a:outerShdw blurRad="38100" dist="38100" dir="2700000" algn="tl">
                    <a:srgbClr val="000000"/>
                  </a:outerShdw>
                </a:effectLst>
                <a:latin typeface="Book Antiqua" pitchFamily="18" charset="0"/>
              </a:rPr>
              <a:t>(upper-tail)</a:t>
            </a:r>
          </a:p>
        </p:txBody>
      </p:sp>
      <p:sp>
        <p:nvSpPr>
          <p:cNvPr id="176135" name="Text Box 7"/>
          <p:cNvSpPr txBox="1">
            <a:spLocks noChangeArrowheads="1"/>
          </p:cNvSpPr>
          <p:nvPr/>
        </p:nvSpPr>
        <p:spPr bwMode="auto">
          <a:xfrm>
            <a:off x="5710238" y="5062538"/>
            <a:ext cx="1655762" cy="457200"/>
          </a:xfrm>
          <a:prstGeom prst="rect">
            <a:avLst/>
          </a:prstGeom>
          <a:noFill/>
          <a:ln w="12700">
            <a:noFill/>
            <a:miter lim="800000"/>
            <a:headEnd/>
            <a:tailEnd/>
          </a:ln>
          <a:effectLst/>
        </p:spPr>
        <p:txBody>
          <a:bodyPr wrap="none">
            <a:spAutoFit/>
          </a:bodyPr>
          <a:lstStyle/>
          <a:p>
            <a:r>
              <a:rPr lang="en-US" sz="2400">
                <a:effectLst>
                  <a:outerShdw blurRad="38100" dist="38100" dir="2700000" algn="tl">
                    <a:srgbClr val="000000"/>
                  </a:outerShdw>
                </a:effectLst>
                <a:latin typeface="Book Antiqua" pitchFamily="18" charset="0"/>
              </a:rPr>
              <a:t>Two-tailed</a:t>
            </a:r>
          </a:p>
        </p:txBody>
      </p:sp>
      <p:grpSp>
        <p:nvGrpSpPr>
          <p:cNvPr id="176156" name="Group 28"/>
          <p:cNvGrpSpPr>
            <a:grpSpLocks/>
          </p:cNvGrpSpPr>
          <p:nvPr/>
        </p:nvGrpSpPr>
        <p:grpSpPr bwMode="auto">
          <a:xfrm>
            <a:off x="1909763" y="3933825"/>
            <a:ext cx="1498600" cy="893763"/>
            <a:chOff x="1203" y="2478"/>
            <a:chExt cx="944" cy="563"/>
          </a:xfrm>
        </p:grpSpPr>
        <p:graphicFrame>
          <p:nvGraphicFramePr>
            <p:cNvPr id="176136" name="Object 8"/>
            <p:cNvGraphicFramePr>
              <a:graphicFrameLocks noChangeAspect="1"/>
            </p:cNvGraphicFramePr>
            <p:nvPr/>
          </p:nvGraphicFramePr>
          <p:xfrm>
            <a:off x="1203" y="2478"/>
            <a:ext cx="944" cy="251"/>
          </p:xfrm>
          <a:graphic>
            <a:graphicData uri="http://schemas.openxmlformats.org/presentationml/2006/ole">
              <mc:AlternateContent xmlns:mc="http://schemas.openxmlformats.org/markup-compatibility/2006">
                <mc:Choice xmlns:v="urn:schemas-microsoft-com:vml" Requires="v">
                  <p:oleObj spid="_x0000_s176327" name="Equation" r:id="rId4" imgW="1574640" imgH="419040" progId="Equation.DSMT4">
                    <p:embed/>
                  </p:oleObj>
                </mc:Choice>
                <mc:Fallback>
                  <p:oleObj name="Equation" r:id="rId4" imgW="1574640" imgH="419040" progId="Equation.DSMT4">
                    <p:embed/>
                    <p:pic>
                      <p:nvPicPr>
                        <p:cNvPr id="0"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03" y="2478"/>
                          <a:ext cx="944" cy="251"/>
                        </a:xfrm>
                        <a:prstGeom prst="rect">
                          <a:avLst/>
                        </a:prstGeom>
                        <a:noFill/>
                        <a:effectLst>
                          <a:outerShdw dist="17961" dir="2700000" algn="ctr" rotWithShape="0">
                            <a:srgbClr val="000000"/>
                          </a:outerShdw>
                        </a:effectLst>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6142" name="Object 14"/>
            <p:cNvGraphicFramePr>
              <a:graphicFrameLocks noChangeAspect="1"/>
            </p:cNvGraphicFramePr>
            <p:nvPr/>
          </p:nvGraphicFramePr>
          <p:xfrm>
            <a:off x="1207" y="2790"/>
            <a:ext cx="936" cy="251"/>
          </p:xfrm>
          <a:graphic>
            <a:graphicData uri="http://schemas.openxmlformats.org/presentationml/2006/ole">
              <mc:AlternateContent xmlns:mc="http://schemas.openxmlformats.org/markup-compatibility/2006">
                <mc:Choice xmlns:v="urn:schemas-microsoft-com:vml" Requires="v">
                  <p:oleObj spid="_x0000_s176328" name="Equation" r:id="rId6" imgW="1562040" imgH="419040" progId="Equation.DSMT4">
                    <p:embed/>
                  </p:oleObj>
                </mc:Choice>
                <mc:Fallback>
                  <p:oleObj name="Equation" r:id="rId6" imgW="1562040" imgH="419040" progId="Equation.DSMT4">
                    <p:embed/>
                    <p:pic>
                      <p:nvPicPr>
                        <p:cNvPr id="0" name="Picture 1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207" y="2790"/>
                          <a:ext cx="936" cy="251"/>
                        </a:xfrm>
                        <a:prstGeom prst="rect">
                          <a:avLst/>
                        </a:prstGeom>
                        <a:noFill/>
                        <a:effectLst>
                          <a:outerShdw dist="17961" dir="2700000" algn="ctr" rotWithShape="0">
                            <a:srgbClr val="000000"/>
                          </a:outerShdw>
                        </a:effectLst>
                        <a:extLst>
                          <a:ext uri="{909E8E84-426E-40DD-AFC4-6F175D3DCCD1}">
                            <a14:hiddenFill xmlns:a14="http://schemas.microsoft.com/office/drawing/2010/main">
                              <a:solidFill>
                                <a:srgbClr val="FFFFFF"/>
                              </a:solidFill>
                            </a14:hiddenFill>
                          </a:ext>
                        </a:extLst>
                      </p:spPr>
                    </p:pic>
                  </p:oleObj>
                </mc:Fallback>
              </mc:AlternateContent>
            </a:graphicData>
          </a:graphic>
        </p:graphicFrame>
      </p:grpSp>
      <p:grpSp>
        <p:nvGrpSpPr>
          <p:cNvPr id="176157" name="Group 29"/>
          <p:cNvGrpSpPr>
            <a:grpSpLocks/>
          </p:cNvGrpSpPr>
          <p:nvPr/>
        </p:nvGrpSpPr>
        <p:grpSpPr bwMode="auto">
          <a:xfrm>
            <a:off x="3871913" y="3933825"/>
            <a:ext cx="1498600" cy="893763"/>
            <a:chOff x="2439" y="2478"/>
            <a:chExt cx="944" cy="563"/>
          </a:xfrm>
        </p:grpSpPr>
        <p:graphicFrame>
          <p:nvGraphicFramePr>
            <p:cNvPr id="176143" name="Object 15"/>
            <p:cNvGraphicFramePr>
              <a:graphicFrameLocks noChangeAspect="1"/>
            </p:cNvGraphicFramePr>
            <p:nvPr/>
          </p:nvGraphicFramePr>
          <p:xfrm>
            <a:off x="2439" y="2478"/>
            <a:ext cx="944" cy="251"/>
          </p:xfrm>
          <a:graphic>
            <a:graphicData uri="http://schemas.openxmlformats.org/presentationml/2006/ole">
              <mc:AlternateContent xmlns:mc="http://schemas.openxmlformats.org/markup-compatibility/2006">
                <mc:Choice xmlns:v="urn:schemas-microsoft-com:vml" Requires="v">
                  <p:oleObj spid="_x0000_s176329" name="Equation" r:id="rId8" imgW="1574640" imgH="419040" progId="Equation.DSMT4">
                    <p:embed/>
                  </p:oleObj>
                </mc:Choice>
                <mc:Fallback>
                  <p:oleObj name="Equation" r:id="rId8" imgW="1574640" imgH="419040" progId="Equation.DSMT4">
                    <p:embed/>
                    <p:pic>
                      <p:nvPicPr>
                        <p:cNvPr id="0" name="Picture 1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439" y="2478"/>
                          <a:ext cx="944" cy="251"/>
                        </a:xfrm>
                        <a:prstGeom prst="rect">
                          <a:avLst/>
                        </a:prstGeom>
                        <a:noFill/>
                        <a:effectLst>
                          <a:outerShdw dist="17961" dir="2700000" algn="ctr" rotWithShape="0">
                            <a:srgbClr val="000000"/>
                          </a:outerShdw>
                        </a:effectLst>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6144" name="Object 16"/>
            <p:cNvGraphicFramePr>
              <a:graphicFrameLocks noChangeAspect="1"/>
            </p:cNvGraphicFramePr>
            <p:nvPr/>
          </p:nvGraphicFramePr>
          <p:xfrm>
            <a:off x="2443" y="2790"/>
            <a:ext cx="936" cy="251"/>
          </p:xfrm>
          <a:graphic>
            <a:graphicData uri="http://schemas.openxmlformats.org/presentationml/2006/ole">
              <mc:AlternateContent xmlns:mc="http://schemas.openxmlformats.org/markup-compatibility/2006">
                <mc:Choice xmlns:v="urn:schemas-microsoft-com:vml" Requires="v">
                  <p:oleObj spid="_x0000_s176330" name="Equation" r:id="rId10" imgW="1562040" imgH="419040" progId="Equation.DSMT4">
                    <p:embed/>
                  </p:oleObj>
                </mc:Choice>
                <mc:Fallback>
                  <p:oleObj name="Equation" r:id="rId10" imgW="1562040" imgH="419040" progId="Equation.DSMT4">
                    <p:embed/>
                    <p:pic>
                      <p:nvPicPr>
                        <p:cNvPr id="0" name="Picture 1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443" y="2790"/>
                          <a:ext cx="936" cy="251"/>
                        </a:xfrm>
                        <a:prstGeom prst="rect">
                          <a:avLst/>
                        </a:prstGeom>
                        <a:noFill/>
                        <a:effectLst>
                          <a:outerShdw dist="17961" dir="2700000" algn="ctr" rotWithShape="0">
                            <a:srgbClr val="000000"/>
                          </a:outerShdw>
                        </a:effectLst>
                        <a:extLst>
                          <a:ext uri="{909E8E84-426E-40DD-AFC4-6F175D3DCCD1}">
                            <a14:hiddenFill xmlns:a14="http://schemas.microsoft.com/office/drawing/2010/main">
                              <a:solidFill>
                                <a:srgbClr val="FFFFFF"/>
                              </a:solidFill>
                            </a14:hiddenFill>
                          </a:ext>
                        </a:extLst>
                      </p:spPr>
                    </p:pic>
                  </p:oleObj>
                </mc:Fallback>
              </mc:AlternateContent>
            </a:graphicData>
          </a:graphic>
        </p:graphicFrame>
      </p:grpSp>
      <p:grpSp>
        <p:nvGrpSpPr>
          <p:cNvPr id="176158" name="Group 30"/>
          <p:cNvGrpSpPr>
            <a:grpSpLocks/>
          </p:cNvGrpSpPr>
          <p:nvPr/>
        </p:nvGrpSpPr>
        <p:grpSpPr bwMode="auto">
          <a:xfrm>
            <a:off x="5786438" y="3933825"/>
            <a:ext cx="1498600" cy="893763"/>
            <a:chOff x="3645" y="2478"/>
            <a:chExt cx="944" cy="563"/>
          </a:xfrm>
        </p:grpSpPr>
        <p:graphicFrame>
          <p:nvGraphicFramePr>
            <p:cNvPr id="176145" name="Object 17"/>
            <p:cNvGraphicFramePr>
              <a:graphicFrameLocks noChangeAspect="1"/>
            </p:cNvGraphicFramePr>
            <p:nvPr/>
          </p:nvGraphicFramePr>
          <p:xfrm>
            <a:off x="3645" y="2478"/>
            <a:ext cx="944" cy="251"/>
          </p:xfrm>
          <a:graphic>
            <a:graphicData uri="http://schemas.openxmlformats.org/presentationml/2006/ole">
              <mc:AlternateContent xmlns:mc="http://schemas.openxmlformats.org/markup-compatibility/2006">
                <mc:Choice xmlns:v="urn:schemas-microsoft-com:vml" Requires="v">
                  <p:oleObj spid="_x0000_s176331" name="Equation" r:id="rId12" imgW="1574640" imgH="419040" progId="Equation.DSMT4">
                    <p:embed/>
                  </p:oleObj>
                </mc:Choice>
                <mc:Fallback>
                  <p:oleObj name="Equation" r:id="rId12" imgW="1574640" imgH="419040" progId="Equation.DSMT4">
                    <p:embed/>
                    <p:pic>
                      <p:nvPicPr>
                        <p:cNvPr id="0" name="Picture 1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645" y="2478"/>
                          <a:ext cx="944" cy="251"/>
                        </a:xfrm>
                        <a:prstGeom prst="rect">
                          <a:avLst/>
                        </a:prstGeom>
                        <a:noFill/>
                        <a:effectLst>
                          <a:outerShdw dist="17961" dir="2700000" algn="ctr" rotWithShape="0">
                            <a:srgbClr val="000000"/>
                          </a:outerShdw>
                        </a:effectLst>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6146" name="Object 18"/>
            <p:cNvGraphicFramePr>
              <a:graphicFrameLocks noChangeAspect="1"/>
            </p:cNvGraphicFramePr>
            <p:nvPr/>
          </p:nvGraphicFramePr>
          <p:xfrm>
            <a:off x="3645" y="2790"/>
            <a:ext cx="944" cy="251"/>
          </p:xfrm>
          <a:graphic>
            <a:graphicData uri="http://schemas.openxmlformats.org/presentationml/2006/ole">
              <mc:AlternateContent xmlns:mc="http://schemas.openxmlformats.org/markup-compatibility/2006">
                <mc:Choice xmlns:v="urn:schemas-microsoft-com:vml" Requires="v">
                  <p:oleObj spid="_x0000_s176332" name="Equation" r:id="rId14" imgW="1574640" imgH="419040" progId="Equation.DSMT4">
                    <p:embed/>
                  </p:oleObj>
                </mc:Choice>
                <mc:Fallback>
                  <p:oleObj name="Equation" r:id="rId14" imgW="1574640" imgH="419040" progId="Equation.DSMT4">
                    <p:embed/>
                    <p:pic>
                      <p:nvPicPr>
                        <p:cNvPr id="0" name="Picture 1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645" y="2790"/>
                          <a:ext cx="944" cy="251"/>
                        </a:xfrm>
                        <a:prstGeom prst="rect">
                          <a:avLst/>
                        </a:prstGeom>
                        <a:noFill/>
                        <a:effectLst>
                          <a:outerShdw dist="17961" dir="2700000" algn="ctr" rotWithShape="0">
                            <a:srgbClr val="000000"/>
                          </a:outerShdw>
                        </a:effectLst>
                        <a:extLst>
                          <a:ext uri="{909E8E84-426E-40DD-AFC4-6F175D3DCCD1}">
                            <a14:hiddenFill xmlns:a14="http://schemas.microsoft.com/office/drawing/2010/main">
                              <a:solidFill>
                                <a:srgbClr val="FFFFFF"/>
                              </a:solidFill>
                            </a14:hiddenFill>
                          </a:ext>
                        </a:extLst>
                      </p:spPr>
                    </p:pic>
                  </p:oleObj>
                </mc:Fallback>
              </mc:AlternateContent>
            </a:graphicData>
          </a:graphic>
        </p:graphicFrame>
      </p:grpSp>
      <p:sp>
        <p:nvSpPr>
          <p:cNvPr id="176147" name="Rectangle 19"/>
          <p:cNvSpPr>
            <a:spLocks noChangeArrowheads="1"/>
          </p:cNvSpPr>
          <p:nvPr/>
        </p:nvSpPr>
        <p:spPr bwMode="auto">
          <a:xfrm>
            <a:off x="684213" y="141288"/>
            <a:ext cx="7772400" cy="8143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Summary of Forms for Null and Alternative Hypotheses about a Population Mean</a:t>
            </a:r>
          </a:p>
        </p:txBody>
      </p:sp>
      <p:sp>
        <p:nvSpPr>
          <p:cNvPr id="176149" name="AutoShape 21"/>
          <p:cNvSpPr>
            <a:spLocks noChangeArrowheads="1"/>
          </p:cNvSpPr>
          <p:nvPr/>
        </p:nvSpPr>
        <p:spPr bwMode="auto">
          <a:xfrm rot="5400000">
            <a:off x="523875" y="12700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76150" name="AutoShape 22"/>
          <p:cNvSpPr>
            <a:spLocks noChangeArrowheads="1"/>
          </p:cNvSpPr>
          <p:nvPr/>
        </p:nvSpPr>
        <p:spPr bwMode="auto">
          <a:xfrm rot="5400000">
            <a:off x="523875" y="21463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76151" name="AutoShape 23"/>
          <p:cNvSpPr>
            <a:spLocks noChangeArrowheads="1"/>
          </p:cNvSpPr>
          <p:nvPr/>
        </p:nvSpPr>
        <p:spPr bwMode="auto">
          <a:xfrm rot="10800000">
            <a:off x="2581275" y="35560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76152" name="AutoShape 24"/>
          <p:cNvSpPr>
            <a:spLocks noChangeArrowheads="1"/>
          </p:cNvSpPr>
          <p:nvPr/>
        </p:nvSpPr>
        <p:spPr bwMode="auto">
          <a:xfrm rot="10800000">
            <a:off x="4505325" y="35560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76153" name="AutoShape 25"/>
          <p:cNvSpPr>
            <a:spLocks noChangeArrowheads="1"/>
          </p:cNvSpPr>
          <p:nvPr/>
        </p:nvSpPr>
        <p:spPr bwMode="auto">
          <a:xfrm rot="10800000">
            <a:off x="6448425" y="35560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76154" name="Rectangle 26"/>
          <p:cNvSpPr>
            <a:spLocks noChangeArrowheads="1"/>
          </p:cNvSpPr>
          <p:nvPr/>
        </p:nvSpPr>
        <p:spPr bwMode="auto">
          <a:xfrm>
            <a:off x="704850" y="1092200"/>
            <a:ext cx="7524750" cy="895350"/>
          </a:xfrm>
          <a:prstGeom prst="rect">
            <a:avLst/>
          </a:prstGeom>
          <a:noFill/>
          <a:ln w="12700">
            <a:noFill/>
            <a:miter lim="800000"/>
            <a:headEnd/>
            <a:tailEnd/>
          </a:ln>
          <a:effectLst/>
        </p:spPr>
        <p:txBody>
          <a:bodyPr wrap="none" anchor="ctr"/>
          <a:lstStyle/>
          <a:p>
            <a:pPr algn="l">
              <a:spcBef>
                <a:spcPct val="20000"/>
              </a:spcBef>
              <a:buClr>
                <a:srgbClr val="66FFFF"/>
              </a:buClr>
              <a:buSzPct val="75000"/>
              <a:buFont typeface="Monotype Sorts" pitchFamily="2" charset="2"/>
              <a:buChar char="n"/>
            </a:pPr>
            <a:r>
              <a:rPr lang="en-US" sz="2400">
                <a:effectLst>
                  <a:outerShdw blurRad="38100" dist="38100" dir="2700000" algn="tl">
                    <a:srgbClr val="000000"/>
                  </a:outerShdw>
                </a:effectLst>
                <a:latin typeface="Book Antiqua" pitchFamily="18" charset="0"/>
              </a:rPr>
              <a:t>   The equality part of the hypotheses always appears</a:t>
            </a:r>
          </a:p>
          <a:p>
            <a:pPr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in the null hypothesis.</a:t>
            </a:r>
            <a:endParaRPr lang="en-US">
              <a:effectLst>
                <a:outerShdw blurRad="38100" dist="38100" dir="2700000" algn="tl">
                  <a:srgbClr val="000000"/>
                </a:outerShdw>
              </a:effectLst>
              <a:latin typeface="Book Antiqua" pitchFamily="18" charset="0"/>
            </a:endParaRPr>
          </a:p>
        </p:txBody>
      </p:sp>
      <p:sp>
        <p:nvSpPr>
          <p:cNvPr id="176155" name="Rectangle 27"/>
          <p:cNvSpPr>
            <a:spLocks noChangeArrowheads="1"/>
          </p:cNvSpPr>
          <p:nvPr/>
        </p:nvSpPr>
        <p:spPr bwMode="auto">
          <a:xfrm>
            <a:off x="685800" y="2019300"/>
            <a:ext cx="7524750" cy="1543050"/>
          </a:xfrm>
          <a:prstGeom prst="rect">
            <a:avLst/>
          </a:prstGeom>
          <a:noFill/>
          <a:ln w="12700">
            <a:noFill/>
            <a:miter lim="800000"/>
            <a:headEnd/>
            <a:tailEnd/>
          </a:ln>
          <a:effectLst/>
        </p:spPr>
        <p:txBody>
          <a:bodyPr wrap="none" anchor="ctr"/>
          <a:lstStyle/>
          <a:p>
            <a:pPr algn="l">
              <a:buClr>
                <a:srgbClr val="66FFFF"/>
              </a:buClr>
              <a:buFont typeface="Wingdings" pitchFamily="2" charset="2"/>
              <a:buChar char="n"/>
            </a:pPr>
            <a:r>
              <a:rPr lang="en-US" sz="2400">
                <a:effectLst>
                  <a:outerShdw blurRad="38100" dist="38100" dir="2700000" algn="tl">
                    <a:srgbClr val="000000"/>
                  </a:outerShdw>
                </a:effectLst>
                <a:latin typeface="Book Antiqua" pitchFamily="18" charset="0"/>
              </a:rPr>
              <a:t>   In general, a hypothesis test about the value of a</a:t>
            </a:r>
          </a:p>
          <a:p>
            <a:pPr algn="l"/>
            <a:r>
              <a:rPr lang="en-US" sz="2400">
                <a:effectLst>
                  <a:outerShdw blurRad="38100" dist="38100" dir="2700000" algn="tl">
                    <a:srgbClr val="000000"/>
                  </a:outerShdw>
                </a:effectLst>
                <a:latin typeface="Book Antiqua" pitchFamily="18" charset="0"/>
              </a:rPr>
              <a:t>      population mean </a:t>
            </a:r>
            <a:r>
              <a:rPr lang="en-US" sz="2400" i="1">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Symbol" pitchFamily="18" charset="2"/>
              </a:rPr>
              <a:t> </a:t>
            </a:r>
            <a:r>
              <a:rPr lang="en-US" sz="2400">
                <a:effectLst>
                  <a:outerShdw blurRad="38100" dist="38100" dir="2700000" algn="tl">
                    <a:srgbClr val="000000"/>
                  </a:outerShdw>
                </a:effectLst>
                <a:latin typeface="Book Antiqua" pitchFamily="18" charset="0"/>
              </a:rPr>
              <a:t>must take one of the following</a:t>
            </a:r>
          </a:p>
          <a:p>
            <a:pPr algn="l"/>
            <a:r>
              <a:rPr lang="en-US" sz="2400">
                <a:effectLst>
                  <a:outerShdw blurRad="38100" dist="38100" dir="2700000" algn="tl">
                    <a:srgbClr val="000000"/>
                  </a:outerShdw>
                </a:effectLst>
                <a:latin typeface="Book Antiqua" pitchFamily="18" charset="0"/>
              </a:rPr>
              <a:t>      three forms (where </a:t>
            </a:r>
            <a:r>
              <a:rPr lang="en-US" sz="2400" i="1">
                <a:effectLst>
                  <a:outerShdw blurRad="38100" dist="38100" dir="2700000" algn="tl">
                    <a:srgbClr val="000000"/>
                  </a:outerShdw>
                </a:effectLst>
                <a:latin typeface="Symbol" pitchFamily="18" charset="2"/>
              </a:rPr>
              <a:t></a:t>
            </a:r>
            <a:r>
              <a:rPr lang="en-US" sz="2400" baseline="-25000">
                <a:effectLst>
                  <a:outerShdw blurRad="38100" dist="38100" dir="2700000" algn="tl">
                    <a:srgbClr val="000000"/>
                  </a:outerShdw>
                </a:effectLst>
                <a:latin typeface="Book Antiqua" pitchFamily="18" charset="0"/>
              </a:rPr>
              <a:t>0</a:t>
            </a:r>
            <a:r>
              <a:rPr lang="en-US" sz="2400">
                <a:effectLst>
                  <a:outerShdw blurRad="38100" dist="38100" dir="2700000" algn="tl">
                    <a:srgbClr val="000000"/>
                  </a:outerShdw>
                </a:effectLst>
                <a:latin typeface="Book Antiqua" pitchFamily="18" charset="0"/>
              </a:rPr>
              <a:t> is the hypothesized value of</a:t>
            </a:r>
          </a:p>
          <a:p>
            <a:pPr algn="l"/>
            <a:r>
              <a:rPr lang="en-US" sz="2400">
                <a:effectLst>
                  <a:outerShdw blurRad="38100" dist="38100" dir="2700000" algn="tl">
                    <a:srgbClr val="000000"/>
                  </a:outerShdw>
                </a:effectLst>
                <a:latin typeface="Book Antiqua" pitchFamily="18" charset="0"/>
              </a:rPr>
              <a:t>      the population mean).</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76149"/>
                                        </p:tgtEl>
                                        <p:attrNameLst>
                                          <p:attrName>style.visibility</p:attrName>
                                        </p:attrNameLst>
                                      </p:cBhvr>
                                      <p:to>
                                        <p:strVal val="visible"/>
                                      </p:to>
                                    </p:set>
                                    <p:animEffect transition="in" filter="slide(fromLeft)">
                                      <p:cBhvr>
                                        <p:cTn id="7" dur="500"/>
                                        <p:tgtEl>
                                          <p:spTgt spid="176149"/>
                                        </p:tgtEl>
                                      </p:cBhvr>
                                    </p:animEffect>
                                  </p:childTnLst>
                                  <p:subTnLst>
                                    <p:set>
                                      <p:cBhvr override="childStyle">
                                        <p:cTn dur="1" fill="hold" display="0" masterRel="nextClick" afterEffect="1"/>
                                        <p:tgtEl>
                                          <p:spTgt spid="176149"/>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176154"/>
                                        </p:tgtEl>
                                        <p:attrNameLst>
                                          <p:attrName>style.visibility</p:attrName>
                                        </p:attrNameLst>
                                      </p:cBhvr>
                                      <p:to>
                                        <p:strVal val="visible"/>
                                      </p:to>
                                    </p:set>
                                    <p:animEffect transition="in" filter="slide(fromTop)">
                                      <p:cBhvr>
                                        <p:cTn id="12" dur="500"/>
                                        <p:tgtEl>
                                          <p:spTgt spid="176154"/>
                                        </p:tgtEl>
                                      </p:cBhvr>
                                    </p:animEffect>
                                  </p:childTnLst>
                                </p:cTn>
                              </p:par>
                            </p:childTnLst>
                          </p:cTn>
                        </p:par>
                        <p:par>
                          <p:cTn id="13" fill="hold">
                            <p:stCondLst>
                              <p:cond delay="500"/>
                            </p:stCondLst>
                            <p:childTnLst>
                              <p:par>
                                <p:cTn id="14" presetID="12" presetClass="entr" presetSubtype="8" fill="hold" grpId="0" nodeType="afterEffect">
                                  <p:stCondLst>
                                    <p:cond delay="2000"/>
                                  </p:stCondLst>
                                  <p:childTnLst>
                                    <p:set>
                                      <p:cBhvr>
                                        <p:cTn id="15" dur="1" fill="hold">
                                          <p:stCondLst>
                                            <p:cond delay="0"/>
                                          </p:stCondLst>
                                        </p:cTn>
                                        <p:tgtEl>
                                          <p:spTgt spid="176150"/>
                                        </p:tgtEl>
                                        <p:attrNameLst>
                                          <p:attrName>style.visibility</p:attrName>
                                        </p:attrNameLst>
                                      </p:cBhvr>
                                      <p:to>
                                        <p:strVal val="visible"/>
                                      </p:to>
                                    </p:set>
                                    <p:animEffect transition="in" filter="slide(fromLeft)">
                                      <p:cBhvr>
                                        <p:cTn id="16" dur="500"/>
                                        <p:tgtEl>
                                          <p:spTgt spid="176150"/>
                                        </p:tgtEl>
                                      </p:cBhvr>
                                    </p:animEffect>
                                  </p:childTnLst>
                                  <p:subTnLst>
                                    <p:set>
                                      <p:cBhvr override="childStyle">
                                        <p:cTn dur="1" fill="hold" display="0" masterRel="nextClick" afterEffect="1"/>
                                        <p:tgtEl>
                                          <p:spTgt spid="176150"/>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176155"/>
                                        </p:tgtEl>
                                        <p:attrNameLst>
                                          <p:attrName>style.visibility</p:attrName>
                                        </p:attrNameLst>
                                      </p:cBhvr>
                                      <p:to>
                                        <p:strVal val="visible"/>
                                      </p:to>
                                    </p:set>
                                    <p:animEffect transition="in" filter="slide(fromTop)">
                                      <p:cBhvr>
                                        <p:cTn id="21" dur="500"/>
                                        <p:tgtEl>
                                          <p:spTgt spid="176155"/>
                                        </p:tgtEl>
                                      </p:cBhvr>
                                    </p:animEffect>
                                  </p:childTnLst>
                                </p:cTn>
                              </p:par>
                            </p:childTnLst>
                          </p:cTn>
                        </p:par>
                        <p:par>
                          <p:cTn id="22" fill="hold">
                            <p:stCondLst>
                              <p:cond delay="500"/>
                            </p:stCondLst>
                            <p:childTnLst>
                              <p:par>
                                <p:cTn id="23" presetID="12" presetClass="entr" presetSubtype="1" fill="hold" grpId="0" nodeType="afterEffect">
                                  <p:stCondLst>
                                    <p:cond delay="3000"/>
                                  </p:stCondLst>
                                  <p:childTnLst>
                                    <p:set>
                                      <p:cBhvr>
                                        <p:cTn id="24" dur="1" fill="hold">
                                          <p:stCondLst>
                                            <p:cond delay="0"/>
                                          </p:stCondLst>
                                        </p:cTn>
                                        <p:tgtEl>
                                          <p:spTgt spid="176151"/>
                                        </p:tgtEl>
                                        <p:attrNameLst>
                                          <p:attrName>style.visibility</p:attrName>
                                        </p:attrNameLst>
                                      </p:cBhvr>
                                      <p:to>
                                        <p:strVal val="visible"/>
                                      </p:to>
                                    </p:set>
                                    <p:animEffect transition="in" filter="slide(fromTop)">
                                      <p:cBhvr>
                                        <p:cTn id="25" dur="500"/>
                                        <p:tgtEl>
                                          <p:spTgt spid="176151"/>
                                        </p:tgtEl>
                                      </p:cBhvr>
                                    </p:animEffect>
                                  </p:childTnLst>
                                  <p:subTnLst>
                                    <p:set>
                                      <p:cBhvr override="childStyle">
                                        <p:cTn dur="1" fill="hold" display="0" masterRel="nextClick" afterEffect="1"/>
                                        <p:tgtEl>
                                          <p:spTgt spid="176151"/>
                                        </p:tgtEl>
                                        <p:attrNameLst>
                                          <p:attrName>style.visibility</p:attrName>
                                        </p:attrNameLst>
                                      </p:cBhvr>
                                      <p:to>
                                        <p:strVal val="hidden"/>
                                      </p:to>
                                    </p:set>
                                  </p:subTnLst>
                                </p:cTn>
                              </p:par>
                            </p:childTnLst>
                          </p:cTn>
                        </p:par>
                      </p:childTnLst>
                    </p:cTn>
                  </p:par>
                  <p:par>
                    <p:cTn id="26" fill="hold">
                      <p:stCondLst>
                        <p:cond delay="indefinite"/>
                      </p:stCondLst>
                      <p:childTnLst>
                        <p:par>
                          <p:cTn id="27" fill="hold">
                            <p:stCondLst>
                              <p:cond delay="0"/>
                            </p:stCondLst>
                            <p:childTnLst>
                              <p:par>
                                <p:cTn id="28" presetID="9" presetClass="entr" presetSubtype="0" fill="hold" grpId="0" nodeType="clickEffect">
                                  <p:stCondLst>
                                    <p:cond delay="0"/>
                                  </p:stCondLst>
                                  <p:childTnLst>
                                    <p:set>
                                      <p:cBhvr>
                                        <p:cTn id="29" dur="1" fill="hold">
                                          <p:stCondLst>
                                            <p:cond delay="0"/>
                                          </p:stCondLst>
                                        </p:cTn>
                                        <p:tgtEl>
                                          <p:spTgt spid="176132"/>
                                        </p:tgtEl>
                                        <p:attrNameLst>
                                          <p:attrName>style.visibility</p:attrName>
                                        </p:attrNameLst>
                                      </p:cBhvr>
                                      <p:to>
                                        <p:strVal val="visible"/>
                                      </p:to>
                                    </p:set>
                                    <p:animEffect transition="in" filter="dissolve">
                                      <p:cBhvr>
                                        <p:cTn id="30" dur="500"/>
                                        <p:tgtEl>
                                          <p:spTgt spid="176132"/>
                                        </p:tgtEl>
                                      </p:cBhvr>
                                    </p:animEffect>
                                  </p:childTnLst>
                                </p:cTn>
                              </p:par>
                            </p:childTnLst>
                          </p:cTn>
                        </p:par>
                        <p:par>
                          <p:cTn id="31" fill="hold">
                            <p:stCondLst>
                              <p:cond delay="500"/>
                            </p:stCondLst>
                            <p:childTnLst>
                              <p:par>
                                <p:cTn id="32" presetID="23" presetClass="entr" presetSubtype="272" fill="hold" nodeType="afterEffect">
                                  <p:stCondLst>
                                    <p:cond delay="1000"/>
                                  </p:stCondLst>
                                  <p:childTnLst>
                                    <p:set>
                                      <p:cBhvr>
                                        <p:cTn id="33" dur="1" fill="hold">
                                          <p:stCondLst>
                                            <p:cond delay="0"/>
                                          </p:stCondLst>
                                        </p:cTn>
                                        <p:tgtEl>
                                          <p:spTgt spid="176156"/>
                                        </p:tgtEl>
                                        <p:attrNameLst>
                                          <p:attrName>style.visibility</p:attrName>
                                        </p:attrNameLst>
                                      </p:cBhvr>
                                      <p:to>
                                        <p:strVal val="visible"/>
                                      </p:to>
                                    </p:set>
                                    <p:anim calcmode="lin" valueType="num">
                                      <p:cBhvr>
                                        <p:cTn id="34" dur="500" fill="hold"/>
                                        <p:tgtEl>
                                          <p:spTgt spid="176156"/>
                                        </p:tgtEl>
                                        <p:attrNameLst>
                                          <p:attrName>ppt_w</p:attrName>
                                        </p:attrNameLst>
                                      </p:cBhvr>
                                      <p:tavLst>
                                        <p:tav tm="0">
                                          <p:val>
                                            <p:strVal val="2/3*#ppt_w"/>
                                          </p:val>
                                        </p:tav>
                                        <p:tav tm="100000">
                                          <p:val>
                                            <p:strVal val="#ppt_w"/>
                                          </p:val>
                                        </p:tav>
                                      </p:tavLst>
                                    </p:anim>
                                    <p:anim calcmode="lin" valueType="num">
                                      <p:cBhvr>
                                        <p:cTn id="35" dur="500" fill="hold"/>
                                        <p:tgtEl>
                                          <p:spTgt spid="176156"/>
                                        </p:tgtEl>
                                        <p:attrNameLst>
                                          <p:attrName>ppt_h</p:attrName>
                                        </p:attrNameLst>
                                      </p:cBhvr>
                                      <p:tavLst>
                                        <p:tav tm="0">
                                          <p:val>
                                            <p:strVal val="2/3*#ppt_h"/>
                                          </p:val>
                                        </p:tav>
                                        <p:tav tm="100000">
                                          <p:val>
                                            <p:strVal val="#ppt_h"/>
                                          </p:val>
                                        </p:tav>
                                      </p:tavLst>
                                    </p:anim>
                                  </p:childTnLst>
                                </p:cTn>
                              </p:par>
                            </p:childTnLst>
                          </p:cTn>
                        </p:par>
                        <p:par>
                          <p:cTn id="36" fill="hold">
                            <p:stCondLst>
                              <p:cond delay="2000"/>
                            </p:stCondLst>
                            <p:childTnLst>
                              <p:par>
                                <p:cTn id="37" presetID="12" presetClass="entr" presetSubtype="1" fill="hold" grpId="0" nodeType="afterEffect">
                                  <p:stCondLst>
                                    <p:cond delay="1000"/>
                                  </p:stCondLst>
                                  <p:childTnLst>
                                    <p:set>
                                      <p:cBhvr>
                                        <p:cTn id="38" dur="1" fill="hold">
                                          <p:stCondLst>
                                            <p:cond delay="0"/>
                                          </p:stCondLst>
                                        </p:cTn>
                                        <p:tgtEl>
                                          <p:spTgt spid="176133"/>
                                        </p:tgtEl>
                                        <p:attrNameLst>
                                          <p:attrName>style.visibility</p:attrName>
                                        </p:attrNameLst>
                                      </p:cBhvr>
                                      <p:to>
                                        <p:strVal val="visible"/>
                                      </p:to>
                                    </p:set>
                                    <p:animEffect transition="in" filter="slide(fromTop)">
                                      <p:cBhvr>
                                        <p:cTn id="39" dur="500"/>
                                        <p:tgtEl>
                                          <p:spTgt spid="176133"/>
                                        </p:tgtEl>
                                      </p:cBhvr>
                                    </p:animEffect>
                                  </p:childTnLst>
                                </p:cTn>
                              </p:par>
                            </p:childTnLst>
                          </p:cTn>
                        </p:par>
                        <p:par>
                          <p:cTn id="40" fill="hold">
                            <p:stCondLst>
                              <p:cond delay="3500"/>
                            </p:stCondLst>
                            <p:childTnLst>
                              <p:par>
                                <p:cTn id="41" presetID="12" presetClass="entr" presetSubtype="1" fill="hold" grpId="0" nodeType="afterEffect">
                                  <p:stCondLst>
                                    <p:cond delay="2000"/>
                                  </p:stCondLst>
                                  <p:childTnLst>
                                    <p:set>
                                      <p:cBhvr>
                                        <p:cTn id="42" dur="1" fill="hold">
                                          <p:stCondLst>
                                            <p:cond delay="0"/>
                                          </p:stCondLst>
                                        </p:cTn>
                                        <p:tgtEl>
                                          <p:spTgt spid="176152"/>
                                        </p:tgtEl>
                                        <p:attrNameLst>
                                          <p:attrName>style.visibility</p:attrName>
                                        </p:attrNameLst>
                                      </p:cBhvr>
                                      <p:to>
                                        <p:strVal val="visible"/>
                                      </p:to>
                                    </p:set>
                                    <p:animEffect transition="in" filter="slide(fromTop)">
                                      <p:cBhvr>
                                        <p:cTn id="43" dur="500"/>
                                        <p:tgtEl>
                                          <p:spTgt spid="176152"/>
                                        </p:tgtEl>
                                      </p:cBhvr>
                                    </p:animEffect>
                                  </p:childTnLst>
                                  <p:subTnLst>
                                    <p:set>
                                      <p:cBhvr override="childStyle">
                                        <p:cTn dur="1" fill="hold" display="0" masterRel="nextClick" afterEffect="1"/>
                                        <p:tgtEl>
                                          <p:spTgt spid="176152"/>
                                        </p:tgtEl>
                                        <p:attrNameLst>
                                          <p:attrName>style.visibility</p:attrName>
                                        </p:attrNameLst>
                                      </p:cBhvr>
                                      <p:to>
                                        <p:strVal val="hidden"/>
                                      </p:to>
                                    </p:set>
                                  </p:subTnLst>
                                </p:cTn>
                              </p:par>
                            </p:childTnLst>
                          </p:cTn>
                        </p:par>
                      </p:childTnLst>
                    </p:cTn>
                  </p:par>
                  <p:par>
                    <p:cTn id="44" fill="hold">
                      <p:stCondLst>
                        <p:cond delay="indefinite"/>
                      </p:stCondLst>
                      <p:childTnLst>
                        <p:par>
                          <p:cTn id="45" fill="hold">
                            <p:stCondLst>
                              <p:cond delay="0"/>
                            </p:stCondLst>
                            <p:childTnLst>
                              <p:par>
                                <p:cTn id="46" presetID="9" presetClass="entr" presetSubtype="0" fill="hold" grpId="0" nodeType="clickEffect">
                                  <p:stCondLst>
                                    <p:cond delay="0"/>
                                  </p:stCondLst>
                                  <p:childTnLst>
                                    <p:set>
                                      <p:cBhvr>
                                        <p:cTn id="47" dur="1" fill="hold">
                                          <p:stCondLst>
                                            <p:cond delay="0"/>
                                          </p:stCondLst>
                                        </p:cTn>
                                        <p:tgtEl>
                                          <p:spTgt spid="176130"/>
                                        </p:tgtEl>
                                        <p:attrNameLst>
                                          <p:attrName>style.visibility</p:attrName>
                                        </p:attrNameLst>
                                      </p:cBhvr>
                                      <p:to>
                                        <p:strVal val="visible"/>
                                      </p:to>
                                    </p:set>
                                    <p:animEffect transition="in" filter="dissolve">
                                      <p:cBhvr>
                                        <p:cTn id="48" dur="500"/>
                                        <p:tgtEl>
                                          <p:spTgt spid="176130"/>
                                        </p:tgtEl>
                                      </p:cBhvr>
                                    </p:animEffect>
                                  </p:childTnLst>
                                </p:cTn>
                              </p:par>
                            </p:childTnLst>
                          </p:cTn>
                        </p:par>
                        <p:par>
                          <p:cTn id="49" fill="hold">
                            <p:stCondLst>
                              <p:cond delay="500"/>
                            </p:stCondLst>
                            <p:childTnLst>
                              <p:par>
                                <p:cTn id="50" presetID="23" presetClass="entr" presetSubtype="272" fill="hold" nodeType="afterEffect">
                                  <p:stCondLst>
                                    <p:cond delay="1000"/>
                                  </p:stCondLst>
                                  <p:childTnLst>
                                    <p:set>
                                      <p:cBhvr>
                                        <p:cTn id="51" dur="1" fill="hold">
                                          <p:stCondLst>
                                            <p:cond delay="0"/>
                                          </p:stCondLst>
                                        </p:cTn>
                                        <p:tgtEl>
                                          <p:spTgt spid="176157"/>
                                        </p:tgtEl>
                                        <p:attrNameLst>
                                          <p:attrName>style.visibility</p:attrName>
                                        </p:attrNameLst>
                                      </p:cBhvr>
                                      <p:to>
                                        <p:strVal val="visible"/>
                                      </p:to>
                                    </p:set>
                                    <p:anim calcmode="lin" valueType="num">
                                      <p:cBhvr>
                                        <p:cTn id="52" dur="500" fill="hold"/>
                                        <p:tgtEl>
                                          <p:spTgt spid="176157"/>
                                        </p:tgtEl>
                                        <p:attrNameLst>
                                          <p:attrName>ppt_w</p:attrName>
                                        </p:attrNameLst>
                                      </p:cBhvr>
                                      <p:tavLst>
                                        <p:tav tm="0">
                                          <p:val>
                                            <p:strVal val="2/3*#ppt_w"/>
                                          </p:val>
                                        </p:tav>
                                        <p:tav tm="100000">
                                          <p:val>
                                            <p:strVal val="#ppt_w"/>
                                          </p:val>
                                        </p:tav>
                                      </p:tavLst>
                                    </p:anim>
                                    <p:anim calcmode="lin" valueType="num">
                                      <p:cBhvr>
                                        <p:cTn id="53" dur="500" fill="hold"/>
                                        <p:tgtEl>
                                          <p:spTgt spid="176157"/>
                                        </p:tgtEl>
                                        <p:attrNameLst>
                                          <p:attrName>ppt_h</p:attrName>
                                        </p:attrNameLst>
                                      </p:cBhvr>
                                      <p:tavLst>
                                        <p:tav tm="0">
                                          <p:val>
                                            <p:strVal val="2/3*#ppt_h"/>
                                          </p:val>
                                        </p:tav>
                                        <p:tav tm="100000">
                                          <p:val>
                                            <p:strVal val="#ppt_h"/>
                                          </p:val>
                                        </p:tav>
                                      </p:tavLst>
                                    </p:anim>
                                  </p:childTnLst>
                                </p:cTn>
                              </p:par>
                            </p:childTnLst>
                          </p:cTn>
                        </p:par>
                        <p:par>
                          <p:cTn id="54" fill="hold">
                            <p:stCondLst>
                              <p:cond delay="2000"/>
                            </p:stCondLst>
                            <p:childTnLst>
                              <p:par>
                                <p:cTn id="55" presetID="12" presetClass="entr" presetSubtype="1" fill="hold" grpId="0" nodeType="afterEffect">
                                  <p:stCondLst>
                                    <p:cond delay="1000"/>
                                  </p:stCondLst>
                                  <p:childTnLst>
                                    <p:set>
                                      <p:cBhvr>
                                        <p:cTn id="56" dur="1" fill="hold">
                                          <p:stCondLst>
                                            <p:cond delay="0"/>
                                          </p:stCondLst>
                                        </p:cTn>
                                        <p:tgtEl>
                                          <p:spTgt spid="176134"/>
                                        </p:tgtEl>
                                        <p:attrNameLst>
                                          <p:attrName>style.visibility</p:attrName>
                                        </p:attrNameLst>
                                      </p:cBhvr>
                                      <p:to>
                                        <p:strVal val="visible"/>
                                      </p:to>
                                    </p:set>
                                    <p:animEffect transition="in" filter="slide(fromTop)">
                                      <p:cBhvr>
                                        <p:cTn id="57" dur="500"/>
                                        <p:tgtEl>
                                          <p:spTgt spid="176134"/>
                                        </p:tgtEl>
                                      </p:cBhvr>
                                    </p:animEffect>
                                  </p:childTnLst>
                                </p:cTn>
                              </p:par>
                            </p:childTnLst>
                          </p:cTn>
                        </p:par>
                        <p:par>
                          <p:cTn id="58" fill="hold">
                            <p:stCondLst>
                              <p:cond delay="3500"/>
                            </p:stCondLst>
                            <p:childTnLst>
                              <p:par>
                                <p:cTn id="59" presetID="12" presetClass="entr" presetSubtype="1" fill="hold" grpId="0" nodeType="afterEffect">
                                  <p:stCondLst>
                                    <p:cond delay="2000"/>
                                  </p:stCondLst>
                                  <p:childTnLst>
                                    <p:set>
                                      <p:cBhvr>
                                        <p:cTn id="60" dur="1" fill="hold">
                                          <p:stCondLst>
                                            <p:cond delay="0"/>
                                          </p:stCondLst>
                                        </p:cTn>
                                        <p:tgtEl>
                                          <p:spTgt spid="176153"/>
                                        </p:tgtEl>
                                        <p:attrNameLst>
                                          <p:attrName>style.visibility</p:attrName>
                                        </p:attrNameLst>
                                      </p:cBhvr>
                                      <p:to>
                                        <p:strVal val="visible"/>
                                      </p:to>
                                    </p:set>
                                    <p:animEffect transition="in" filter="slide(fromTop)">
                                      <p:cBhvr>
                                        <p:cTn id="61" dur="500"/>
                                        <p:tgtEl>
                                          <p:spTgt spid="176153"/>
                                        </p:tgtEl>
                                      </p:cBhvr>
                                    </p:animEffect>
                                  </p:childTnLst>
                                  <p:subTnLst>
                                    <p:set>
                                      <p:cBhvr override="childStyle">
                                        <p:cTn dur="1" fill="hold" display="0" masterRel="nextClick" afterEffect="1"/>
                                        <p:tgtEl>
                                          <p:spTgt spid="176153"/>
                                        </p:tgtEl>
                                        <p:attrNameLst>
                                          <p:attrName>style.visibility</p:attrName>
                                        </p:attrNameLst>
                                      </p:cBhvr>
                                      <p:to>
                                        <p:strVal val="hidden"/>
                                      </p:to>
                                    </p:set>
                                  </p:subTnLst>
                                </p:cTn>
                              </p:par>
                            </p:childTnLst>
                          </p:cTn>
                        </p:par>
                      </p:childTnLst>
                    </p:cTn>
                  </p:par>
                  <p:par>
                    <p:cTn id="62" fill="hold">
                      <p:stCondLst>
                        <p:cond delay="indefinite"/>
                      </p:stCondLst>
                      <p:childTnLst>
                        <p:par>
                          <p:cTn id="63" fill="hold">
                            <p:stCondLst>
                              <p:cond delay="0"/>
                            </p:stCondLst>
                            <p:childTnLst>
                              <p:par>
                                <p:cTn id="64" presetID="9" presetClass="entr" presetSubtype="0" fill="hold" grpId="0" nodeType="clickEffect">
                                  <p:stCondLst>
                                    <p:cond delay="0"/>
                                  </p:stCondLst>
                                  <p:childTnLst>
                                    <p:set>
                                      <p:cBhvr>
                                        <p:cTn id="65" dur="1" fill="hold">
                                          <p:stCondLst>
                                            <p:cond delay="0"/>
                                          </p:stCondLst>
                                        </p:cTn>
                                        <p:tgtEl>
                                          <p:spTgt spid="176131"/>
                                        </p:tgtEl>
                                        <p:attrNameLst>
                                          <p:attrName>style.visibility</p:attrName>
                                        </p:attrNameLst>
                                      </p:cBhvr>
                                      <p:to>
                                        <p:strVal val="visible"/>
                                      </p:to>
                                    </p:set>
                                    <p:animEffect transition="in" filter="dissolve">
                                      <p:cBhvr>
                                        <p:cTn id="66" dur="500"/>
                                        <p:tgtEl>
                                          <p:spTgt spid="176131"/>
                                        </p:tgtEl>
                                      </p:cBhvr>
                                    </p:animEffect>
                                  </p:childTnLst>
                                </p:cTn>
                              </p:par>
                            </p:childTnLst>
                          </p:cTn>
                        </p:par>
                        <p:par>
                          <p:cTn id="67" fill="hold">
                            <p:stCondLst>
                              <p:cond delay="500"/>
                            </p:stCondLst>
                            <p:childTnLst>
                              <p:par>
                                <p:cTn id="68" presetID="23" presetClass="entr" presetSubtype="272" fill="hold" nodeType="afterEffect">
                                  <p:stCondLst>
                                    <p:cond delay="1000"/>
                                  </p:stCondLst>
                                  <p:childTnLst>
                                    <p:set>
                                      <p:cBhvr>
                                        <p:cTn id="69" dur="1" fill="hold">
                                          <p:stCondLst>
                                            <p:cond delay="0"/>
                                          </p:stCondLst>
                                        </p:cTn>
                                        <p:tgtEl>
                                          <p:spTgt spid="176158"/>
                                        </p:tgtEl>
                                        <p:attrNameLst>
                                          <p:attrName>style.visibility</p:attrName>
                                        </p:attrNameLst>
                                      </p:cBhvr>
                                      <p:to>
                                        <p:strVal val="visible"/>
                                      </p:to>
                                    </p:set>
                                    <p:anim calcmode="lin" valueType="num">
                                      <p:cBhvr>
                                        <p:cTn id="70" dur="500" fill="hold"/>
                                        <p:tgtEl>
                                          <p:spTgt spid="176158"/>
                                        </p:tgtEl>
                                        <p:attrNameLst>
                                          <p:attrName>ppt_w</p:attrName>
                                        </p:attrNameLst>
                                      </p:cBhvr>
                                      <p:tavLst>
                                        <p:tav tm="0">
                                          <p:val>
                                            <p:strVal val="2/3*#ppt_w"/>
                                          </p:val>
                                        </p:tav>
                                        <p:tav tm="100000">
                                          <p:val>
                                            <p:strVal val="#ppt_w"/>
                                          </p:val>
                                        </p:tav>
                                      </p:tavLst>
                                    </p:anim>
                                    <p:anim calcmode="lin" valueType="num">
                                      <p:cBhvr>
                                        <p:cTn id="71" dur="500" fill="hold"/>
                                        <p:tgtEl>
                                          <p:spTgt spid="176158"/>
                                        </p:tgtEl>
                                        <p:attrNameLst>
                                          <p:attrName>ppt_h</p:attrName>
                                        </p:attrNameLst>
                                      </p:cBhvr>
                                      <p:tavLst>
                                        <p:tav tm="0">
                                          <p:val>
                                            <p:strVal val="2/3*#ppt_h"/>
                                          </p:val>
                                        </p:tav>
                                        <p:tav tm="100000">
                                          <p:val>
                                            <p:strVal val="#ppt_h"/>
                                          </p:val>
                                        </p:tav>
                                      </p:tavLst>
                                    </p:anim>
                                  </p:childTnLst>
                                </p:cTn>
                              </p:par>
                            </p:childTnLst>
                          </p:cTn>
                        </p:par>
                        <p:par>
                          <p:cTn id="72" fill="hold">
                            <p:stCondLst>
                              <p:cond delay="2000"/>
                            </p:stCondLst>
                            <p:childTnLst>
                              <p:par>
                                <p:cTn id="73" presetID="12" presetClass="entr" presetSubtype="1" fill="hold" grpId="0" nodeType="afterEffect">
                                  <p:stCondLst>
                                    <p:cond delay="1000"/>
                                  </p:stCondLst>
                                  <p:childTnLst>
                                    <p:set>
                                      <p:cBhvr>
                                        <p:cTn id="74" dur="1" fill="hold">
                                          <p:stCondLst>
                                            <p:cond delay="0"/>
                                          </p:stCondLst>
                                        </p:cTn>
                                        <p:tgtEl>
                                          <p:spTgt spid="176135"/>
                                        </p:tgtEl>
                                        <p:attrNameLst>
                                          <p:attrName>style.visibility</p:attrName>
                                        </p:attrNameLst>
                                      </p:cBhvr>
                                      <p:to>
                                        <p:strVal val="visible"/>
                                      </p:to>
                                    </p:set>
                                    <p:animEffect transition="in" filter="slide(fromTop)">
                                      <p:cBhvr>
                                        <p:cTn id="75" dur="500"/>
                                        <p:tgtEl>
                                          <p:spTgt spid="1761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6130" grpId="0" animBg="1"/>
      <p:bldP spid="176131" grpId="0" animBg="1"/>
      <p:bldP spid="176132" grpId="0" animBg="1"/>
      <p:bldP spid="176133" grpId="0" autoUpdateAnimBg="0"/>
      <p:bldP spid="176134" grpId="0" autoUpdateAnimBg="0"/>
      <p:bldP spid="176135" grpId="0" autoUpdateAnimBg="0"/>
      <p:bldP spid="176149" grpId="0" animBg="1"/>
      <p:bldP spid="176150" grpId="0" animBg="1"/>
      <p:bldP spid="176151" grpId="0" animBg="1"/>
      <p:bldP spid="176152" grpId="0" animBg="1"/>
      <p:bldP spid="176153" grpId="0" animBg="1"/>
      <p:bldP spid="176154" grpId="0" autoUpdateAnimBg="0"/>
      <p:bldP spid="176155"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type="body" idx="1"/>
          </p:nvPr>
        </p:nvSpPr>
        <p:spPr>
          <a:xfrm>
            <a:off x="709613" y="1090613"/>
            <a:ext cx="5124450" cy="471487"/>
          </a:xfrm>
          <a:noFill/>
          <a:ln/>
        </p:spPr>
        <p:txBody>
          <a:bodyPr/>
          <a:lstStyle/>
          <a:p>
            <a:pPr marL="400050" indent="-400050"/>
            <a:r>
              <a:rPr lang="en-US">
                <a:solidFill>
                  <a:srgbClr val="66FFFF"/>
                </a:solidFill>
              </a:rPr>
              <a:t>Example:  Metro EMS</a:t>
            </a:r>
            <a:r>
              <a:rPr lang="en-US"/>
              <a:t>	</a:t>
            </a:r>
          </a:p>
        </p:txBody>
      </p:sp>
      <p:sp>
        <p:nvSpPr>
          <p:cNvPr id="10242" name="Rectangle 2"/>
          <p:cNvSpPr>
            <a:spLocks noGrp="1" noChangeArrowheads="1"/>
          </p:cNvSpPr>
          <p:nvPr>
            <p:ph type="title"/>
          </p:nvPr>
        </p:nvSpPr>
        <p:spPr>
          <a:xfrm>
            <a:off x="685800" y="173264"/>
            <a:ext cx="7772400" cy="585788"/>
          </a:xfrm>
          <a:noFill/>
          <a:ln/>
        </p:spPr>
        <p:txBody>
          <a:bodyPr/>
          <a:lstStyle/>
          <a:p>
            <a:r>
              <a:rPr lang="en-US" dirty="0"/>
              <a:t>Null and Alternative Hypotheses</a:t>
            </a:r>
          </a:p>
        </p:txBody>
      </p:sp>
      <p:sp>
        <p:nvSpPr>
          <p:cNvPr id="10416" name="Text Box 176"/>
          <p:cNvSpPr txBox="1">
            <a:spLocks noChangeArrowheads="1"/>
          </p:cNvSpPr>
          <p:nvPr/>
        </p:nvSpPr>
        <p:spPr bwMode="auto">
          <a:xfrm>
            <a:off x="1089025" y="1633538"/>
            <a:ext cx="7169150" cy="2209800"/>
          </a:xfrm>
          <a:prstGeom prst="rect">
            <a:avLst/>
          </a:prstGeom>
          <a:noFill/>
          <a:ln w="12700">
            <a:noFill/>
            <a:miter lim="800000"/>
            <a:headEnd/>
            <a:tailEnd/>
          </a:ln>
          <a:effectLst/>
        </p:spPr>
        <p:txBody>
          <a:bodyPr>
            <a:spAutoFit/>
          </a:bodyPr>
          <a:lstStyle/>
          <a:p>
            <a:pPr algn="l">
              <a:lnSpc>
                <a:spcPct val="8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A major west coast city provides one of the most</a:t>
            </a:r>
          </a:p>
          <a:p>
            <a:pPr algn="l">
              <a:lnSpc>
                <a:spcPct val="8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comprehensive emergency medical services in the</a:t>
            </a:r>
          </a:p>
          <a:p>
            <a:pPr algn="l">
              <a:lnSpc>
                <a:spcPct val="8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world.  Operating in a multiple hospital system</a:t>
            </a:r>
          </a:p>
          <a:p>
            <a:pPr algn="l">
              <a:lnSpc>
                <a:spcPct val="8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with approximately 20 mobile medical units, the</a:t>
            </a:r>
          </a:p>
          <a:p>
            <a:pPr algn="l">
              <a:lnSpc>
                <a:spcPct val="8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service goal is to respond to medical emergencies</a:t>
            </a:r>
          </a:p>
          <a:p>
            <a:pPr algn="l">
              <a:lnSpc>
                <a:spcPct val="8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with a mean time of 12 minutes or less.</a:t>
            </a:r>
          </a:p>
        </p:txBody>
      </p:sp>
      <p:sp>
        <p:nvSpPr>
          <p:cNvPr id="10417" name="AutoShape 177"/>
          <p:cNvSpPr>
            <a:spLocks noChangeArrowheads="1"/>
          </p:cNvSpPr>
          <p:nvPr/>
        </p:nvSpPr>
        <p:spPr bwMode="auto">
          <a:xfrm rot="5400000">
            <a:off x="752475" y="17081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0419" name="Text Box 179"/>
          <p:cNvSpPr txBox="1">
            <a:spLocks noChangeArrowheads="1"/>
          </p:cNvSpPr>
          <p:nvPr/>
        </p:nvSpPr>
        <p:spPr bwMode="auto">
          <a:xfrm>
            <a:off x="1120775" y="3897313"/>
            <a:ext cx="7143750" cy="2027237"/>
          </a:xfrm>
          <a:prstGeom prst="rect">
            <a:avLst/>
          </a:prstGeom>
          <a:noFill/>
          <a:ln w="12700">
            <a:noFill/>
            <a:miter lim="800000"/>
            <a:headEnd/>
            <a:tailEnd/>
          </a:ln>
          <a:effectLst/>
        </p:spPr>
        <p:txBody>
          <a:bodyPr>
            <a:spAutoFit/>
          </a:bodyPr>
          <a:lstStyle/>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The director of medical services wants to</a:t>
            </a:r>
          </a:p>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formulate a hypothesis test that could use a sample</a:t>
            </a:r>
          </a:p>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of emergency response times to determine whether</a:t>
            </a:r>
          </a:p>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or not the service goal of 12 minutes or less is being</a:t>
            </a:r>
          </a:p>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achieved.</a:t>
            </a:r>
          </a:p>
        </p:txBody>
      </p:sp>
      <p:sp>
        <p:nvSpPr>
          <p:cNvPr id="10420" name="AutoShape 180"/>
          <p:cNvSpPr>
            <a:spLocks noChangeArrowheads="1"/>
          </p:cNvSpPr>
          <p:nvPr/>
        </p:nvSpPr>
        <p:spPr bwMode="auto">
          <a:xfrm rot="5400000">
            <a:off x="752475" y="40068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10417"/>
                                        </p:tgtEl>
                                        <p:attrNameLst>
                                          <p:attrName>style.visibility</p:attrName>
                                        </p:attrNameLst>
                                      </p:cBhvr>
                                      <p:to>
                                        <p:strVal val="visible"/>
                                      </p:to>
                                    </p:set>
                                    <p:animEffect transition="in" filter="slide(fromLeft)">
                                      <p:cBhvr>
                                        <p:cTn id="7" dur="500"/>
                                        <p:tgtEl>
                                          <p:spTgt spid="10417"/>
                                        </p:tgtEl>
                                      </p:cBhvr>
                                    </p:animEffect>
                                  </p:childTnLst>
                                  <p:subTnLst>
                                    <p:set>
                                      <p:cBhvr override="childStyle">
                                        <p:cTn dur="1" fill="hold" display="0" masterRel="nextClick" afterEffect="1"/>
                                        <p:tgtEl>
                                          <p:spTgt spid="10417"/>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0416"/>
                                        </p:tgtEl>
                                        <p:attrNameLst>
                                          <p:attrName>style.visibility</p:attrName>
                                        </p:attrNameLst>
                                      </p:cBhvr>
                                      <p:to>
                                        <p:strVal val="visible"/>
                                      </p:to>
                                    </p:set>
                                    <p:animEffect transition="in" filter="blinds(horizontal)">
                                      <p:cBhvr>
                                        <p:cTn id="12" dur="500"/>
                                        <p:tgtEl>
                                          <p:spTgt spid="10416"/>
                                        </p:tgtEl>
                                      </p:cBhvr>
                                    </p:animEffect>
                                  </p:childTnLst>
                                </p:cTn>
                              </p:par>
                            </p:childTnLst>
                          </p:cTn>
                        </p:par>
                        <p:par>
                          <p:cTn id="13" fill="hold">
                            <p:stCondLst>
                              <p:cond delay="500"/>
                            </p:stCondLst>
                            <p:childTnLst>
                              <p:par>
                                <p:cTn id="14" presetID="12" presetClass="entr" presetSubtype="8" fill="hold" grpId="0" nodeType="afterEffect">
                                  <p:stCondLst>
                                    <p:cond delay="5000"/>
                                  </p:stCondLst>
                                  <p:childTnLst>
                                    <p:set>
                                      <p:cBhvr>
                                        <p:cTn id="15" dur="1" fill="hold">
                                          <p:stCondLst>
                                            <p:cond delay="0"/>
                                          </p:stCondLst>
                                        </p:cTn>
                                        <p:tgtEl>
                                          <p:spTgt spid="10420"/>
                                        </p:tgtEl>
                                        <p:attrNameLst>
                                          <p:attrName>style.visibility</p:attrName>
                                        </p:attrNameLst>
                                      </p:cBhvr>
                                      <p:to>
                                        <p:strVal val="visible"/>
                                      </p:to>
                                    </p:set>
                                    <p:animEffect transition="in" filter="slide(fromLeft)">
                                      <p:cBhvr>
                                        <p:cTn id="16" dur="500"/>
                                        <p:tgtEl>
                                          <p:spTgt spid="10420"/>
                                        </p:tgtEl>
                                      </p:cBhvr>
                                    </p:animEffect>
                                  </p:childTnLst>
                                  <p:subTnLst>
                                    <p:set>
                                      <p:cBhvr override="childStyle">
                                        <p:cTn dur="1" fill="hold" display="0" masterRel="nextClick" afterEffect="1"/>
                                        <p:tgtEl>
                                          <p:spTgt spid="10420"/>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10419"/>
                                        </p:tgtEl>
                                        <p:attrNameLst>
                                          <p:attrName>style.visibility</p:attrName>
                                        </p:attrNameLst>
                                      </p:cBhvr>
                                      <p:to>
                                        <p:strVal val="visible"/>
                                      </p:to>
                                    </p:set>
                                    <p:animEffect transition="in" filter="blinds(horizontal)">
                                      <p:cBhvr>
                                        <p:cTn id="21" dur="500"/>
                                        <p:tgtEl>
                                          <p:spTgt spid="104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16" grpId="0" autoUpdateAnimBg="0"/>
      <p:bldP spid="10417" grpId="0" animBg="1"/>
      <p:bldP spid="10419" grpId="0" autoUpdateAnimBg="0"/>
      <p:bldP spid="1042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933" name="Rectangle 109"/>
          <p:cNvSpPr>
            <a:spLocks noChangeArrowheads="1"/>
          </p:cNvSpPr>
          <p:nvPr/>
        </p:nvSpPr>
        <p:spPr bwMode="auto">
          <a:xfrm>
            <a:off x="838200" y="2876550"/>
            <a:ext cx="1885950" cy="6858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205826" name="Rectangle 2"/>
          <p:cNvSpPr>
            <a:spLocks noChangeArrowheads="1"/>
          </p:cNvSpPr>
          <p:nvPr/>
        </p:nvSpPr>
        <p:spPr bwMode="auto">
          <a:xfrm>
            <a:off x="685800" y="152400"/>
            <a:ext cx="7772400" cy="604838"/>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Null and Alternative Hypotheses</a:t>
            </a:r>
          </a:p>
        </p:txBody>
      </p:sp>
      <p:sp>
        <p:nvSpPr>
          <p:cNvPr id="205929" name="Text Box 105"/>
          <p:cNvSpPr txBox="1">
            <a:spLocks noChangeArrowheads="1"/>
          </p:cNvSpPr>
          <p:nvPr/>
        </p:nvSpPr>
        <p:spPr bwMode="auto">
          <a:xfrm>
            <a:off x="2960688" y="1243013"/>
            <a:ext cx="4733925" cy="1223962"/>
          </a:xfrm>
          <a:prstGeom prst="rect">
            <a:avLst/>
          </a:prstGeom>
          <a:noFill/>
          <a:ln w="12700">
            <a:noFill/>
            <a:miter lim="800000"/>
            <a:headEnd/>
            <a:tailEnd/>
          </a:ln>
          <a:effectLst/>
        </p:spPr>
        <p:txBody>
          <a:bodyPr wrap="none">
            <a:spAutoFit/>
          </a:bodyPr>
          <a:lstStyle/>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The emergency service is meeting</a:t>
            </a:r>
          </a:p>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the response goal; no follow-up</a:t>
            </a:r>
          </a:p>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action is necessary.</a:t>
            </a:r>
          </a:p>
        </p:txBody>
      </p:sp>
      <p:sp>
        <p:nvSpPr>
          <p:cNvPr id="205930" name="Text Box 106"/>
          <p:cNvSpPr txBox="1">
            <a:spLocks noChangeArrowheads="1"/>
          </p:cNvSpPr>
          <p:nvPr/>
        </p:nvSpPr>
        <p:spPr bwMode="auto">
          <a:xfrm>
            <a:off x="2952750" y="2843213"/>
            <a:ext cx="4381500" cy="1625600"/>
          </a:xfrm>
          <a:prstGeom prst="rect">
            <a:avLst/>
          </a:prstGeom>
          <a:noFill/>
          <a:ln w="12700">
            <a:noFill/>
            <a:miter lim="800000"/>
            <a:headEnd/>
            <a:tailEnd/>
          </a:ln>
          <a:effectLst/>
        </p:spPr>
        <p:txBody>
          <a:bodyPr wrap="none">
            <a:spAutoFit/>
          </a:bodyPr>
          <a:lstStyle/>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The emergency service is not</a:t>
            </a:r>
          </a:p>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meeting the response goal;</a:t>
            </a:r>
          </a:p>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appropriate follow-up action is</a:t>
            </a:r>
          </a:p>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necessary.</a:t>
            </a:r>
          </a:p>
        </p:txBody>
      </p:sp>
      <p:sp>
        <p:nvSpPr>
          <p:cNvPr id="205931" name="Rectangle 107"/>
          <p:cNvSpPr>
            <a:spLocks noChangeArrowheads="1"/>
          </p:cNvSpPr>
          <p:nvPr/>
        </p:nvSpPr>
        <p:spPr bwMode="auto">
          <a:xfrm>
            <a:off x="838200" y="1276350"/>
            <a:ext cx="1885950" cy="6858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205932" name="Text Box 108"/>
          <p:cNvSpPr txBox="1">
            <a:spLocks noChangeArrowheads="1"/>
          </p:cNvSpPr>
          <p:nvPr/>
        </p:nvSpPr>
        <p:spPr bwMode="auto">
          <a:xfrm>
            <a:off x="1016000" y="1363663"/>
            <a:ext cx="1550988" cy="457200"/>
          </a:xfrm>
          <a:prstGeom prst="rect">
            <a:avLst/>
          </a:prstGeom>
          <a:noFill/>
          <a:ln w="12700">
            <a:noFill/>
            <a:miter lim="800000"/>
            <a:headEnd/>
            <a:tailEnd/>
          </a:ln>
          <a:effectLst/>
        </p:spPr>
        <p:txBody>
          <a:bodyPr wrap="none">
            <a:spAutoFit/>
          </a:bodyPr>
          <a:lstStyle/>
          <a:p>
            <a:r>
              <a:rPr lang="en-US" sz="2400" i="1">
                <a:effectLst>
                  <a:outerShdw blurRad="38100" dist="38100" dir="2700000" algn="tl">
                    <a:srgbClr val="000000"/>
                  </a:outerShdw>
                </a:effectLst>
                <a:latin typeface="Book Antiqua" pitchFamily="18" charset="0"/>
              </a:rPr>
              <a:t>H</a:t>
            </a:r>
            <a:r>
              <a:rPr lang="en-US" sz="2400" baseline="-25000">
                <a:effectLst>
                  <a:outerShdw blurRad="38100" dist="38100" dir="2700000" algn="tl">
                    <a:srgbClr val="000000"/>
                  </a:outerShdw>
                </a:effectLst>
                <a:latin typeface="Book Antiqua" pitchFamily="18" charset="0"/>
              </a:rPr>
              <a:t>0</a:t>
            </a: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Symbol" pitchFamily="18" charset="2"/>
              </a:rPr>
              <a:t></a:t>
            </a:r>
            <a:r>
              <a:rPr lang="en-US" sz="2400" u="sng">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Symbol" pitchFamily="18" charset="2"/>
              </a:rPr>
              <a:t></a:t>
            </a:r>
          </a:p>
        </p:txBody>
      </p:sp>
      <p:sp>
        <p:nvSpPr>
          <p:cNvPr id="205934" name="Text Box 110"/>
          <p:cNvSpPr txBox="1">
            <a:spLocks noChangeArrowheads="1"/>
          </p:cNvSpPr>
          <p:nvPr/>
        </p:nvSpPr>
        <p:spPr bwMode="auto">
          <a:xfrm>
            <a:off x="987425" y="2963863"/>
            <a:ext cx="1570038" cy="457200"/>
          </a:xfrm>
          <a:prstGeom prst="rect">
            <a:avLst/>
          </a:prstGeom>
          <a:noFill/>
          <a:ln w="12700">
            <a:noFill/>
            <a:miter lim="800000"/>
            <a:headEnd/>
            <a:tailEnd/>
          </a:ln>
          <a:effectLst/>
        </p:spPr>
        <p:txBody>
          <a:bodyPr wrap="none">
            <a:spAutoFit/>
          </a:bodyPr>
          <a:lstStyle/>
          <a:p>
            <a:r>
              <a:rPr lang="en-US" sz="2400" i="1">
                <a:effectLst>
                  <a:outerShdw blurRad="38100" dist="38100" dir="2700000" algn="tl">
                    <a:srgbClr val="000000"/>
                  </a:outerShdw>
                </a:effectLst>
                <a:latin typeface="Book Antiqua" pitchFamily="18" charset="0"/>
              </a:rPr>
              <a:t>H</a:t>
            </a:r>
            <a:r>
              <a:rPr lang="en-US" sz="2800" baseline="-25000">
                <a:effectLst>
                  <a:outerShdw blurRad="38100" dist="38100" dir="2700000" algn="tl">
                    <a:srgbClr val="000000"/>
                  </a:outerShdw>
                </a:effectLst>
                <a:latin typeface="Book Antiqua" pitchFamily="18" charset="0"/>
              </a:rPr>
              <a:t>a</a:t>
            </a:r>
            <a:r>
              <a:rPr lang="en-US" sz="2400">
                <a:effectLst>
                  <a:outerShdw blurRad="38100" dist="38100" dir="2700000" algn="tl">
                    <a:srgbClr val="000000"/>
                  </a:outerShdw>
                </a:effectLst>
                <a:latin typeface="Book Antiqua" pitchFamily="18" charset="0"/>
              </a:rPr>
              <a:t>:</a:t>
            </a:r>
            <a:r>
              <a:rPr lang="en-US" sz="2400">
                <a:effectLst>
                  <a:outerShdw blurRad="38100" dist="38100" dir="2700000" algn="tl">
                    <a:srgbClr val="000000"/>
                  </a:outerShdw>
                </a:effectLst>
                <a:latin typeface="Symbol" pitchFamily="18" charset="2"/>
              </a:rPr>
              <a:t></a:t>
            </a:r>
            <a:r>
              <a:rPr lang="en-US" sz="2400" i="1">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Symbol" pitchFamily="18" charset="2"/>
              </a:rPr>
              <a:t></a:t>
            </a:r>
          </a:p>
        </p:txBody>
      </p:sp>
      <p:sp>
        <p:nvSpPr>
          <p:cNvPr id="205935" name="Text Box 111"/>
          <p:cNvSpPr txBox="1">
            <a:spLocks noChangeArrowheads="1"/>
          </p:cNvSpPr>
          <p:nvPr/>
        </p:nvSpPr>
        <p:spPr bwMode="auto">
          <a:xfrm>
            <a:off x="1062038" y="4859338"/>
            <a:ext cx="7002462" cy="822325"/>
          </a:xfrm>
          <a:prstGeom prst="rect">
            <a:avLst/>
          </a:prstGeom>
          <a:noFill/>
          <a:ln w="12700">
            <a:noFill/>
            <a:miter lim="800000"/>
            <a:headEnd/>
            <a:tailEnd/>
          </a:ln>
          <a:effectLst/>
        </p:spPr>
        <p:txBody>
          <a:bodyPr wrap="none">
            <a:spAutoFit/>
          </a:bodyPr>
          <a:lstStyle/>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where:  </a:t>
            </a:r>
            <a:r>
              <a:rPr lang="en-US" sz="2400" i="1">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 = mean response time for the population</a:t>
            </a:r>
          </a:p>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of medical emergency requests</a:t>
            </a:r>
          </a:p>
        </p:txBody>
      </p:sp>
      <p:sp>
        <p:nvSpPr>
          <p:cNvPr id="205936" name="AutoShape 112"/>
          <p:cNvSpPr>
            <a:spLocks noChangeArrowheads="1"/>
          </p:cNvSpPr>
          <p:nvPr/>
        </p:nvSpPr>
        <p:spPr bwMode="auto">
          <a:xfrm rot="5400000">
            <a:off x="561975" y="15367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05937" name="AutoShape 113"/>
          <p:cNvSpPr>
            <a:spLocks noChangeArrowheads="1"/>
          </p:cNvSpPr>
          <p:nvPr/>
        </p:nvSpPr>
        <p:spPr bwMode="auto">
          <a:xfrm rot="5400000">
            <a:off x="561975" y="31178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205936"/>
                                        </p:tgtEl>
                                        <p:attrNameLst>
                                          <p:attrName>style.visibility</p:attrName>
                                        </p:attrNameLst>
                                      </p:cBhvr>
                                      <p:to>
                                        <p:strVal val="visible"/>
                                      </p:to>
                                    </p:set>
                                    <p:animEffect transition="in" filter="slide(fromLeft)">
                                      <p:cBhvr>
                                        <p:cTn id="7" dur="500"/>
                                        <p:tgtEl>
                                          <p:spTgt spid="205936"/>
                                        </p:tgtEl>
                                      </p:cBhvr>
                                    </p:animEffect>
                                  </p:childTnLst>
                                  <p:subTnLst>
                                    <p:set>
                                      <p:cBhvr override="childStyle">
                                        <p:cTn dur="1" fill="hold" display="0" masterRel="nextClick" afterEffect="1"/>
                                        <p:tgtEl>
                                          <p:spTgt spid="205936"/>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05931"/>
                                        </p:tgtEl>
                                        <p:attrNameLst>
                                          <p:attrName>style.visibility</p:attrName>
                                        </p:attrNameLst>
                                      </p:cBhvr>
                                      <p:to>
                                        <p:strVal val="visible"/>
                                      </p:to>
                                    </p:set>
                                    <p:animEffect transition="in" filter="dissolve">
                                      <p:cBhvr>
                                        <p:cTn id="12" dur="500"/>
                                        <p:tgtEl>
                                          <p:spTgt spid="205931"/>
                                        </p:tgtEl>
                                      </p:cBhvr>
                                    </p:animEffect>
                                  </p:childTnLst>
                                </p:cTn>
                              </p:par>
                            </p:childTnLst>
                          </p:cTn>
                        </p:par>
                        <p:par>
                          <p:cTn id="13" fill="hold">
                            <p:stCondLst>
                              <p:cond delay="500"/>
                            </p:stCondLst>
                            <p:childTnLst>
                              <p:par>
                                <p:cTn id="14" presetID="23" presetClass="entr" presetSubtype="272" fill="hold" grpId="0" nodeType="afterEffect">
                                  <p:stCondLst>
                                    <p:cond delay="1000"/>
                                  </p:stCondLst>
                                  <p:childTnLst>
                                    <p:set>
                                      <p:cBhvr>
                                        <p:cTn id="15" dur="1" fill="hold">
                                          <p:stCondLst>
                                            <p:cond delay="0"/>
                                          </p:stCondLst>
                                        </p:cTn>
                                        <p:tgtEl>
                                          <p:spTgt spid="205932"/>
                                        </p:tgtEl>
                                        <p:attrNameLst>
                                          <p:attrName>style.visibility</p:attrName>
                                        </p:attrNameLst>
                                      </p:cBhvr>
                                      <p:to>
                                        <p:strVal val="visible"/>
                                      </p:to>
                                    </p:set>
                                    <p:anim calcmode="lin" valueType="num">
                                      <p:cBhvr>
                                        <p:cTn id="16" dur="500" fill="hold"/>
                                        <p:tgtEl>
                                          <p:spTgt spid="205932"/>
                                        </p:tgtEl>
                                        <p:attrNameLst>
                                          <p:attrName>ppt_w</p:attrName>
                                        </p:attrNameLst>
                                      </p:cBhvr>
                                      <p:tavLst>
                                        <p:tav tm="0">
                                          <p:val>
                                            <p:strVal val="2/3*#ppt_w"/>
                                          </p:val>
                                        </p:tav>
                                        <p:tav tm="100000">
                                          <p:val>
                                            <p:strVal val="#ppt_w"/>
                                          </p:val>
                                        </p:tav>
                                      </p:tavLst>
                                    </p:anim>
                                    <p:anim calcmode="lin" valueType="num">
                                      <p:cBhvr>
                                        <p:cTn id="17" dur="500" fill="hold"/>
                                        <p:tgtEl>
                                          <p:spTgt spid="205932"/>
                                        </p:tgtEl>
                                        <p:attrNameLst>
                                          <p:attrName>ppt_h</p:attrName>
                                        </p:attrNameLst>
                                      </p:cBhvr>
                                      <p:tavLst>
                                        <p:tav tm="0">
                                          <p:val>
                                            <p:strVal val="2/3*#ppt_h"/>
                                          </p:val>
                                        </p:tav>
                                        <p:tav tm="100000">
                                          <p:val>
                                            <p:strVal val="#ppt_h"/>
                                          </p:val>
                                        </p:tav>
                                      </p:tavLst>
                                    </p:anim>
                                  </p:childTnLst>
                                </p:cTn>
                              </p:par>
                            </p:childTnLst>
                          </p:cTn>
                        </p:par>
                        <p:par>
                          <p:cTn id="18" fill="hold">
                            <p:stCondLst>
                              <p:cond delay="2000"/>
                            </p:stCondLst>
                            <p:childTnLst>
                              <p:par>
                                <p:cTn id="19" presetID="12" presetClass="entr" presetSubtype="1" fill="hold" grpId="0" nodeType="afterEffect">
                                  <p:stCondLst>
                                    <p:cond delay="2000"/>
                                  </p:stCondLst>
                                  <p:childTnLst>
                                    <p:set>
                                      <p:cBhvr>
                                        <p:cTn id="20" dur="1" fill="hold">
                                          <p:stCondLst>
                                            <p:cond delay="0"/>
                                          </p:stCondLst>
                                        </p:cTn>
                                        <p:tgtEl>
                                          <p:spTgt spid="205929"/>
                                        </p:tgtEl>
                                        <p:attrNameLst>
                                          <p:attrName>style.visibility</p:attrName>
                                        </p:attrNameLst>
                                      </p:cBhvr>
                                      <p:to>
                                        <p:strVal val="visible"/>
                                      </p:to>
                                    </p:set>
                                    <p:animEffect transition="in" filter="slide(fromTop)">
                                      <p:cBhvr>
                                        <p:cTn id="21" dur="500"/>
                                        <p:tgtEl>
                                          <p:spTgt spid="205929"/>
                                        </p:tgtEl>
                                      </p:cBhvr>
                                    </p:animEffect>
                                  </p:childTnLst>
                                </p:cTn>
                              </p:par>
                            </p:childTnLst>
                          </p:cTn>
                        </p:par>
                        <p:par>
                          <p:cTn id="22" fill="hold">
                            <p:stCondLst>
                              <p:cond delay="4500"/>
                            </p:stCondLst>
                            <p:childTnLst>
                              <p:par>
                                <p:cTn id="23" presetID="12" presetClass="entr" presetSubtype="8" fill="hold" grpId="0" nodeType="afterEffect">
                                  <p:stCondLst>
                                    <p:cond delay="2000"/>
                                  </p:stCondLst>
                                  <p:childTnLst>
                                    <p:set>
                                      <p:cBhvr>
                                        <p:cTn id="24" dur="1" fill="hold">
                                          <p:stCondLst>
                                            <p:cond delay="0"/>
                                          </p:stCondLst>
                                        </p:cTn>
                                        <p:tgtEl>
                                          <p:spTgt spid="205937"/>
                                        </p:tgtEl>
                                        <p:attrNameLst>
                                          <p:attrName>style.visibility</p:attrName>
                                        </p:attrNameLst>
                                      </p:cBhvr>
                                      <p:to>
                                        <p:strVal val="visible"/>
                                      </p:to>
                                    </p:set>
                                    <p:animEffect transition="in" filter="slide(fromLeft)">
                                      <p:cBhvr>
                                        <p:cTn id="25" dur="500"/>
                                        <p:tgtEl>
                                          <p:spTgt spid="205937"/>
                                        </p:tgtEl>
                                      </p:cBhvr>
                                    </p:animEffect>
                                  </p:childTnLst>
                                  <p:subTnLst>
                                    <p:set>
                                      <p:cBhvr override="childStyle">
                                        <p:cTn dur="1" fill="hold" display="0" masterRel="nextClick" afterEffect="1"/>
                                        <p:tgtEl>
                                          <p:spTgt spid="205937"/>
                                        </p:tgtEl>
                                        <p:attrNameLst>
                                          <p:attrName>style.visibility</p:attrName>
                                        </p:attrNameLst>
                                      </p:cBhvr>
                                      <p:to>
                                        <p:strVal val="hidden"/>
                                      </p:to>
                                    </p:set>
                                  </p:subTnLst>
                                </p:cTn>
                              </p:par>
                            </p:childTnLst>
                          </p:cTn>
                        </p:par>
                      </p:childTnLst>
                    </p:cTn>
                  </p:par>
                  <p:par>
                    <p:cTn id="26" fill="hold">
                      <p:stCondLst>
                        <p:cond delay="indefinite"/>
                      </p:stCondLst>
                      <p:childTnLst>
                        <p:par>
                          <p:cTn id="27" fill="hold">
                            <p:stCondLst>
                              <p:cond delay="0"/>
                            </p:stCondLst>
                            <p:childTnLst>
                              <p:par>
                                <p:cTn id="28" presetID="9" presetClass="entr" presetSubtype="0" fill="hold" grpId="0" nodeType="clickEffect">
                                  <p:stCondLst>
                                    <p:cond delay="0"/>
                                  </p:stCondLst>
                                  <p:childTnLst>
                                    <p:set>
                                      <p:cBhvr>
                                        <p:cTn id="29" dur="1" fill="hold">
                                          <p:stCondLst>
                                            <p:cond delay="0"/>
                                          </p:stCondLst>
                                        </p:cTn>
                                        <p:tgtEl>
                                          <p:spTgt spid="205933"/>
                                        </p:tgtEl>
                                        <p:attrNameLst>
                                          <p:attrName>style.visibility</p:attrName>
                                        </p:attrNameLst>
                                      </p:cBhvr>
                                      <p:to>
                                        <p:strVal val="visible"/>
                                      </p:to>
                                    </p:set>
                                    <p:animEffect transition="in" filter="dissolve">
                                      <p:cBhvr>
                                        <p:cTn id="30" dur="500"/>
                                        <p:tgtEl>
                                          <p:spTgt spid="205933"/>
                                        </p:tgtEl>
                                      </p:cBhvr>
                                    </p:animEffect>
                                  </p:childTnLst>
                                </p:cTn>
                              </p:par>
                            </p:childTnLst>
                          </p:cTn>
                        </p:par>
                        <p:par>
                          <p:cTn id="31" fill="hold">
                            <p:stCondLst>
                              <p:cond delay="500"/>
                            </p:stCondLst>
                            <p:childTnLst>
                              <p:par>
                                <p:cTn id="32" presetID="23" presetClass="entr" presetSubtype="272" fill="hold" grpId="0" nodeType="afterEffect">
                                  <p:stCondLst>
                                    <p:cond delay="1000"/>
                                  </p:stCondLst>
                                  <p:childTnLst>
                                    <p:set>
                                      <p:cBhvr>
                                        <p:cTn id="33" dur="1" fill="hold">
                                          <p:stCondLst>
                                            <p:cond delay="0"/>
                                          </p:stCondLst>
                                        </p:cTn>
                                        <p:tgtEl>
                                          <p:spTgt spid="205934"/>
                                        </p:tgtEl>
                                        <p:attrNameLst>
                                          <p:attrName>style.visibility</p:attrName>
                                        </p:attrNameLst>
                                      </p:cBhvr>
                                      <p:to>
                                        <p:strVal val="visible"/>
                                      </p:to>
                                    </p:set>
                                    <p:anim calcmode="lin" valueType="num">
                                      <p:cBhvr>
                                        <p:cTn id="34" dur="500" fill="hold"/>
                                        <p:tgtEl>
                                          <p:spTgt spid="205934"/>
                                        </p:tgtEl>
                                        <p:attrNameLst>
                                          <p:attrName>ppt_w</p:attrName>
                                        </p:attrNameLst>
                                      </p:cBhvr>
                                      <p:tavLst>
                                        <p:tav tm="0">
                                          <p:val>
                                            <p:strVal val="2/3*#ppt_w"/>
                                          </p:val>
                                        </p:tav>
                                        <p:tav tm="100000">
                                          <p:val>
                                            <p:strVal val="#ppt_w"/>
                                          </p:val>
                                        </p:tav>
                                      </p:tavLst>
                                    </p:anim>
                                    <p:anim calcmode="lin" valueType="num">
                                      <p:cBhvr>
                                        <p:cTn id="35" dur="500" fill="hold"/>
                                        <p:tgtEl>
                                          <p:spTgt spid="205934"/>
                                        </p:tgtEl>
                                        <p:attrNameLst>
                                          <p:attrName>ppt_h</p:attrName>
                                        </p:attrNameLst>
                                      </p:cBhvr>
                                      <p:tavLst>
                                        <p:tav tm="0">
                                          <p:val>
                                            <p:strVal val="2/3*#ppt_h"/>
                                          </p:val>
                                        </p:tav>
                                        <p:tav tm="100000">
                                          <p:val>
                                            <p:strVal val="#ppt_h"/>
                                          </p:val>
                                        </p:tav>
                                      </p:tavLst>
                                    </p:anim>
                                  </p:childTnLst>
                                </p:cTn>
                              </p:par>
                            </p:childTnLst>
                          </p:cTn>
                        </p:par>
                        <p:par>
                          <p:cTn id="36" fill="hold">
                            <p:stCondLst>
                              <p:cond delay="2000"/>
                            </p:stCondLst>
                            <p:childTnLst>
                              <p:par>
                                <p:cTn id="37" presetID="12" presetClass="entr" presetSubtype="1" fill="hold" grpId="0" nodeType="afterEffect">
                                  <p:stCondLst>
                                    <p:cond delay="2000"/>
                                  </p:stCondLst>
                                  <p:childTnLst>
                                    <p:set>
                                      <p:cBhvr>
                                        <p:cTn id="38" dur="1" fill="hold">
                                          <p:stCondLst>
                                            <p:cond delay="0"/>
                                          </p:stCondLst>
                                        </p:cTn>
                                        <p:tgtEl>
                                          <p:spTgt spid="205930"/>
                                        </p:tgtEl>
                                        <p:attrNameLst>
                                          <p:attrName>style.visibility</p:attrName>
                                        </p:attrNameLst>
                                      </p:cBhvr>
                                      <p:to>
                                        <p:strVal val="visible"/>
                                      </p:to>
                                    </p:set>
                                    <p:animEffect transition="in" filter="slide(fromTop)">
                                      <p:cBhvr>
                                        <p:cTn id="39" dur="500"/>
                                        <p:tgtEl>
                                          <p:spTgt spid="205930"/>
                                        </p:tgtEl>
                                      </p:cBhvr>
                                    </p:animEffect>
                                  </p:childTnLst>
                                </p:cTn>
                              </p:par>
                            </p:childTnLst>
                          </p:cTn>
                        </p:par>
                        <p:par>
                          <p:cTn id="40" fill="hold">
                            <p:stCondLst>
                              <p:cond delay="4500"/>
                            </p:stCondLst>
                            <p:childTnLst>
                              <p:par>
                                <p:cTn id="41" presetID="12" presetClass="entr" presetSubtype="1" fill="hold" grpId="0" nodeType="afterEffect">
                                  <p:stCondLst>
                                    <p:cond delay="3000"/>
                                  </p:stCondLst>
                                  <p:childTnLst>
                                    <p:set>
                                      <p:cBhvr>
                                        <p:cTn id="42" dur="1" fill="hold">
                                          <p:stCondLst>
                                            <p:cond delay="0"/>
                                          </p:stCondLst>
                                        </p:cTn>
                                        <p:tgtEl>
                                          <p:spTgt spid="205935"/>
                                        </p:tgtEl>
                                        <p:attrNameLst>
                                          <p:attrName>style.visibility</p:attrName>
                                        </p:attrNameLst>
                                      </p:cBhvr>
                                      <p:to>
                                        <p:strVal val="visible"/>
                                      </p:to>
                                    </p:set>
                                    <p:animEffect transition="in" filter="slide(fromTop)">
                                      <p:cBhvr>
                                        <p:cTn id="43" dur="500"/>
                                        <p:tgtEl>
                                          <p:spTgt spid="2059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933" grpId="0" animBg="1"/>
      <p:bldP spid="205929" grpId="0" autoUpdateAnimBg="0"/>
      <p:bldP spid="205930" grpId="0" autoUpdateAnimBg="0"/>
      <p:bldP spid="205931" grpId="0" animBg="1"/>
      <p:bldP spid="205932" grpId="0" autoUpdateAnimBg="0"/>
      <p:bldP spid="205934" grpId="0" autoUpdateAnimBg="0"/>
      <p:bldP spid="205935" grpId="0" autoUpdateAnimBg="0"/>
      <p:bldP spid="205936" grpId="0" animBg="1"/>
      <p:bldP spid="20593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685800" y="73025"/>
            <a:ext cx="7772400" cy="762000"/>
          </a:xfrm>
          <a:noFill/>
          <a:ln/>
        </p:spPr>
        <p:txBody>
          <a:bodyPr/>
          <a:lstStyle/>
          <a:p>
            <a:r>
              <a:rPr lang="en-US"/>
              <a:t>Type I Error</a:t>
            </a:r>
          </a:p>
        </p:txBody>
      </p:sp>
      <p:sp>
        <p:nvSpPr>
          <p:cNvPr id="12292" name="Rectangle 4"/>
          <p:cNvSpPr>
            <a:spLocks noChangeArrowheads="1"/>
          </p:cNvSpPr>
          <p:nvPr/>
        </p:nvSpPr>
        <p:spPr bwMode="auto">
          <a:xfrm>
            <a:off x="685800" y="1082675"/>
            <a:ext cx="7505700" cy="873125"/>
          </a:xfrm>
          <a:prstGeom prst="rect">
            <a:avLst/>
          </a:prstGeom>
          <a:noFill/>
          <a:ln w="12700">
            <a:noFill/>
            <a:miter lim="800000"/>
            <a:headEnd/>
            <a:tailEnd/>
          </a:ln>
          <a:effectLst/>
        </p:spPr>
        <p:txBody>
          <a:bodyPr wrap="none" anchor="ctr"/>
          <a:lstStyle/>
          <a:p>
            <a:pPr algn="l">
              <a:buClr>
                <a:srgbClr val="66FFFF"/>
              </a:buClr>
              <a:buSzPct val="90000"/>
              <a:buFont typeface="Wingdings" pitchFamily="2" charset="2"/>
              <a:buChar char="n"/>
            </a:pPr>
            <a:r>
              <a:rPr lang="en-US" sz="2400">
                <a:effectLst>
                  <a:outerShdw blurRad="38100" dist="38100" dir="2700000" algn="tl">
                    <a:srgbClr val="000000"/>
                  </a:outerShdw>
                </a:effectLst>
                <a:latin typeface="Book Antiqua" pitchFamily="18" charset="0"/>
              </a:rPr>
              <a:t>   Because hypothesis tests are based on sample data,</a:t>
            </a:r>
          </a:p>
          <a:p>
            <a:pPr algn="l"/>
            <a:r>
              <a:rPr lang="en-US" sz="2400">
                <a:effectLst>
                  <a:outerShdw blurRad="38100" dist="38100" dir="2700000" algn="tl">
                    <a:srgbClr val="000000"/>
                  </a:outerShdw>
                </a:effectLst>
                <a:latin typeface="Book Antiqua" pitchFamily="18" charset="0"/>
              </a:rPr>
              <a:t>      we must allow for the possibility of errors.</a:t>
            </a:r>
          </a:p>
        </p:txBody>
      </p:sp>
      <p:sp>
        <p:nvSpPr>
          <p:cNvPr id="12293" name="Rectangle 5"/>
          <p:cNvSpPr>
            <a:spLocks noChangeArrowheads="1"/>
          </p:cNvSpPr>
          <p:nvPr/>
        </p:nvSpPr>
        <p:spPr bwMode="auto">
          <a:xfrm>
            <a:off x="704850" y="1917700"/>
            <a:ext cx="7505700" cy="514350"/>
          </a:xfrm>
          <a:prstGeom prst="rect">
            <a:avLst/>
          </a:prstGeom>
          <a:noFill/>
          <a:ln w="12700">
            <a:noFill/>
            <a:miter lim="800000"/>
            <a:headEnd/>
            <a:tailEnd/>
          </a:ln>
          <a:effectLst/>
        </p:spPr>
        <p:txBody>
          <a:bodyPr wrap="none" anchor="ctr"/>
          <a:lstStyle/>
          <a:p>
            <a:pPr algn="l">
              <a:spcBef>
                <a:spcPct val="20000"/>
              </a:spcBef>
              <a:buClr>
                <a:srgbClr val="66FFFF"/>
              </a:buClr>
              <a:buSzPct val="75000"/>
              <a:buFont typeface="Monotype Sorts" pitchFamily="2" charset="2"/>
              <a:buChar char="n"/>
            </a:pPr>
            <a:r>
              <a:rPr lang="en-US" sz="2400">
                <a:effectLst>
                  <a:outerShdw blurRad="38100" dist="38100" dir="2700000" algn="tl">
                    <a:srgbClr val="000000"/>
                  </a:outerShdw>
                </a:effectLst>
                <a:latin typeface="Book Antiqua" pitchFamily="18" charset="0"/>
              </a:rPr>
              <a:t>    A </a:t>
            </a:r>
            <a:r>
              <a:rPr lang="en-US" sz="2400" u="sng">
                <a:effectLst>
                  <a:outerShdw blurRad="38100" dist="38100" dir="2700000" algn="tl">
                    <a:srgbClr val="000000"/>
                  </a:outerShdw>
                </a:effectLst>
                <a:latin typeface="Book Antiqua" pitchFamily="18" charset="0"/>
              </a:rPr>
              <a:t>Type I error</a:t>
            </a:r>
            <a:r>
              <a:rPr lang="en-US" sz="2400">
                <a:effectLst>
                  <a:outerShdw blurRad="38100" dist="38100" dir="2700000" algn="tl">
                    <a:srgbClr val="000000"/>
                  </a:outerShdw>
                </a:effectLst>
                <a:latin typeface="Book Antiqua" pitchFamily="18" charset="0"/>
              </a:rPr>
              <a:t> is rejecting </a:t>
            </a:r>
            <a:r>
              <a:rPr lang="en-US" sz="2400" i="1">
                <a:effectLst>
                  <a:outerShdw blurRad="38100" dist="38100" dir="2700000" algn="tl">
                    <a:srgbClr val="000000"/>
                  </a:outerShdw>
                </a:effectLst>
                <a:latin typeface="Book Antiqua" pitchFamily="18" charset="0"/>
              </a:rPr>
              <a:t>H</a:t>
            </a:r>
            <a:r>
              <a:rPr lang="en-US" sz="2400" baseline="-25000">
                <a:effectLst>
                  <a:outerShdw blurRad="38100" dist="38100" dir="2700000" algn="tl">
                    <a:srgbClr val="000000"/>
                  </a:outerShdw>
                </a:effectLst>
                <a:latin typeface="Book Antiqua" pitchFamily="18" charset="0"/>
              </a:rPr>
              <a:t>0</a:t>
            </a:r>
            <a:r>
              <a:rPr lang="en-US" sz="2400">
                <a:effectLst>
                  <a:outerShdw blurRad="38100" dist="38100" dir="2700000" algn="tl">
                    <a:srgbClr val="000000"/>
                  </a:outerShdw>
                </a:effectLst>
                <a:latin typeface="Book Antiqua" pitchFamily="18" charset="0"/>
              </a:rPr>
              <a:t> when it is true.</a:t>
            </a:r>
            <a:endParaRPr lang="en-US">
              <a:effectLst>
                <a:outerShdw blurRad="38100" dist="38100" dir="2700000" algn="tl">
                  <a:srgbClr val="000000"/>
                </a:outerShdw>
              </a:effectLst>
              <a:latin typeface="Book Antiqua" pitchFamily="18" charset="0"/>
            </a:endParaRPr>
          </a:p>
        </p:txBody>
      </p:sp>
      <p:sp>
        <p:nvSpPr>
          <p:cNvPr id="12294" name="Rectangle 6"/>
          <p:cNvSpPr>
            <a:spLocks noChangeArrowheads="1"/>
          </p:cNvSpPr>
          <p:nvPr/>
        </p:nvSpPr>
        <p:spPr bwMode="auto">
          <a:xfrm>
            <a:off x="704850" y="2432050"/>
            <a:ext cx="7505700" cy="1524000"/>
          </a:xfrm>
          <a:prstGeom prst="rect">
            <a:avLst/>
          </a:prstGeom>
          <a:noFill/>
          <a:ln w="12700">
            <a:noFill/>
            <a:miter lim="800000"/>
            <a:headEnd/>
            <a:tailEnd/>
          </a:ln>
          <a:effectLst/>
        </p:spPr>
        <p:txBody>
          <a:bodyPr wrap="none" anchor="ctr"/>
          <a:lstStyle/>
          <a:p>
            <a:pPr algn="l">
              <a:spcBef>
                <a:spcPct val="20000"/>
              </a:spcBef>
              <a:buClr>
                <a:srgbClr val="66FFFF"/>
              </a:buClr>
              <a:buSzPct val="75000"/>
              <a:buFont typeface="Monotype Sorts" pitchFamily="2" charset="2"/>
              <a:buChar char="n"/>
            </a:pPr>
            <a:r>
              <a:rPr lang="en-US" sz="2400">
                <a:effectLst>
                  <a:outerShdw blurRad="38100" dist="38100" dir="2700000" algn="tl">
                    <a:srgbClr val="000000"/>
                  </a:outerShdw>
                </a:effectLst>
                <a:latin typeface="Book Antiqua" pitchFamily="18" charset="0"/>
              </a:rPr>
              <a:t>    The probability of making a Type I error when the</a:t>
            </a:r>
          </a:p>
          <a:p>
            <a:pPr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null hypothesis is true as an equality is called the</a:t>
            </a:r>
          </a:p>
          <a:p>
            <a:pPr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a:t>
            </a:r>
            <a:r>
              <a:rPr lang="en-US" sz="2400" u="sng">
                <a:effectLst>
                  <a:outerShdw blurRad="38100" dist="38100" dir="2700000" algn="tl">
                    <a:srgbClr val="000000"/>
                  </a:outerShdw>
                </a:effectLst>
                <a:latin typeface="Book Antiqua" pitchFamily="18" charset="0"/>
              </a:rPr>
              <a:t>level of significance</a:t>
            </a:r>
            <a:r>
              <a:rPr lang="en-US" sz="2400">
                <a:effectLst>
                  <a:outerShdw blurRad="38100" dist="38100" dir="2700000" algn="tl">
                    <a:srgbClr val="000000"/>
                  </a:outerShdw>
                </a:effectLst>
                <a:latin typeface="Book Antiqua" pitchFamily="18" charset="0"/>
              </a:rPr>
              <a:t>.</a:t>
            </a:r>
          </a:p>
        </p:txBody>
      </p:sp>
      <p:sp>
        <p:nvSpPr>
          <p:cNvPr id="12296" name="AutoShape 8"/>
          <p:cNvSpPr>
            <a:spLocks noChangeArrowheads="1"/>
          </p:cNvSpPr>
          <p:nvPr/>
        </p:nvSpPr>
        <p:spPr bwMode="auto">
          <a:xfrm rot="5400000">
            <a:off x="504825" y="12446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2297" name="AutoShape 9"/>
          <p:cNvSpPr>
            <a:spLocks noChangeArrowheads="1"/>
          </p:cNvSpPr>
          <p:nvPr/>
        </p:nvSpPr>
        <p:spPr bwMode="auto">
          <a:xfrm rot="5400000">
            <a:off x="504825" y="21018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2298" name="AutoShape 10"/>
          <p:cNvSpPr>
            <a:spLocks noChangeArrowheads="1"/>
          </p:cNvSpPr>
          <p:nvPr/>
        </p:nvSpPr>
        <p:spPr bwMode="auto">
          <a:xfrm rot="5400000">
            <a:off x="504825" y="26733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2299" name="Rectangle 11"/>
          <p:cNvSpPr>
            <a:spLocks noChangeArrowheads="1"/>
          </p:cNvSpPr>
          <p:nvPr/>
        </p:nvSpPr>
        <p:spPr bwMode="auto">
          <a:xfrm>
            <a:off x="704850" y="3860800"/>
            <a:ext cx="7505700" cy="1104900"/>
          </a:xfrm>
          <a:prstGeom prst="rect">
            <a:avLst/>
          </a:prstGeom>
          <a:noFill/>
          <a:ln w="12700">
            <a:noFill/>
            <a:miter lim="800000"/>
            <a:headEnd/>
            <a:tailEnd/>
          </a:ln>
          <a:effectLst/>
        </p:spPr>
        <p:txBody>
          <a:bodyPr wrap="none" anchor="ctr"/>
          <a:lstStyle/>
          <a:p>
            <a:pPr algn="l">
              <a:spcBef>
                <a:spcPct val="20000"/>
              </a:spcBef>
              <a:buClr>
                <a:srgbClr val="66FFFF"/>
              </a:buClr>
              <a:buSzPct val="75000"/>
              <a:buFont typeface="Monotype Sorts" pitchFamily="2" charset="2"/>
              <a:buChar char="n"/>
            </a:pPr>
            <a:r>
              <a:rPr lang="en-US" sz="2400">
                <a:effectLst>
                  <a:outerShdw blurRad="38100" dist="38100" dir="2700000" algn="tl">
                    <a:srgbClr val="000000"/>
                  </a:outerShdw>
                </a:effectLst>
                <a:latin typeface="Book Antiqua" pitchFamily="18" charset="0"/>
              </a:rPr>
              <a:t>    Applications of hypothesis testing that only control</a:t>
            </a:r>
          </a:p>
          <a:p>
            <a:pPr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the Type I error are often called </a:t>
            </a:r>
            <a:r>
              <a:rPr lang="en-US" sz="2400" u="sng">
                <a:effectLst>
                  <a:outerShdw blurRad="38100" dist="38100" dir="2700000" algn="tl">
                    <a:srgbClr val="000000"/>
                  </a:outerShdw>
                </a:effectLst>
                <a:latin typeface="Book Antiqua" pitchFamily="18" charset="0"/>
              </a:rPr>
              <a:t>significance tests</a:t>
            </a:r>
            <a:r>
              <a:rPr lang="en-US" sz="2400">
                <a:effectLst>
                  <a:outerShdw blurRad="38100" dist="38100" dir="2700000" algn="tl">
                    <a:srgbClr val="000000"/>
                  </a:outerShdw>
                </a:effectLst>
                <a:latin typeface="Book Antiqua" pitchFamily="18" charset="0"/>
              </a:rPr>
              <a:t>.</a:t>
            </a:r>
          </a:p>
        </p:txBody>
      </p:sp>
      <p:sp>
        <p:nvSpPr>
          <p:cNvPr id="12300" name="AutoShape 12"/>
          <p:cNvSpPr>
            <a:spLocks noChangeArrowheads="1"/>
          </p:cNvSpPr>
          <p:nvPr/>
        </p:nvSpPr>
        <p:spPr bwMode="auto">
          <a:xfrm rot="5400000">
            <a:off x="504825" y="41211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2296"/>
                                        </p:tgtEl>
                                        <p:attrNameLst>
                                          <p:attrName>style.visibility</p:attrName>
                                        </p:attrNameLst>
                                      </p:cBhvr>
                                      <p:to>
                                        <p:strVal val="visible"/>
                                      </p:to>
                                    </p:set>
                                    <p:animEffect transition="in" filter="slide(fromLeft)">
                                      <p:cBhvr>
                                        <p:cTn id="7" dur="500"/>
                                        <p:tgtEl>
                                          <p:spTgt spid="12296"/>
                                        </p:tgtEl>
                                      </p:cBhvr>
                                    </p:animEffect>
                                  </p:childTnLst>
                                  <p:subTnLst>
                                    <p:set>
                                      <p:cBhvr override="childStyle">
                                        <p:cTn dur="1" fill="hold" display="0" masterRel="nextClick" afterEffect="1"/>
                                        <p:tgtEl>
                                          <p:spTgt spid="12296"/>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12292"/>
                                        </p:tgtEl>
                                        <p:attrNameLst>
                                          <p:attrName>style.visibility</p:attrName>
                                        </p:attrNameLst>
                                      </p:cBhvr>
                                      <p:to>
                                        <p:strVal val="visible"/>
                                      </p:to>
                                    </p:set>
                                    <p:animEffect transition="in" filter="slide(fromTop)">
                                      <p:cBhvr>
                                        <p:cTn id="12" dur="500"/>
                                        <p:tgtEl>
                                          <p:spTgt spid="12292"/>
                                        </p:tgtEl>
                                      </p:cBhvr>
                                    </p:animEffect>
                                  </p:childTnLst>
                                </p:cTn>
                              </p:par>
                            </p:childTnLst>
                          </p:cTn>
                        </p:par>
                        <p:par>
                          <p:cTn id="13" fill="hold">
                            <p:stCondLst>
                              <p:cond delay="500"/>
                            </p:stCondLst>
                            <p:childTnLst>
                              <p:par>
                                <p:cTn id="14" presetID="12" presetClass="entr" presetSubtype="8" fill="hold" grpId="0" nodeType="afterEffect">
                                  <p:stCondLst>
                                    <p:cond delay="2000"/>
                                  </p:stCondLst>
                                  <p:childTnLst>
                                    <p:set>
                                      <p:cBhvr>
                                        <p:cTn id="15" dur="1" fill="hold">
                                          <p:stCondLst>
                                            <p:cond delay="0"/>
                                          </p:stCondLst>
                                        </p:cTn>
                                        <p:tgtEl>
                                          <p:spTgt spid="12297"/>
                                        </p:tgtEl>
                                        <p:attrNameLst>
                                          <p:attrName>style.visibility</p:attrName>
                                        </p:attrNameLst>
                                      </p:cBhvr>
                                      <p:to>
                                        <p:strVal val="visible"/>
                                      </p:to>
                                    </p:set>
                                    <p:animEffect transition="in" filter="slide(fromLeft)">
                                      <p:cBhvr>
                                        <p:cTn id="16" dur="500"/>
                                        <p:tgtEl>
                                          <p:spTgt spid="12297"/>
                                        </p:tgtEl>
                                      </p:cBhvr>
                                    </p:animEffect>
                                  </p:childTnLst>
                                  <p:subTnLst>
                                    <p:set>
                                      <p:cBhvr override="childStyle">
                                        <p:cTn dur="1" fill="hold" display="0" masterRel="nextClick" afterEffect="1"/>
                                        <p:tgtEl>
                                          <p:spTgt spid="12297"/>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12293"/>
                                        </p:tgtEl>
                                        <p:attrNameLst>
                                          <p:attrName>style.visibility</p:attrName>
                                        </p:attrNameLst>
                                      </p:cBhvr>
                                      <p:to>
                                        <p:strVal val="visible"/>
                                      </p:to>
                                    </p:set>
                                    <p:animEffect transition="in" filter="slide(fromTop)">
                                      <p:cBhvr>
                                        <p:cTn id="21" dur="500"/>
                                        <p:tgtEl>
                                          <p:spTgt spid="12293"/>
                                        </p:tgtEl>
                                      </p:cBhvr>
                                    </p:animEffect>
                                  </p:childTnLst>
                                </p:cTn>
                              </p:par>
                            </p:childTnLst>
                          </p:cTn>
                        </p:par>
                        <p:par>
                          <p:cTn id="22" fill="hold">
                            <p:stCondLst>
                              <p:cond delay="500"/>
                            </p:stCondLst>
                            <p:childTnLst>
                              <p:par>
                                <p:cTn id="23" presetID="12" presetClass="entr" presetSubtype="8" fill="hold" grpId="0" nodeType="afterEffect">
                                  <p:stCondLst>
                                    <p:cond delay="2000"/>
                                  </p:stCondLst>
                                  <p:childTnLst>
                                    <p:set>
                                      <p:cBhvr>
                                        <p:cTn id="24" dur="1" fill="hold">
                                          <p:stCondLst>
                                            <p:cond delay="0"/>
                                          </p:stCondLst>
                                        </p:cTn>
                                        <p:tgtEl>
                                          <p:spTgt spid="12298"/>
                                        </p:tgtEl>
                                        <p:attrNameLst>
                                          <p:attrName>style.visibility</p:attrName>
                                        </p:attrNameLst>
                                      </p:cBhvr>
                                      <p:to>
                                        <p:strVal val="visible"/>
                                      </p:to>
                                    </p:set>
                                    <p:animEffect transition="in" filter="slide(fromLeft)">
                                      <p:cBhvr>
                                        <p:cTn id="25" dur="500"/>
                                        <p:tgtEl>
                                          <p:spTgt spid="12298"/>
                                        </p:tgtEl>
                                      </p:cBhvr>
                                    </p:animEffect>
                                  </p:childTnLst>
                                  <p:subTnLst>
                                    <p:set>
                                      <p:cBhvr override="childStyle">
                                        <p:cTn dur="1" fill="hold" display="0" masterRel="nextClick" afterEffect="1"/>
                                        <p:tgtEl>
                                          <p:spTgt spid="12298"/>
                                        </p:tgtEl>
                                        <p:attrNameLst>
                                          <p:attrName>style.visibility</p:attrName>
                                        </p:attrNameLst>
                                      </p:cBhvr>
                                      <p:to>
                                        <p:strVal val="hidden"/>
                                      </p:to>
                                    </p:set>
                                  </p:subTnLst>
                                </p:cTn>
                              </p:par>
                            </p:childTnLst>
                          </p:cTn>
                        </p:par>
                      </p:childTnLst>
                    </p:cTn>
                  </p:par>
                  <p:par>
                    <p:cTn id="26" fill="hold">
                      <p:stCondLst>
                        <p:cond delay="indefinite"/>
                      </p:stCondLst>
                      <p:childTnLst>
                        <p:par>
                          <p:cTn id="27" fill="hold">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12294"/>
                                        </p:tgtEl>
                                        <p:attrNameLst>
                                          <p:attrName>style.visibility</p:attrName>
                                        </p:attrNameLst>
                                      </p:cBhvr>
                                      <p:to>
                                        <p:strVal val="visible"/>
                                      </p:to>
                                    </p:set>
                                    <p:animEffect transition="in" filter="slide(fromTop)">
                                      <p:cBhvr>
                                        <p:cTn id="30" dur="500"/>
                                        <p:tgtEl>
                                          <p:spTgt spid="12294"/>
                                        </p:tgtEl>
                                      </p:cBhvr>
                                    </p:animEffect>
                                  </p:childTnLst>
                                </p:cTn>
                              </p:par>
                            </p:childTnLst>
                          </p:cTn>
                        </p:par>
                        <p:par>
                          <p:cTn id="31" fill="hold">
                            <p:stCondLst>
                              <p:cond delay="500"/>
                            </p:stCondLst>
                            <p:childTnLst>
                              <p:par>
                                <p:cTn id="32" presetID="12" presetClass="entr" presetSubtype="8" fill="hold" grpId="0" nodeType="afterEffect">
                                  <p:stCondLst>
                                    <p:cond delay="2000"/>
                                  </p:stCondLst>
                                  <p:childTnLst>
                                    <p:set>
                                      <p:cBhvr>
                                        <p:cTn id="33" dur="1" fill="hold">
                                          <p:stCondLst>
                                            <p:cond delay="0"/>
                                          </p:stCondLst>
                                        </p:cTn>
                                        <p:tgtEl>
                                          <p:spTgt spid="12300"/>
                                        </p:tgtEl>
                                        <p:attrNameLst>
                                          <p:attrName>style.visibility</p:attrName>
                                        </p:attrNameLst>
                                      </p:cBhvr>
                                      <p:to>
                                        <p:strVal val="visible"/>
                                      </p:to>
                                    </p:set>
                                    <p:animEffect transition="in" filter="slide(fromLeft)">
                                      <p:cBhvr>
                                        <p:cTn id="34" dur="500"/>
                                        <p:tgtEl>
                                          <p:spTgt spid="12300"/>
                                        </p:tgtEl>
                                      </p:cBhvr>
                                    </p:animEffect>
                                  </p:childTnLst>
                                  <p:subTnLst>
                                    <p:set>
                                      <p:cBhvr override="childStyle">
                                        <p:cTn dur="1" fill="hold" display="0" masterRel="nextClick" afterEffect="1"/>
                                        <p:tgtEl>
                                          <p:spTgt spid="12300"/>
                                        </p:tgtEl>
                                        <p:attrNameLst>
                                          <p:attrName>style.visibility</p:attrName>
                                        </p:attrNameLst>
                                      </p:cBhvr>
                                      <p:to>
                                        <p:strVal val="hidden"/>
                                      </p:to>
                                    </p:set>
                                  </p:subTnLst>
                                </p:cTn>
                              </p:par>
                            </p:childTnLst>
                          </p:cTn>
                        </p:par>
                      </p:childTnLst>
                    </p:cTn>
                  </p:par>
                  <p:par>
                    <p:cTn id="35" fill="hold">
                      <p:stCondLst>
                        <p:cond delay="indefinite"/>
                      </p:stCondLst>
                      <p:childTnLst>
                        <p:par>
                          <p:cTn id="36" fill="hold">
                            <p:stCondLst>
                              <p:cond delay="0"/>
                            </p:stCondLst>
                            <p:childTnLst>
                              <p:par>
                                <p:cTn id="37" presetID="12" presetClass="entr" presetSubtype="1" fill="hold" grpId="0" nodeType="clickEffect">
                                  <p:stCondLst>
                                    <p:cond delay="0"/>
                                  </p:stCondLst>
                                  <p:childTnLst>
                                    <p:set>
                                      <p:cBhvr>
                                        <p:cTn id="38" dur="1" fill="hold">
                                          <p:stCondLst>
                                            <p:cond delay="0"/>
                                          </p:stCondLst>
                                        </p:cTn>
                                        <p:tgtEl>
                                          <p:spTgt spid="12299"/>
                                        </p:tgtEl>
                                        <p:attrNameLst>
                                          <p:attrName>style.visibility</p:attrName>
                                        </p:attrNameLst>
                                      </p:cBhvr>
                                      <p:to>
                                        <p:strVal val="visible"/>
                                      </p:to>
                                    </p:set>
                                    <p:animEffect transition="in" filter="slide(fromTop)">
                                      <p:cBhvr>
                                        <p:cTn id="39" dur="500"/>
                                        <p:tgtEl>
                                          <p:spTgt spid="122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2" grpId="0" autoUpdateAnimBg="0"/>
      <p:bldP spid="12293" grpId="0" autoUpdateAnimBg="0"/>
      <p:bldP spid="12294" grpId="0" autoUpdateAnimBg="0"/>
      <p:bldP spid="12296" grpId="0" animBg="1"/>
      <p:bldP spid="12297" grpId="0" animBg="1"/>
      <p:bldP spid="12298" grpId="0" animBg="1"/>
      <p:bldP spid="12299" grpId="0" autoUpdateAnimBg="0"/>
      <p:bldP spid="1230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Rectangle 2"/>
          <p:cNvSpPr>
            <a:spLocks noChangeArrowheads="1"/>
          </p:cNvSpPr>
          <p:nvPr/>
        </p:nvSpPr>
        <p:spPr bwMode="auto">
          <a:xfrm>
            <a:off x="685800" y="73025"/>
            <a:ext cx="7772400" cy="762000"/>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Type II Error</a:t>
            </a:r>
          </a:p>
        </p:txBody>
      </p:sp>
      <p:sp>
        <p:nvSpPr>
          <p:cNvPr id="206851" name="Rectangle 3"/>
          <p:cNvSpPr>
            <a:spLocks noChangeArrowheads="1"/>
          </p:cNvSpPr>
          <p:nvPr/>
        </p:nvSpPr>
        <p:spPr bwMode="auto">
          <a:xfrm>
            <a:off x="711200" y="873125"/>
            <a:ext cx="7505700" cy="873125"/>
          </a:xfrm>
          <a:prstGeom prst="rect">
            <a:avLst/>
          </a:prstGeom>
          <a:noFill/>
          <a:ln w="12700">
            <a:noFill/>
            <a:miter lim="800000"/>
            <a:headEnd/>
            <a:tailEnd/>
          </a:ln>
          <a:effectLst/>
        </p:spPr>
        <p:txBody>
          <a:bodyPr wrap="none" anchor="ctr"/>
          <a:lstStyle/>
          <a:p>
            <a:pPr algn="l">
              <a:spcBef>
                <a:spcPct val="20000"/>
              </a:spcBef>
              <a:buClr>
                <a:srgbClr val="66FFFF"/>
              </a:buClr>
              <a:buSzPct val="75000"/>
              <a:buFont typeface="Monotype Sorts" pitchFamily="2" charset="2"/>
              <a:buChar char="n"/>
            </a:pPr>
            <a:r>
              <a:rPr lang="en-US" sz="2400">
                <a:effectLst>
                  <a:outerShdw blurRad="38100" dist="38100" dir="2700000" algn="tl">
                    <a:srgbClr val="000000"/>
                  </a:outerShdw>
                </a:effectLst>
                <a:latin typeface="Book Antiqua" pitchFamily="18" charset="0"/>
              </a:rPr>
              <a:t>   A </a:t>
            </a:r>
            <a:r>
              <a:rPr lang="en-US" sz="2400" u="sng">
                <a:effectLst>
                  <a:outerShdw blurRad="38100" dist="38100" dir="2700000" algn="tl">
                    <a:srgbClr val="000000"/>
                  </a:outerShdw>
                </a:effectLst>
                <a:latin typeface="Book Antiqua" pitchFamily="18" charset="0"/>
              </a:rPr>
              <a:t>Type II error</a:t>
            </a:r>
            <a:r>
              <a:rPr lang="en-US" sz="2400">
                <a:effectLst>
                  <a:outerShdw blurRad="38100" dist="38100" dir="2700000" algn="tl">
                    <a:srgbClr val="000000"/>
                  </a:outerShdw>
                </a:effectLst>
                <a:latin typeface="Book Antiqua" pitchFamily="18" charset="0"/>
              </a:rPr>
              <a:t> is accepting </a:t>
            </a:r>
            <a:r>
              <a:rPr lang="en-US" sz="2400" i="1">
                <a:effectLst>
                  <a:outerShdw blurRad="38100" dist="38100" dir="2700000" algn="tl">
                    <a:srgbClr val="000000"/>
                  </a:outerShdw>
                </a:effectLst>
                <a:latin typeface="Book Antiqua" pitchFamily="18" charset="0"/>
              </a:rPr>
              <a:t>H</a:t>
            </a:r>
            <a:r>
              <a:rPr lang="en-US" sz="2400" baseline="-25000">
                <a:effectLst>
                  <a:outerShdw blurRad="38100" dist="38100" dir="2700000" algn="tl">
                    <a:srgbClr val="000000"/>
                  </a:outerShdw>
                </a:effectLst>
                <a:latin typeface="Book Antiqua" pitchFamily="18" charset="0"/>
              </a:rPr>
              <a:t>0</a:t>
            </a:r>
            <a:r>
              <a:rPr lang="en-US" sz="2400">
                <a:effectLst>
                  <a:outerShdw blurRad="38100" dist="38100" dir="2700000" algn="tl">
                    <a:srgbClr val="000000"/>
                  </a:outerShdw>
                </a:effectLst>
                <a:latin typeface="Book Antiqua" pitchFamily="18" charset="0"/>
              </a:rPr>
              <a:t> when it is false.</a:t>
            </a:r>
          </a:p>
        </p:txBody>
      </p:sp>
      <p:sp>
        <p:nvSpPr>
          <p:cNvPr id="206852" name="Rectangle 4"/>
          <p:cNvSpPr>
            <a:spLocks noChangeArrowheads="1"/>
          </p:cNvSpPr>
          <p:nvPr/>
        </p:nvSpPr>
        <p:spPr bwMode="auto">
          <a:xfrm>
            <a:off x="692150" y="1822450"/>
            <a:ext cx="7505700" cy="514350"/>
          </a:xfrm>
          <a:prstGeom prst="rect">
            <a:avLst/>
          </a:prstGeom>
          <a:noFill/>
          <a:ln w="12700">
            <a:noFill/>
            <a:miter lim="800000"/>
            <a:headEnd/>
            <a:tailEnd/>
          </a:ln>
          <a:effectLst/>
        </p:spPr>
        <p:txBody>
          <a:bodyPr wrap="none" anchor="ctr"/>
          <a:lstStyle/>
          <a:p>
            <a:pPr algn="l">
              <a:spcBef>
                <a:spcPct val="20000"/>
              </a:spcBef>
              <a:buClr>
                <a:srgbClr val="66FFFF"/>
              </a:buClr>
              <a:buSzPct val="75000"/>
              <a:buFont typeface="Monotype Sorts" pitchFamily="2" charset="2"/>
              <a:buChar char="n"/>
            </a:pPr>
            <a:r>
              <a:rPr lang="en-US" sz="2400">
                <a:effectLst>
                  <a:outerShdw blurRad="38100" dist="38100" dir="2700000" algn="tl">
                    <a:srgbClr val="000000"/>
                  </a:outerShdw>
                </a:effectLst>
                <a:latin typeface="Book Antiqua" pitchFamily="18" charset="0"/>
              </a:rPr>
              <a:t>    It is difficult to control for the probability of making</a:t>
            </a:r>
          </a:p>
          <a:p>
            <a:pPr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a Type II error.</a:t>
            </a:r>
          </a:p>
        </p:txBody>
      </p:sp>
      <p:sp>
        <p:nvSpPr>
          <p:cNvPr id="206853" name="Rectangle 5"/>
          <p:cNvSpPr>
            <a:spLocks noChangeArrowheads="1"/>
          </p:cNvSpPr>
          <p:nvPr/>
        </p:nvSpPr>
        <p:spPr bwMode="auto">
          <a:xfrm>
            <a:off x="692150" y="2546350"/>
            <a:ext cx="7505700" cy="1066800"/>
          </a:xfrm>
          <a:prstGeom prst="rect">
            <a:avLst/>
          </a:prstGeom>
          <a:noFill/>
          <a:ln w="12700">
            <a:noFill/>
            <a:miter lim="800000"/>
            <a:headEnd/>
            <a:tailEnd/>
          </a:ln>
          <a:effectLst/>
        </p:spPr>
        <p:txBody>
          <a:bodyPr wrap="none" anchor="ctr"/>
          <a:lstStyle/>
          <a:p>
            <a:pPr algn="l">
              <a:spcBef>
                <a:spcPct val="20000"/>
              </a:spcBef>
              <a:buClr>
                <a:srgbClr val="66FFFF"/>
              </a:buClr>
              <a:buSzPct val="75000"/>
              <a:buFont typeface="Monotype Sorts" pitchFamily="2" charset="2"/>
              <a:buChar char="n"/>
            </a:pPr>
            <a:r>
              <a:rPr lang="en-US" sz="2400">
                <a:effectLst>
                  <a:outerShdw blurRad="38100" dist="38100" dir="2700000" algn="tl">
                    <a:srgbClr val="000000"/>
                  </a:outerShdw>
                </a:effectLst>
                <a:latin typeface="Book Antiqua" pitchFamily="18" charset="0"/>
              </a:rPr>
              <a:t>    Statisticians avoid the risk of making a Type II</a:t>
            </a:r>
          </a:p>
          <a:p>
            <a:pPr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error by using “do not reject </a:t>
            </a:r>
            <a:r>
              <a:rPr lang="en-US" sz="2400" i="1">
                <a:effectLst>
                  <a:outerShdw blurRad="38100" dist="38100" dir="2700000" algn="tl">
                    <a:srgbClr val="000000"/>
                  </a:outerShdw>
                </a:effectLst>
                <a:latin typeface="Book Antiqua" pitchFamily="18" charset="0"/>
              </a:rPr>
              <a:t>H</a:t>
            </a:r>
            <a:r>
              <a:rPr lang="en-US" sz="2400" baseline="-25000">
                <a:effectLst>
                  <a:outerShdw blurRad="38100" dist="38100" dir="2700000" algn="tl">
                    <a:srgbClr val="000000"/>
                  </a:outerShdw>
                </a:effectLst>
                <a:latin typeface="Book Antiqua" pitchFamily="18" charset="0"/>
              </a:rPr>
              <a:t>0</a:t>
            </a:r>
            <a:r>
              <a:rPr lang="en-US" sz="2400">
                <a:effectLst>
                  <a:outerShdw blurRad="38100" dist="38100" dir="2700000" algn="tl">
                    <a:srgbClr val="000000"/>
                  </a:outerShdw>
                </a:effectLst>
                <a:latin typeface="Book Antiqua" pitchFamily="18" charset="0"/>
              </a:rPr>
              <a:t>” and not “accept </a:t>
            </a:r>
            <a:r>
              <a:rPr lang="en-US" sz="2400" i="1">
                <a:effectLst>
                  <a:outerShdw blurRad="38100" dist="38100" dir="2700000" algn="tl">
                    <a:srgbClr val="000000"/>
                  </a:outerShdw>
                </a:effectLst>
                <a:latin typeface="Book Antiqua" pitchFamily="18" charset="0"/>
              </a:rPr>
              <a:t>H</a:t>
            </a:r>
            <a:r>
              <a:rPr lang="en-US" sz="2400" baseline="-25000">
                <a:effectLst>
                  <a:outerShdw blurRad="38100" dist="38100" dir="2700000" algn="tl">
                    <a:srgbClr val="000000"/>
                  </a:outerShdw>
                </a:effectLst>
                <a:latin typeface="Book Antiqua" pitchFamily="18" charset="0"/>
              </a:rPr>
              <a:t>0</a:t>
            </a:r>
            <a:r>
              <a:rPr lang="en-US" sz="2400">
                <a:effectLst>
                  <a:outerShdw blurRad="38100" dist="38100" dir="2700000" algn="tl">
                    <a:srgbClr val="000000"/>
                  </a:outerShdw>
                </a:effectLst>
                <a:latin typeface="Book Antiqua" pitchFamily="18" charset="0"/>
              </a:rPr>
              <a:t>”.</a:t>
            </a:r>
          </a:p>
        </p:txBody>
      </p:sp>
      <p:sp>
        <p:nvSpPr>
          <p:cNvPr id="206854" name="AutoShape 6"/>
          <p:cNvSpPr>
            <a:spLocks noChangeArrowheads="1"/>
          </p:cNvSpPr>
          <p:nvPr/>
        </p:nvSpPr>
        <p:spPr bwMode="auto">
          <a:xfrm rot="5400000">
            <a:off x="511175" y="12446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06855" name="AutoShape 7"/>
          <p:cNvSpPr>
            <a:spLocks noChangeArrowheads="1"/>
          </p:cNvSpPr>
          <p:nvPr/>
        </p:nvSpPr>
        <p:spPr bwMode="auto">
          <a:xfrm rot="5400000">
            <a:off x="511175" y="17970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06856" name="AutoShape 8"/>
          <p:cNvSpPr>
            <a:spLocks noChangeArrowheads="1"/>
          </p:cNvSpPr>
          <p:nvPr/>
        </p:nvSpPr>
        <p:spPr bwMode="auto">
          <a:xfrm rot="5400000">
            <a:off x="511175" y="27876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206854"/>
                                        </p:tgtEl>
                                        <p:attrNameLst>
                                          <p:attrName>style.visibility</p:attrName>
                                        </p:attrNameLst>
                                      </p:cBhvr>
                                      <p:to>
                                        <p:strVal val="visible"/>
                                      </p:to>
                                    </p:set>
                                    <p:animEffect transition="in" filter="slide(fromLeft)">
                                      <p:cBhvr>
                                        <p:cTn id="7" dur="500"/>
                                        <p:tgtEl>
                                          <p:spTgt spid="206854"/>
                                        </p:tgtEl>
                                      </p:cBhvr>
                                    </p:animEffect>
                                  </p:childTnLst>
                                  <p:subTnLst>
                                    <p:set>
                                      <p:cBhvr override="childStyle">
                                        <p:cTn dur="1" fill="hold" display="0" masterRel="nextClick" afterEffect="1"/>
                                        <p:tgtEl>
                                          <p:spTgt spid="206854"/>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206851"/>
                                        </p:tgtEl>
                                        <p:attrNameLst>
                                          <p:attrName>style.visibility</p:attrName>
                                        </p:attrNameLst>
                                      </p:cBhvr>
                                      <p:to>
                                        <p:strVal val="visible"/>
                                      </p:to>
                                    </p:set>
                                    <p:animEffect transition="in" filter="slide(fromTop)">
                                      <p:cBhvr>
                                        <p:cTn id="12" dur="500"/>
                                        <p:tgtEl>
                                          <p:spTgt spid="206851"/>
                                        </p:tgtEl>
                                      </p:cBhvr>
                                    </p:animEffect>
                                  </p:childTnLst>
                                </p:cTn>
                              </p:par>
                            </p:childTnLst>
                          </p:cTn>
                        </p:par>
                        <p:par>
                          <p:cTn id="13" fill="hold">
                            <p:stCondLst>
                              <p:cond delay="500"/>
                            </p:stCondLst>
                            <p:childTnLst>
                              <p:par>
                                <p:cTn id="14" presetID="12" presetClass="entr" presetSubtype="8" fill="hold" grpId="0" nodeType="afterEffect">
                                  <p:stCondLst>
                                    <p:cond delay="2000"/>
                                  </p:stCondLst>
                                  <p:childTnLst>
                                    <p:set>
                                      <p:cBhvr>
                                        <p:cTn id="15" dur="1" fill="hold">
                                          <p:stCondLst>
                                            <p:cond delay="0"/>
                                          </p:stCondLst>
                                        </p:cTn>
                                        <p:tgtEl>
                                          <p:spTgt spid="206855"/>
                                        </p:tgtEl>
                                        <p:attrNameLst>
                                          <p:attrName>style.visibility</p:attrName>
                                        </p:attrNameLst>
                                      </p:cBhvr>
                                      <p:to>
                                        <p:strVal val="visible"/>
                                      </p:to>
                                    </p:set>
                                    <p:animEffect transition="in" filter="slide(fromLeft)">
                                      <p:cBhvr>
                                        <p:cTn id="16" dur="500"/>
                                        <p:tgtEl>
                                          <p:spTgt spid="206855"/>
                                        </p:tgtEl>
                                      </p:cBhvr>
                                    </p:animEffect>
                                  </p:childTnLst>
                                  <p:subTnLst>
                                    <p:set>
                                      <p:cBhvr override="childStyle">
                                        <p:cTn dur="1" fill="hold" display="0" masterRel="nextClick" afterEffect="1"/>
                                        <p:tgtEl>
                                          <p:spTgt spid="206855"/>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206852"/>
                                        </p:tgtEl>
                                        <p:attrNameLst>
                                          <p:attrName>style.visibility</p:attrName>
                                        </p:attrNameLst>
                                      </p:cBhvr>
                                      <p:to>
                                        <p:strVal val="visible"/>
                                      </p:to>
                                    </p:set>
                                    <p:animEffect transition="in" filter="slide(fromTop)">
                                      <p:cBhvr>
                                        <p:cTn id="21" dur="500"/>
                                        <p:tgtEl>
                                          <p:spTgt spid="206852"/>
                                        </p:tgtEl>
                                      </p:cBhvr>
                                    </p:animEffect>
                                  </p:childTnLst>
                                </p:cTn>
                              </p:par>
                            </p:childTnLst>
                          </p:cTn>
                        </p:par>
                        <p:par>
                          <p:cTn id="22" fill="hold">
                            <p:stCondLst>
                              <p:cond delay="500"/>
                            </p:stCondLst>
                            <p:childTnLst>
                              <p:par>
                                <p:cTn id="23" presetID="12" presetClass="entr" presetSubtype="8" fill="hold" grpId="0" nodeType="afterEffect">
                                  <p:stCondLst>
                                    <p:cond delay="2000"/>
                                  </p:stCondLst>
                                  <p:childTnLst>
                                    <p:set>
                                      <p:cBhvr>
                                        <p:cTn id="24" dur="1" fill="hold">
                                          <p:stCondLst>
                                            <p:cond delay="0"/>
                                          </p:stCondLst>
                                        </p:cTn>
                                        <p:tgtEl>
                                          <p:spTgt spid="206856"/>
                                        </p:tgtEl>
                                        <p:attrNameLst>
                                          <p:attrName>style.visibility</p:attrName>
                                        </p:attrNameLst>
                                      </p:cBhvr>
                                      <p:to>
                                        <p:strVal val="visible"/>
                                      </p:to>
                                    </p:set>
                                    <p:animEffect transition="in" filter="slide(fromLeft)">
                                      <p:cBhvr>
                                        <p:cTn id="25" dur="500"/>
                                        <p:tgtEl>
                                          <p:spTgt spid="206856"/>
                                        </p:tgtEl>
                                      </p:cBhvr>
                                    </p:animEffect>
                                  </p:childTnLst>
                                  <p:subTnLst>
                                    <p:set>
                                      <p:cBhvr override="childStyle">
                                        <p:cTn dur="1" fill="hold" display="0" masterRel="nextClick" afterEffect="1"/>
                                        <p:tgtEl>
                                          <p:spTgt spid="206856"/>
                                        </p:tgtEl>
                                        <p:attrNameLst>
                                          <p:attrName>style.visibility</p:attrName>
                                        </p:attrNameLst>
                                      </p:cBhvr>
                                      <p:to>
                                        <p:strVal val="hidden"/>
                                      </p:to>
                                    </p:set>
                                  </p:subTnLst>
                                </p:cTn>
                              </p:par>
                            </p:childTnLst>
                          </p:cTn>
                        </p:par>
                      </p:childTnLst>
                    </p:cTn>
                  </p:par>
                  <p:par>
                    <p:cTn id="26" fill="hold">
                      <p:stCondLst>
                        <p:cond delay="indefinite"/>
                      </p:stCondLst>
                      <p:childTnLst>
                        <p:par>
                          <p:cTn id="27" fill="hold">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206853"/>
                                        </p:tgtEl>
                                        <p:attrNameLst>
                                          <p:attrName>style.visibility</p:attrName>
                                        </p:attrNameLst>
                                      </p:cBhvr>
                                      <p:to>
                                        <p:strVal val="visible"/>
                                      </p:to>
                                    </p:set>
                                    <p:animEffect transition="in" filter="slide(fromTop)">
                                      <p:cBhvr>
                                        <p:cTn id="30" dur="500"/>
                                        <p:tgtEl>
                                          <p:spTgt spid="2068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6851" grpId="0" autoUpdateAnimBg="0"/>
      <p:bldP spid="206852" grpId="0" autoUpdateAnimBg="0"/>
      <p:bldP spid="206853" grpId="0" autoUpdateAnimBg="0"/>
      <p:bldP spid="206854" grpId="0" animBg="1"/>
      <p:bldP spid="206855" grpId="0" animBg="1"/>
      <p:bldP spid="20685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ChangeArrowheads="1"/>
          </p:cNvSpPr>
          <p:nvPr/>
        </p:nvSpPr>
        <p:spPr bwMode="auto">
          <a:xfrm>
            <a:off x="685800" y="79375"/>
            <a:ext cx="7772400" cy="762000"/>
          </a:xfrm>
          <a:prstGeom prst="rect">
            <a:avLst/>
          </a:prstGeom>
          <a:noFill/>
          <a:ln w="12700">
            <a:noFill/>
            <a:miter lim="800000"/>
            <a:headEnd/>
            <a:tailEnd/>
          </a:ln>
          <a:effectLst/>
        </p:spPr>
        <p:txBody>
          <a:bodyPr lIns="90488" tIns="44450" rIns="90488" bIns="44450" anchor="ctr"/>
          <a:lstStyle/>
          <a:p>
            <a:r>
              <a:rPr lang="en-US" sz="2800" dirty="0">
                <a:solidFill>
                  <a:srgbClr val="66FFFF"/>
                </a:solidFill>
                <a:effectLst>
                  <a:outerShdw blurRad="38100" dist="38100" dir="2700000" algn="tl">
                    <a:srgbClr val="000000"/>
                  </a:outerShdw>
                </a:effectLst>
                <a:latin typeface="Book Antiqua" pitchFamily="18" charset="0"/>
              </a:rPr>
              <a:t>Type I and Type II Errors</a:t>
            </a:r>
          </a:p>
        </p:txBody>
      </p:sp>
      <p:sp>
        <p:nvSpPr>
          <p:cNvPr id="172035" name="Rectangle 3"/>
          <p:cNvSpPr>
            <a:spLocks noChangeArrowheads="1"/>
          </p:cNvSpPr>
          <p:nvPr/>
        </p:nvSpPr>
        <p:spPr bwMode="auto">
          <a:xfrm>
            <a:off x="3232150" y="2884488"/>
            <a:ext cx="2667000" cy="1244600"/>
          </a:xfrm>
          <a:prstGeom prst="rect">
            <a:avLst/>
          </a:prstGeom>
          <a:gradFill flip="none" rotWithShape="1">
            <a:gsLst>
              <a:gs pos="0">
                <a:srgbClr val="5A882C">
                  <a:shade val="30000"/>
                  <a:satMod val="115000"/>
                </a:srgbClr>
              </a:gs>
              <a:gs pos="50000">
                <a:srgbClr val="5A882C">
                  <a:shade val="67500"/>
                  <a:satMod val="115000"/>
                </a:srgbClr>
              </a:gs>
              <a:gs pos="100000">
                <a:srgbClr val="5A882C">
                  <a:shade val="100000"/>
                  <a:satMod val="115000"/>
                </a:srgbClr>
              </a:gs>
            </a:gsLst>
            <a:lin ang="16200000" scaled="1"/>
            <a:tileRect/>
          </a:gradFill>
          <a:ln w="2857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r>
              <a:rPr lang="en-US" sz="2400">
                <a:effectLst>
                  <a:outerShdw blurRad="38100" dist="38100" dir="2700000" algn="tl">
                    <a:srgbClr val="000000"/>
                  </a:outerShdw>
                </a:effectLst>
                <a:latin typeface="Book Antiqua" pitchFamily="18" charset="0"/>
              </a:rPr>
              <a:t>Correct</a:t>
            </a:r>
          </a:p>
          <a:p>
            <a:r>
              <a:rPr lang="en-US" sz="2400">
                <a:effectLst>
                  <a:outerShdw blurRad="38100" dist="38100" dir="2700000" algn="tl">
                    <a:srgbClr val="000000"/>
                  </a:outerShdw>
                </a:effectLst>
                <a:latin typeface="Book Antiqua" pitchFamily="18" charset="0"/>
              </a:rPr>
              <a:t>Decision</a:t>
            </a:r>
          </a:p>
        </p:txBody>
      </p:sp>
      <p:sp>
        <p:nvSpPr>
          <p:cNvPr id="172036" name="Rectangle 4"/>
          <p:cNvSpPr>
            <a:spLocks noChangeArrowheads="1"/>
          </p:cNvSpPr>
          <p:nvPr/>
        </p:nvSpPr>
        <p:spPr bwMode="auto">
          <a:xfrm>
            <a:off x="5924550" y="2884488"/>
            <a:ext cx="2660650" cy="1244600"/>
          </a:xfrm>
          <a:prstGeom prst="rect">
            <a:avLst/>
          </a:prstGeom>
          <a:solidFill>
            <a:srgbClr val="6F0505"/>
          </a:solidFill>
          <a:ln w="2857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r>
              <a:rPr lang="en-US" sz="2400">
                <a:effectLst>
                  <a:outerShdw blurRad="38100" dist="38100" dir="2700000" algn="tl">
                    <a:srgbClr val="000000"/>
                  </a:outerShdw>
                </a:effectLst>
                <a:latin typeface="Book Antiqua" pitchFamily="18" charset="0"/>
              </a:rPr>
              <a:t>Type II Error</a:t>
            </a:r>
          </a:p>
        </p:txBody>
      </p:sp>
      <p:sp>
        <p:nvSpPr>
          <p:cNvPr id="172037" name="Rectangle 5"/>
          <p:cNvSpPr>
            <a:spLocks noChangeArrowheads="1"/>
          </p:cNvSpPr>
          <p:nvPr/>
        </p:nvSpPr>
        <p:spPr bwMode="auto">
          <a:xfrm>
            <a:off x="5924550" y="4149725"/>
            <a:ext cx="2660650" cy="1266825"/>
          </a:xfrm>
          <a:prstGeom prst="rect">
            <a:avLst/>
          </a:prstGeom>
          <a:gradFill flip="none" rotWithShape="1">
            <a:gsLst>
              <a:gs pos="0">
                <a:srgbClr val="5A882C">
                  <a:shade val="30000"/>
                  <a:satMod val="115000"/>
                </a:srgbClr>
              </a:gs>
              <a:gs pos="50000">
                <a:srgbClr val="5A882C">
                  <a:shade val="67500"/>
                  <a:satMod val="115000"/>
                </a:srgbClr>
              </a:gs>
              <a:gs pos="100000">
                <a:srgbClr val="5A882C">
                  <a:shade val="100000"/>
                  <a:satMod val="115000"/>
                </a:srgbClr>
              </a:gs>
            </a:gsLst>
            <a:lin ang="16200000" scaled="1"/>
            <a:tileRect/>
          </a:gradFill>
          <a:ln w="2857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nSpc>
                <a:spcPct val="80000"/>
              </a:lnSpc>
              <a:spcBef>
                <a:spcPct val="20000"/>
              </a:spcBef>
            </a:pPr>
            <a:r>
              <a:rPr lang="en-US" sz="2400">
                <a:effectLst>
                  <a:outerShdw blurRad="38100" dist="38100" dir="2700000" algn="tl">
                    <a:srgbClr val="000000"/>
                  </a:outerShdw>
                </a:effectLst>
                <a:latin typeface="Book Antiqua" pitchFamily="18" charset="0"/>
              </a:rPr>
              <a:t>Correct</a:t>
            </a:r>
          </a:p>
          <a:p>
            <a:pPr>
              <a:lnSpc>
                <a:spcPct val="80000"/>
              </a:lnSpc>
              <a:spcBef>
                <a:spcPct val="20000"/>
              </a:spcBef>
            </a:pPr>
            <a:r>
              <a:rPr lang="en-US" sz="2400">
                <a:effectLst>
                  <a:outerShdw blurRad="38100" dist="38100" dir="2700000" algn="tl">
                    <a:srgbClr val="000000"/>
                  </a:outerShdw>
                </a:effectLst>
                <a:latin typeface="Book Antiqua" pitchFamily="18" charset="0"/>
              </a:rPr>
              <a:t>Decision</a:t>
            </a:r>
          </a:p>
        </p:txBody>
      </p:sp>
      <p:sp>
        <p:nvSpPr>
          <p:cNvPr id="172038" name="Rectangle 6"/>
          <p:cNvSpPr>
            <a:spLocks noChangeArrowheads="1"/>
          </p:cNvSpPr>
          <p:nvPr/>
        </p:nvSpPr>
        <p:spPr bwMode="auto">
          <a:xfrm>
            <a:off x="3240088" y="4149725"/>
            <a:ext cx="2660650" cy="1266825"/>
          </a:xfrm>
          <a:prstGeom prst="rect">
            <a:avLst/>
          </a:prstGeom>
          <a:solidFill>
            <a:srgbClr val="6F0505"/>
          </a:solidFill>
          <a:ln w="2857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r>
              <a:rPr lang="en-US" sz="2400">
                <a:effectLst>
                  <a:outerShdw blurRad="38100" dist="38100" dir="2700000" algn="tl">
                    <a:srgbClr val="000000"/>
                  </a:outerShdw>
                </a:effectLst>
                <a:latin typeface="Book Antiqua" pitchFamily="18" charset="0"/>
              </a:rPr>
              <a:t>Type I Error</a:t>
            </a:r>
            <a:endParaRPr lang="en-US" sz="2000">
              <a:effectLst>
                <a:outerShdw blurRad="38100" dist="38100" dir="2700000" algn="tl">
                  <a:srgbClr val="000000"/>
                </a:outerShdw>
              </a:effectLst>
              <a:latin typeface="Book Antiqua" pitchFamily="18" charset="0"/>
            </a:endParaRPr>
          </a:p>
        </p:txBody>
      </p:sp>
      <p:sp>
        <p:nvSpPr>
          <p:cNvPr id="172039" name="Rectangle 7"/>
          <p:cNvSpPr>
            <a:spLocks noChangeArrowheads="1"/>
          </p:cNvSpPr>
          <p:nvPr/>
        </p:nvSpPr>
        <p:spPr bwMode="auto">
          <a:xfrm>
            <a:off x="666750" y="4154488"/>
            <a:ext cx="2587625" cy="1263650"/>
          </a:xfrm>
          <a:prstGeom prst="rect">
            <a:avLst/>
          </a:prstGeom>
          <a:gradFill rotWithShape="0">
            <a:gsLst>
              <a:gs pos="0">
                <a:schemeClr val="hlink">
                  <a:gamma/>
                  <a:shade val="46275"/>
                  <a:invGamma/>
                </a:schemeClr>
              </a:gs>
              <a:gs pos="50000">
                <a:schemeClr val="hlink"/>
              </a:gs>
              <a:gs pos="100000">
                <a:schemeClr val="hlink">
                  <a:gamma/>
                  <a:shade val="46275"/>
                  <a:invGamma/>
                </a:schemeClr>
              </a:gs>
            </a:gsLst>
            <a:lin ang="5400000" scaled="1"/>
          </a:gradFill>
          <a:ln w="2857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r>
              <a:rPr lang="en-US" sz="2400" b="1">
                <a:effectLst>
                  <a:outerShdw blurRad="38100" dist="38100" dir="2700000" algn="tl">
                    <a:srgbClr val="000000"/>
                  </a:outerShdw>
                </a:effectLst>
                <a:latin typeface="Book Antiqua" pitchFamily="18" charset="0"/>
              </a:rPr>
              <a:t>Reject</a:t>
            </a:r>
            <a:r>
              <a:rPr lang="en-US" sz="2400">
                <a:solidFill>
                  <a:schemeClr val="tx2"/>
                </a:solidFill>
                <a:effectLst>
                  <a:outerShdw blurRad="38100" dist="38100" dir="2700000" algn="tl">
                    <a:srgbClr val="000000"/>
                  </a:outerShdw>
                </a:effectLst>
                <a:latin typeface="Book Antiqua" pitchFamily="18" charset="0"/>
              </a:rPr>
              <a:t> </a:t>
            </a:r>
            <a:r>
              <a:rPr lang="en-US" sz="2400" b="1" i="1">
                <a:effectLst>
                  <a:outerShdw blurRad="38100" dist="38100" dir="2700000" algn="tl">
                    <a:srgbClr val="000000"/>
                  </a:outerShdw>
                </a:effectLst>
                <a:latin typeface="Book Antiqua" pitchFamily="18" charset="0"/>
              </a:rPr>
              <a:t>H</a:t>
            </a:r>
            <a:r>
              <a:rPr lang="en-US" sz="2400" b="1" baseline="-25000">
                <a:effectLst>
                  <a:outerShdw blurRad="38100" dist="38100" dir="2700000" algn="tl">
                    <a:srgbClr val="000000"/>
                  </a:outerShdw>
                </a:effectLst>
                <a:latin typeface="Book Antiqua" pitchFamily="18" charset="0"/>
              </a:rPr>
              <a:t>0</a:t>
            </a:r>
          </a:p>
          <a:p>
            <a:r>
              <a:rPr lang="en-US" sz="2400">
                <a:effectLst>
                  <a:outerShdw blurRad="38100" dist="38100" dir="2700000" algn="tl">
                    <a:srgbClr val="000000"/>
                  </a:outerShdw>
                </a:effectLst>
                <a:latin typeface="Book Antiqua" pitchFamily="18" charset="0"/>
              </a:rPr>
              <a:t>(Conclude </a:t>
            </a:r>
            <a:r>
              <a:rPr lang="en-US" sz="2400" i="1">
                <a:effectLst>
                  <a:outerShdw blurRad="38100" dist="38100" dir="2700000" algn="tl">
                    <a:srgbClr val="000000"/>
                  </a:outerShdw>
                </a:effectLst>
                <a:latin typeface="Symbol" pitchFamily="18" charset="2"/>
              </a:rPr>
              <a:t>m</a:t>
            </a:r>
            <a:r>
              <a:rPr lang="en-US" sz="2400">
                <a:effectLst>
                  <a:outerShdw blurRad="38100" dist="38100" dir="2700000" algn="tl">
                    <a:srgbClr val="000000"/>
                  </a:outerShdw>
                </a:effectLst>
                <a:latin typeface="Book Antiqua" pitchFamily="18" charset="0"/>
              </a:rPr>
              <a:t> &gt; 12)</a:t>
            </a:r>
            <a:endParaRPr lang="en-US" sz="2400" baseline="-25000">
              <a:effectLst>
                <a:outerShdw blurRad="38100" dist="38100" dir="2700000" algn="tl">
                  <a:srgbClr val="000000"/>
                </a:outerShdw>
              </a:effectLst>
              <a:latin typeface="Book Antiqua" pitchFamily="18" charset="0"/>
            </a:endParaRPr>
          </a:p>
        </p:txBody>
      </p:sp>
      <p:sp>
        <p:nvSpPr>
          <p:cNvPr id="172040" name="Rectangle 8"/>
          <p:cNvSpPr>
            <a:spLocks noChangeArrowheads="1"/>
          </p:cNvSpPr>
          <p:nvPr/>
        </p:nvSpPr>
        <p:spPr bwMode="auto">
          <a:xfrm>
            <a:off x="674688" y="2884488"/>
            <a:ext cx="2552700" cy="1244600"/>
          </a:xfrm>
          <a:prstGeom prst="rect">
            <a:avLst/>
          </a:prstGeom>
          <a:gradFill rotWithShape="0">
            <a:gsLst>
              <a:gs pos="0">
                <a:schemeClr val="hlink">
                  <a:gamma/>
                  <a:shade val="46275"/>
                  <a:invGamma/>
                </a:schemeClr>
              </a:gs>
              <a:gs pos="50000">
                <a:schemeClr val="hlink"/>
              </a:gs>
              <a:gs pos="100000">
                <a:schemeClr val="hlink">
                  <a:gamma/>
                  <a:shade val="46275"/>
                  <a:invGamma/>
                </a:schemeClr>
              </a:gs>
            </a:gsLst>
            <a:lin ang="5400000" scaled="1"/>
          </a:gradFill>
          <a:ln w="2857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r>
              <a:rPr lang="en-US" sz="2400" b="1" dirty="0">
                <a:effectLst>
                  <a:outerShdw blurRad="38100" dist="38100" dir="2700000" algn="tl">
                    <a:srgbClr val="000000"/>
                  </a:outerShdw>
                </a:effectLst>
                <a:latin typeface="Book Antiqua" pitchFamily="18" charset="0"/>
              </a:rPr>
              <a:t>Accept</a:t>
            </a:r>
            <a:r>
              <a:rPr lang="en-US" sz="2400" dirty="0">
                <a:solidFill>
                  <a:schemeClr val="tx2"/>
                </a:solidFill>
                <a:effectLst>
                  <a:outerShdw blurRad="38100" dist="38100" dir="2700000" algn="tl">
                    <a:srgbClr val="000000"/>
                  </a:outerShdw>
                </a:effectLst>
                <a:latin typeface="Book Antiqua" pitchFamily="18" charset="0"/>
              </a:rPr>
              <a:t> </a:t>
            </a:r>
            <a:r>
              <a:rPr lang="en-US" sz="2400" b="1" i="1" dirty="0">
                <a:effectLst>
                  <a:outerShdw blurRad="38100" dist="38100" dir="2700000" algn="tl">
                    <a:srgbClr val="000000"/>
                  </a:outerShdw>
                </a:effectLst>
                <a:latin typeface="Book Antiqua" pitchFamily="18" charset="0"/>
              </a:rPr>
              <a:t>H</a:t>
            </a:r>
            <a:r>
              <a:rPr lang="en-US" sz="2400" b="1" baseline="-25000" dirty="0">
                <a:effectLst>
                  <a:outerShdw blurRad="38100" dist="38100" dir="2700000" algn="tl">
                    <a:srgbClr val="000000"/>
                  </a:outerShdw>
                </a:effectLst>
                <a:latin typeface="Book Antiqua" pitchFamily="18" charset="0"/>
              </a:rPr>
              <a:t>0</a:t>
            </a:r>
          </a:p>
          <a:p>
            <a:r>
              <a:rPr lang="en-US" sz="2400" dirty="0">
                <a:effectLst>
                  <a:outerShdw blurRad="38100" dist="38100" dir="2700000" algn="tl">
                    <a:srgbClr val="000000"/>
                  </a:outerShdw>
                </a:effectLst>
                <a:latin typeface="Book Antiqua" pitchFamily="18" charset="0"/>
              </a:rPr>
              <a:t>(Conclude</a:t>
            </a:r>
            <a:r>
              <a:rPr lang="en-US" dirty="0">
                <a:effectLst>
                  <a:outerShdw blurRad="38100" dist="38100" dir="2700000" algn="tl">
                    <a:srgbClr val="000000"/>
                  </a:outerShdw>
                </a:effectLst>
                <a:latin typeface="Book Antiqua" pitchFamily="18" charset="0"/>
              </a:rPr>
              <a:t> </a:t>
            </a:r>
            <a:r>
              <a:rPr lang="en-US" sz="2400" i="1" dirty="0">
                <a:effectLst>
                  <a:outerShdw blurRad="38100" dist="38100" dir="2700000" algn="tl">
                    <a:srgbClr val="000000"/>
                  </a:outerShdw>
                </a:effectLst>
                <a:latin typeface="Symbol" pitchFamily="18" charset="2"/>
              </a:rPr>
              <a:t>m</a:t>
            </a:r>
            <a:r>
              <a:rPr lang="en-US" sz="2400" dirty="0">
                <a:effectLst>
                  <a:outerShdw blurRad="38100" dist="38100" dir="2700000" algn="tl">
                    <a:srgbClr val="000000"/>
                  </a:outerShdw>
                </a:effectLst>
                <a:latin typeface="Book Antiqua" pitchFamily="18" charset="0"/>
              </a:rPr>
              <a:t> </a:t>
            </a:r>
            <a:r>
              <a:rPr lang="en-US" sz="2400" u="sng" dirty="0">
                <a:effectLst>
                  <a:outerShdw blurRad="38100" dist="38100" dir="2700000" algn="tl">
                    <a:srgbClr val="000000"/>
                  </a:outerShdw>
                </a:effectLst>
                <a:latin typeface="Book Antiqua" pitchFamily="18" charset="0"/>
              </a:rPr>
              <a:t>&lt;</a:t>
            </a:r>
            <a:r>
              <a:rPr lang="en-US" sz="2400" dirty="0">
                <a:effectLst>
                  <a:outerShdw blurRad="38100" dist="38100" dir="2700000" algn="tl">
                    <a:srgbClr val="000000"/>
                  </a:outerShdw>
                </a:effectLst>
                <a:latin typeface="Book Antiqua" pitchFamily="18" charset="0"/>
              </a:rPr>
              <a:t> 12)</a:t>
            </a:r>
            <a:endParaRPr lang="en-US" dirty="0">
              <a:effectLst>
                <a:outerShdw blurRad="38100" dist="38100" dir="2700000" algn="tl">
                  <a:srgbClr val="000000"/>
                </a:outerShdw>
              </a:effectLst>
              <a:latin typeface="Book Antiqua" pitchFamily="18" charset="0"/>
            </a:endParaRPr>
          </a:p>
        </p:txBody>
      </p:sp>
      <p:sp>
        <p:nvSpPr>
          <p:cNvPr id="172041" name="Rectangle 9"/>
          <p:cNvSpPr>
            <a:spLocks noChangeArrowheads="1"/>
          </p:cNvSpPr>
          <p:nvPr/>
        </p:nvSpPr>
        <p:spPr bwMode="auto">
          <a:xfrm>
            <a:off x="3238500" y="1787525"/>
            <a:ext cx="2660650" cy="1092200"/>
          </a:xfrm>
          <a:prstGeom prst="rect">
            <a:avLst/>
          </a:prstGeom>
          <a:gradFill rotWithShape="0">
            <a:gsLst>
              <a:gs pos="0">
                <a:schemeClr val="hlink">
                  <a:gamma/>
                  <a:shade val="46275"/>
                  <a:invGamma/>
                </a:schemeClr>
              </a:gs>
              <a:gs pos="50000">
                <a:schemeClr val="hlink"/>
              </a:gs>
              <a:gs pos="100000">
                <a:schemeClr val="hlink">
                  <a:gamma/>
                  <a:shade val="46275"/>
                  <a:invGamma/>
                </a:schemeClr>
              </a:gs>
            </a:gsLst>
            <a:lin ang="5400000" scaled="1"/>
          </a:gradFill>
          <a:ln w="2857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r>
              <a:rPr lang="en-US" sz="2400" b="1" i="1">
                <a:effectLst>
                  <a:outerShdw blurRad="38100" dist="38100" dir="2700000" algn="tl">
                    <a:srgbClr val="000000"/>
                  </a:outerShdw>
                </a:effectLst>
                <a:latin typeface="Book Antiqua" pitchFamily="18" charset="0"/>
              </a:rPr>
              <a:t>H</a:t>
            </a:r>
            <a:r>
              <a:rPr lang="en-US" sz="2400" b="1" baseline="-25000">
                <a:effectLst>
                  <a:outerShdw blurRad="38100" dist="38100" dir="2700000" algn="tl">
                    <a:srgbClr val="000000"/>
                  </a:outerShdw>
                </a:effectLst>
                <a:latin typeface="Book Antiqua" pitchFamily="18" charset="0"/>
              </a:rPr>
              <a:t>0 </a:t>
            </a:r>
            <a:r>
              <a:rPr lang="en-US" sz="2400" b="1">
                <a:effectLst>
                  <a:outerShdw blurRad="38100" dist="38100" dir="2700000" algn="tl">
                    <a:srgbClr val="000000"/>
                  </a:outerShdw>
                </a:effectLst>
                <a:latin typeface="Book Antiqua" pitchFamily="18" charset="0"/>
              </a:rPr>
              <a:t>True</a:t>
            </a:r>
          </a:p>
          <a:p>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Symbol" pitchFamily="18" charset="2"/>
              </a:rPr>
              <a:t>m</a:t>
            </a:r>
            <a:r>
              <a:rPr lang="en-US" sz="2400">
                <a:effectLst>
                  <a:outerShdw blurRad="38100" dist="38100" dir="2700000" algn="tl">
                    <a:srgbClr val="000000"/>
                  </a:outerShdw>
                </a:effectLst>
                <a:latin typeface="Book Antiqua" pitchFamily="18" charset="0"/>
              </a:rPr>
              <a:t> </a:t>
            </a:r>
            <a:r>
              <a:rPr lang="en-US" sz="2400" u="sng">
                <a:effectLst>
                  <a:outerShdw blurRad="38100" dist="38100" dir="2700000" algn="tl">
                    <a:srgbClr val="000000"/>
                  </a:outerShdw>
                </a:effectLst>
                <a:latin typeface="Book Antiqua" pitchFamily="18" charset="0"/>
              </a:rPr>
              <a:t>&lt;</a:t>
            </a:r>
            <a:r>
              <a:rPr lang="en-US" sz="2400">
                <a:effectLst>
                  <a:outerShdw blurRad="38100" dist="38100" dir="2700000" algn="tl">
                    <a:srgbClr val="000000"/>
                  </a:outerShdw>
                </a:effectLst>
                <a:latin typeface="Book Antiqua" pitchFamily="18" charset="0"/>
              </a:rPr>
              <a:t> 12)</a:t>
            </a:r>
          </a:p>
        </p:txBody>
      </p:sp>
      <p:sp>
        <p:nvSpPr>
          <p:cNvPr id="172042" name="Rectangle 10"/>
          <p:cNvSpPr>
            <a:spLocks noChangeArrowheads="1"/>
          </p:cNvSpPr>
          <p:nvPr/>
        </p:nvSpPr>
        <p:spPr bwMode="auto">
          <a:xfrm>
            <a:off x="5924550" y="1787525"/>
            <a:ext cx="2660650" cy="1092200"/>
          </a:xfrm>
          <a:prstGeom prst="rect">
            <a:avLst/>
          </a:prstGeom>
          <a:gradFill rotWithShape="0">
            <a:gsLst>
              <a:gs pos="0">
                <a:schemeClr val="hlink">
                  <a:gamma/>
                  <a:shade val="46275"/>
                  <a:invGamma/>
                </a:schemeClr>
              </a:gs>
              <a:gs pos="50000">
                <a:schemeClr val="hlink"/>
              </a:gs>
              <a:gs pos="100000">
                <a:schemeClr val="hlink">
                  <a:gamma/>
                  <a:shade val="46275"/>
                  <a:invGamma/>
                </a:schemeClr>
              </a:gs>
            </a:gsLst>
            <a:lin ang="5400000" scaled="1"/>
          </a:gradFill>
          <a:ln w="2857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r>
              <a:rPr lang="en-US" sz="2400" b="1" i="1">
                <a:effectLst>
                  <a:outerShdw blurRad="38100" dist="38100" dir="2700000" algn="tl">
                    <a:srgbClr val="000000"/>
                  </a:outerShdw>
                </a:effectLst>
                <a:latin typeface="Book Antiqua" pitchFamily="18" charset="0"/>
              </a:rPr>
              <a:t>H</a:t>
            </a:r>
            <a:r>
              <a:rPr lang="en-US" sz="2800" b="1" baseline="-25000">
                <a:effectLst>
                  <a:outerShdw blurRad="38100" dist="38100" dir="2700000" algn="tl">
                    <a:srgbClr val="000000"/>
                  </a:outerShdw>
                </a:effectLst>
                <a:latin typeface="Book Antiqua" pitchFamily="18" charset="0"/>
              </a:rPr>
              <a:t>0 </a:t>
            </a:r>
            <a:r>
              <a:rPr lang="en-US" sz="2400" b="1">
                <a:effectLst>
                  <a:outerShdw blurRad="38100" dist="38100" dir="2700000" algn="tl">
                    <a:srgbClr val="000000"/>
                  </a:outerShdw>
                </a:effectLst>
                <a:latin typeface="Book Antiqua" pitchFamily="18" charset="0"/>
              </a:rPr>
              <a:t>False</a:t>
            </a:r>
          </a:p>
          <a:p>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Symbol" pitchFamily="18" charset="2"/>
              </a:rPr>
              <a:t>m</a:t>
            </a:r>
            <a:r>
              <a:rPr lang="en-US" sz="2400">
                <a:effectLst>
                  <a:outerShdw blurRad="38100" dist="38100" dir="2700000" algn="tl">
                    <a:srgbClr val="000000"/>
                  </a:outerShdw>
                </a:effectLst>
                <a:latin typeface="Book Antiqua" pitchFamily="18" charset="0"/>
              </a:rPr>
              <a:t> &gt; 12)</a:t>
            </a:r>
          </a:p>
        </p:txBody>
      </p:sp>
      <p:sp>
        <p:nvSpPr>
          <p:cNvPr id="172043" name="Rectangle 11"/>
          <p:cNvSpPr>
            <a:spLocks noChangeArrowheads="1"/>
          </p:cNvSpPr>
          <p:nvPr/>
        </p:nvSpPr>
        <p:spPr bwMode="auto">
          <a:xfrm>
            <a:off x="647700" y="2393950"/>
            <a:ext cx="2565400" cy="47625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r>
              <a:rPr lang="en-US" sz="2400" b="1">
                <a:solidFill>
                  <a:srgbClr val="66FFFF"/>
                </a:solidFill>
                <a:effectLst>
                  <a:outerShdw blurRad="38100" dist="38100" dir="2700000" algn="tl">
                    <a:srgbClr val="000000"/>
                  </a:outerShdw>
                </a:effectLst>
                <a:latin typeface="Book Antiqua" pitchFamily="18" charset="0"/>
              </a:rPr>
              <a:t>Conclusion</a:t>
            </a:r>
          </a:p>
        </p:txBody>
      </p:sp>
      <p:sp>
        <p:nvSpPr>
          <p:cNvPr id="172044" name="Rectangle 12"/>
          <p:cNvSpPr>
            <a:spLocks noChangeArrowheads="1"/>
          </p:cNvSpPr>
          <p:nvPr/>
        </p:nvSpPr>
        <p:spPr bwMode="auto">
          <a:xfrm>
            <a:off x="3219450" y="1231900"/>
            <a:ext cx="5391150" cy="4953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r>
              <a:rPr lang="en-US" sz="2400" b="1">
                <a:solidFill>
                  <a:srgbClr val="66FFFF"/>
                </a:solidFill>
                <a:effectLst>
                  <a:outerShdw blurRad="38100" dist="38100" dir="2700000" algn="tl">
                    <a:srgbClr val="000000"/>
                  </a:outerShdw>
                </a:effectLst>
                <a:latin typeface="Book Antiqua" pitchFamily="18" charset="0"/>
              </a:rPr>
              <a:t>Population Condition </a:t>
            </a:r>
          </a:p>
        </p:txBody>
      </p:sp>
      <p:grpSp>
        <p:nvGrpSpPr>
          <p:cNvPr id="172046" name="Group 14"/>
          <p:cNvGrpSpPr>
            <a:grpSpLocks/>
          </p:cNvGrpSpPr>
          <p:nvPr/>
        </p:nvGrpSpPr>
        <p:grpSpPr bwMode="auto">
          <a:xfrm>
            <a:off x="666750" y="1765300"/>
            <a:ext cx="7924800" cy="3657600"/>
            <a:chOff x="420" y="1464"/>
            <a:chExt cx="4992" cy="2304"/>
          </a:xfrm>
        </p:grpSpPr>
        <p:sp>
          <p:nvSpPr>
            <p:cNvPr id="172047" name="Line 15"/>
            <p:cNvSpPr>
              <a:spLocks noChangeShapeType="1"/>
            </p:cNvSpPr>
            <p:nvPr/>
          </p:nvSpPr>
          <p:spPr bwMode="auto">
            <a:xfrm>
              <a:off x="3720" y="1482"/>
              <a:ext cx="0" cy="2280"/>
            </a:xfrm>
            <a:prstGeom prst="line">
              <a:avLst/>
            </a:prstGeom>
            <a:noFill/>
            <a:ln w="57150">
              <a:solidFill>
                <a:srgbClr val="B2B2B2"/>
              </a:solidFill>
              <a:round/>
              <a:headEnd/>
              <a:tailEnd/>
            </a:ln>
            <a:effectLst/>
          </p:spPr>
          <p:txBody>
            <a:bodyPr/>
            <a:lstStyle/>
            <a:p>
              <a:endParaRPr lang="en-US"/>
            </a:p>
          </p:txBody>
        </p:sp>
        <p:sp>
          <p:nvSpPr>
            <p:cNvPr id="172048" name="Rectangle 16"/>
            <p:cNvSpPr>
              <a:spLocks noChangeArrowheads="1"/>
            </p:cNvSpPr>
            <p:nvPr/>
          </p:nvSpPr>
          <p:spPr bwMode="auto">
            <a:xfrm>
              <a:off x="2040" y="1464"/>
              <a:ext cx="3372" cy="2304"/>
            </a:xfrm>
            <a:prstGeom prst="rect">
              <a:avLst/>
            </a:prstGeom>
            <a:noFill/>
            <a:ln w="57150">
              <a:solidFill>
                <a:srgbClr val="B2B2B2"/>
              </a:solidFill>
              <a:miter lim="800000"/>
              <a:headEnd/>
              <a:tailEnd/>
            </a:ln>
            <a:effectLst/>
          </p:spPr>
          <p:txBody>
            <a:bodyPr wrap="none" anchor="ctr"/>
            <a:lstStyle/>
            <a:p>
              <a:endParaRPr lang="en-US"/>
            </a:p>
          </p:txBody>
        </p:sp>
        <p:sp>
          <p:nvSpPr>
            <p:cNvPr id="172049" name="Line 17"/>
            <p:cNvSpPr>
              <a:spLocks noChangeShapeType="1"/>
            </p:cNvSpPr>
            <p:nvPr/>
          </p:nvSpPr>
          <p:spPr bwMode="auto">
            <a:xfrm rot="-5400000">
              <a:off x="3720" y="480"/>
              <a:ext cx="0" cy="3372"/>
            </a:xfrm>
            <a:prstGeom prst="line">
              <a:avLst/>
            </a:prstGeom>
            <a:noFill/>
            <a:ln w="57150">
              <a:solidFill>
                <a:srgbClr val="B2B2B2"/>
              </a:solidFill>
              <a:round/>
              <a:headEnd/>
              <a:tailEnd/>
            </a:ln>
            <a:effectLst/>
          </p:spPr>
          <p:txBody>
            <a:bodyPr/>
            <a:lstStyle/>
            <a:p>
              <a:endParaRPr lang="en-US"/>
            </a:p>
          </p:txBody>
        </p:sp>
        <p:sp>
          <p:nvSpPr>
            <p:cNvPr id="172050" name="Rectangle 18"/>
            <p:cNvSpPr>
              <a:spLocks noChangeArrowheads="1"/>
            </p:cNvSpPr>
            <p:nvPr/>
          </p:nvSpPr>
          <p:spPr bwMode="auto">
            <a:xfrm>
              <a:off x="420" y="2172"/>
              <a:ext cx="1620" cy="1596"/>
            </a:xfrm>
            <a:prstGeom prst="rect">
              <a:avLst/>
            </a:prstGeom>
            <a:noFill/>
            <a:ln w="57150">
              <a:solidFill>
                <a:srgbClr val="B2B2B2"/>
              </a:solidFill>
              <a:miter lim="800000"/>
              <a:headEnd/>
              <a:tailEnd/>
            </a:ln>
            <a:effectLst/>
          </p:spPr>
          <p:txBody>
            <a:bodyPr wrap="none" anchor="ctr"/>
            <a:lstStyle/>
            <a:p>
              <a:endParaRPr lang="en-US"/>
            </a:p>
          </p:txBody>
        </p:sp>
        <p:sp>
          <p:nvSpPr>
            <p:cNvPr id="172051" name="Line 19"/>
            <p:cNvSpPr>
              <a:spLocks noChangeShapeType="1"/>
            </p:cNvSpPr>
            <p:nvPr/>
          </p:nvSpPr>
          <p:spPr bwMode="auto">
            <a:xfrm rot="-5400000">
              <a:off x="1233" y="2154"/>
              <a:ext cx="0" cy="1608"/>
            </a:xfrm>
            <a:prstGeom prst="line">
              <a:avLst/>
            </a:prstGeom>
            <a:noFill/>
            <a:ln w="57150">
              <a:solidFill>
                <a:srgbClr val="B2B2B2"/>
              </a:solidFill>
              <a:round/>
              <a:headEnd/>
              <a:tailEnd/>
            </a:ln>
            <a:effectLst/>
          </p:spPr>
          <p:txBody>
            <a:bodyPr/>
            <a:lstStyle/>
            <a:p>
              <a:endParaRPr lang="en-US"/>
            </a:p>
          </p:txBody>
        </p:sp>
        <p:sp>
          <p:nvSpPr>
            <p:cNvPr id="172052" name="Line 20"/>
            <p:cNvSpPr>
              <a:spLocks noChangeShapeType="1"/>
            </p:cNvSpPr>
            <p:nvPr/>
          </p:nvSpPr>
          <p:spPr bwMode="auto">
            <a:xfrm rot="-5400000">
              <a:off x="3720" y="1272"/>
              <a:ext cx="0" cy="3372"/>
            </a:xfrm>
            <a:prstGeom prst="line">
              <a:avLst/>
            </a:prstGeom>
            <a:noFill/>
            <a:ln w="57150">
              <a:solidFill>
                <a:srgbClr val="B2B2B2"/>
              </a:solidFill>
              <a:round/>
              <a:headEnd/>
              <a:tailEnd/>
            </a:ln>
            <a:effectLst/>
          </p:spPr>
          <p:txBody>
            <a:bodyPr/>
            <a:lstStyle/>
            <a:p>
              <a:endParaRPr lang="en-US"/>
            </a:p>
          </p:txBody>
        </p:sp>
      </p:grpSp>
      <p:sp>
        <p:nvSpPr>
          <p:cNvPr id="172054" name="AutoShape 22"/>
          <p:cNvSpPr>
            <a:spLocks noChangeArrowheads="1"/>
          </p:cNvSpPr>
          <p:nvPr/>
        </p:nvSpPr>
        <p:spPr bwMode="auto">
          <a:xfrm rot="10800000">
            <a:off x="1876425" y="2173288"/>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72055" name="AutoShape 23"/>
          <p:cNvSpPr>
            <a:spLocks noChangeArrowheads="1"/>
          </p:cNvSpPr>
          <p:nvPr/>
        </p:nvSpPr>
        <p:spPr bwMode="auto">
          <a:xfrm rot="10800000">
            <a:off x="5781675" y="1011238"/>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72056" name="AutoShape 24"/>
          <p:cNvSpPr>
            <a:spLocks noChangeArrowheads="1"/>
          </p:cNvSpPr>
          <p:nvPr/>
        </p:nvSpPr>
        <p:spPr bwMode="auto">
          <a:xfrm rot="10800000" flipV="1">
            <a:off x="5781675" y="5507038"/>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grpId="0" nodeType="afterEffect">
                                  <p:stCondLst>
                                    <p:cond delay="0"/>
                                  </p:stCondLst>
                                  <p:childTnLst>
                                    <p:set>
                                      <p:cBhvr>
                                        <p:cTn id="6" dur="1" fill="hold">
                                          <p:stCondLst>
                                            <p:cond delay="0"/>
                                          </p:stCondLst>
                                        </p:cTn>
                                        <p:tgtEl>
                                          <p:spTgt spid="172055"/>
                                        </p:tgtEl>
                                        <p:attrNameLst>
                                          <p:attrName>style.visibility</p:attrName>
                                        </p:attrNameLst>
                                      </p:cBhvr>
                                      <p:to>
                                        <p:strVal val="visible"/>
                                      </p:to>
                                    </p:set>
                                    <p:animEffect transition="in" filter="slide(fromTop)">
                                      <p:cBhvr>
                                        <p:cTn id="7" dur="500"/>
                                        <p:tgtEl>
                                          <p:spTgt spid="172055"/>
                                        </p:tgtEl>
                                      </p:cBhvr>
                                    </p:animEffect>
                                  </p:childTnLst>
                                  <p:subTnLst>
                                    <p:set>
                                      <p:cBhvr override="childStyle">
                                        <p:cTn dur="1" fill="hold" display="0" masterRel="nextClick" afterEffect="1"/>
                                        <p:tgtEl>
                                          <p:spTgt spid="172055"/>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2" presetClass="entr" presetSubtype="3" fill="hold" grpId="0" nodeType="clickEffect">
                                  <p:stCondLst>
                                    <p:cond delay="0"/>
                                  </p:stCondLst>
                                  <p:childTnLst>
                                    <p:set>
                                      <p:cBhvr>
                                        <p:cTn id="11" dur="1" fill="hold">
                                          <p:stCondLst>
                                            <p:cond delay="0"/>
                                          </p:stCondLst>
                                        </p:cTn>
                                        <p:tgtEl>
                                          <p:spTgt spid="172044"/>
                                        </p:tgtEl>
                                        <p:attrNameLst>
                                          <p:attrName>style.visibility</p:attrName>
                                        </p:attrNameLst>
                                      </p:cBhvr>
                                      <p:to>
                                        <p:strVal val="visible"/>
                                      </p:to>
                                    </p:set>
                                    <p:anim calcmode="lin" valueType="num">
                                      <p:cBhvr additive="base">
                                        <p:cTn id="12" dur="500" fill="hold"/>
                                        <p:tgtEl>
                                          <p:spTgt spid="172044"/>
                                        </p:tgtEl>
                                        <p:attrNameLst>
                                          <p:attrName>ppt_x</p:attrName>
                                        </p:attrNameLst>
                                      </p:cBhvr>
                                      <p:tavLst>
                                        <p:tav tm="0">
                                          <p:val>
                                            <p:strVal val="1+#ppt_w/2"/>
                                          </p:val>
                                        </p:tav>
                                        <p:tav tm="100000">
                                          <p:val>
                                            <p:strVal val="#ppt_x"/>
                                          </p:val>
                                        </p:tav>
                                      </p:tavLst>
                                    </p:anim>
                                    <p:anim calcmode="lin" valueType="num">
                                      <p:cBhvr additive="base">
                                        <p:cTn id="13" dur="500" fill="hold"/>
                                        <p:tgtEl>
                                          <p:spTgt spid="172044"/>
                                        </p:tgtEl>
                                        <p:attrNameLst>
                                          <p:attrName>ppt_y</p:attrName>
                                        </p:attrNameLst>
                                      </p:cBhvr>
                                      <p:tavLst>
                                        <p:tav tm="0">
                                          <p:val>
                                            <p:strVal val="0-#ppt_h/2"/>
                                          </p:val>
                                        </p:tav>
                                        <p:tav tm="100000">
                                          <p:val>
                                            <p:strVal val="#ppt_y"/>
                                          </p:val>
                                        </p:tav>
                                      </p:tavLst>
                                    </p:anim>
                                  </p:childTnLst>
                                </p:cTn>
                              </p:par>
                            </p:childTnLst>
                          </p:cTn>
                        </p:par>
                        <p:par>
                          <p:cTn id="14" fill="hold">
                            <p:stCondLst>
                              <p:cond delay="500"/>
                            </p:stCondLst>
                            <p:childTnLst>
                              <p:par>
                                <p:cTn id="15" presetID="23" presetClass="entr" presetSubtype="16" fill="hold" grpId="0" nodeType="afterEffect">
                                  <p:stCondLst>
                                    <p:cond delay="1000"/>
                                  </p:stCondLst>
                                  <p:childTnLst>
                                    <p:set>
                                      <p:cBhvr>
                                        <p:cTn id="16" dur="1" fill="hold">
                                          <p:stCondLst>
                                            <p:cond delay="0"/>
                                          </p:stCondLst>
                                        </p:cTn>
                                        <p:tgtEl>
                                          <p:spTgt spid="172041"/>
                                        </p:tgtEl>
                                        <p:attrNameLst>
                                          <p:attrName>style.visibility</p:attrName>
                                        </p:attrNameLst>
                                      </p:cBhvr>
                                      <p:to>
                                        <p:strVal val="visible"/>
                                      </p:to>
                                    </p:set>
                                    <p:anim calcmode="lin" valueType="num">
                                      <p:cBhvr>
                                        <p:cTn id="17" dur="500" fill="hold"/>
                                        <p:tgtEl>
                                          <p:spTgt spid="172041"/>
                                        </p:tgtEl>
                                        <p:attrNameLst>
                                          <p:attrName>ppt_w</p:attrName>
                                        </p:attrNameLst>
                                      </p:cBhvr>
                                      <p:tavLst>
                                        <p:tav tm="0">
                                          <p:val>
                                            <p:fltVal val="0"/>
                                          </p:val>
                                        </p:tav>
                                        <p:tav tm="100000">
                                          <p:val>
                                            <p:strVal val="#ppt_w"/>
                                          </p:val>
                                        </p:tav>
                                      </p:tavLst>
                                    </p:anim>
                                    <p:anim calcmode="lin" valueType="num">
                                      <p:cBhvr>
                                        <p:cTn id="18" dur="500" fill="hold"/>
                                        <p:tgtEl>
                                          <p:spTgt spid="172041"/>
                                        </p:tgtEl>
                                        <p:attrNameLst>
                                          <p:attrName>ppt_h</p:attrName>
                                        </p:attrNameLst>
                                      </p:cBhvr>
                                      <p:tavLst>
                                        <p:tav tm="0">
                                          <p:val>
                                            <p:fltVal val="0"/>
                                          </p:val>
                                        </p:tav>
                                        <p:tav tm="100000">
                                          <p:val>
                                            <p:strVal val="#ppt_h"/>
                                          </p:val>
                                        </p:tav>
                                      </p:tavLst>
                                    </p:anim>
                                  </p:childTnLst>
                                </p:cTn>
                              </p:par>
                            </p:childTnLst>
                          </p:cTn>
                        </p:par>
                        <p:par>
                          <p:cTn id="19" fill="hold">
                            <p:stCondLst>
                              <p:cond delay="2000"/>
                            </p:stCondLst>
                            <p:childTnLst>
                              <p:par>
                                <p:cTn id="20" presetID="23" presetClass="entr" presetSubtype="16" fill="hold" grpId="0" nodeType="afterEffect">
                                  <p:stCondLst>
                                    <p:cond delay="1000"/>
                                  </p:stCondLst>
                                  <p:childTnLst>
                                    <p:set>
                                      <p:cBhvr>
                                        <p:cTn id="21" dur="1" fill="hold">
                                          <p:stCondLst>
                                            <p:cond delay="0"/>
                                          </p:stCondLst>
                                        </p:cTn>
                                        <p:tgtEl>
                                          <p:spTgt spid="172042"/>
                                        </p:tgtEl>
                                        <p:attrNameLst>
                                          <p:attrName>style.visibility</p:attrName>
                                        </p:attrNameLst>
                                      </p:cBhvr>
                                      <p:to>
                                        <p:strVal val="visible"/>
                                      </p:to>
                                    </p:set>
                                    <p:anim calcmode="lin" valueType="num">
                                      <p:cBhvr>
                                        <p:cTn id="22" dur="500" fill="hold"/>
                                        <p:tgtEl>
                                          <p:spTgt spid="172042"/>
                                        </p:tgtEl>
                                        <p:attrNameLst>
                                          <p:attrName>ppt_w</p:attrName>
                                        </p:attrNameLst>
                                      </p:cBhvr>
                                      <p:tavLst>
                                        <p:tav tm="0">
                                          <p:val>
                                            <p:fltVal val="0"/>
                                          </p:val>
                                        </p:tav>
                                        <p:tav tm="100000">
                                          <p:val>
                                            <p:strVal val="#ppt_w"/>
                                          </p:val>
                                        </p:tav>
                                      </p:tavLst>
                                    </p:anim>
                                    <p:anim calcmode="lin" valueType="num">
                                      <p:cBhvr>
                                        <p:cTn id="23" dur="500" fill="hold"/>
                                        <p:tgtEl>
                                          <p:spTgt spid="172042"/>
                                        </p:tgtEl>
                                        <p:attrNameLst>
                                          <p:attrName>ppt_h</p:attrName>
                                        </p:attrNameLst>
                                      </p:cBhvr>
                                      <p:tavLst>
                                        <p:tav tm="0">
                                          <p:val>
                                            <p:fltVal val="0"/>
                                          </p:val>
                                        </p:tav>
                                        <p:tav tm="100000">
                                          <p:val>
                                            <p:strVal val="#ppt_h"/>
                                          </p:val>
                                        </p:tav>
                                      </p:tavLst>
                                    </p:anim>
                                  </p:childTnLst>
                                </p:cTn>
                              </p:par>
                            </p:childTnLst>
                          </p:cTn>
                        </p:par>
                        <p:par>
                          <p:cTn id="24" fill="hold">
                            <p:stCondLst>
                              <p:cond delay="3500"/>
                            </p:stCondLst>
                            <p:childTnLst>
                              <p:par>
                                <p:cTn id="25" presetID="12" presetClass="entr" presetSubtype="1" fill="hold" grpId="0" nodeType="afterEffect">
                                  <p:stCondLst>
                                    <p:cond delay="1000"/>
                                  </p:stCondLst>
                                  <p:childTnLst>
                                    <p:set>
                                      <p:cBhvr>
                                        <p:cTn id="26" dur="1" fill="hold">
                                          <p:stCondLst>
                                            <p:cond delay="0"/>
                                          </p:stCondLst>
                                        </p:cTn>
                                        <p:tgtEl>
                                          <p:spTgt spid="172054"/>
                                        </p:tgtEl>
                                        <p:attrNameLst>
                                          <p:attrName>style.visibility</p:attrName>
                                        </p:attrNameLst>
                                      </p:cBhvr>
                                      <p:to>
                                        <p:strVal val="visible"/>
                                      </p:to>
                                    </p:set>
                                    <p:animEffect transition="in" filter="slide(fromTop)">
                                      <p:cBhvr>
                                        <p:cTn id="27" dur="500"/>
                                        <p:tgtEl>
                                          <p:spTgt spid="172054"/>
                                        </p:tgtEl>
                                      </p:cBhvr>
                                    </p:animEffect>
                                  </p:childTnLst>
                                  <p:subTnLst>
                                    <p:set>
                                      <p:cBhvr override="childStyle">
                                        <p:cTn dur="1" fill="hold" display="0" masterRel="nextClick" afterEffect="1"/>
                                        <p:tgtEl>
                                          <p:spTgt spid="172054"/>
                                        </p:tgtEl>
                                        <p:attrNameLst>
                                          <p:attrName>style.visibility</p:attrName>
                                        </p:attrNameLst>
                                      </p:cBhvr>
                                      <p:to>
                                        <p:strVal val="hidden"/>
                                      </p:to>
                                    </p:set>
                                  </p:subTnLst>
                                </p:cTn>
                              </p:par>
                            </p:childTnLst>
                          </p:cTn>
                        </p:par>
                      </p:childTnLst>
                    </p:cTn>
                  </p:par>
                  <p:par>
                    <p:cTn id="28" fill="hold">
                      <p:stCondLst>
                        <p:cond delay="indefinite"/>
                      </p:stCondLst>
                      <p:childTnLst>
                        <p:par>
                          <p:cTn id="29" fill="hold">
                            <p:stCondLst>
                              <p:cond delay="0"/>
                            </p:stCondLst>
                            <p:childTnLst>
                              <p:par>
                                <p:cTn id="30" presetID="2" presetClass="entr" presetSubtype="9" fill="hold" grpId="0" nodeType="clickEffect">
                                  <p:stCondLst>
                                    <p:cond delay="0"/>
                                  </p:stCondLst>
                                  <p:childTnLst>
                                    <p:set>
                                      <p:cBhvr>
                                        <p:cTn id="31" dur="1" fill="hold">
                                          <p:stCondLst>
                                            <p:cond delay="0"/>
                                          </p:stCondLst>
                                        </p:cTn>
                                        <p:tgtEl>
                                          <p:spTgt spid="172043"/>
                                        </p:tgtEl>
                                        <p:attrNameLst>
                                          <p:attrName>style.visibility</p:attrName>
                                        </p:attrNameLst>
                                      </p:cBhvr>
                                      <p:to>
                                        <p:strVal val="visible"/>
                                      </p:to>
                                    </p:set>
                                    <p:anim calcmode="lin" valueType="num">
                                      <p:cBhvr additive="base">
                                        <p:cTn id="32" dur="500" fill="hold"/>
                                        <p:tgtEl>
                                          <p:spTgt spid="172043"/>
                                        </p:tgtEl>
                                        <p:attrNameLst>
                                          <p:attrName>ppt_x</p:attrName>
                                        </p:attrNameLst>
                                      </p:cBhvr>
                                      <p:tavLst>
                                        <p:tav tm="0">
                                          <p:val>
                                            <p:strVal val="0-#ppt_w/2"/>
                                          </p:val>
                                        </p:tav>
                                        <p:tav tm="100000">
                                          <p:val>
                                            <p:strVal val="#ppt_x"/>
                                          </p:val>
                                        </p:tav>
                                      </p:tavLst>
                                    </p:anim>
                                    <p:anim calcmode="lin" valueType="num">
                                      <p:cBhvr additive="base">
                                        <p:cTn id="33" dur="500" fill="hold"/>
                                        <p:tgtEl>
                                          <p:spTgt spid="172043"/>
                                        </p:tgtEl>
                                        <p:attrNameLst>
                                          <p:attrName>ppt_y</p:attrName>
                                        </p:attrNameLst>
                                      </p:cBhvr>
                                      <p:tavLst>
                                        <p:tav tm="0">
                                          <p:val>
                                            <p:strVal val="0-#ppt_h/2"/>
                                          </p:val>
                                        </p:tav>
                                        <p:tav tm="100000">
                                          <p:val>
                                            <p:strVal val="#ppt_y"/>
                                          </p:val>
                                        </p:tav>
                                      </p:tavLst>
                                    </p:anim>
                                  </p:childTnLst>
                                </p:cTn>
                              </p:par>
                            </p:childTnLst>
                          </p:cTn>
                        </p:par>
                        <p:par>
                          <p:cTn id="34" fill="hold">
                            <p:stCondLst>
                              <p:cond delay="500"/>
                            </p:stCondLst>
                            <p:childTnLst>
                              <p:par>
                                <p:cTn id="35" presetID="23" presetClass="entr" presetSubtype="16" fill="hold" grpId="0" nodeType="afterEffect">
                                  <p:stCondLst>
                                    <p:cond delay="1000"/>
                                  </p:stCondLst>
                                  <p:childTnLst>
                                    <p:set>
                                      <p:cBhvr>
                                        <p:cTn id="36" dur="1" fill="hold">
                                          <p:stCondLst>
                                            <p:cond delay="0"/>
                                          </p:stCondLst>
                                        </p:cTn>
                                        <p:tgtEl>
                                          <p:spTgt spid="172040"/>
                                        </p:tgtEl>
                                        <p:attrNameLst>
                                          <p:attrName>style.visibility</p:attrName>
                                        </p:attrNameLst>
                                      </p:cBhvr>
                                      <p:to>
                                        <p:strVal val="visible"/>
                                      </p:to>
                                    </p:set>
                                    <p:anim calcmode="lin" valueType="num">
                                      <p:cBhvr>
                                        <p:cTn id="37" dur="500" fill="hold"/>
                                        <p:tgtEl>
                                          <p:spTgt spid="172040"/>
                                        </p:tgtEl>
                                        <p:attrNameLst>
                                          <p:attrName>ppt_w</p:attrName>
                                        </p:attrNameLst>
                                      </p:cBhvr>
                                      <p:tavLst>
                                        <p:tav tm="0">
                                          <p:val>
                                            <p:fltVal val="0"/>
                                          </p:val>
                                        </p:tav>
                                        <p:tav tm="100000">
                                          <p:val>
                                            <p:strVal val="#ppt_w"/>
                                          </p:val>
                                        </p:tav>
                                      </p:tavLst>
                                    </p:anim>
                                    <p:anim calcmode="lin" valueType="num">
                                      <p:cBhvr>
                                        <p:cTn id="38" dur="500" fill="hold"/>
                                        <p:tgtEl>
                                          <p:spTgt spid="172040"/>
                                        </p:tgtEl>
                                        <p:attrNameLst>
                                          <p:attrName>ppt_h</p:attrName>
                                        </p:attrNameLst>
                                      </p:cBhvr>
                                      <p:tavLst>
                                        <p:tav tm="0">
                                          <p:val>
                                            <p:fltVal val="0"/>
                                          </p:val>
                                        </p:tav>
                                        <p:tav tm="100000">
                                          <p:val>
                                            <p:strVal val="#ppt_h"/>
                                          </p:val>
                                        </p:tav>
                                      </p:tavLst>
                                    </p:anim>
                                  </p:childTnLst>
                                </p:cTn>
                              </p:par>
                            </p:childTnLst>
                          </p:cTn>
                        </p:par>
                        <p:par>
                          <p:cTn id="39" fill="hold">
                            <p:stCondLst>
                              <p:cond delay="2000"/>
                            </p:stCondLst>
                            <p:childTnLst>
                              <p:par>
                                <p:cTn id="40" presetID="23" presetClass="entr" presetSubtype="16" fill="hold" grpId="0" nodeType="afterEffect">
                                  <p:stCondLst>
                                    <p:cond delay="1000"/>
                                  </p:stCondLst>
                                  <p:childTnLst>
                                    <p:set>
                                      <p:cBhvr>
                                        <p:cTn id="41" dur="1" fill="hold">
                                          <p:stCondLst>
                                            <p:cond delay="0"/>
                                          </p:stCondLst>
                                        </p:cTn>
                                        <p:tgtEl>
                                          <p:spTgt spid="172039"/>
                                        </p:tgtEl>
                                        <p:attrNameLst>
                                          <p:attrName>style.visibility</p:attrName>
                                        </p:attrNameLst>
                                      </p:cBhvr>
                                      <p:to>
                                        <p:strVal val="visible"/>
                                      </p:to>
                                    </p:set>
                                    <p:anim calcmode="lin" valueType="num">
                                      <p:cBhvr>
                                        <p:cTn id="42" dur="500" fill="hold"/>
                                        <p:tgtEl>
                                          <p:spTgt spid="172039"/>
                                        </p:tgtEl>
                                        <p:attrNameLst>
                                          <p:attrName>ppt_w</p:attrName>
                                        </p:attrNameLst>
                                      </p:cBhvr>
                                      <p:tavLst>
                                        <p:tav tm="0">
                                          <p:val>
                                            <p:fltVal val="0"/>
                                          </p:val>
                                        </p:tav>
                                        <p:tav tm="100000">
                                          <p:val>
                                            <p:strVal val="#ppt_w"/>
                                          </p:val>
                                        </p:tav>
                                      </p:tavLst>
                                    </p:anim>
                                    <p:anim calcmode="lin" valueType="num">
                                      <p:cBhvr>
                                        <p:cTn id="43" dur="500" fill="hold"/>
                                        <p:tgtEl>
                                          <p:spTgt spid="172039"/>
                                        </p:tgtEl>
                                        <p:attrNameLst>
                                          <p:attrName>ppt_h</p:attrName>
                                        </p:attrNameLst>
                                      </p:cBhvr>
                                      <p:tavLst>
                                        <p:tav tm="0">
                                          <p:val>
                                            <p:fltVal val="0"/>
                                          </p:val>
                                        </p:tav>
                                        <p:tav tm="100000">
                                          <p:val>
                                            <p:strVal val="#ppt_h"/>
                                          </p:val>
                                        </p:tav>
                                      </p:tavLst>
                                    </p:anim>
                                  </p:childTnLst>
                                </p:cTn>
                              </p:par>
                            </p:childTnLst>
                          </p:cTn>
                        </p:par>
                        <p:par>
                          <p:cTn id="44" fill="hold">
                            <p:stCondLst>
                              <p:cond delay="3500"/>
                            </p:stCondLst>
                            <p:childTnLst>
                              <p:par>
                                <p:cTn id="45" presetID="12" presetClass="entr" presetSubtype="4" fill="hold" grpId="0" nodeType="afterEffect">
                                  <p:stCondLst>
                                    <p:cond delay="1000"/>
                                  </p:stCondLst>
                                  <p:childTnLst>
                                    <p:set>
                                      <p:cBhvr>
                                        <p:cTn id="46" dur="1" fill="hold">
                                          <p:stCondLst>
                                            <p:cond delay="0"/>
                                          </p:stCondLst>
                                        </p:cTn>
                                        <p:tgtEl>
                                          <p:spTgt spid="172056"/>
                                        </p:tgtEl>
                                        <p:attrNameLst>
                                          <p:attrName>style.visibility</p:attrName>
                                        </p:attrNameLst>
                                      </p:cBhvr>
                                      <p:to>
                                        <p:strVal val="visible"/>
                                      </p:to>
                                    </p:set>
                                    <p:animEffect transition="in" filter="slide(fromBottom)">
                                      <p:cBhvr>
                                        <p:cTn id="47" dur="500"/>
                                        <p:tgtEl>
                                          <p:spTgt spid="172056"/>
                                        </p:tgtEl>
                                      </p:cBhvr>
                                    </p:animEffect>
                                  </p:childTnLst>
                                  <p:subTnLst>
                                    <p:set>
                                      <p:cBhvr override="childStyle">
                                        <p:cTn dur="1" fill="hold" display="0" masterRel="nextClick" afterEffect="1"/>
                                        <p:tgtEl>
                                          <p:spTgt spid="172056"/>
                                        </p:tgtEl>
                                        <p:attrNameLst>
                                          <p:attrName>style.visibility</p:attrName>
                                        </p:attrNameLst>
                                      </p:cBhvr>
                                      <p:to>
                                        <p:strVal val="hidden"/>
                                      </p:to>
                                    </p:set>
                                  </p:subTnLst>
                                </p:cTn>
                              </p:par>
                            </p:childTnLst>
                          </p:cTn>
                        </p:par>
                      </p:childTnLst>
                    </p:cTn>
                  </p:par>
                  <p:par>
                    <p:cTn id="48" fill="hold">
                      <p:stCondLst>
                        <p:cond delay="indefinite"/>
                      </p:stCondLst>
                      <p:childTnLst>
                        <p:par>
                          <p:cTn id="49" fill="hold">
                            <p:stCondLst>
                              <p:cond delay="0"/>
                            </p:stCondLst>
                            <p:childTnLst>
                              <p:par>
                                <p:cTn id="50" presetID="23" presetClass="entr" presetSubtype="16" fill="hold" grpId="0" nodeType="clickEffect">
                                  <p:stCondLst>
                                    <p:cond delay="0"/>
                                  </p:stCondLst>
                                  <p:childTnLst>
                                    <p:set>
                                      <p:cBhvr>
                                        <p:cTn id="51" dur="1" fill="hold">
                                          <p:stCondLst>
                                            <p:cond delay="0"/>
                                          </p:stCondLst>
                                        </p:cTn>
                                        <p:tgtEl>
                                          <p:spTgt spid="172035"/>
                                        </p:tgtEl>
                                        <p:attrNameLst>
                                          <p:attrName>style.visibility</p:attrName>
                                        </p:attrNameLst>
                                      </p:cBhvr>
                                      <p:to>
                                        <p:strVal val="visible"/>
                                      </p:to>
                                    </p:set>
                                    <p:anim calcmode="lin" valueType="num">
                                      <p:cBhvr>
                                        <p:cTn id="52" dur="500" fill="hold"/>
                                        <p:tgtEl>
                                          <p:spTgt spid="172035"/>
                                        </p:tgtEl>
                                        <p:attrNameLst>
                                          <p:attrName>ppt_w</p:attrName>
                                        </p:attrNameLst>
                                      </p:cBhvr>
                                      <p:tavLst>
                                        <p:tav tm="0">
                                          <p:val>
                                            <p:fltVal val="0"/>
                                          </p:val>
                                        </p:tav>
                                        <p:tav tm="100000">
                                          <p:val>
                                            <p:strVal val="#ppt_w"/>
                                          </p:val>
                                        </p:tav>
                                      </p:tavLst>
                                    </p:anim>
                                    <p:anim calcmode="lin" valueType="num">
                                      <p:cBhvr>
                                        <p:cTn id="53" dur="500" fill="hold"/>
                                        <p:tgtEl>
                                          <p:spTgt spid="172035"/>
                                        </p:tgtEl>
                                        <p:attrNameLst>
                                          <p:attrName>ppt_h</p:attrName>
                                        </p:attrNameLst>
                                      </p:cBhvr>
                                      <p:tavLst>
                                        <p:tav tm="0">
                                          <p:val>
                                            <p:fltVal val="0"/>
                                          </p:val>
                                        </p:tav>
                                        <p:tav tm="100000">
                                          <p:val>
                                            <p:strVal val="#ppt_h"/>
                                          </p:val>
                                        </p:tav>
                                      </p:tavLst>
                                    </p:anim>
                                  </p:childTnLst>
                                </p:cTn>
                              </p:par>
                            </p:childTnLst>
                          </p:cTn>
                        </p:par>
                        <p:par>
                          <p:cTn id="54" fill="hold">
                            <p:stCondLst>
                              <p:cond delay="500"/>
                            </p:stCondLst>
                            <p:childTnLst>
                              <p:par>
                                <p:cTn id="55" presetID="23" presetClass="entr" presetSubtype="16" fill="hold" grpId="0" nodeType="afterEffect">
                                  <p:stCondLst>
                                    <p:cond delay="2000"/>
                                  </p:stCondLst>
                                  <p:childTnLst>
                                    <p:set>
                                      <p:cBhvr>
                                        <p:cTn id="56" dur="1" fill="hold">
                                          <p:stCondLst>
                                            <p:cond delay="0"/>
                                          </p:stCondLst>
                                        </p:cTn>
                                        <p:tgtEl>
                                          <p:spTgt spid="172038"/>
                                        </p:tgtEl>
                                        <p:attrNameLst>
                                          <p:attrName>style.visibility</p:attrName>
                                        </p:attrNameLst>
                                      </p:cBhvr>
                                      <p:to>
                                        <p:strVal val="visible"/>
                                      </p:to>
                                    </p:set>
                                    <p:anim calcmode="lin" valueType="num">
                                      <p:cBhvr>
                                        <p:cTn id="57" dur="500" fill="hold"/>
                                        <p:tgtEl>
                                          <p:spTgt spid="172038"/>
                                        </p:tgtEl>
                                        <p:attrNameLst>
                                          <p:attrName>ppt_w</p:attrName>
                                        </p:attrNameLst>
                                      </p:cBhvr>
                                      <p:tavLst>
                                        <p:tav tm="0">
                                          <p:val>
                                            <p:fltVal val="0"/>
                                          </p:val>
                                        </p:tav>
                                        <p:tav tm="100000">
                                          <p:val>
                                            <p:strVal val="#ppt_w"/>
                                          </p:val>
                                        </p:tav>
                                      </p:tavLst>
                                    </p:anim>
                                    <p:anim calcmode="lin" valueType="num">
                                      <p:cBhvr>
                                        <p:cTn id="58" dur="500" fill="hold"/>
                                        <p:tgtEl>
                                          <p:spTgt spid="172038"/>
                                        </p:tgtEl>
                                        <p:attrNameLst>
                                          <p:attrName>ppt_h</p:attrName>
                                        </p:attrNameLst>
                                      </p:cBhvr>
                                      <p:tavLst>
                                        <p:tav tm="0">
                                          <p:val>
                                            <p:fltVal val="0"/>
                                          </p:val>
                                        </p:tav>
                                        <p:tav tm="100000">
                                          <p:val>
                                            <p:strVal val="#ppt_h"/>
                                          </p:val>
                                        </p:tav>
                                      </p:tavLst>
                                    </p:anim>
                                  </p:childTnLst>
                                </p:cTn>
                              </p:par>
                            </p:childTnLst>
                          </p:cTn>
                        </p:par>
                        <p:par>
                          <p:cTn id="59" fill="hold">
                            <p:stCondLst>
                              <p:cond delay="3000"/>
                            </p:stCondLst>
                            <p:childTnLst>
                              <p:par>
                                <p:cTn id="60" presetID="23" presetClass="entr" presetSubtype="16" fill="hold" grpId="0" nodeType="afterEffect">
                                  <p:stCondLst>
                                    <p:cond delay="2000"/>
                                  </p:stCondLst>
                                  <p:childTnLst>
                                    <p:set>
                                      <p:cBhvr>
                                        <p:cTn id="61" dur="1" fill="hold">
                                          <p:stCondLst>
                                            <p:cond delay="0"/>
                                          </p:stCondLst>
                                        </p:cTn>
                                        <p:tgtEl>
                                          <p:spTgt spid="172037"/>
                                        </p:tgtEl>
                                        <p:attrNameLst>
                                          <p:attrName>style.visibility</p:attrName>
                                        </p:attrNameLst>
                                      </p:cBhvr>
                                      <p:to>
                                        <p:strVal val="visible"/>
                                      </p:to>
                                    </p:set>
                                    <p:anim calcmode="lin" valueType="num">
                                      <p:cBhvr>
                                        <p:cTn id="62" dur="500" fill="hold"/>
                                        <p:tgtEl>
                                          <p:spTgt spid="172037"/>
                                        </p:tgtEl>
                                        <p:attrNameLst>
                                          <p:attrName>ppt_w</p:attrName>
                                        </p:attrNameLst>
                                      </p:cBhvr>
                                      <p:tavLst>
                                        <p:tav tm="0">
                                          <p:val>
                                            <p:fltVal val="0"/>
                                          </p:val>
                                        </p:tav>
                                        <p:tav tm="100000">
                                          <p:val>
                                            <p:strVal val="#ppt_w"/>
                                          </p:val>
                                        </p:tav>
                                      </p:tavLst>
                                    </p:anim>
                                    <p:anim calcmode="lin" valueType="num">
                                      <p:cBhvr>
                                        <p:cTn id="63" dur="500" fill="hold"/>
                                        <p:tgtEl>
                                          <p:spTgt spid="172037"/>
                                        </p:tgtEl>
                                        <p:attrNameLst>
                                          <p:attrName>ppt_h</p:attrName>
                                        </p:attrNameLst>
                                      </p:cBhvr>
                                      <p:tavLst>
                                        <p:tav tm="0">
                                          <p:val>
                                            <p:fltVal val="0"/>
                                          </p:val>
                                        </p:tav>
                                        <p:tav tm="100000">
                                          <p:val>
                                            <p:strVal val="#ppt_h"/>
                                          </p:val>
                                        </p:tav>
                                      </p:tavLst>
                                    </p:anim>
                                  </p:childTnLst>
                                </p:cTn>
                              </p:par>
                            </p:childTnLst>
                          </p:cTn>
                        </p:par>
                        <p:par>
                          <p:cTn id="64" fill="hold">
                            <p:stCondLst>
                              <p:cond delay="5500"/>
                            </p:stCondLst>
                            <p:childTnLst>
                              <p:par>
                                <p:cTn id="65" presetID="23" presetClass="entr" presetSubtype="16" fill="hold" grpId="0" nodeType="afterEffect">
                                  <p:stCondLst>
                                    <p:cond delay="2000"/>
                                  </p:stCondLst>
                                  <p:childTnLst>
                                    <p:set>
                                      <p:cBhvr>
                                        <p:cTn id="66" dur="1" fill="hold">
                                          <p:stCondLst>
                                            <p:cond delay="0"/>
                                          </p:stCondLst>
                                        </p:cTn>
                                        <p:tgtEl>
                                          <p:spTgt spid="172036"/>
                                        </p:tgtEl>
                                        <p:attrNameLst>
                                          <p:attrName>style.visibility</p:attrName>
                                        </p:attrNameLst>
                                      </p:cBhvr>
                                      <p:to>
                                        <p:strVal val="visible"/>
                                      </p:to>
                                    </p:set>
                                    <p:anim calcmode="lin" valueType="num">
                                      <p:cBhvr>
                                        <p:cTn id="67" dur="500" fill="hold"/>
                                        <p:tgtEl>
                                          <p:spTgt spid="172036"/>
                                        </p:tgtEl>
                                        <p:attrNameLst>
                                          <p:attrName>ppt_w</p:attrName>
                                        </p:attrNameLst>
                                      </p:cBhvr>
                                      <p:tavLst>
                                        <p:tav tm="0">
                                          <p:val>
                                            <p:fltVal val="0"/>
                                          </p:val>
                                        </p:tav>
                                        <p:tav tm="100000">
                                          <p:val>
                                            <p:strVal val="#ppt_w"/>
                                          </p:val>
                                        </p:tav>
                                      </p:tavLst>
                                    </p:anim>
                                    <p:anim calcmode="lin" valueType="num">
                                      <p:cBhvr>
                                        <p:cTn id="68" dur="500" fill="hold"/>
                                        <p:tgtEl>
                                          <p:spTgt spid="17203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2035" grpId="0" animBg="1" autoUpdateAnimBg="0"/>
      <p:bldP spid="172036" grpId="0" animBg="1" autoUpdateAnimBg="0"/>
      <p:bldP spid="172037" grpId="0" animBg="1" autoUpdateAnimBg="0"/>
      <p:bldP spid="172038" grpId="0" animBg="1" autoUpdateAnimBg="0"/>
      <p:bldP spid="172039" grpId="0" animBg="1" autoUpdateAnimBg="0"/>
      <p:bldP spid="172040" grpId="0" animBg="1" autoUpdateAnimBg="0"/>
      <p:bldP spid="172041" grpId="0" animBg="1" autoUpdateAnimBg="0"/>
      <p:bldP spid="172042" grpId="0" animBg="1" autoUpdateAnimBg="0"/>
      <p:bldP spid="172043" grpId="0" animBg="1" autoUpdateAnimBg="0"/>
      <p:bldP spid="172044" grpId="0" animBg="1" autoUpdateAnimBg="0"/>
      <p:bldP spid="172054" grpId="0" animBg="1"/>
      <p:bldP spid="172055" grpId="0" animBg="1"/>
      <p:bldP spid="17205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9" name="Rectangle 5"/>
          <p:cNvSpPr>
            <a:spLocks noChangeArrowheads="1"/>
          </p:cNvSpPr>
          <p:nvPr/>
        </p:nvSpPr>
        <p:spPr bwMode="auto">
          <a:xfrm>
            <a:off x="685800" y="69850"/>
            <a:ext cx="7772400" cy="966788"/>
          </a:xfrm>
          <a:prstGeom prst="rect">
            <a:avLst/>
          </a:prstGeom>
          <a:noFill/>
          <a:ln w="12700">
            <a:noFill/>
            <a:miter lim="800000"/>
            <a:headEnd/>
            <a:tailEnd/>
          </a:ln>
          <a:effectLst/>
        </p:spPr>
        <p:txBody>
          <a:bodyPr lIns="90488" tIns="44450" rIns="90488" bIns="44450" anchor="ctr"/>
          <a:lstStyle/>
          <a:p>
            <a:r>
              <a:rPr lang="en-US" sz="2800" i="1">
                <a:solidFill>
                  <a:srgbClr val="66FFFF"/>
                </a:solidFill>
                <a:effectLst>
                  <a:outerShdw blurRad="38100" dist="38100" dir="2700000" algn="tl">
                    <a:srgbClr val="000000"/>
                  </a:outerShdw>
                </a:effectLst>
                <a:latin typeface="Book Antiqua" pitchFamily="18" charset="0"/>
              </a:rPr>
              <a:t>p</a:t>
            </a:r>
            <a:r>
              <a:rPr lang="en-US" sz="2800">
                <a:solidFill>
                  <a:srgbClr val="66FFFF"/>
                </a:solidFill>
                <a:effectLst>
                  <a:outerShdw blurRad="38100" dist="38100" dir="2700000" algn="tl">
                    <a:srgbClr val="000000"/>
                  </a:outerShdw>
                </a:effectLst>
                <a:latin typeface="Book Antiqua" pitchFamily="18" charset="0"/>
              </a:rPr>
              <a:t>-Value Approach to</a:t>
            </a:r>
          </a:p>
          <a:p>
            <a:r>
              <a:rPr lang="en-US" sz="2800">
                <a:solidFill>
                  <a:srgbClr val="66FFFF"/>
                </a:solidFill>
                <a:effectLst>
                  <a:outerShdw blurRad="38100" dist="38100" dir="2700000" algn="tl">
                    <a:srgbClr val="000000"/>
                  </a:outerShdw>
                </a:effectLst>
                <a:latin typeface="Book Antiqua" pitchFamily="18" charset="0"/>
              </a:rPr>
              <a:t>One-Tailed Hypothesis Testing</a:t>
            </a:r>
          </a:p>
        </p:txBody>
      </p:sp>
      <p:sp>
        <p:nvSpPr>
          <p:cNvPr id="257030" name="Rectangle 6"/>
          <p:cNvSpPr>
            <a:spLocks noChangeArrowheads="1"/>
          </p:cNvSpPr>
          <p:nvPr/>
        </p:nvSpPr>
        <p:spPr bwMode="auto">
          <a:xfrm>
            <a:off x="685800" y="4648200"/>
            <a:ext cx="4343400" cy="609600"/>
          </a:xfrm>
          <a:prstGeom prst="rect">
            <a:avLst/>
          </a:prstGeom>
          <a:noFill/>
          <a:ln w="12700">
            <a:noFill/>
            <a:miter lim="800000"/>
            <a:headEnd/>
            <a:tailEnd/>
          </a:ln>
          <a:effectLst/>
        </p:spPr>
        <p:txBody>
          <a:bodyPr wrap="none" anchor="ctr"/>
          <a:lstStyle/>
          <a:p>
            <a:pPr algn="l">
              <a:buClr>
                <a:srgbClr val="66FFFF"/>
              </a:buClr>
              <a:buSzPct val="90000"/>
              <a:buFont typeface="Wingdings" pitchFamily="2" charset="2"/>
              <a:buChar char="n"/>
            </a:pPr>
            <a:r>
              <a:rPr lang="en-US" sz="2400" dirty="0">
                <a:effectLst>
                  <a:outerShdw blurRad="38100" dist="38100" dir="2700000" algn="tl">
                    <a:srgbClr val="000000"/>
                  </a:outerShdw>
                </a:effectLst>
                <a:latin typeface="Book Antiqua" pitchFamily="18" charset="0"/>
              </a:rPr>
              <a:t>   Reject </a:t>
            </a:r>
            <a:r>
              <a:rPr lang="en-US" sz="2400" i="1" dirty="0">
                <a:effectLst>
                  <a:outerShdw blurRad="38100" dist="38100" dir="2700000" algn="tl">
                    <a:srgbClr val="000000"/>
                  </a:outerShdw>
                </a:effectLst>
                <a:latin typeface="Book Antiqua" pitchFamily="18" charset="0"/>
              </a:rPr>
              <a:t>H</a:t>
            </a:r>
            <a:r>
              <a:rPr lang="en-US" sz="2400" baseline="-25000" dirty="0">
                <a:effectLst>
                  <a:outerShdw blurRad="38100" dist="38100" dir="2700000" algn="tl">
                    <a:srgbClr val="000000"/>
                  </a:outerShdw>
                </a:effectLst>
                <a:latin typeface="Book Antiqua" pitchFamily="18" charset="0"/>
              </a:rPr>
              <a:t>0</a:t>
            </a:r>
            <a:r>
              <a:rPr lang="en-US" sz="2400" dirty="0">
                <a:effectLst>
                  <a:outerShdw blurRad="38100" dist="38100" dir="2700000" algn="tl">
                    <a:srgbClr val="000000"/>
                  </a:outerShdw>
                </a:effectLst>
                <a:latin typeface="Book Antiqua" pitchFamily="18" charset="0"/>
              </a:rPr>
              <a:t> if the </a:t>
            </a:r>
            <a:r>
              <a:rPr lang="en-US" sz="2400" i="1" dirty="0">
                <a:effectLst>
                  <a:outerShdw blurRad="38100" dist="38100" dir="2700000" algn="tl">
                    <a:srgbClr val="000000"/>
                  </a:outerShdw>
                </a:effectLst>
                <a:latin typeface="Book Antiqua" pitchFamily="18" charset="0"/>
              </a:rPr>
              <a:t>p</a:t>
            </a:r>
            <a:r>
              <a:rPr lang="en-US" sz="2400" dirty="0">
                <a:effectLst>
                  <a:outerShdw blurRad="38100" dist="38100" dir="2700000" algn="tl">
                    <a:srgbClr val="000000"/>
                  </a:outerShdw>
                </a:effectLst>
                <a:latin typeface="Book Antiqua" pitchFamily="18" charset="0"/>
              </a:rPr>
              <a:t>-value </a:t>
            </a:r>
            <a:r>
              <a:rPr lang="en-US" sz="2400" u="sng" dirty="0">
                <a:effectLst>
                  <a:outerShdw blurRad="38100" dist="38100" dir="2700000" algn="tl">
                    <a:srgbClr val="000000"/>
                  </a:outerShdw>
                </a:effectLst>
                <a:latin typeface="Book Antiqua" pitchFamily="18" charset="0"/>
              </a:rPr>
              <a:t>&lt;</a:t>
            </a:r>
            <a:r>
              <a:rPr lang="en-US" sz="2400" dirty="0">
                <a:effectLst>
                  <a:outerShdw blurRad="38100" dist="38100" dir="2700000" algn="tl">
                    <a:srgbClr val="000000"/>
                  </a:outerShdw>
                </a:effectLst>
                <a:latin typeface="Book Antiqua" pitchFamily="18" charset="0"/>
              </a:rPr>
              <a:t> </a:t>
            </a:r>
            <a:r>
              <a:rPr lang="en-US" sz="2400" i="1" dirty="0">
                <a:effectLst>
                  <a:outerShdw blurRad="38100" dist="38100" dir="2700000" algn="tl">
                    <a:srgbClr val="000000"/>
                  </a:outerShdw>
                </a:effectLst>
                <a:latin typeface="Symbol" pitchFamily="18" charset="2"/>
              </a:rPr>
              <a:t></a:t>
            </a:r>
            <a:r>
              <a:rPr lang="en-US" sz="1200" dirty="0">
                <a:effectLst>
                  <a:outerShdw blurRad="38100" dist="38100" dir="2700000" algn="tl">
                    <a:srgbClr val="000000"/>
                  </a:outerShdw>
                </a:effectLst>
                <a:latin typeface="Book Antiqua" pitchFamily="18" charset="0"/>
              </a:rPr>
              <a:t> </a:t>
            </a:r>
            <a:r>
              <a:rPr lang="en-US" sz="2400" dirty="0">
                <a:effectLst>
                  <a:outerShdw blurRad="38100" dist="38100" dir="2700000" algn="tl">
                    <a:srgbClr val="000000"/>
                  </a:outerShdw>
                </a:effectLst>
                <a:latin typeface="Book Antiqua" pitchFamily="18" charset="0"/>
              </a:rPr>
              <a:t>.</a:t>
            </a:r>
            <a:endParaRPr lang="en-US" sz="2400" i="1" dirty="0">
              <a:effectLst>
                <a:outerShdw blurRad="38100" dist="38100" dir="2700000" algn="tl">
                  <a:srgbClr val="000000"/>
                </a:outerShdw>
              </a:effectLst>
              <a:latin typeface="Symbol" pitchFamily="18" charset="2"/>
            </a:endParaRPr>
          </a:p>
        </p:txBody>
      </p:sp>
      <p:sp>
        <p:nvSpPr>
          <p:cNvPr id="257031" name="Rectangle 7"/>
          <p:cNvSpPr>
            <a:spLocks noChangeArrowheads="1"/>
          </p:cNvSpPr>
          <p:nvPr/>
        </p:nvSpPr>
        <p:spPr bwMode="auto">
          <a:xfrm>
            <a:off x="685800" y="1379538"/>
            <a:ext cx="7658100" cy="1616075"/>
          </a:xfrm>
          <a:prstGeom prst="rect">
            <a:avLst/>
          </a:prstGeom>
          <a:noFill/>
          <a:ln w="12700">
            <a:noFill/>
            <a:miter lim="800000"/>
            <a:headEnd/>
            <a:tailEnd/>
          </a:ln>
          <a:effectLst/>
        </p:spPr>
        <p:txBody>
          <a:bodyPr wrap="none" anchor="ctr"/>
          <a:lstStyle/>
          <a:p>
            <a:pPr algn="l">
              <a:lnSpc>
                <a:spcPct val="110000"/>
              </a:lnSpc>
              <a:buClr>
                <a:srgbClr val="66FFFF"/>
              </a:buClr>
              <a:buSzPct val="90000"/>
              <a:buFont typeface="Wingdings" pitchFamily="2" charset="2"/>
              <a:buChar char="n"/>
            </a:pPr>
            <a:r>
              <a:rPr lang="en-US" sz="2400" dirty="0">
                <a:effectLst>
                  <a:outerShdw blurRad="38100" dist="38100" dir="2700000" algn="tl">
                    <a:srgbClr val="000000"/>
                  </a:outerShdw>
                </a:effectLst>
                <a:latin typeface="Book Antiqua" pitchFamily="18" charset="0"/>
              </a:rPr>
              <a:t>   The </a:t>
            </a:r>
            <a:r>
              <a:rPr lang="en-US" sz="2400" i="1" u="sng" dirty="0">
                <a:effectLst>
                  <a:outerShdw blurRad="38100" dist="38100" dir="2700000" algn="tl">
                    <a:srgbClr val="000000"/>
                  </a:outerShdw>
                </a:effectLst>
                <a:latin typeface="Book Antiqua" pitchFamily="18" charset="0"/>
              </a:rPr>
              <a:t>p</a:t>
            </a:r>
            <a:r>
              <a:rPr lang="en-US" sz="2400" u="sng" dirty="0">
                <a:effectLst>
                  <a:outerShdw blurRad="38100" dist="38100" dir="2700000" algn="tl">
                    <a:srgbClr val="000000"/>
                  </a:outerShdw>
                </a:effectLst>
                <a:latin typeface="Book Antiqua" pitchFamily="18" charset="0"/>
              </a:rPr>
              <a:t>-value</a:t>
            </a:r>
            <a:r>
              <a:rPr lang="en-US" sz="2400" dirty="0">
                <a:effectLst>
                  <a:outerShdw blurRad="38100" dist="38100" dir="2700000" algn="tl">
                    <a:srgbClr val="000000"/>
                  </a:outerShdw>
                </a:effectLst>
                <a:latin typeface="Book Antiqua" pitchFamily="18" charset="0"/>
              </a:rPr>
              <a:t> is the probability, computed using the</a:t>
            </a:r>
          </a:p>
          <a:p>
            <a:pPr algn="l">
              <a:lnSpc>
                <a:spcPct val="110000"/>
              </a:lnSpc>
              <a:buClr>
                <a:srgbClr val="66FFFF"/>
              </a:buClr>
              <a:buFont typeface="Wingdings" pitchFamily="2" charset="2"/>
              <a:buNone/>
            </a:pPr>
            <a:r>
              <a:rPr lang="en-US" sz="2400" dirty="0">
                <a:effectLst>
                  <a:outerShdw blurRad="38100" dist="38100" dir="2700000" algn="tl">
                    <a:srgbClr val="000000"/>
                  </a:outerShdw>
                </a:effectLst>
                <a:latin typeface="Book Antiqua" pitchFamily="18" charset="0"/>
              </a:rPr>
              <a:t>      test statistic, that measures the support (or lack of</a:t>
            </a:r>
          </a:p>
          <a:p>
            <a:pPr algn="l">
              <a:lnSpc>
                <a:spcPct val="110000"/>
              </a:lnSpc>
              <a:buClr>
                <a:srgbClr val="66FFFF"/>
              </a:buClr>
              <a:buFont typeface="Wingdings" pitchFamily="2" charset="2"/>
              <a:buNone/>
            </a:pPr>
            <a:r>
              <a:rPr lang="en-US" sz="2400" dirty="0">
                <a:effectLst>
                  <a:outerShdw blurRad="38100" dist="38100" dir="2700000" algn="tl">
                    <a:srgbClr val="000000"/>
                  </a:outerShdw>
                </a:effectLst>
                <a:latin typeface="Book Antiqua" pitchFamily="18" charset="0"/>
              </a:rPr>
              <a:t>      support) provided by the sample for the null</a:t>
            </a:r>
          </a:p>
          <a:p>
            <a:pPr algn="l">
              <a:lnSpc>
                <a:spcPct val="110000"/>
              </a:lnSpc>
              <a:buClr>
                <a:srgbClr val="66FFFF"/>
              </a:buClr>
              <a:buFont typeface="Wingdings" pitchFamily="2" charset="2"/>
              <a:buNone/>
            </a:pPr>
            <a:r>
              <a:rPr lang="en-US" sz="2400" dirty="0">
                <a:effectLst>
                  <a:outerShdw blurRad="38100" dist="38100" dir="2700000" algn="tl">
                    <a:srgbClr val="000000"/>
                  </a:outerShdw>
                </a:effectLst>
                <a:latin typeface="Book Antiqua" pitchFamily="18" charset="0"/>
              </a:rPr>
              <a:t>      hypothesis. In other words, the </a:t>
            </a:r>
            <a:r>
              <a:rPr lang="en-US" sz="2400" i="1" dirty="0">
                <a:effectLst>
                  <a:outerShdw blurRad="38100" dist="38100" dir="2700000" algn="tl">
                    <a:srgbClr val="000000"/>
                  </a:outerShdw>
                </a:effectLst>
                <a:latin typeface="Book Antiqua" pitchFamily="18" charset="0"/>
              </a:rPr>
              <a:t>p-</a:t>
            </a:r>
            <a:r>
              <a:rPr lang="en-US" sz="2400" dirty="0">
                <a:effectLst>
                  <a:outerShdw blurRad="38100" dist="38100" dir="2700000" algn="tl">
                    <a:srgbClr val="000000"/>
                  </a:outerShdw>
                </a:effectLst>
                <a:latin typeface="Book Antiqua" pitchFamily="18" charset="0"/>
              </a:rPr>
              <a:t>value is the </a:t>
            </a:r>
          </a:p>
          <a:p>
            <a:pPr algn="l">
              <a:lnSpc>
                <a:spcPct val="110000"/>
              </a:lnSpc>
              <a:buClr>
                <a:srgbClr val="66FFFF"/>
              </a:buClr>
              <a:buFont typeface="Wingdings" pitchFamily="2" charset="2"/>
              <a:buNone/>
            </a:pPr>
            <a:r>
              <a:rPr lang="en-US" sz="2400" dirty="0">
                <a:effectLst>
                  <a:outerShdw blurRad="38100" dist="38100" dir="2700000" algn="tl">
                    <a:srgbClr val="000000"/>
                  </a:outerShdw>
                </a:effectLst>
                <a:latin typeface="Book Antiqua" pitchFamily="18" charset="0"/>
              </a:rPr>
              <a:t>      maximum probability of making a type 1 error based</a:t>
            </a:r>
          </a:p>
          <a:p>
            <a:pPr algn="l">
              <a:lnSpc>
                <a:spcPct val="110000"/>
              </a:lnSpc>
              <a:buClr>
                <a:srgbClr val="66FFFF"/>
              </a:buClr>
              <a:buFont typeface="Wingdings" pitchFamily="2" charset="2"/>
              <a:buNone/>
            </a:pPr>
            <a:r>
              <a:rPr lang="en-US" sz="2400" dirty="0">
                <a:effectLst>
                  <a:outerShdw blurRad="38100" dist="38100" dir="2700000" algn="tl">
                    <a:srgbClr val="000000"/>
                  </a:outerShdw>
                </a:effectLst>
                <a:latin typeface="Book Antiqua" pitchFamily="18" charset="0"/>
              </a:rPr>
              <a:t>      on the sample.</a:t>
            </a:r>
          </a:p>
        </p:txBody>
      </p:sp>
      <p:sp>
        <p:nvSpPr>
          <p:cNvPr id="257032" name="Rectangle 8"/>
          <p:cNvSpPr>
            <a:spLocks noChangeArrowheads="1"/>
          </p:cNvSpPr>
          <p:nvPr/>
        </p:nvSpPr>
        <p:spPr bwMode="auto">
          <a:xfrm>
            <a:off x="685800" y="3429000"/>
            <a:ext cx="7810500" cy="1219200"/>
          </a:xfrm>
          <a:prstGeom prst="rect">
            <a:avLst/>
          </a:prstGeom>
          <a:noFill/>
          <a:ln w="12700">
            <a:noFill/>
            <a:miter lim="800000"/>
            <a:headEnd/>
            <a:tailEnd/>
          </a:ln>
          <a:effectLst/>
        </p:spPr>
        <p:txBody>
          <a:bodyPr wrap="none" anchor="ctr"/>
          <a:lstStyle/>
          <a:p>
            <a:pPr algn="l">
              <a:lnSpc>
                <a:spcPct val="90000"/>
              </a:lnSpc>
              <a:spcBef>
                <a:spcPct val="20000"/>
              </a:spcBef>
              <a:buClr>
                <a:srgbClr val="66FFFF"/>
              </a:buClr>
              <a:buSzPct val="90000"/>
              <a:buFont typeface="Wingdings" pitchFamily="2" charset="2"/>
              <a:buChar char="n"/>
            </a:pPr>
            <a:r>
              <a:rPr lang="en-US" sz="2400" dirty="0">
                <a:effectLst>
                  <a:outerShdw blurRad="38100" dist="38100" dir="2700000" algn="tl">
                    <a:srgbClr val="000000"/>
                  </a:outerShdw>
                </a:effectLst>
                <a:latin typeface="Book Antiqua" pitchFamily="18" charset="0"/>
              </a:rPr>
              <a:t>   If the </a:t>
            </a:r>
            <a:r>
              <a:rPr lang="en-US" sz="2400" i="1" dirty="0">
                <a:effectLst>
                  <a:outerShdw blurRad="38100" dist="38100" dir="2700000" algn="tl">
                    <a:srgbClr val="000000"/>
                  </a:outerShdw>
                </a:effectLst>
                <a:latin typeface="Book Antiqua" pitchFamily="18" charset="0"/>
              </a:rPr>
              <a:t>p</a:t>
            </a:r>
            <a:r>
              <a:rPr lang="en-US" sz="2400" dirty="0">
                <a:effectLst>
                  <a:outerShdw blurRad="38100" dist="38100" dir="2700000" algn="tl">
                    <a:srgbClr val="000000"/>
                  </a:outerShdw>
                </a:effectLst>
                <a:latin typeface="Book Antiqua" pitchFamily="18" charset="0"/>
              </a:rPr>
              <a:t>-value is less than or equal to the level of</a:t>
            </a:r>
          </a:p>
          <a:p>
            <a:pPr algn="l">
              <a:lnSpc>
                <a:spcPct val="90000"/>
              </a:lnSpc>
              <a:spcBef>
                <a:spcPct val="20000"/>
              </a:spcBef>
              <a:buClr>
                <a:srgbClr val="66FFFF"/>
              </a:buClr>
              <a:buFont typeface="Wingdings" pitchFamily="2" charset="2"/>
              <a:buNone/>
            </a:pPr>
            <a:r>
              <a:rPr lang="en-US" sz="2400" dirty="0">
                <a:effectLst>
                  <a:outerShdw blurRad="38100" dist="38100" dir="2700000" algn="tl">
                    <a:srgbClr val="000000"/>
                  </a:outerShdw>
                </a:effectLst>
                <a:latin typeface="Book Antiqua" pitchFamily="18" charset="0"/>
              </a:rPr>
              <a:t>      significance </a:t>
            </a:r>
            <a:r>
              <a:rPr lang="en-US" sz="2400" i="1" dirty="0">
                <a:effectLst>
                  <a:outerShdw blurRad="38100" dist="38100" dir="2700000" algn="tl">
                    <a:srgbClr val="000000"/>
                  </a:outerShdw>
                </a:effectLst>
                <a:latin typeface="Symbol" pitchFamily="18" charset="2"/>
              </a:rPr>
              <a:t></a:t>
            </a:r>
            <a:r>
              <a:rPr lang="en-US" sz="2400" dirty="0">
                <a:effectLst>
                  <a:outerShdw blurRad="38100" dist="38100" dir="2700000" algn="tl">
                    <a:srgbClr val="000000"/>
                  </a:outerShdw>
                </a:effectLst>
                <a:latin typeface="Book Antiqua" pitchFamily="18" charset="0"/>
              </a:rPr>
              <a:t>, the value of the test statistic is in the</a:t>
            </a:r>
          </a:p>
          <a:p>
            <a:pPr algn="l">
              <a:lnSpc>
                <a:spcPct val="90000"/>
              </a:lnSpc>
              <a:spcBef>
                <a:spcPct val="20000"/>
              </a:spcBef>
              <a:buClr>
                <a:srgbClr val="66FFFF"/>
              </a:buClr>
              <a:buFont typeface="Wingdings" pitchFamily="2" charset="2"/>
              <a:buNone/>
            </a:pPr>
            <a:r>
              <a:rPr lang="en-US" sz="2400" dirty="0">
                <a:effectLst>
                  <a:outerShdw blurRad="38100" dist="38100" dir="2700000" algn="tl">
                    <a:srgbClr val="000000"/>
                  </a:outerShdw>
                </a:effectLst>
                <a:latin typeface="Book Antiqua" pitchFamily="18" charset="0"/>
              </a:rPr>
              <a:t>      rejection region.</a:t>
            </a:r>
            <a:endParaRPr lang="en-US" dirty="0">
              <a:effectLst>
                <a:outerShdw blurRad="38100" dist="38100" dir="2700000" algn="tl">
                  <a:srgbClr val="000000"/>
                </a:outerShdw>
              </a:effectLst>
              <a:latin typeface="Book Antiqua" pitchFamily="18" charset="0"/>
            </a:endParaRPr>
          </a:p>
        </p:txBody>
      </p:sp>
      <p:sp>
        <p:nvSpPr>
          <p:cNvPr id="257033" name="AutoShape 9"/>
          <p:cNvSpPr>
            <a:spLocks noChangeArrowheads="1"/>
          </p:cNvSpPr>
          <p:nvPr/>
        </p:nvSpPr>
        <p:spPr bwMode="auto">
          <a:xfrm rot="5400000">
            <a:off x="523875" y="1081088"/>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57034" name="AutoShape 10"/>
          <p:cNvSpPr>
            <a:spLocks noChangeArrowheads="1"/>
          </p:cNvSpPr>
          <p:nvPr/>
        </p:nvSpPr>
        <p:spPr bwMode="auto">
          <a:xfrm rot="5400000">
            <a:off x="486411" y="355346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57035" name="AutoShape 11"/>
          <p:cNvSpPr>
            <a:spLocks noChangeArrowheads="1"/>
          </p:cNvSpPr>
          <p:nvPr/>
        </p:nvSpPr>
        <p:spPr bwMode="auto">
          <a:xfrm rot="5400000">
            <a:off x="486410" y="4867909"/>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257033"/>
                                        </p:tgtEl>
                                        <p:attrNameLst>
                                          <p:attrName>style.visibility</p:attrName>
                                        </p:attrNameLst>
                                      </p:cBhvr>
                                      <p:to>
                                        <p:strVal val="visible"/>
                                      </p:to>
                                    </p:set>
                                    <p:animEffect transition="in" filter="slide(fromLeft)">
                                      <p:cBhvr>
                                        <p:cTn id="7" dur="500"/>
                                        <p:tgtEl>
                                          <p:spTgt spid="257033"/>
                                        </p:tgtEl>
                                      </p:cBhvr>
                                    </p:animEffect>
                                  </p:childTnLst>
                                  <p:subTnLst>
                                    <p:set>
                                      <p:cBhvr override="childStyle">
                                        <p:cTn dur="1" fill="hold" display="0" masterRel="nextClick" afterEffect="1"/>
                                        <p:tgtEl>
                                          <p:spTgt spid="257033"/>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257031"/>
                                        </p:tgtEl>
                                        <p:attrNameLst>
                                          <p:attrName>style.visibility</p:attrName>
                                        </p:attrNameLst>
                                      </p:cBhvr>
                                      <p:to>
                                        <p:strVal val="visible"/>
                                      </p:to>
                                    </p:set>
                                    <p:animEffect transition="in" filter="slide(fromTop)">
                                      <p:cBhvr>
                                        <p:cTn id="12" dur="500"/>
                                        <p:tgtEl>
                                          <p:spTgt spid="257031"/>
                                        </p:tgtEl>
                                      </p:cBhvr>
                                    </p:animEffect>
                                  </p:childTnLst>
                                </p:cTn>
                              </p:par>
                            </p:childTnLst>
                          </p:cTn>
                        </p:par>
                        <p:par>
                          <p:cTn id="13" fill="hold">
                            <p:stCondLst>
                              <p:cond delay="500"/>
                            </p:stCondLst>
                            <p:childTnLst>
                              <p:par>
                                <p:cTn id="14" presetID="12" presetClass="entr" presetSubtype="8" fill="hold" grpId="0" nodeType="afterEffect">
                                  <p:stCondLst>
                                    <p:cond delay="2000"/>
                                  </p:stCondLst>
                                  <p:childTnLst>
                                    <p:set>
                                      <p:cBhvr>
                                        <p:cTn id="15" dur="1" fill="hold">
                                          <p:stCondLst>
                                            <p:cond delay="0"/>
                                          </p:stCondLst>
                                        </p:cTn>
                                        <p:tgtEl>
                                          <p:spTgt spid="257034"/>
                                        </p:tgtEl>
                                        <p:attrNameLst>
                                          <p:attrName>style.visibility</p:attrName>
                                        </p:attrNameLst>
                                      </p:cBhvr>
                                      <p:to>
                                        <p:strVal val="visible"/>
                                      </p:to>
                                    </p:set>
                                    <p:animEffect transition="in" filter="slide(fromLeft)">
                                      <p:cBhvr>
                                        <p:cTn id="16" dur="500"/>
                                        <p:tgtEl>
                                          <p:spTgt spid="257034"/>
                                        </p:tgtEl>
                                      </p:cBhvr>
                                    </p:animEffect>
                                  </p:childTnLst>
                                  <p:subTnLst>
                                    <p:set>
                                      <p:cBhvr override="childStyle">
                                        <p:cTn dur="1" fill="hold" display="0" masterRel="nextClick" afterEffect="1"/>
                                        <p:tgtEl>
                                          <p:spTgt spid="257034"/>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257032"/>
                                        </p:tgtEl>
                                        <p:attrNameLst>
                                          <p:attrName>style.visibility</p:attrName>
                                        </p:attrNameLst>
                                      </p:cBhvr>
                                      <p:to>
                                        <p:strVal val="visible"/>
                                      </p:to>
                                    </p:set>
                                    <p:animEffect transition="in" filter="slide(fromTop)">
                                      <p:cBhvr>
                                        <p:cTn id="21" dur="500"/>
                                        <p:tgtEl>
                                          <p:spTgt spid="257032"/>
                                        </p:tgtEl>
                                      </p:cBhvr>
                                    </p:animEffect>
                                  </p:childTnLst>
                                </p:cTn>
                              </p:par>
                            </p:childTnLst>
                          </p:cTn>
                        </p:par>
                        <p:par>
                          <p:cTn id="22" fill="hold">
                            <p:stCondLst>
                              <p:cond delay="500"/>
                            </p:stCondLst>
                            <p:childTnLst>
                              <p:par>
                                <p:cTn id="23" presetID="12" presetClass="entr" presetSubtype="8" fill="hold" grpId="0" nodeType="afterEffect">
                                  <p:stCondLst>
                                    <p:cond delay="2000"/>
                                  </p:stCondLst>
                                  <p:childTnLst>
                                    <p:set>
                                      <p:cBhvr>
                                        <p:cTn id="24" dur="1" fill="hold">
                                          <p:stCondLst>
                                            <p:cond delay="0"/>
                                          </p:stCondLst>
                                        </p:cTn>
                                        <p:tgtEl>
                                          <p:spTgt spid="257035"/>
                                        </p:tgtEl>
                                        <p:attrNameLst>
                                          <p:attrName>style.visibility</p:attrName>
                                        </p:attrNameLst>
                                      </p:cBhvr>
                                      <p:to>
                                        <p:strVal val="visible"/>
                                      </p:to>
                                    </p:set>
                                    <p:animEffect transition="in" filter="slide(fromLeft)">
                                      <p:cBhvr>
                                        <p:cTn id="25" dur="500"/>
                                        <p:tgtEl>
                                          <p:spTgt spid="257035"/>
                                        </p:tgtEl>
                                      </p:cBhvr>
                                    </p:animEffect>
                                  </p:childTnLst>
                                  <p:subTnLst>
                                    <p:set>
                                      <p:cBhvr override="childStyle">
                                        <p:cTn dur="1" fill="hold" display="0" masterRel="nextClick" afterEffect="1"/>
                                        <p:tgtEl>
                                          <p:spTgt spid="257035"/>
                                        </p:tgtEl>
                                        <p:attrNameLst>
                                          <p:attrName>style.visibility</p:attrName>
                                        </p:attrNameLst>
                                      </p:cBhvr>
                                      <p:to>
                                        <p:strVal val="hidden"/>
                                      </p:to>
                                    </p:set>
                                  </p:subTnLst>
                                </p:cTn>
                              </p:par>
                            </p:childTnLst>
                          </p:cTn>
                        </p:par>
                      </p:childTnLst>
                    </p:cTn>
                  </p:par>
                  <p:par>
                    <p:cTn id="26" fill="hold">
                      <p:stCondLst>
                        <p:cond delay="indefinite"/>
                      </p:stCondLst>
                      <p:childTnLst>
                        <p:par>
                          <p:cTn id="27" fill="hold">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257030"/>
                                        </p:tgtEl>
                                        <p:attrNameLst>
                                          <p:attrName>style.visibility</p:attrName>
                                        </p:attrNameLst>
                                      </p:cBhvr>
                                      <p:to>
                                        <p:strVal val="visible"/>
                                      </p:to>
                                    </p:set>
                                    <p:animEffect transition="in" filter="slide(fromTop)">
                                      <p:cBhvr>
                                        <p:cTn id="30" dur="500"/>
                                        <p:tgtEl>
                                          <p:spTgt spid="2570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7030" grpId="0" autoUpdateAnimBg="0"/>
      <p:bldP spid="257031" grpId="0" autoUpdateAnimBg="0"/>
      <p:bldP spid="257032" grpId="0" autoUpdateAnimBg="0"/>
      <p:bldP spid="257033" grpId="0" animBg="1"/>
      <p:bldP spid="257034" grpId="0" animBg="1"/>
      <p:bldP spid="25703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685800" y="79375"/>
            <a:ext cx="7772400" cy="762000"/>
          </a:xfrm>
          <a:prstGeom prst="rect">
            <a:avLst/>
          </a:prstGeom>
          <a:noFill/>
          <a:ln w="12700">
            <a:noFill/>
            <a:miter lim="800000"/>
            <a:headEnd/>
            <a:tailEnd/>
          </a:ln>
          <a:effectLst/>
        </p:spPr>
        <p:txBody>
          <a:bodyPr lIns="90488" tIns="44450" rIns="90488" bIns="44450" anchor="ctr"/>
          <a:lstStyle/>
          <a:p>
            <a:r>
              <a:rPr lang="en-US" sz="2800" dirty="0">
                <a:solidFill>
                  <a:srgbClr val="66FFFF"/>
                </a:solidFill>
                <a:effectLst>
                  <a:outerShdw blurRad="38100" dist="38100" dir="2700000" algn="tl">
                    <a:srgbClr val="000000"/>
                  </a:outerShdw>
                </a:effectLst>
                <a:latin typeface="Book Antiqua" pitchFamily="18" charset="0"/>
              </a:rPr>
              <a:t>Suggested Guidelines for Interpreting </a:t>
            </a:r>
            <a:r>
              <a:rPr lang="en-US" sz="2800" i="1" dirty="0">
                <a:solidFill>
                  <a:srgbClr val="66FFFF"/>
                </a:solidFill>
                <a:effectLst>
                  <a:outerShdw blurRad="38100" dist="38100" dir="2700000" algn="tl">
                    <a:srgbClr val="000000"/>
                  </a:outerShdw>
                </a:effectLst>
                <a:latin typeface="Book Antiqua" pitchFamily="18" charset="0"/>
              </a:rPr>
              <a:t>p</a:t>
            </a:r>
            <a:r>
              <a:rPr lang="en-US" sz="2800" dirty="0">
                <a:solidFill>
                  <a:srgbClr val="66FFFF"/>
                </a:solidFill>
                <a:effectLst>
                  <a:outerShdw blurRad="38100" dist="38100" dir="2700000" algn="tl">
                    <a:srgbClr val="000000"/>
                  </a:outerShdw>
                </a:effectLst>
                <a:latin typeface="Book Antiqua" pitchFamily="18" charset="0"/>
              </a:rPr>
              <a:t>-Values</a:t>
            </a:r>
          </a:p>
        </p:txBody>
      </p:sp>
      <p:sp>
        <p:nvSpPr>
          <p:cNvPr id="3" name="Rectangle 4"/>
          <p:cNvSpPr>
            <a:spLocks noChangeArrowheads="1"/>
          </p:cNvSpPr>
          <p:nvPr/>
        </p:nvSpPr>
        <p:spPr bwMode="auto">
          <a:xfrm>
            <a:off x="685800" y="1017361"/>
            <a:ext cx="7505700" cy="974725"/>
          </a:xfrm>
          <a:prstGeom prst="rect">
            <a:avLst/>
          </a:prstGeom>
          <a:noFill/>
          <a:ln w="12700">
            <a:noFill/>
            <a:miter lim="800000"/>
            <a:headEnd/>
            <a:tailEnd/>
          </a:ln>
          <a:effectLst/>
        </p:spPr>
        <p:txBody>
          <a:bodyPr wrap="none" anchor="ctr"/>
          <a:lstStyle/>
          <a:p>
            <a:pPr algn="l">
              <a:buClr>
                <a:srgbClr val="66FFFF"/>
              </a:buClr>
              <a:buSzPct val="90000"/>
              <a:buFont typeface="Wingdings" pitchFamily="2" charset="2"/>
              <a:buChar char="n"/>
            </a:pPr>
            <a:r>
              <a:rPr lang="en-US" sz="2400" dirty="0">
                <a:effectLst>
                  <a:outerShdw blurRad="38100" dist="38100" dir="2700000" algn="tl">
                    <a:srgbClr val="000000"/>
                  </a:outerShdw>
                </a:effectLst>
                <a:latin typeface="Book Antiqua" pitchFamily="18" charset="0"/>
              </a:rPr>
              <a:t>   </a:t>
            </a:r>
            <a:r>
              <a:rPr lang="en-US" sz="2400" u="sng" dirty="0">
                <a:effectLst>
                  <a:outerShdw blurRad="38100" dist="38100" dir="2700000" algn="tl">
                    <a:srgbClr val="000000"/>
                  </a:outerShdw>
                </a:effectLst>
                <a:latin typeface="Book Antiqua" pitchFamily="18" charset="0"/>
              </a:rPr>
              <a:t>Less than .01</a:t>
            </a:r>
          </a:p>
          <a:p>
            <a:pPr algn="l">
              <a:buClr>
                <a:srgbClr val="66FFFF"/>
              </a:buClr>
              <a:buSzPct val="90000"/>
            </a:pPr>
            <a:r>
              <a:rPr lang="en-US" sz="2400" dirty="0">
                <a:effectLst>
                  <a:outerShdw blurRad="38100" dist="38100" dir="2700000" algn="tl">
                    <a:srgbClr val="000000"/>
                  </a:outerShdw>
                </a:effectLst>
                <a:latin typeface="Book Antiqua" pitchFamily="18" charset="0"/>
              </a:rPr>
              <a:t>          Overwhelming evidence to conclude </a:t>
            </a:r>
            <a:r>
              <a:rPr lang="en-US" sz="2400" i="1" dirty="0">
                <a:effectLst>
                  <a:outerShdw blurRad="38100" dist="38100" dir="2700000" algn="tl">
                    <a:srgbClr val="000000"/>
                  </a:outerShdw>
                </a:effectLst>
                <a:latin typeface="Book Antiqua" pitchFamily="18" charset="0"/>
              </a:rPr>
              <a:t>H</a:t>
            </a:r>
            <a:r>
              <a:rPr lang="en-US" sz="2400" baseline="-25000" dirty="0">
                <a:effectLst>
                  <a:outerShdw blurRad="38100" dist="38100" dir="2700000" algn="tl">
                    <a:srgbClr val="000000"/>
                  </a:outerShdw>
                </a:effectLst>
                <a:latin typeface="Book Antiqua" pitchFamily="18" charset="0"/>
              </a:rPr>
              <a:t>a</a:t>
            </a:r>
            <a:r>
              <a:rPr lang="en-US" sz="2400" dirty="0">
                <a:effectLst>
                  <a:outerShdw blurRad="38100" dist="38100" dir="2700000" algn="tl">
                    <a:srgbClr val="000000"/>
                  </a:outerShdw>
                </a:effectLst>
                <a:latin typeface="Book Antiqua" pitchFamily="18" charset="0"/>
              </a:rPr>
              <a:t> is true.</a:t>
            </a:r>
          </a:p>
        </p:txBody>
      </p:sp>
      <p:sp>
        <p:nvSpPr>
          <p:cNvPr id="4" name="Rectangle 5"/>
          <p:cNvSpPr>
            <a:spLocks noChangeArrowheads="1"/>
          </p:cNvSpPr>
          <p:nvPr/>
        </p:nvSpPr>
        <p:spPr bwMode="auto">
          <a:xfrm>
            <a:off x="704850" y="1992086"/>
            <a:ext cx="7505700" cy="914400"/>
          </a:xfrm>
          <a:prstGeom prst="rect">
            <a:avLst/>
          </a:prstGeom>
          <a:noFill/>
          <a:ln w="12700">
            <a:noFill/>
            <a:miter lim="800000"/>
            <a:headEnd/>
            <a:tailEnd/>
          </a:ln>
          <a:effectLst/>
        </p:spPr>
        <p:txBody>
          <a:bodyPr wrap="none" anchor="ctr"/>
          <a:lstStyle/>
          <a:p>
            <a:pPr algn="l">
              <a:spcBef>
                <a:spcPct val="20000"/>
              </a:spcBef>
              <a:buClr>
                <a:srgbClr val="66FFFF"/>
              </a:buClr>
              <a:buSzPct val="75000"/>
              <a:buFont typeface="Monotype Sorts" pitchFamily="2" charset="2"/>
              <a:buChar char="n"/>
            </a:pPr>
            <a:r>
              <a:rPr lang="en-US" sz="2400" dirty="0">
                <a:effectLst>
                  <a:outerShdw blurRad="38100" dist="38100" dir="2700000" algn="tl">
                    <a:srgbClr val="000000"/>
                  </a:outerShdw>
                </a:effectLst>
                <a:latin typeface="Book Antiqua" pitchFamily="18" charset="0"/>
              </a:rPr>
              <a:t>   </a:t>
            </a:r>
            <a:r>
              <a:rPr lang="en-US" sz="2400" u="sng" dirty="0">
                <a:effectLst>
                  <a:outerShdw blurRad="38100" dist="38100" dir="2700000" algn="tl">
                    <a:srgbClr val="000000"/>
                  </a:outerShdw>
                </a:effectLst>
                <a:latin typeface="Book Antiqua" pitchFamily="18" charset="0"/>
              </a:rPr>
              <a:t>Between  .01 and .05</a:t>
            </a:r>
          </a:p>
          <a:p>
            <a:pPr algn="l">
              <a:spcBef>
                <a:spcPct val="20000"/>
              </a:spcBef>
              <a:buClr>
                <a:srgbClr val="66FFFF"/>
              </a:buClr>
              <a:buSzPct val="75000"/>
            </a:pPr>
            <a:r>
              <a:rPr lang="en-US" sz="2400" dirty="0">
                <a:effectLst>
                  <a:outerShdw blurRad="38100" dist="38100" dir="2700000" algn="tl">
                    <a:srgbClr val="000000"/>
                  </a:outerShdw>
                </a:effectLst>
                <a:latin typeface="Book Antiqua" pitchFamily="18" charset="0"/>
              </a:rPr>
              <a:t>          Strong evidence to conclude </a:t>
            </a:r>
            <a:r>
              <a:rPr lang="en-US" sz="2400" i="1" dirty="0">
                <a:effectLst>
                  <a:outerShdw blurRad="38100" dist="38100" dir="2700000" algn="tl">
                    <a:srgbClr val="000000"/>
                  </a:outerShdw>
                </a:effectLst>
                <a:latin typeface="Book Antiqua" pitchFamily="18" charset="0"/>
              </a:rPr>
              <a:t>H</a:t>
            </a:r>
            <a:r>
              <a:rPr lang="en-US" sz="2400" baseline="-25000" dirty="0">
                <a:effectLst>
                  <a:outerShdw blurRad="38100" dist="38100" dir="2700000" algn="tl">
                    <a:srgbClr val="000000"/>
                  </a:outerShdw>
                </a:effectLst>
                <a:latin typeface="Book Antiqua" pitchFamily="18" charset="0"/>
              </a:rPr>
              <a:t>a</a:t>
            </a:r>
            <a:r>
              <a:rPr lang="en-US" sz="2400" dirty="0">
                <a:effectLst>
                  <a:outerShdw blurRad="38100" dist="38100" dir="2700000" algn="tl">
                    <a:srgbClr val="000000"/>
                  </a:outerShdw>
                </a:effectLst>
                <a:latin typeface="Book Antiqua" pitchFamily="18" charset="0"/>
              </a:rPr>
              <a:t> is true.</a:t>
            </a:r>
            <a:endParaRPr lang="en-US" dirty="0">
              <a:effectLst>
                <a:outerShdw blurRad="38100" dist="38100" dir="2700000" algn="tl">
                  <a:srgbClr val="000000"/>
                </a:outerShdw>
              </a:effectLst>
              <a:latin typeface="Book Antiqua" pitchFamily="18" charset="0"/>
            </a:endParaRPr>
          </a:p>
        </p:txBody>
      </p:sp>
      <p:sp>
        <p:nvSpPr>
          <p:cNvPr id="5" name="Rectangle 6"/>
          <p:cNvSpPr>
            <a:spLocks noChangeArrowheads="1"/>
          </p:cNvSpPr>
          <p:nvPr/>
        </p:nvSpPr>
        <p:spPr bwMode="auto">
          <a:xfrm>
            <a:off x="704850" y="2901722"/>
            <a:ext cx="7505700" cy="1204913"/>
          </a:xfrm>
          <a:prstGeom prst="rect">
            <a:avLst/>
          </a:prstGeom>
          <a:noFill/>
          <a:ln w="12700">
            <a:noFill/>
            <a:miter lim="800000"/>
            <a:headEnd/>
            <a:tailEnd/>
          </a:ln>
          <a:effectLst/>
        </p:spPr>
        <p:txBody>
          <a:bodyPr wrap="none" anchor="ctr"/>
          <a:lstStyle/>
          <a:p>
            <a:pPr algn="l">
              <a:spcBef>
                <a:spcPct val="20000"/>
              </a:spcBef>
              <a:buClr>
                <a:srgbClr val="66FFFF"/>
              </a:buClr>
              <a:buSzPct val="75000"/>
              <a:buFont typeface="Monotype Sorts" pitchFamily="2" charset="2"/>
              <a:buChar char="n"/>
            </a:pPr>
            <a:r>
              <a:rPr lang="en-US" sz="2400" dirty="0">
                <a:effectLst>
                  <a:outerShdw blurRad="38100" dist="38100" dir="2700000" algn="tl">
                    <a:srgbClr val="000000"/>
                  </a:outerShdw>
                </a:effectLst>
                <a:latin typeface="Book Antiqua" pitchFamily="18" charset="0"/>
              </a:rPr>
              <a:t>    </a:t>
            </a:r>
            <a:r>
              <a:rPr lang="en-US" sz="2400" u="sng" dirty="0">
                <a:effectLst>
                  <a:outerShdw blurRad="38100" dist="38100" dir="2700000" algn="tl">
                    <a:srgbClr val="000000"/>
                  </a:outerShdw>
                </a:effectLst>
                <a:latin typeface="Book Antiqua" pitchFamily="18" charset="0"/>
              </a:rPr>
              <a:t>Between .05 and .10</a:t>
            </a:r>
          </a:p>
          <a:p>
            <a:pPr algn="l">
              <a:spcBef>
                <a:spcPct val="20000"/>
              </a:spcBef>
              <a:buClr>
                <a:srgbClr val="66FFFF"/>
              </a:buClr>
              <a:buSzPct val="75000"/>
            </a:pPr>
            <a:r>
              <a:rPr lang="en-US" sz="2400" dirty="0">
                <a:effectLst>
                  <a:outerShdw blurRad="38100" dist="38100" dir="2700000" algn="tl">
                    <a:srgbClr val="000000"/>
                  </a:outerShdw>
                </a:effectLst>
                <a:latin typeface="Book Antiqua" pitchFamily="18" charset="0"/>
              </a:rPr>
              <a:t>          Weak evidence to conclude </a:t>
            </a:r>
            <a:r>
              <a:rPr lang="en-US" sz="2400" i="1" dirty="0">
                <a:effectLst>
                  <a:outerShdw blurRad="38100" dist="38100" dir="2700000" algn="tl">
                    <a:srgbClr val="000000"/>
                  </a:outerShdw>
                </a:effectLst>
                <a:latin typeface="Book Antiqua" pitchFamily="18" charset="0"/>
              </a:rPr>
              <a:t>H</a:t>
            </a:r>
            <a:r>
              <a:rPr lang="en-US" sz="2400" baseline="-25000" dirty="0">
                <a:effectLst>
                  <a:outerShdw blurRad="38100" dist="38100" dir="2700000" algn="tl">
                    <a:srgbClr val="000000"/>
                  </a:outerShdw>
                </a:effectLst>
                <a:latin typeface="Book Antiqua" pitchFamily="18" charset="0"/>
              </a:rPr>
              <a:t>a</a:t>
            </a:r>
            <a:r>
              <a:rPr lang="en-US" sz="2400" dirty="0">
                <a:effectLst>
                  <a:outerShdw blurRad="38100" dist="38100" dir="2700000" algn="tl">
                    <a:srgbClr val="000000"/>
                  </a:outerShdw>
                </a:effectLst>
                <a:latin typeface="Book Antiqua" pitchFamily="18" charset="0"/>
              </a:rPr>
              <a:t> is true.</a:t>
            </a:r>
          </a:p>
        </p:txBody>
      </p:sp>
      <p:sp>
        <p:nvSpPr>
          <p:cNvPr id="6" name="AutoShape 8"/>
          <p:cNvSpPr>
            <a:spLocks noChangeArrowheads="1"/>
          </p:cNvSpPr>
          <p:nvPr/>
        </p:nvSpPr>
        <p:spPr bwMode="auto">
          <a:xfrm rot="5400000">
            <a:off x="504825" y="1230086"/>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7" name="AutoShape 9"/>
          <p:cNvSpPr>
            <a:spLocks noChangeArrowheads="1"/>
          </p:cNvSpPr>
          <p:nvPr/>
        </p:nvSpPr>
        <p:spPr bwMode="auto">
          <a:xfrm rot="5400000">
            <a:off x="504825" y="2150836"/>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8" name="AutoShape 10"/>
          <p:cNvSpPr>
            <a:spLocks noChangeArrowheads="1"/>
          </p:cNvSpPr>
          <p:nvPr/>
        </p:nvSpPr>
        <p:spPr bwMode="auto">
          <a:xfrm rot="5400000">
            <a:off x="504825" y="3217636"/>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9" name="Rectangle 11"/>
          <p:cNvSpPr>
            <a:spLocks noChangeArrowheads="1"/>
          </p:cNvSpPr>
          <p:nvPr/>
        </p:nvSpPr>
        <p:spPr bwMode="auto">
          <a:xfrm>
            <a:off x="704850" y="3973286"/>
            <a:ext cx="7505700" cy="1104900"/>
          </a:xfrm>
          <a:prstGeom prst="rect">
            <a:avLst/>
          </a:prstGeom>
          <a:noFill/>
          <a:ln w="12700">
            <a:noFill/>
            <a:miter lim="800000"/>
            <a:headEnd/>
            <a:tailEnd/>
          </a:ln>
          <a:effectLst/>
        </p:spPr>
        <p:txBody>
          <a:bodyPr wrap="none" anchor="ctr"/>
          <a:lstStyle/>
          <a:p>
            <a:pPr algn="l">
              <a:spcBef>
                <a:spcPct val="20000"/>
              </a:spcBef>
              <a:buClr>
                <a:srgbClr val="66FFFF"/>
              </a:buClr>
              <a:buSzPct val="75000"/>
              <a:buFont typeface="Monotype Sorts" pitchFamily="2" charset="2"/>
              <a:buChar char="n"/>
            </a:pPr>
            <a:r>
              <a:rPr lang="en-US" sz="2400" dirty="0">
                <a:effectLst>
                  <a:outerShdw blurRad="38100" dist="38100" dir="2700000" algn="tl">
                    <a:srgbClr val="000000"/>
                  </a:outerShdw>
                </a:effectLst>
                <a:latin typeface="Book Antiqua" pitchFamily="18" charset="0"/>
              </a:rPr>
              <a:t>    </a:t>
            </a:r>
            <a:r>
              <a:rPr lang="en-US" sz="2400" u="sng" dirty="0">
                <a:effectLst>
                  <a:outerShdw blurRad="38100" dist="38100" dir="2700000" algn="tl">
                    <a:srgbClr val="000000"/>
                  </a:outerShdw>
                </a:effectLst>
                <a:latin typeface="Book Antiqua" pitchFamily="18" charset="0"/>
              </a:rPr>
              <a:t>Greater than .10</a:t>
            </a:r>
          </a:p>
          <a:p>
            <a:pPr algn="l">
              <a:spcBef>
                <a:spcPct val="20000"/>
              </a:spcBef>
              <a:buClr>
                <a:srgbClr val="66FFFF"/>
              </a:buClr>
              <a:buSzPct val="75000"/>
            </a:pPr>
            <a:r>
              <a:rPr lang="en-US" sz="2400" dirty="0">
                <a:effectLst>
                  <a:outerShdw blurRad="38100" dist="38100" dir="2700000" algn="tl">
                    <a:srgbClr val="000000"/>
                  </a:outerShdw>
                </a:effectLst>
                <a:latin typeface="Book Antiqua" pitchFamily="18" charset="0"/>
              </a:rPr>
              <a:t>            Insufficient evidence to conclude </a:t>
            </a:r>
            <a:r>
              <a:rPr lang="en-US" sz="2400" i="1" dirty="0">
                <a:effectLst>
                  <a:outerShdw blurRad="38100" dist="38100" dir="2700000" algn="tl">
                    <a:srgbClr val="000000"/>
                  </a:outerShdw>
                </a:effectLst>
                <a:latin typeface="Book Antiqua" pitchFamily="18" charset="0"/>
              </a:rPr>
              <a:t>H</a:t>
            </a:r>
            <a:r>
              <a:rPr lang="en-US" sz="2400" baseline="-25000" dirty="0">
                <a:effectLst>
                  <a:outerShdw blurRad="38100" dist="38100" dir="2700000" algn="tl">
                    <a:srgbClr val="000000"/>
                  </a:outerShdw>
                </a:effectLst>
                <a:latin typeface="Book Antiqua" pitchFamily="18" charset="0"/>
              </a:rPr>
              <a:t>a</a:t>
            </a:r>
            <a:r>
              <a:rPr lang="en-US" sz="2400" dirty="0">
                <a:effectLst>
                  <a:outerShdw blurRad="38100" dist="38100" dir="2700000" algn="tl">
                    <a:srgbClr val="000000"/>
                  </a:outerShdw>
                </a:effectLst>
                <a:latin typeface="Book Antiqua" pitchFamily="18" charset="0"/>
              </a:rPr>
              <a:t> is true.</a:t>
            </a:r>
          </a:p>
        </p:txBody>
      </p:sp>
      <p:sp>
        <p:nvSpPr>
          <p:cNvPr id="10" name="AutoShape 12"/>
          <p:cNvSpPr>
            <a:spLocks noChangeArrowheads="1"/>
          </p:cNvSpPr>
          <p:nvPr/>
        </p:nvSpPr>
        <p:spPr bwMode="auto">
          <a:xfrm rot="5400000">
            <a:off x="504825" y="4233636"/>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extLst>
      <p:ext uri="{BB962C8B-B14F-4D97-AF65-F5344CB8AC3E}">
        <p14:creationId xmlns:p14="http://schemas.microsoft.com/office/powerpoint/2010/main" val="611250575"/>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lide(fromLeft)">
                                      <p:cBhvr>
                                        <p:cTn id="7" dur="500"/>
                                        <p:tgtEl>
                                          <p:spTgt spid="6"/>
                                        </p:tgtEl>
                                      </p:cBhvr>
                                    </p:animEffect>
                                  </p:childTnLst>
                                  <p:subTnLst>
                                    <p:set>
                                      <p:cBhvr override="childStyle">
                                        <p:cTn dur="1" fill="hold" display="0" masterRel="nextClick" afterEffect="1"/>
                                        <p:tgtEl>
                                          <p:spTgt spid="6"/>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slide(fromTop)">
                                      <p:cBhvr>
                                        <p:cTn id="12" dur="500"/>
                                        <p:tgtEl>
                                          <p:spTgt spid="3"/>
                                        </p:tgtEl>
                                      </p:cBhvr>
                                    </p:animEffect>
                                  </p:childTnLst>
                                </p:cTn>
                              </p:par>
                            </p:childTnLst>
                          </p:cTn>
                        </p:par>
                        <p:par>
                          <p:cTn id="13" fill="hold">
                            <p:stCondLst>
                              <p:cond delay="500"/>
                            </p:stCondLst>
                            <p:childTnLst>
                              <p:par>
                                <p:cTn id="14" presetID="12" presetClass="entr" presetSubtype="8" fill="hold" grpId="0" nodeType="afterEffect">
                                  <p:stCondLst>
                                    <p:cond delay="2000"/>
                                  </p:stCondLst>
                                  <p:childTnLst>
                                    <p:set>
                                      <p:cBhvr>
                                        <p:cTn id="15" dur="1" fill="hold">
                                          <p:stCondLst>
                                            <p:cond delay="0"/>
                                          </p:stCondLst>
                                        </p:cTn>
                                        <p:tgtEl>
                                          <p:spTgt spid="7"/>
                                        </p:tgtEl>
                                        <p:attrNameLst>
                                          <p:attrName>style.visibility</p:attrName>
                                        </p:attrNameLst>
                                      </p:cBhvr>
                                      <p:to>
                                        <p:strVal val="visible"/>
                                      </p:to>
                                    </p:set>
                                    <p:animEffect transition="in" filter="slide(fromLeft)">
                                      <p:cBhvr>
                                        <p:cTn id="16" dur="500"/>
                                        <p:tgtEl>
                                          <p:spTgt spid="7"/>
                                        </p:tgtEl>
                                      </p:cBhvr>
                                    </p:animEffect>
                                  </p:childTnLst>
                                  <p:subTnLst>
                                    <p:set>
                                      <p:cBhvr override="childStyle">
                                        <p:cTn dur="1" fill="hold" display="0" masterRel="nextClick" afterEffect="1"/>
                                        <p:tgtEl>
                                          <p:spTgt spid="7"/>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slide(fromTop)">
                                      <p:cBhvr>
                                        <p:cTn id="21" dur="500"/>
                                        <p:tgtEl>
                                          <p:spTgt spid="4"/>
                                        </p:tgtEl>
                                      </p:cBhvr>
                                    </p:animEffect>
                                  </p:childTnLst>
                                </p:cTn>
                              </p:par>
                            </p:childTnLst>
                          </p:cTn>
                        </p:par>
                        <p:par>
                          <p:cTn id="22" fill="hold">
                            <p:stCondLst>
                              <p:cond delay="500"/>
                            </p:stCondLst>
                            <p:childTnLst>
                              <p:par>
                                <p:cTn id="23" presetID="12" presetClass="entr" presetSubtype="8" fill="hold" grpId="0" nodeType="afterEffect">
                                  <p:stCondLst>
                                    <p:cond delay="2000"/>
                                  </p:stCondLst>
                                  <p:childTnLst>
                                    <p:set>
                                      <p:cBhvr>
                                        <p:cTn id="24" dur="1" fill="hold">
                                          <p:stCondLst>
                                            <p:cond delay="0"/>
                                          </p:stCondLst>
                                        </p:cTn>
                                        <p:tgtEl>
                                          <p:spTgt spid="8"/>
                                        </p:tgtEl>
                                        <p:attrNameLst>
                                          <p:attrName>style.visibility</p:attrName>
                                        </p:attrNameLst>
                                      </p:cBhvr>
                                      <p:to>
                                        <p:strVal val="visible"/>
                                      </p:to>
                                    </p:set>
                                    <p:animEffect transition="in" filter="slide(fromLeft)">
                                      <p:cBhvr>
                                        <p:cTn id="25" dur="500"/>
                                        <p:tgtEl>
                                          <p:spTgt spid="8"/>
                                        </p:tgtEl>
                                      </p:cBhvr>
                                    </p:animEffect>
                                  </p:childTnLst>
                                  <p:subTnLst>
                                    <p:set>
                                      <p:cBhvr override="childStyle">
                                        <p:cTn dur="1" fill="hold" display="0" masterRel="nextClick" afterEffect="1"/>
                                        <p:tgtEl>
                                          <p:spTgt spid="8"/>
                                        </p:tgtEl>
                                        <p:attrNameLst>
                                          <p:attrName>style.visibility</p:attrName>
                                        </p:attrNameLst>
                                      </p:cBhvr>
                                      <p:to>
                                        <p:strVal val="hidden"/>
                                      </p:to>
                                    </p:set>
                                  </p:subTnLst>
                                </p:cTn>
                              </p:par>
                            </p:childTnLst>
                          </p:cTn>
                        </p:par>
                      </p:childTnLst>
                    </p:cTn>
                  </p:par>
                  <p:par>
                    <p:cTn id="26" fill="hold">
                      <p:stCondLst>
                        <p:cond delay="indefinite"/>
                      </p:stCondLst>
                      <p:childTnLst>
                        <p:par>
                          <p:cTn id="27" fill="hold">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5"/>
                                        </p:tgtEl>
                                        <p:attrNameLst>
                                          <p:attrName>style.visibility</p:attrName>
                                        </p:attrNameLst>
                                      </p:cBhvr>
                                      <p:to>
                                        <p:strVal val="visible"/>
                                      </p:to>
                                    </p:set>
                                    <p:animEffect transition="in" filter="slide(fromTop)">
                                      <p:cBhvr>
                                        <p:cTn id="30" dur="500"/>
                                        <p:tgtEl>
                                          <p:spTgt spid="5"/>
                                        </p:tgtEl>
                                      </p:cBhvr>
                                    </p:animEffect>
                                  </p:childTnLst>
                                </p:cTn>
                              </p:par>
                            </p:childTnLst>
                          </p:cTn>
                        </p:par>
                        <p:par>
                          <p:cTn id="31" fill="hold">
                            <p:stCondLst>
                              <p:cond delay="500"/>
                            </p:stCondLst>
                            <p:childTnLst>
                              <p:par>
                                <p:cTn id="32" presetID="12" presetClass="entr" presetSubtype="8" fill="hold" grpId="0" nodeType="afterEffect">
                                  <p:stCondLst>
                                    <p:cond delay="2000"/>
                                  </p:stCondLst>
                                  <p:childTnLst>
                                    <p:set>
                                      <p:cBhvr>
                                        <p:cTn id="33" dur="1" fill="hold">
                                          <p:stCondLst>
                                            <p:cond delay="0"/>
                                          </p:stCondLst>
                                        </p:cTn>
                                        <p:tgtEl>
                                          <p:spTgt spid="10"/>
                                        </p:tgtEl>
                                        <p:attrNameLst>
                                          <p:attrName>style.visibility</p:attrName>
                                        </p:attrNameLst>
                                      </p:cBhvr>
                                      <p:to>
                                        <p:strVal val="visible"/>
                                      </p:to>
                                    </p:set>
                                    <p:animEffect transition="in" filter="slide(fromLeft)">
                                      <p:cBhvr>
                                        <p:cTn id="34" dur="500"/>
                                        <p:tgtEl>
                                          <p:spTgt spid="10"/>
                                        </p:tgtEl>
                                      </p:cBhvr>
                                    </p:animEffect>
                                  </p:childTnLst>
                                  <p:subTnLst>
                                    <p:set>
                                      <p:cBhvr override="childStyle">
                                        <p:cTn dur="1" fill="hold" display="0" masterRel="nextClick" afterEffect="1"/>
                                        <p:tgtEl>
                                          <p:spTgt spid="10"/>
                                        </p:tgtEl>
                                        <p:attrNameLst>
                                          <p:attrName>style.visibility</p:attrName>
                                        </p:attrNameLst>
                                      </p:cBhvr>
                                      <p:to>
                                        <p:strVal val="hidden"/>
                                      </p:to>
                                    </p:set>
                                  </p:subTnLst>
                                </p:cTn>
                              </p:par>
                            </p:childTnLst>
                          </p:cTn>
                        </p:par>
                      </p:childTnLst>
                    </p:cTn>
                  </p:par>
                  <p:par>
                    <p:cTn id="35" fill="hold">
                      <p:stCondLst>
                        <p:cond delay="indefinite"/>
                      </p:stCondLst>
                      <p:childTnLst>
                        <p:par>
                          <p:cTn id="36" fill="hold">
                            <p:stCondLst>
                              <p:cond delay="0"/>
                            </p:stCondLst>
                            <p:childTnLst>
                              <p:par>
                                <p:cTn id="37" presetID="12" presetClass="entr" presetSubtype="1" fill="hold" grpId="0" nodeType="clickEffect">
                                  <p:stCondLst>
                                    <p:cond delay="0"/>
                                  </p:stCondLst>
                                  <p:childTnLst>
                                    <p:set>
                                      <p:cBhvr>
                                        <p:cTn id="38" dur="1" fill="hold">
                                          <p:stCondLst>
                                            <p:cond delay="0"/>
                                          </p:stCondLst>
                                        </p:cTn>
                                        <p:tgtEl>
                                          <p:spTgt spid="9"/>
                                        </p:tgtEl>
                                        <p:attrNameLst>
                                          <p:attrName>style.visibility</p:attrName>
                                        </p:attrNameLst>
                                      </p:cBhvr>
                                      <p:to>
                                        <p:strVal val="visible"/>
                                      </p:to>
                                    </p:set>
                                    <p:animEffect transition="in" filter="slide(fromTop)">
                                      <p:cBhvr>
                                        <p:cTn id="39"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P spid="4" grpId="0" autoUpdateAnimBg="0"/>
      <p:bldP spid="5" grpId="0" autoUpdateAnimBg="0"/>
      <p:bldP spid="6" grpId="0" animBg="1"/>
      <p:bldP spid="7" grpId="0" animBg="1"/>
      <p:bldP spid="8" grpId="0" animBg="1"/>
      <p:bldP spid="9" grpId="0" autoUpdateAnimBg="0"/>
      <p:bldP spid="10"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6" name="Rectangle 2"/>
          <p:cNvSpPr>
            <a:spLocks noChangeArrowheads="1"/>
          </p:cNvSpPr>
          <p:nvPr/>
        </p:nvSpPr>
        <p:spPr bwMode="auto">
          <a:xfrm>
            <a:off x="1139825" y="1574800"/>
            <a:ext cx="6877050" cy="45974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endParaRPr lang="en-US" sz="2400">
              <a:effectLst>
                <a:outerShdw blurRad="38100" dist="38100" dir="2700000" algn="tl">
                  <a:srgbClr val="000000"/>
                </a:outerShdw>
              </a:effectLst>
              <a:latin typeface="Book Antiqua" pitchFamily="18" charset="0"/>
            </a:endParaRPr>
          </a:p>
        </p:txBody>
      </p:sp>
      <p:sp>
        <p:nvSpPr>
          <p:cNvPr id="267267" name="Rectangle 3"/>
          <p:cNvSpPr>
            <a:spLocks noChangeArrowheads="1"/>
          </p:cNvSpPr>
          <p:nvPr/>
        </p:nvSpPr>
        <p:spPr bwMode="auto">
          <a:xfrm>
            <a:off x="706438" y="1090613"/>
            <a:ext cx="4332287" cy="571500"/>
          </a:xfrm>
          <a:prstGeom prst="rect">
            <a:avLst/>
          </a:prstGeom>
          <a:noFill/>
          <a:ln w="12700">
            <a:noFill/>
            <a:miter lim="800000"/>
            <a:headEnd/>
            <a:tailEnd/>
          </a:ln>
          <a:effectLst>
            <a:outerShdw dist="17961" dir="2700000" algn="ctr" rotWithShape="0">
              <a:srgbClr val="000000"/>
            </a:outerShdw>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i="1">
                <a:solidFill>
                  <a:srgbClr val="66FFFF"/>
                </a:solidFill>
                <a:effectLst>
                  <a:outerShdw blurRad="38100" dist="38100" dir="2700000" algn="tl">
                    <a:srgbClr val="000000"/>
                  </a:outerShdw>
                </a:effectLst>
                <a:latin typeface="Book Antiqua" pitchFamily="18" charset="0"/>
              </a:rPr>
              <a:t>p</a:t>
            </a:r>
            <a:r>
              <a:rPr lang="en-US" sz="2400">
                <a:solidFill>
                  <a:srgbClr val="66FFFF"/>
                </a:solidFill>
                <a:effectLst>
                  <a:outerShdw blurRad="38100" dist="38100" dir="2700000" algn="tl">
                    <a:srgbClr val="000000"/>
                  </a:outerShdw>
                </a:effectLst>
                <a:latin typeface="Book Antiqua" pitchFamily="18" charset="0"/>
              </a:rPr>
              <a:t>-Value Approach</a:t>
            </a:r>
            <a:endParaRPr lang="en-US" sz="2400" baseline="-25000">
              <a:effectLst>
                <a:outerShdw blurRad="38100" dist="38100" dir="2700000" algn="tl">
                  <a:srgbClr val="000000"/>
                </a:outerShdw>
              </a:effectLst>
              <a:latin typeface="Book Antiqua" pitchFamily="18" charset="0"/>
            </a:endParaRPr>
          </a:p>
        </p:txBody>
      </p:sp>
      <p:sp>
        <p:nvSpPr>
          <p:cNvPr id="267268" name="Freeform 4"/>
          <p:cNvSpPr>
            <a:spLocks/>
          </p:cNvSpPr>
          <p:nvPr/>
        </p:nvSpPr>
        <p:spPr bwMode="auto">
          <a:xfrm>
            <a:off x="2533650" y="1892300"/>
            <a:ext cx="4508500" cy="3059113"/>
          </a:xfrm>
          <a:custGeom>
            <a:avLst/>
            <a:gdLst/>
            <a:ahLst/>
            <a:cxnLst>
              <a:cxn ang="0">
                <a:pos x="1356" y="8"/>
              </a:cxn>
              <a:cxn ang="0">
                <a:pos x="1262" y="96"/>
              </a:cxn>
              <a:cxn ang="0">
                <a:pos x="1203" y="196"/>
              </a:cxn>
              <a:cxn ang="0">
                <a:pos x="1144" y="304"/>
              </a:cxn>
              <a:cxn ang="0">
                <a:pos x="1098" y="406"/>
              </a:cxn>
              <a:cxn ang="0">
                <a:pos x="1059" y="508"/>
              </a:cxn>
              <a:cxn ang="0">
                <a:pos x="1014" y="625"/>
              </a:cxn>
              <a:cxn ang="0">
                <a:pos x="975" y="748"/>
              </a:cxn>
              <a:cxn ang="0">
                <a:pos x="948" y="853"/>
              </a:cxn>
              <a:cxn ang="0">
                <a:pos x="922" y="965"/>
              </a:cxn>
              <a:cxn ang="0">
                <a:pos x="885" y="1072"/>
              </a:cxn>
              <a:cxn ang="0">
                <a:pos x="844" y="1177"/>
              </a:cxn>
              <a:cxn ang="0">
                <a:pos x="812" y="1282"/>
              </a:cxn>
              <a:cxn ang="0">
                <a:pos x="748" y="1402"/>
              </a:cxn>
              <a:cxn ang="0">
                <a:pos x="677" y="1516"/>
              </a:cxn>
              <a:cxn ang="0">
                <a:pos x="605" y="1613"/>
              </a:cxn>
              <a:cxn ang="0">
                <a:pos x="504" y="1686"/>
              </a:cxn>
              <a:cxn ang="0">
                <a:pos x="396" y="1740"/>
              </a:cxn>
              <a:cxn ang="0">
                <a:pos x="293" y="1783"/>
              </a:cxn>
              <a:cxn ang="0">
                <a:pos x="204" y="1813"/>
              </a:cxn>
              <a:cxn ang="0">
                <a:pos x="81" y="1849"/>
              </a:cxn>
              <a:cxn ang="0">
                <a:pos x="2" y="1876"/>
              </a:cxn>
              <a:cxn ang="0">
                <a:pos x="2840" y="1924"/>
              </a:cxn>
              <a:cxn ang="0">
                <a:pos x="2796" y="1863"/>
              </a:cxn>
              <a:cxn ang="0">
                <a:pos x="2694" y="1834"/>
              </a:cxn>
              <a:cxn ang="0">
                <a:pos x="2574" y="1792"/>
              </a:cxn>
              <a:cxn ang="0">
                <a:pos x="2460" y="1744"/>
              </a:cxn>
              <a:cxn ang="0">
                <a:pos x="2342" y="1688"/>
              </a:cxn>
              <a:cxn ang="0">
                <a:pos x="2293" y="1658"/>
              </a:cxn>
              <a:cxn ang="0">
                <a:pos x="2212" y="1584"/>
              </a:cxn>
              <a:cxn ang="0">
                <a:pos x="2140" y="1500"/>
              </a:cxn>
              <a:cxn ang="0">
                <a:pos x="2078" y="1402"/>
              </a:cxn>
              <a:cxn ang="0">
                <a:pos x="2024" y="1300"/>
              </a:cxn>
              <a:cxn ang="0">
                <a:pos x="1978" y="1200"/>
              </a:cxn>
              <a:cxn ang="0">
                <a:pos x="1942" y="1106"/>
              </a:cxn>
              <a:cxn ang="0">
                <a:pos x="1910" y="1012"/>
              </a:cxn>
              <a:cxn ang="0">
                <a:pos x="1870" y="890"/>
              </a:cxn>
              <a:cxn ang="0">
                <a:pos x="1840" y="776"/>
              </a:cxn>
              <a:cxn ang="0">
                <a:pos x="1798" y="640"/>
              </a:cxn>
              <a:cxn ang="0">
                <a:pos x="1748" y="507"/>
              </a:cxn>
              <a:cxn ang="0">
                <a:pos x="1704" y="396"/>
              </a:cxn>
              <a:cxn ang="0">
                <a:pos x="1672" y="318"/>
              </a:cxn>
              <a:cxn ang="0">
                <a:pos x="1630" y="232"/>
              </a:cxn>
              <a:cxn ang="0">
                <a:pos x="1598" y="180"/>
              </a:cxn>
              <a:cxn ang="0">
                <a:pos x="1560" y="124"/>
              </a:cxn>
              <a:cxn ang="0">
                <a:pos x="1546" y="106"/>
              </a:cxn>
              <a:cxn ang="0">
                <a:pos x="1490" y="42"/>
              </a:cxn>
              <a:cxn ang="0">
                <a:pos x="1448" y="8"/>
              </a:cxn>
            </a:cxnLst>
            <a:rect l="0" t="0" r="r" b="b"/>
            <a:pathLst>
              <a:path w="2840" h="1927">
                <a:moveTo>
                  <a:pt x="1416" y="0"/>
                </a:moveTo>
                <a:lnTo>
                  <a:pt x="1384" y="0"/>
                </a:lnTo>
                <a:lnTo>
                  <a:pt x="1356" y="8"/>
                </a:lnTo>
                <a:lnTo>
                  <a:pt x="1324" y="30"/>
                </a:lnTo>
                <a:lnTo>
                  <a:pt x="1299" y="55"/>
                </a:lnTo>
                <a:lnTo>
                  <a:pt x="1262" y="96"/>
                </a:lnTo>
                <a:lnTo>
                  <a:pt x="1242" y="128"/>
                </a:lnTo>
                <a:lnTo>
                  <a:pt x="1218" y="162"/>
                </a:lnTo>
                <a:lnTo>
                  <a:pt x="1203" y="196"/>
                </a:lnTo>
                <a:lnTo>
                  <a:pt x="1185" y="232"/>
                </a:lnTo>
                <a:lnTo>
                  <a:pt x="1164" y="268"/>
                </a:lnTo>
                <a:lnTo>
                  <a:pt x="1144" y="304"/>
                </a:lnTo>
                <a:lnTo>
                  <a:pt x="1128" y="343"/>
                </a:lnTo>
                <a:lnTo>
                  <a:pt x="1112" y="372"/>
                </a:lnTo>
                <a:lnTo>
                  <a:pt x="1098" y="406"/>
                </a:lnTo>
                <a:lnTo>
                  <a:pt x="1086" y="439"/>
                </a:lnTo>
                <a:lnTo>
                  <a:pt x="1071" y="475"/>
                </a:lnTo>
                <a:lnTo>
                  <a:pt x="1059" y="508"/>
                </a:lnTo>
                <a:lnTo>
                  <a:pt x="1041" y="547"/>
                </a:lnTo>
                <a:lnTo>
                  <a:pt x="1026" y="589"/>
                </a:lnTo>
                <a:lnTo>
                  <a:pt x="1014" y="625"/>
                </a:lnTo>
                <a:lnTo>
                  <a:pt x="1002" y="664"/>
                </a:lnTo>
                <a:lnTo>
                  <a:pt x="990" y="709"/>
                </a:lnTo>
                <a:lnTo>
                  <a:pt x="975" y="748"/>
                </a:lnTo>
                <a:lnTo>
                  <a:pt x="966" y="784"/>
                </a:lnTo>
                <a:lnTo>
                  <a:pt x="954" y="823"/>
                </a:lnTo>
                <a:lnTo>
                  <a:pt x="948" y="853"/>
                </a:lnTo>
                <a:lnTo>
                  <a:pt x="936" y="892"/>
                </a:lnTo>
                <a:lnTo>
                  <a:pt x="927" y="931"/>
                </a:lnTo>
                <a:lnTo>
                  <a:pt x="922" y="965"/>
                </a:lnTo>
                <a:lnTo>
                  <a:pt x="909" y="1003"/>
                </a:lnTo>
                <a:lnTo>
                  <a:pt x="897" y="1036"/>
                </a:lnTo>
                <a:lnTo>
                  <a:pt x="885" y="1072"/>
                </a:lnTo>
                <a:lnTo>
                  <a:pt x="873" y="1108"/>
                </a:lnTo>
                <a:lnTo>
                  <a:pt x="860" y="1144"/>
                </a:lnTo>
                <a:lnTo>
                  <a:pt x="844" y="1177"/>
                </a:lnTo>
                <a:lnTo>
                  <a:pt x="832" y="1218"/>
                </a:lnTo>
                <a:lnTo>
                  <a:pt x="822" y="1246"/>
                </a:lnTo>
                <a:lnTo>
                  <a:pt x="812" y="1282"/>
                </a:lnTo>
                <a:lnTo>
                  <a:pt x="789" y="1324"/>
                </a:lnTo>
                <a:lnTo>
                  <a:pt x="768" y="1363"/>
                </a:lnTo>
                <a:lnTo>
                  <a:pt x="748" y="1402"/>
                </a:lnTo>
                <a:lnTo>
                  <a:pt x="730" y="1437"/>
                </a:lnTo>
                <a:lnTo>
                  <a:pt x="708" y="1478"/>
                </a:lnTo>
                <a:lnTo>
                  <a:pt x="677" y="1516"/>
                </a:lnTo>
                <a:lnTo>
                  <a:pt x="653" y="1547"/>
                </a:lnTo>
                <a:lnTo>
                  <a:pt x="632" y="1578"/>
                </a:lnTo>
                <a:lnTo>
                  <a:pt x="605" y="1613"/>
                </a:lnTo>
                <a:lnTo>
                  <a:pt x="580" y="1632"/>
                </a:lnTo>
                <a:lnTo>
                  <a:pt x="551" y="1656"/>
                </a:lnTo>
                <a:lnTo>
                  <a:pt x="504" y="1686"/>
                </a:lnTo>
                <a:lnTo>
                  <a:pt x="458" y="1710"/>
                </a:lnTo>
                <a:lnTo>
                  <a:pt x="424" y="1726"/>
                </a:lnTo>
                <a:lnTo>
                  <a:pt x="396" y="1740"/>
                </a:lnTo>
                <a:lnTo>
                  <a:pt x="364" y="1752"/>
                </a:lnTo>
                <a:lnTo>
                  <a:pt x="328" y="1768"/>
                </a:lnTo>
                <a:lnTo>
                  <a:pt x="293" y="1783"/>
                </a:lnTo>
                <a:lnTo>
                  <a:pt x="264" y="1789"/>
                </a:lnTo>
                <a:lnTo>
                  <a:pt x="237" y="1801"/>
                </a:lnTo>
                <a:lnTo>
                  <a:pt x="204" y="1813"/>
                </a:lnTo>
                <a:lnTo>
                  <a:pt x="160" y="1826"/>
                </a:lnTo>
                <a:lnTo>
                  <a:pt x="114" y="1843"/>
                </a:lnTo>
                <a:lnTo>
                  <a:pt x="81" y="1849"/>
                </a:lnTo>
                <a:lnTo>
                  <a:pt x="48" y="1861"/>
                </a:lnTo>
                <a:lnTo>
                  <a:pt x="21" y="1867"/>
                </a:lnTo>
                <a:lnTo>
                  <a:pt x="2" y="1876"/>
                </a:lnTo>
                <a:lnTo>
                  <a:pt x="0" y="1927"/>
                </a:lnTo>
                <a:lnTo>
                  <a:pt x="0" y="1924"/>
                </a:lnTo>
                <a:lnTo>
                  <a:pt x="2840" y="1924"/>
                </a:lnTo>
                <a:lnTo>
                  <a:pt x="2838" y="1886"/>
                </a:lnTo>
                <a:lnTo>
                  <a:pt x="2832" y="1867"/>
                </a:lnTo>
                <a:lnTo>
                  <a:pt x="2796" y="1863"/>
                </a:lnTo>
                <a:lnTo>
                  <a:pt x="2754" y="1863"/>
                </a:lnTo>
                <a:lnTo>
                  <a:pt x="2718" y="1837"/>
                </a:lnTo>
                <a:lnTo>
                  <a:pt x="2694" y="1834"/>
                </a:lnTo>
                <a:lnTo>
                  <a:pt x="2670" y="1828"/>
                </a:lnTo>
                <a:lnTo>
                  <a:pt x="2622" y="1810"/>
                </a:lnTo>
                <a:lnTo>
                  <a:pt x="2574" y="1792"/>
                </a:lnTo>
                <a:lnTo>
                  <a:pt x="2535" y="1774"/>
                </a:lnTo>
                <a:lnTo>
                  <a:pt x="2499" y="1759"/>
                </a:lnTo>
                <a:lnTo>
                  <a:pt x="2460" y="1744"/>
                </a:lnTo>
                <a:lnTo>
                  <a:pt x="2424" y="1730"/>
                </a:lnTo>
                <a:lnTo>
                  <a:pt x="2379" y="1708"/>
                </a:lnTo>
                <a:lnTo>
                  <a:pt x="2342" y="1688"/>
                </a:lnTo>
                <a:lnTo>
                  <a:pt x="2322" y="1676"/>
                </a:lnTo>
                <a:lnTo>
                  <a:pt x="2308" y="1666"/>
                </a:lnTo>
                <a:lnTo>
                  <a:pt x="2293" y="1658"/>
                </a:lnTo>
                <a:lnTo>
                  <a:pt x="2266" y="1636"/>
                </a:lnTo>
                <a:lnTo>
                  <a:pt x="2245" y="1613"/>
                </a:lnTo>
                <a:lnTo>
                  <a:pt x="2212" y="1584"/>
                </a:lnTo>
                <a:lnTo>
                  <a:pt x="2191" y="1565"/>
                </a:lnTo>
                <a:lnTo>
                  <a:pt x="2161" y="1528"/>
                </a:lnTo>
                <a:lnTo>
                  <a:pt x="2140" y="1500"/>
                </a:lnTo>
                <a:lnTo>
                  <a:pt x="2120" y="1466"/>
                </a:lnTo>
                <a:lnTo>
                  <a:pt x="2098" y="1434"/>
                </a:lnTo>
                <a:lnTo>
                  <a:pt x="2078" y="1402"/>
                </a:lnTo>
                <a:lnTo>
                  <a:pt x="2058" y="1362"/>
                </a:lnTo>
                <a:lnTo>
                  <a:pt x="2042" y="1332"/>
                </a:lnTo>
                <a:lnTo>
                  <a:pt x="2024" y="1300"/>
                </a:lnTo>
                <a:lnTo>
                  <a:pt x="2006" y="1270"/>
                </a:lnTo>
                <a:lnTo>
                  <a:pt x="1996" y="1238"/>
                </a:lnTo>
                <a:lnTo>
                  <a:pt x="1978" y="1200"/>
                </a:lnTo>
                <a:lnTo>
                  <a:pt x="1964" y="1164"/>
                </a:lnTo>
                <a:lnTo>
                  <a:pt x="1952" y="1134"/>
                </a:lnTo>
                <a:lnTo>
                  <a:pt x="1942" y="1106"/>
                </a:lnTo>
                <a:lnTo>
                  <a:pt x="1934" y="1080"/>
                </a:lnTo>
                <a:lnTo>
                  <a:pt x="1924" y="1058"/>
                </a:lnTo>
                <a:lnTo>
                  <a:pt x="1910" y="1012"/>
                </a:lnTo>
                <a:lnTo>
                  <a:pt x="1896" y="970"/>
                </a:lnTo>
                <a:lnTo>
                  <a:pt x="1884" y="930"/>
                </a:lnTo>
                <a:lnTo>
                  <a:pt x="1870" y="890"/>
                </a:lnTo>
                <a:lnTo>
                  <a:pt x="1862" y="850"/>
                </a:lnTo>
                <a:lnTo>
                  <a:pt x="1852" y="814"/>
                </a:lnTo>
                <a:lnTo>
                  <a:pt x="1840" y="776"/>
                </a:lnTo>
                <a:lnTo>
                  <a:pt x="1828" y="734"/>
                </a:lnTo>
                <a:lnTo>
                  <a:pt x="1816" y="694"/>
                </a:lnTo>
                <a:lnTo>
                  <a:pt x="1798" y="640"/>
                </a:lnTo>
                <a:lnTo>
                  <a:pt x="1784" y="598"/>
                </a:lnTo>
                <a:lnTo>
                  <a:pt x="1766" y="550"/>
                </a:lnTo>
                <a:lnTo>
                  <a:pt x="1748" y="507"/>
                </a:lnTo>
                <a:lnTo>
                  <a:pt x="1734" y="474"/>
                </a:lnTo>
                <a:lnTo>
                  <a:pt x="1722" y="432"/>
                </a:lnTo>
                <a:lnTo>
                  <a:pt x="1704" y="396"/>
                </a:lnTo>
                <a:lnTo>
                  <a:pt x="1686" y="348"/>
                </a:lnTo>
                <a:lnTo>
                  <a:pt x="1698" y="372"/>
                </a:lnTo>
                <a:lnTo>
                  <a:pt x="1672" y="318"/>
                </a:lnTo>
                <a:lnTo>
                  <a:pt x="1654" y="284"/>
                </a:lnTo>
                <a:lnTo>
                  <a:pt x="1642" y="256"/>
                </a:lnTo>
                <a:lnTo>
                  <a:pt x="1630" y="232"/>
                </a:lnTo>
                <a:lnTo>
                  <a:pt x="1612" y="206"/>
                </a:lnTo>
                <a:lnTo>
                  <a:pt x="1606" y="196"/>
                </a:lnTo>
                <a:lnTo>
                  <a:pt x="1598" y="180"/>
                </a:lnTo>
                <a:lnTo>
                  <a:pt x="1586" y="160"/>
                </a:lnTo>
                <a:lnTo>
                  <a:pt x="1574" y="142"/>
                </a:lnTo>
                <a:lnTo>
                  <a:pt x="1560" y="124"/>
                </a:lnTo>
                <a:lnTo>
                  <a:pt x="1552" y="114"/>
                </a:lnTo>
                <a:lnTo>
                  <a:pt x="1568" y="136"/>
                </a:lnTo>
                <a:lnTo>
                  <a:pt x="1546" y="106"/>
                </a:lnTo>
                <a:lnTo>
                  <a:pt x="1530" y="86"/>
                </a:lnTo>
                <a:lnTo>
                  <a:pt x="1512" y="62"/>
                </a:lnTo>
                <a:lnTo>
                  <a:pt x="1490" y="42"/>
                </a:lnTo>
                <a:lnTo>
                  <a:pt x="1476" y="28"/>
                </a:lnTo>
                <a:lnTo>
                  <a:pt x="1464" y="16"/>
                </a:lnTo>
                <a:lnTo>
                  <a:pt x="1448" y="8"/>
                </a:lnTo>
                <a:lnTo>
                  <a:pt x="1432" y="2"/>
                </a:lnTo>
              </a:path>
            </a:pathLst>
          </a:cu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12700" cap="rnd" cmpd="sng">
            <a:noFill/>
            <a:prstDash val="solid"/>
            <a:round/>
            <a:headEnd type="none" w="med" len="med"/>
            <a:tailEnd type="none" w="med" len="med"/>
          </a:ln>
          <a:effectLst/>
        </p:spPr>
        <p:txBody>
          <a:bodyPr/>
          <a:lstStyle/>
          <a:p>
            <a:endParaRPr lang="en-US"/>
          </a:p>
        </p:txBody>
      </p:sp>
      <p:sp>
        <p:nvSpPr>
          <p:cNvPr id="267269" name="Rectangle 5"/>
          <p:cNvSpPr>
            <a:spLocks noChangeArrowheads="1"/>
          </p:cNvSpPr>
          <p:nvPr/>
        </p:nvSpPr>
        <p:spPr bwMode="auto">
          <a:xfrm>
            <a:off x="1395413" y="3494088"/>
            <a:ext cx="1177925" cy="819150"/>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i="1">
                <a:solidFill>
                  <a:srgbClr val="66FFFF"/>
                </a:solidFill>
                <a:effectLst/>
                <a:latin typeface="Book Antiqua" pitchFamily="18" charset="0"/>
              </a:rPr>
              <a:t>p</a:t>
            </a:r>
            <a:r>
              <a:rPr lang="en-US" sz="2400">
                <a:solidFill>
                  <a:srgbClr val="66FFFF"/>
                </a:solidFill>
                <a:effectLst/>
                <a:latin typeface="Book Antiqua" pitchFamily="18" charset="0"/>
              </a:rPr>
              <a:t>-value</a:t>
            </a:r>
          </a:p>
          <a:p>
            <a:pPr algn="l"/>
            <a:r>
              <a:rPr lang="en-US" sz="2400" i="1">
                <a:solidFill>
                  <a:srgbClr val="66FFFF"/>
                </a:solidFill>
                <a:effectLst/>
                <a:latin typeface="Symbol" pitchFamily="18" charset="2"/>
              </a:rPr>
              <a:t> </a:t>
            </a:r>
            <a:r>
              <a:rPr lang="en-US" sz="2400">
                <a:solidFill>
                  <a:srgbClr val="66FFFF"/>
                </a:solidFill>
                <a:effectLst/>
                <a:latin typeface="Symbol" pitchFamily="18" charset="2"/>
              </a:rPr>
              <a:t>72</a:t>
            </a:r>
          </a:p>
        </p:txBody>
      </p:sp>
      <p:sp>
        <p:nvSpPr>
          <p:cNvPr id="267271" name="Line 7"/>
          <p:cNvSpPr>
            <a:spLocks noChangeShapeType="1"/>
          </p:cNvSpPr>
          <p:nvPr/>
        </p:nvSpPr>
        <p:spPr bwMode="auto">
          <a:xfrm flipH="1">
            <a:off x="2901950" y="2422525"/>
            <a:ext cx="647700" cy="0"/>
          </a:xfrm>
          <a:prstGeom prst="line">
            <a:avLst/>
          </a:prstGeom>
          <a:noFill/>
          <a:ln w="12700">
            <a:solidFill>
              <a:schemeClr val="tx1"/>
            </a:solidFill>
            <a:round/>
            <a:headEnd/>
            <a:tailEnd type="triangle" w="med" len="med"/>
          </a:ln>
          <a:effectLst>
            <a:outerShdw dist="17961" dir="2700000" algn="ctr" rotWithShape="0">
              <a:srgbClr val="000000"/>
            </a:outerShdw>
          </a:effectLst>
        </p:spPr>
        <p:txBody>
          <a:bodyPr wrap="none" anchor="ctr"/>
          <a:lstStyle/>
          <a:p>
            <a:endParaRPr lang="en-US"/>
          </a:p>
        </p:txBody>
      </p:sp>
      <p:sp>
        <p:nvSpPr>
          <p:cNvPr id="267272" name="Rectangle 8"/>
          <p:cNvSpPr>
            <a:spLocks noChangeArrowheads="1"/>
          </p:cNvSpPr>
          <p:nvPr/>
        </p:nvSpPr>
        <p:spPr bwMode="auto">
          <a:xfrm>
            <a:off x="4629150" y="5289550"/>
            <a:ext cx="333375" cy="4540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a:effectLst/>
                <a:latin typeface="Book Antiqua" pitchFamily="18" charset="0"/>
              </a:rPr>
              <a:t>0</a:t>
            </a:r>
          </a:p>
        </p:txBody>
      </p:sp>
      <p:sp>
        <p:nvSpPr>
          <p:cNvPr id="267273" name="Rectangle 9"/>
          <p:cNvSpPr>
            <a:spLocks noChangeArrowheads="1"/>
          </p:cNvSpPr>
          <p:nvPr/>
        </p:nvSpPr>
        <p:spPr bwMode="auto">
          <a:xfrm>
            <a:off x="3376613" y="5284788"/>
            <a:ext cx="892175" cy="7461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lnSpc>
                <a:spcPct val="90000"/>
              </a:lnSpc>
            </a:pPr>
            <a:r>
              <a:rPr lang="en-US" sz="2400">
                <a:effectLst/>
                <a:latin typeface="Book Antiqua" pitchFamily="18" charset="0"/>
              </a:rPr>
              <a:t> -</a:t>
            </a:r>
            <a:r>
              <a:rPr lang="en-US" sz="2400" i="1">
                <a:effectLst/>
                <a:latin typeface="Book Antiqua" pitchFamily="18" charset="0"/>
              </a:rPr>
              <a:t>z</a:t>
            </a:r>
            <a:r>
              <a:rPr lang="en-US" sz="2400" i="1" baseline="-25000">
                <a:effectLst/>
                <a:latin typeface="Symbol" pitchFamily="18" charset="2"/>
              </a:rPr>
              <a:t>a</a:t>
            </a:r>
            <a:r>
              <a:rPr lang="en-US" sz="2400">
                <a:effectLst/>
                <a:latin typeface="Book Antiqua" pitchFamily="18" charset="0"/>
              </a:rPr>
              <a:t> =</a:t>
            </a:r>
          </a:p>
          <a:p>
            <a:pPr algn="l">
              <a:lnSpc>
                <a:spcPct val="90000"/>
              </a:lnSpc>
            </a:pPr>
            <a:r>
              <a:rPr lang="en-US" sz="2400">
                <a:effectLst/>
                <a:latin typeface="Book Antiqua" pitchFamily="18" charset="0"/>
              </a:rPr>
              <a:t> -1.28</a:t>
            </a:r>
          </a:p>
        </p:txBody>
      </p:sp>
      <p:sp>
        <p:nvSpPr>
          <p:cNvPr id="267274" name="Rectangle 10"/>
          <p:cNvSpPr>
            <a:spLocks noChangeArrowheads="1"/>
          </p:cNvSpPr>
          <p:nvPr/>
        </p:nvSpPr>
        <p:spPr bwMode="auto">
          <a:xfrm>
            <a:off x="1776413" y="2198688"/>
            <a:ext cx="1090612" cy="4540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i="1">
                <a:effectLst/>
                <a:latin typeface="Symbol" pitchFamily="18" charset="2"/>
              </a:rPr>
              <a:t>a</a:t>
            </a:r>
            <a:r>
              <a:rPr lang="en-US" sz="2400">
                <a:effectLst/>
                <a:latin typeface="Book Antiqua" pitchFamily="18" charset="0"/>
              </a:rPr>
              <a:t> = .10</a:t>
            </a:r>
            <a:endParaRPr lang="en-US" sz="2400" baseline="-25000">
              <a:effectLst/>
              <a:latin typeface="Book Antiqua" pitchFamily="18" charset="0"/>
            </a:endParaRPr>
          </a:p>
        </p:txBody>
      </p:sp>
      <p:sp>
        <p:nvSpPr>
          <p:cNvPr id="267275" name="Line 11"/>
          <p:cNvSpPr>
            <a:spLocks noChangeShapeType="1"/>
          </p:cNvSpPr>
          <p:nvPr/>
        </p:nvSpPr>
        <p:spPr bwMode="auto">
          <a:xfrm>
            <a:off x="2297113" y="4954588"/>
            <a:ext cx="5002212" cy="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267276" name="Rectangle 12"/>
          <p:cNvSpPr>
            <a:spLocks noChangeArrowheads="1"/>
          </p:cNvSpPr>
          <p:nvPr/>
        </p:nvSpPr>
        <p:spPr bwMode="auto">
          <a:xfrm>
            <a:off x="7396163" y="4732338"/>
            <a:ext cx="315912" cy="4540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i="1">
                <a:effectLst/>
                <a:latin typeface="Book Antiqua" pitchFamily="18" charset="0"/>
              </a:rPr>
              <a:t>z</a:t>
            </a:r>
          </a:p>
        </p:txBody>
      </p:sp>
      <p:sp>
        <p:nvSpPr>
          <p:cNvPr id="267277" name="Rectangle 13"/>
          <p:cNvSpPr>
            <a:spLocks noChangeArrowheads="1"/>
          </p:cNvSpPr>
          <p:nvPr/>
        </p:nvSpPr>
        <p:spPr bwMode="auto">
          <a:xfrm>
            <a:off x="2595563" y="5284788"/>
            <a:ext cx="815975" cy="7461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lnSpc>
                <a:spcPct val="90000"/>
              </a:lnSpc>
            </a:pPr>
            <a:r>
              <a:rPr lang="en-US" sz="2400" i="1">
                <a:solidFill>
                  <a:srgbClr val="66FFFF"/>
                </a:solidFill>
                <a:effectLst/>
                <a:latin typeface="Book Antiqua" pitchFamily="18" charset="0"/>
              </a:rPr>
              <a:t> z</a:t>
            </a:r>
            <a:r>
              <a:rPr lang="en-US" sz="2400">
                <a:solidFill>
                  <a:srgbClr val="66FFFF"/>
                </a:solidFill>
                <a:effectLst/>
                <a:latin typeface="Book Antiqua" pitchFamily="18" charset="0"/>
              </a:rPr>
              <a:t> =</a:t>
            </a:r>
          </a:p>
          <a:p>
            <a:pPr algn="l">
              <a:lnSpc>
                <a:spcPct val="90000"/>
              </a:lnSpc>
            </a:pPr>
            <a:r>
              <a:rPr lang="en-US" sz="2400">
                <a:solidFill>
                  <a:srgbClr val="66FFFF"/>
                </a:solidFill>
                <a:effectLst/>
                <a:latin typeface="Book Antiqua" pitchFamily="18" charset="0"/>
              </a:rPr>
              <a:t>-1.46</a:t>
            </a:r>
          </a:p>
        </p:txBody>
      </p:sp>
      <p:sp>
        <p:nvSpPr>
          <p:cNvPr id="267278" name="Freeform 14"/>
          <p:cNvSpPr>
            <a:spLocks noChangeArrowheads="1"/>
          </p:cNvSpPr>
          <p:nvPr/>
        </p:nvSpPr>
        <p:spPr bwMode="auto">
          <a:xfrm>
            <a:off x="4792663" y="4829175"/>
            <a:ext cx="1587" cy="428625"/>
          </a:xfrm>
          <a:custGeom>
            <a:avLst/>
            <a:gdLst/>
            <a:ahLst/>
            <a:cxnLst>
              <a:cxn ang="0">
                <a:pos x="0" y="0"/>
              </a:cxn>
              <a:cxn ang="0">
                <a:pos x="1" y="270"/>
              </a:cxn>
            </a:cxnLst>
            <a:rect l="0" t="0" r="r" b="b"/>
            <a:pathLst>
              <a:path w="1" h="270">
                <a:moveTo>
                  <a:pt x="0" y="0"/>
                </a:moveTo>
                <a:lnTo>
                  <a:pt x="1" y="270"/>
                </a:lnTo>
              </a:path>
            </a:pathLst>
          </a:cu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267299" name="Freeform 35"/>
          <p:cNvSpPr>
            <a:spLocks/>
          </p:cNvSpPr>
          <p:nvPr/>
        </p:nvSpPr>
        <p:spPr bwMode="auto">
          <a:xfrm>
            <a:off x="2530475" y="4616450"/>
            <a:ext cx="703263" cy="330200"/>
          </a:xfrm>
          <a:custGeom>
            <a:avLst/>
            <a:gdLst/>
            <a:ahLst/>
            <a:cxnLst>
              <a:cxn ang="0">
                <a:pos x="438" y="10"/>
              </a:cxn>
              <a:cxn ang="0">
                <a:pos x="438" y="25"/>
              </a:cxn>
              <a:cxn ang="0">
                <a:pos x="439" y="52"/>
              </a:cxn>
              <a:cxn ang="0">
                <a:pos x="439" y="71"/>
              </a:cxn>
              <a:cxn ang="0">
                <a:pos x="438" y="91"/>
              </a:cxn>
              <a:cxn ang="0">
                <a:pos x="438" y="108"/>
              </a:cxn>
              <a:cxn ang="0">
                <a:pos x="438" y="124"/>
              </a:cxn>
              <a:cxn ang="0">
                <a:pos x="438" y="141"/>
              </a:cxn>
              <a:cxn ang="0">
                <a:pos x="438" y="200"/>
              </a:cxn>
              <a:cxn ang="0">
                <a:pos x="0" y="198"/>
              </a:cxn>
              <a:cxn ang="0">
                <a:pos x="0" y="184"/>
              </a:cxn>
              <a:cxn ang="0">
                <a:pos x="0" y="166"/>
              </a:cxn>
              <a:cxn ang="0">
                <a:pos x="2" y="154"/>
              </a:cxn>
              <a:cxn ang="0">
                <a:pos x="30" y="144"/>
              </a:cxn>
              <a:cxn ang="0">
                <a:pos x="56" y="138"/>
              </a:cxn>
              <a:cxn ang="0">
                <a:pos x="90" y="127"/>
              </a:cxn>
              <a:cxn ang="0">
                <a:pos x="122" y="118"/>
              </a:cxn>
              <a:cxn ang="0">
                <a:pos x="152" y="106"/>
              </a:cxn>
              <a:cxn ang="0">
                <a:pos x="174" y="102"/>
              </a:cxn>
              <a:cxn ang="0">
                <a:pos x="206" y="92"/>
              </a:cxn>
              <a:cxn ang="0">
                <a:pos x="246" y="78"/>
              </a:cxn>
              <a:cxn ang="0">
                <a:pos x="272" y="72"/>
              </a:cxn>
              <a:cxn ang="0">
                <a:pos x="290" y="61"/>
              </a:cxn>
              <a:cxn ang="0">
                <a:pos x="310" y="56"/>
              </a:cxn>
              <a:cxn ang="0">
                <a:pos x="326" y="50"/>
              </a:cxn>
              <a:cxn ang="0">
                <a:pos x="342" y="42"/>
              </a:cxn>
              <a:cxn ang="0">
                <a:pos x="362" y="32"/>
              </a:cxn>
              <a:cxn ang="0">
                <a:pos x="377" y="28"/>
              </a:cxn>
              <a:cxn ang="0">
                <a:pos x="400" y="13"/>
              </a:cxn>
              <a:cxn ang="0">
                <a:pos x="420" y="6"/>
              </a:cxn>
              <a:cxn ang="0">
                <a:pos x="436" y="0"/>
              </a:cxn>
              <a:cxn ang="0">
                <a:pos x="436" y="2"/>
              </a:cxn>
            </a:cxnLst>
            <a:rect l="0" t="0" r="r" b="b"/>
            <a:pathLst>
              <a:path w="439" h="200">
                <a:moveTo>
                  <a:pt x="438" y="10"/>
                </a:moveTo>
                <a:lnTo>
                  <a:pt x="438" y="25"/>
                </a:lnTo>
                <a:lnTo>
                  <a:pt x="439" y="52"/>
                </a:lnTo>
                <a:lnTo>
                  <a:pt x="439" y="71"/>
                </a:lnTo>
                <a:lnTo>
                  <a:pt x="438" y="91"/>
                </a:lnTo>
                <a:lnTo>
                  <a:pt x="438" y="108"/>
                </a:lnTo>
                <a:lnTo>
                  <a:pt x="438" y="124"/>
                </a:lnTo>
                <a:lnTo>
                  <a:pt x="438" y="141"/>
                </a:lnTo>
                <a:lnTo>
                  <a:pt x="438" y="200"/>
                </a:lnTo>
                <a:lnTo>
                  <a:pt x="0" y="198"/>
                </a:lnTo>
                <a:lnTo>
                  <a:pt x="0" y="184"/>
                </a:lnTo>
                <a:lnTo>
                  <a:pt x="0" y="166"/>
                </a:lnTo>
                <a:lnTo>
                  <a:pt x="2" y="154"/>
                </a:lnTo>
                <a:lnTo>
                  <a:pt x="30" y="144"/>
                </a:lnTo>
                <a:lnTo>
                  <a:pt x="56" y="138"/>
                </a:lnTo>
                <a:lnTo>
                  <a:pt x="90" y="127"/>
                </a:lnTo>
                <a:lnTo>
                  <a:pt x="122" y="118"/>
                </a:lnTo>
                <a:lnTo>
                  <a:pt x="152" y="106"/>
                </a:lnTo>
                <a:lnTo>
                  <a:pt x="174" y="102"/>
                </a:lnTo>
                <a:lnTo>
                  <a:pt x="206" y="92"/>
                </a:lnTo>
                <a:lnTo>
                  <a:pt x="246" y="78"/>
                </a:lnTo>
                <a:lnTo>
                  <a:pt x="272" y="72"/>
                </a:lnTo>
                <a:lnTo>
                  <a:pt x="290" y="61"/>
                </a:lnTo>
                <a:lnTo>
                  <a:pt x="310" y="56"/>
                </a:lnTo>
                <a:lnTo>
                  <a:pt x="326" y="50"/>
                </a:lnTo>
                <a:lnTo>
                  <a:pt x="342" y="42"/>
                </a:lnTo>
                <a:lnTo>
                  <a:pt x="362" y="32"/>
                </a:lnTo>
                <a:lnTo>
                  <a:pt x="377" y="28"/>
                </a:lnTo>
                <a:lnTo>
                  <a:pt x="400" y="13"/>
                </a:lnTo>
                <a:lnTo>
                  <a:pt x="420" y="6"/>
                </a:lnTo>
                <a:lnTo>
                  <a:pt x="436" y="0"/>
                </a:lnTo>
                <a:lnTo>
                  <a:pt x="436" y="2"/>
                </a:lnTo>
              </a:path>
            </a:pathLst>
          </a:custGeom>
          <a:solidFill>
            <a:srgbClr val="002060"/>
          </a:solidFill>
          <a:ln w="12700" cap="rnd" cmpd="sng">
            <a:noFill/>
            <a:prstDash val="solid"/>
            <a:round/>
            <a:headEnd type="none" w="med" len="med"/>
            <a:tailEnd type="none" w="med" len="med"/>
          </a:ln>
          <a:effectLst/>
        </p:spPr>
        <p:txBody>
          <a:bodyPr/>
          <a:lstStyle/>
          <a:p>
            <a:endParaRPr lang="en-US"/>
          </a:p>
        </p:txBody>
      </p:sp>
      <p:grpSp>
        <p:nvGrpSpPr>
          <p:cNvPr id="267279" name="Group 15"/>
          <p:cNvGrpSpPr>
            <a:grpSpLocks/>
          </p:cNvGrpSpPr>
          <p:nvPr/>
        </p:nvGrpSpPr>
        <p:grpSpPr bwMode="auto">
          <a:xfrm>
            <a:off x="2433638" y="1825625"/>
            <a:ext cx="4773612" cy="2936875"/>
            <a:chOff x="981" y="1178"/>
            <a:chExt cx="3007" cy="1850"/>
          </a:xfrm>
        </p:grpSpPr>
        <p:sp>
          <p:nvSpPr>
            <p:cNvPr id="267280" name="Arc 16"/>
            <p:cNvSpPr>
              <a:spLocks/>
            </p:cNvSpPr>
            <p:nvPr/>
          </p:nvSpPr>
          <p:spPr bwMode="auto">
            <a:xfrm rot="4500000">
              <a:off x="2754" y="2296"/>
              <a:ext cx="790" cy="284"/>
            </a:xfrm>
            <a:custGeom>
              <a:avLst/>
              <a:gdLst>
                <a:gd name="G0" fmla="+- 0 0 0"/>
                <a:gd name="G1" fmla="+- 0 0 0"/>
                <a:gd name="G2" fmla="+- 21600 0 0"/>
                <a:gd name="T0" fmla="*/ 19428 w 19428"/>
                <a:gd name="T1" fmla="*/ 9440 h 21600"/>
                <a:gd name="T2" fmla="*/ 0 w 19428"/>
                <a:gd name="T3" fmla="*/ 21600 h 21600"/>
                <a:gd name="T4" fmla="*/ 0 w 19428"/>
                <a:gd name="T5" fmla="*/ 0 h 21600"/>
              </a:gdLst>
              <a:ahLst/>
              <a:cxnLst>
                <a:cxn ang="0">
                  <a:pos x="T0" y="T1"/>
                </a:cxn>
                <a:cxn ang="0">
                  <a:pos x="T2" y="T3"/>
                </a:cxn>
                <a:cxn ang="0">
                  <a:pos x="T4" y="T5"/>
                </a:cxn>
              </a:cxnLst>
              <a:rect l="0" t="0" r="r" b="b"/>
              <a:pathLst>
                <a:path w="19428" h="21600" fill="none" extrusionOk="0">
                  <a:moveTo>
                    <a:pt x="19427" y="9439"/>
                  </a:moveTo>
                  <a:cubicBezTo>
                    <a:pt x="15813" y="16878"/>
                    <a:pt x="8269" y="21599"/>
                    <a:pt x="0" y="21600"/>
                  </a:cubicBezTo>
                </a:path>
                <a:path w="19428" h="21600" stroke="0" extrusionOk="0">
                  <a:moveTo>
                    <a:pt x="19427" y="9439"/>
                  </a:moveTo>
                  <a:cubicBezTo>
                    <a:pt x="15813" y="16878"/>
                    <a:pt x="8269" y="21599"/>
                    <a:pt x="0" y="21600"/>
                  </a:cubicBezTo>
                  <a:lnTo>
                    <a:pt x="0" y="0"/>
                  </a:lnTo>
                  <a:close/>
                </a:path>
              </a:pathLst>
            </a:custGeom>
            <a:noFill/>
            <a:ln w="12700" cap="rnd">
              <a:solidFill>
                <a:schemeClr val="tx1"/>
              </a:solidFill>
              <a:round/>
              <a:headEnd/>
              <a:tailEnd/>
            </a:ln>
            <a:effectLst/>
          </p:spPr>
          <p:txBody>
            <a:bodyPr wrap="none" anchor="ctr"/>
            <a:lstStyle/>
            <a:p>
              <a:endParaRPr lang="en-US"/>
            </a:p>
          </p:txBody>
        </p:sp>
        <p:sp>
          <p:nvSpPr>
            <p:cNvPr id="267281" name="Arc 17"/>
            <p:cNvSpPr>
              <a:spLocks/>
            </p:cNvSpPr>
            <p:nvPr/>
          </p:nvSpPr>
          <p:spPr bwMode="auto">
            <a:xfrm rot="6300000">
              <a:off x="1738" y="1544"/>
              <a:ext cx="956" cy="224"/>
            </a:xfrm>
            <a:custGeom>
              <a:avLst/>
              <a:gdLst>
                <a:gd name="G0" fmla="+- 21600 0 0"/>
                <a:gd name="G1" fmla="+- 0 0 0"/>
                <a:gd name="G2" fmla="+- 21600 0 0"/>
                <a:gd name="T0" fmla="*/ 2160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noFill/>
            <a:ln w="12700" cap="rnd">
              <a:solidFill>
                <a:schemeClr val="tx1"/>
              </a:solidFill>
              <a:round/>
              <a:headEnd/>
              <a:tailEnd/>
            </a:ln>
            <a:effectLst/>
          </p:spPr>
          <p:txBody>
            <a:bodyPr wrap="none" anchor="ctr"/>
            <a:lstStyle/>
            <a:p>
              <a:endParaRPr lang="en-US"/>
            </a:p>
          </p:txBody>
        </p:sp>
        <p:sp>
          <p:nvSpPr>
            <p:cNvPr id="267282" name="Arc 18"/>
            <p:cNvSpPr>
              <a:spLocks/>
            </p:cNvSpPr>
            <p:nvPr/>
          </p:nvSpPr>
          <p:spPr bwMode="auto">
            <a:xfrm rot="16980000">
              <a:off x="1362" y="2302"/>
              <a:ext cx="790" cy="284"/>
            </a:xfrm>
            <a:custGeom>
              <a:avLst/>
              <a:gdLst>
                <a:gd name="G0" fmla="+- 19433 0 0"/>
                <a:gd name="G1" fmla="+- 0 0 0"/>
                <a:gd name="G2" fmla="+- 21600 0 0"/>
                <a:gd name="T0" fmla="*/ 19433 w 19433"/>
                <a:gd name="T1" fmla="*/ 21600 h 21600"/>
                <a:gd name="T2" fmla="*/ 0 w 19433"/>
                <a:gd name="T3" fmla="*/ 9430 h 21600"/>
                <a:gd name="T4" fmla="*/ 19433 w 19433"/>
                <a:gd name="T5" fmla="*/ 0 h 21600"/>
              </a:gdLst>
              <a:ahLst/>
              <a:cxnLst>
                <a:cxn ang="0">
                  <a:pos x="T0" y="T1"/>
                </a:cxn>
                <a:cxn ang="0">
                  <a:pos x="T2" y="T3"/>
                </a:cxn>
                <a:cxn ang="0">
                  <a:pos x="T4" y="T5"/>
                </a:cxn>
              </a:cxnLst>
              <a:rect l="0" t="0" r="r" b="b"/>
              <a:pathLst>
                <a:path w="19433" h="21600" fill="none" extrusionOk="0">
                  <a:moveTo>
                    <a:pt x="19433" y="21600"/>
                  </a:moveTo>
                  <a:cubicBezTo>
                    <a:pt x="11159" y="21600"/>
                    <a:pt x="3612" y="16873"/>
                    <a:pt x="0" y="9429"/>
                  </a:cubicBezTo>
                </a:path>
                <a:path w="19433" h="21600" stroke="0" extrusionOk="0">
                  <a:moveTo>
                    <a:pt x="19433" y="21600"/>
                  </a:moveTo>
                  <a:cubicBezTo>
                    <a:pt x="11159" y="21600"/>
                    <a:pt x="3612" y="16873"/>
                    <a:pt x="0" y="9429"/>
                  </a:cubicBezTo>
                  <a:lnTo>
                    <a:pt x="19433" y="0"/>
                  </a:lnTo>
                  <a:close/>
                </a:path>
              </a:pathLst>
            </a:custGeom>
            <a:noFill/>
            <a:ln w="12700" cap="rnd">
              <a:solidFill>
                <a:schemeClr val="tx1"/>
              </a:solidFill>
              <a:round/>
              <a:headEnd/>
              <a:tailEnd/>
            </a:ln>
            <a:effectLst/>
          </p:spPr>
          <p:txBody>
            <a:bodyPr wrap="none" anchor="ctr"/>
            <a:lstStyle/>
            <a:p>
              <a:endParaRPr lang="en-US"/>
            </a:p>
          </p:txBody>
        </p:sp>
        <p:sp>
          <p:nvSpPr>
            <p:cNvPr id="267283" name="Arc 19"/>
            <p:cNvSpPr>
              <a:spLocks/>
            </p:cNvSpPr>
            <p:nvPr/>
          </p:nvSpPr>
          <p:spPr bwMode="auto">
            <a:xfrm rot="20760000">
              <a:off x="981" y="2854"/>
              <a:ext cx="697" cy="164"/>
            </a:xfrm>
            <a:custGeom>
              <a:avLst/>
              <a:gdLst>
                <a:gd name="G0" fmla="+- 0 0 0"/>
                <a:gd name="G1" fmla="+- 0 0 0"/>
                <a:gd name="G2" fmla="+- 21600 0 0"/>
                <a:gd name="T0" fmla="*/ 20693 w 20693"/>
                <a:gd name="T1" fmla="*/ 6194 h 21576"/>
                <a:gd name="T2" fmla="*/ 1014 w 20693"/>
                <a:gd name="T3" fmla="*/ 21576 h 21576"/>
                <a:gd name="T4" fmla="*/ 0 w 20693"/>
                <a:gd name="T5" fmla="*/ 0 h 21576"/>
              </a:gdLst>
              <a:ahLst/>
              <a:cxnLst>
                <a:cxn ang="0">
                  <a:pos x="T0" y="T1"/>
                </a:cxn>
                <a:cxn ang="0">
                  <a:pos x="T2" y="T3"/>
                </a:cxn>
                <a:cxn ang="0">
                  <a:pos x="T4" y="T5"/>
                </a:cxn>
              </a:cxnLst>
              <a:rect l="0" t="0" r="r" b="b"/>
              <a:pathLst>
                <a:path w="20693" h="21576" fill="none" extrusionOk="0">
                  <a:moveTo>
                    <a:pt x="20692" y="6193"/>
                  </a:moveTo>
                  <a:cubicBezTo>
                    <a:pt x="18063" y="14978"/>
                    <a:pt x="10173" y="21145"/>
                    <a:pt x="1014" y="21576"/>
                  </a:cubicBezTo>
                </a:path>
                <a:path w="20693" h="21576" stroke="0" extrusionOk="0">
                  <a:moveTo>
                    <a:pt x="20692" y="6193"/>
                  </a:moveTo>
                  <a:cubicBezTo>
                    <a:pt x="18063" y="14978"/>
                    <a:pt x="10173" y="21145"/>
                    <a:pt x="1014" y="21576"/>
                  </a:cubicBezTo>
                  <a:lnTo>
                    <a:pt x="0" y="0"/>
                  </a:lnTo>
                  <a:close/>
                </a:path>
              </a:pathLst>
            </a:custGeom>
            <a:noFill/>
            <a:ln w="12700" cap="rnd">
              <a:solidFill>
                <a:schemeClr val="tx1"/>
              </a:solidFill>
              <a:round/>
              <a:headEnd/>
              <a:tailEnd/>
            </a:ln>
            <a:effectLst/>
          </p:spPr>
          <p:txBody>
            <a:bodyPr wrap="none" anchor="ctr"/>
            <a:lstStyle/>
            <a:p>
              <a:endParaRPr lang="en-US"/>
            </a:p>
          </p:txBody>
        </p:sp>
        <p:sp>
          <p:nvSpPr>
            <p:cNvPr id="267284" name="Arc 20"/>
            <p:cNvSpPr>
              <a:spLocks/>
            </p:cNvSpPr>
            <p:nvPr/>
          </p:nvSpPr>
          <p:spPr bwMode="auto">
            <a:xfrm rot="15300000">
              <a:off x="2199" y="1546"/>
              <a:ext cx="957" cy="225"/>
            </a:xfrm>
            <a:custGeom>
              <a:avLst/>
              <a:gdLst>
                <a:gd name="G0" fmla="+- 0 0 0"/>
                <a:gd name="G1" fmla="+- 96 0 0"/>
                <a:gd name="G2" fmla="+- 21600 0 0"/>
                <a:gd name="T0" fmla="*/ 21600 w 21600"/>
                <a:gd name="T1" fmla="*/ 0 h 21696"/>
                <a:gd name="T2" fmla="*/ 0 w 21600"/>
                <a:gd name="T3" fmla="*/ 21696 h 21696"/>
                <a:gd name="T4" fmla="*/ 0 w 21600"/>
                <a:gd name="T5" fmla="*/ 96 h 21696"/>
              </a:gdLst>
              <a:ahLst/>
              <a:cxnLst>
                <a:cxn ang="0">
                  <a:pos x="T0" y="T1"/>
                </a:cxn>
                <a:cxn ang="0">
                  <a:pos x="T2" y="T3"/>
                </a:cxn>
                <a:cxn ang="0">
                  <a:pos x="T4" y="T5"/>
                </a:cxn>
              </a:cxnLst>
              <a:rect l="0" t="0" r="r" b="b"/>
              <a:pathLst>
                <a:path w="21600" h="21696" fill="none" extrusionOk="0">
                  <a:moveTo>
                    <a:pt x="21599" y="0"/>
                  </a:moveTo>
                  <a:cubicBezTo>
                    <a:pt x="21599" y="32"/>
                    <a:pt x="21600" y="64"/>
                    <a:pt x="21600" y="96"/>
                  </a:cubicBezTo>
                  <a:cubicBezTo>
                    <a:pt x="21600" y="12025"/>
                    <a:pt x="11929" y="21695"/>
                    <a:pt x="0" y="21696"/>
                  </a:cubicBezTo>
                </a:path>
                <a:path w="21600" h="21696" stroke="0" extrusionOk="0">
                  <a:moveTo>
                    <a:pt x="21599" y="0"/>
                  </a:moveTo>
                  <a:cubicBezTo>
                    <a:pt x="21599" y="32"/>
                    <a:pt x="21600" y="64"/>
                    <a:pt x="21600" y="96"/>
                  </a:cubicBezTo>
                  <a:cubicBezTo>
                    <a:pt x="21600" y="12025"/>
                    <a:pt x="11929" y="21695"/>
                    <a:pt x="0" y="21696"/>
                  </a:cubicBezTo>
                  <a:lnTo>
                    <a:pt x="0" y="96"/>
                  </a:lnTo>
                  <a:close/>
                </a:path>
              </a:pathLst>
            </a:custGeom>
            <a:noFill/>
            <a:ln w="12700" cap="rnd">
              <a:solidFill>
                <a:schemeClr val="tx1"/>
              </a:solidFill>
              <a:round/>
              <a:headEnd/>
              <a:tailEnd/>
            </a:ln>
            <a:effectLst/>
          </p:spPr>
          <p:txBody>
            <a:bodyPr wrap="none" anchor="ctr"/>
            <a:lstStyle/>
            <a:p>
              <a:endParaRPr lang="en-US"/>
            </a:p>
          </p:txBody>
        </p:sp>
        <p:sp>
          <p:nvSpPr>
            <p:cNvPr id="267285" name="Arc 21"/>
            <p:cNvSpPr>
              <a:spLocks/>
            </p:cNvSpPr>
            <p:nvPr/>
          </p:nvSpPr>
          <p:spPr bwMode="auto">
            <a:xfrm rot="720000">
              <a:off x="3252" y="2824"/>
              <a:ext cx="736" cy="204"/>
            </a:xfrm>
            <a:custGeom>
              <a:avLst/>
              <a:gdLst>
                <a:gd name="G0" fmla="+- 20480 0 0"/>
                <a:gd name="G1" fmla="+- 0 0 0"/>
                <a:gd name="G2" fmla="+- 21600 0 0"/>
                <a:gd name="T0" fmla="*/ 18341 w 20480"/>
                <a:gd name="T1" fmla="*/ 21494 h 21494"/>
                <a:gd name="T2" fmla="*/ 0 w 20480"/>
                <a:gd name="T3" fmla="*/ 6865 h 21494"/>
                <a:gd name="T4" fmla="*/ 20480 w 20480"/>
                <a:gd name="T5" fmla="*/ 0 h 21494"/>
              </a:gdLst>
              <a:ahLst/>
              <a:cxnLst>
                <a:cxn ang="0">
                  <a:pos x="T0" y="T1"/>
                </a:cxn>
                <a:cxn ang="0">
                  <a:pos x="T2" y="T3"/>
                </a:cxn>
                <a:cxn ang="0">
                  <a:pos x="T4" y="T5"/>
                </a:cxn>
              </a:cxnLst>
              <a:rect l="0" t="0" r="r" b="b"/>
              <a:pathLst>
                <a:path w="20480" h="21494" fill="none" extrusionOk="0">
                  <a:moveTo>
                    <a:pt x="18341" y="21493"/>
                  </a:moveTo>
                  <a:cubicBezTo>
                    <a:pt x="9881" y="20651"/>
                    <a:pt x="2701" y="14925"/>
                    <a:pt x="-1" y="6865"/>
                  </a:cubicBezTo>
                </a:path>
                <a:path w="20480" h="21494" stroke="0" extrusionOk="0">
                  <a:moveTo>
                    <a:pt x="18341" y="21493"/>
                  </a:moveTo>
                  <a:cubicBezTo>
                    <a:pt x="9881" y="20651"/>
                    <a:pt x="2701" y="14925"/>
                    <a:pt x="-1" y="6865"/>
                  </a:cubicBezTo>
                  <a:lnTo>
                    <a:pt x="20480" y="0"/>
                  </a:lnTo>
                  <a:close/>
                </a:path>
              </a:pathLst>
            </a:custGeom>
            <a:noFill/>
            <a:ln w="12700" cap="rnd">
              <a:solidFill>
                <a:schemeClr val="tx1"/>
              </a:solidFill>
              <a:round/>
              <a:headEnd/>
              <a:tailEnd/>
            </a:ln>
            <a:effectLst/>
          </p:spPr>
          <p:txBody>
            <a:bodyPr wrap="none" anchor="ctr"/>
            <a:lstStyle/>
            <a:p>
              <a:endParaRPr lang="en-US"/>
            </a:p>
          </p:txBody>
        </p:sp>
      </p:grpSp>
      <p:grpSp>
        <p:nvGrpSpPr>
          <p:cNvPr id="267286" name="Group 22"/>
          <p:cNvGrpSpPr>
            <a:grpSpLocks/>
          </p:cNvGrpSpPr>
          <p:nvPr/>
        </p:nvGrpSpPr>
        <p:grpSpPr bwMode="auto">
          <a:xfrm flipH="1">
            <a:off x="3138488" y="3536950"/>
            <a:ext cx="176212" cy="1765300"/>
            <a:chOff x="3645" y="2256"/>
            <a:chExt cx="111" cy="1112"/>
          </a:xfrm>
        </p:grpSpPr>
        <p:sp>
          <p:nvSpPr>
            <p:cNvPr id="267287" name="Freeform 23"/>
            <p:cNvSpPr>
              <a:spLocks noChangeArrowheads="1"/>
            </p:cNvSpPr>
            <p:nvPr/>
          </p:nvSpPr>
          <p:spPr bwMode="auto">
            <a:xfrm flipH="1">
              <a:off x="3645" y="2256"/>
              <a:ext cx="47" cy="959"/>
            </a:xfrm>
            <a:custGeom>
              <a:avLst/>
              <a:gdLst/>
              <a:ahLst/>
              <a:cxnLst>
                <a:cxn ang="0">
                  <a:pos x="0" y="0"/>
                </a:cxn>
                <a:cxn ang="0">
                  <a:pos x="0" y="263"/>
                </a:cxn>
              </a:cxnLst>
              <a:rect l="0" t="0" r="r" b="b"/>
              <a:pathLst>
                <a:path w="1" h="263">
                  <a:moveTo>
                    <a:pt x="0" y="0"/>
                  </a:moveTo>
                  <a:lnTo>
                    <a:pt x="0" y="263"/>
                  </a:lnTo>
                </a:path>
              </a:pathLst>
            </a:custGeom>
            <a:noFill/>
            <a:ln w="12700">
              <a:solidFill>
                <a:srgbClr val="66FFFF"/>
              </a:solidFill>
              <a:round/>
              <a:headEnd/>
              <a:tailEnd/>
            </a:ln>
            <a:effectLst>
              <a:outerShdw dist="17961" dir="2700000" algn="ctr" rotWithShape="0">
                <a:srgbClr val="000000"/>
              </a:outerShdw>
            </a:effectLst>
          </p:spPr>
          <p:txBody>
            <a:bodyPr wrap="none" anchor="ctr"/>
            <a:lstStyle/>
            <a:p>
              <a:endParaRPr lang="en-US"/>
            </a:p>
          </p:txBody>
        </p:sp>
        <p:sp>
          <p:nvSpPr>
            <p:cNvPr id="267288" name="Line 24"/>
            <p:cNvSpPr>
              <a:spLocks noChangeShapeType="1"/>
            </p:cNvSpPr>
            <p:nvPr/>
          </p:nvSpPr>
          <p:spPr bwMode="auto">
            <a:xfrm>
              <a:off x="3692" y="3216"/>
              <a:ext cx="64" cy="152"/>
            </a:xfrm>
            <a:prstGeom prst="line">
              <a:avLst/>
            </a:prstGeom>
            <a:noFill/>
            <a:ln w="12700">
              <a:solidFill>
                <a:srgbClr val="66FFFF"/>
              </a:solidFill>
              <a:round/>
              <a:headEnd/>
              <a:tailEnd/>
            </a:ln>
            <a:effectLst>
              <a:outerShdw dist="17961" dir="2700000" algn="ctr" rotWithShape="0">
                <a:srgbClr val="000000"/>
              </a:outerShdw>
            </a:effectLst>
          </p:spPr>
          <p:txBody>
            <a:bodyPr/>
            <a:lstStyle/>
            <a:p>
              <a:endParaRPr lang="en-US"/>
            </a:p>
          </p:txBody>
        </p:sp>
      </p:grpSp>
      <p:grpSp>
        <p:nvGrpSpPr>
          <p:cNvPr id="267289" name="Group 25"/>
          <p:cNvGrpSpPr>
            <a:grpSpLocks/>
          </p:cNvGrpSpPr>
          <p:nvPr/>
        </p:nvGrpSpPr>
        <p:grpSpPr bwMode="auto">
          <a:xfrm flipH="1">
            <a:off x="3536950" y="2238375"/>
            <a:ext cx="101600" cy="3076575"/>
            <a:chOff x="3380" y="1438"/>
            <a:chExt cx="64" cy="1938"/>
          </a:xfrm>
        </p:grpSpPr>
        <p:sp>
          <p:nvSpPr>
            <p:cNvPr id="267290" name="Line 26"/>
            <p:cNvSpPr>
              <a:spLocks noChangeShapeType="1"/>
            </p:cNvSpPr>
            <p:nvPr/>
          </p:nvSpPr>
          <p:spPr bwMode="auto">
            <a:xfrm>
              <a:off x="3444" y="1438"/>
              <a:ext cx="0" cy="1792"/>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267291" name="Line 27"/>
            <p:cNvSpPr>
              <a:spLocks noChangeShapeType="1"/>
            </p:cNvSpPr>
            <p:nvPr/>
          </p:nvSpPr>
          <p:spPr bwMode="auto">
            <a:xfrm flipH="1">
              <a:off x="3380" y="3224"/>
              <a:ext cx="64" cy="152"/>
            </a:xfrm>
            <a:prstGeom prst="line">
              <a:avLst/>
            </a:prstGeom>
            <a:noFill/>
            <a:ln w="12700">
              <a:solidFill>
                <a:schemeClr val="tx1"/>
              </a:solidFill>
              <a:round/>
              <a:headEnd/>
              <a:tailEnd/>
            </a:ln>
            <a:effectLst>
              <a:outerShdw dist="17961" dir="2700000" algn="ctr" rotWithShape="0">
                <a:srgbClr val="000000"/>
              </a:outerShdw>
            </a:effectLst>
          </p:spPr>
          <p:txBody>
            <a:bodyPr/>
            <a:lstStyle/>
            <a:p>
              <a:endParaRPr lang="en-US"/>
            </a:p>
          </p:txBody>
        </p:sp>
      </p:grpSp>
      <p:sp>
        <p:nvSpPr>
          <p:cNvPr id="267292" name="Line 28"/>
          <p:cNvSpPr>
            <a:spLocks noChangeShapeType="1"/>
          </p:cNvSpPr>
          <p:nvPr/>
        </p:nvSpPr>
        <p:spPr bwMode="auto">
          <a:xfrm flipH="1">
            <a:off x="2597150" y="3736975"/>
            <a:ext cx="647700" cy="0"/>
          </a:xfrm>
          <a:prstGeom prst="line">
            <a:avLst/>
          </a:prstGeom>
          <a:noFill/>
          <a:ln w="12700">
            <a:solidFill>
              <a:srgbClr val="66FFFF"/>
            </a:solidFill>
            <a:round/>
            <a:headEnd/>
            <a:tailEnd type="triangle" w="med" len="med"/>
          </a:ln>
          <a:effectLst>
            <a:outerShdw dist="17961" dir="2700000" algn="ctr" rotWithShape="0">
              <a:srgbClr val="000000"/>
            </a:outerShdw>
          </a:effectLst>
        </p:spPr>
        <p:txBody>
          <a:bodyPr wrap="none" anchor="ctr"/>
          <a:lstStyle/>
          <a:p>
            <a:endParaRPr lang="en-US"/>
          </a:p>
        </p:txBody>
      </p:sp>
      <p:sp>
        <p:nvSpPr>
          <p:cNvPr id="267293" name="AutoShape 29"/>
          <p:cNvSpPr>
            <a:spLocks noChangeArrowheads="1"/>
          </p:cNvSpPr>
          <p:nvPr/>
        </p:nvSpPr>
        <p:spPr bwMode="auto">
          <a:xfrm rot="5400000">
            <a:off x="733425" y="22161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67294" name="AutoShape 30"/>
          <p:cNvSpPr>
            <a:spLocks noChangeArrowheads="1"/>
          </p:cNvSpPr>
          <p:nvPr/>
        </p:nvSpPr>
        <p:spPr bwMode="auto">
          <a:xfrm rot="5400000">
            <a:off x="733425" y="37401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67295" name="Rectangle 31"/>
          <p:cNvSpPr>
            <a:spLocks noChangeArrowheads="1"/>
          </p:cNvSpPr>
          <p:nvPr/>
        </p:nvSpPr>
        <p:spPr bwMode="auto">
          <a:xfrm>
            <a:off x="690563" y="141288"/>
            <a:ext cx="7772400" cy="8143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Lower-Tailed Test About a Population Mean:</a:t>
            </a:r>
          </a:p>
          <a:p>
            <a:r>
              <a:rPr lang="en-US" sz="2800" i="1">
                <a:solidFill>
                  <a:srgbClr val="66FFFF"/>
                </a:solidFill>
                <a:effectLst>
                  <a:outerShdw blurRad="38100" dist="38100" dir="2700000" algn="tl">
                    <a:srgbClr val="000000"/>
                  </a:outerShdw>
                </a:effectLst>
                <a:latin typeface="Symbol" pitchFamily="18" charset="2"/>
              </a:rPr>
              <a:t>s</a:t>
            </a:r>
            <a:r>
              <a:rPr lang="en-US" sz="2800">
                <a:solidFill>
                  <a:srgbClr val="66FFFF"/>
                </a:solidFill>
                <a:effectLst>
                  <a:outerShdw blurRad="38100" dist="38100" dir="2700000" algn="tl">
                    <a:srgbClr val="000000"/>
                  </a:outerShdw>
                </a:effectLst>
                <a:latin typeface="Book Antiqua" pitchFamily="18" charset="0"/>
              </a:rPr>
              <a:t>  Known</a:t>
            </a:r>
            <a:endParaRPr lang="en-US" sz="2600">
              <a:solidFill>
                <a:srgbClr val="66FFFF"/>
              </a:solidFill>
              <a:effectLst>
                <a:outerShdw blurRad="38100" dist="38100" dir="2700000" algn="tl">
                  <a:srgbClr val="000000"/>
                </a:outerShdw>
              </a:effectLst>
              <a:latin typeface="Book Antiqua" pitchFamily="18" charset="0"/>
            </a:endParaRPr>
          </a:p>
        </p:txBody>
      </p:sp>
      <p:grpSp>
        <p:nvGrpSpPr>
          <p:cNvPr id="267296" name="Group 32"/>
          <p:cNvGrpSpPr>
            <a:grpSpLocks/>
          </p:cNvGrpSpPr>
          <p:nvPr/>
        </p:nvGrpSpPr>
        <p:grpSpPr bwMode="auto">
          <a:xfrm>
            <a:off x="5973763" y="2214563"/>
            <a:ext cx="1779587" cy="1379537"/>
            <a:chOff x="3571" y="1663"/>
            <a:chExt cx="1121" cy="869"/>
          </a:xfrm>
        </p:grpSpPr>
        <p:sp>
          <p:nvSpPr>
            <p:cNvPr id="267297" name="Rectangle 33"/>
            <p:cNvSpPr>
              <a:spLocks noChangeArrowheads="1"/>
            </p:cNvSpPr>
            <p:nvPr/>
          </p:nvSpPr>
          <p:spPr bwMode="auto">
            <a:xfrm>
              <a:off x="3571" y="1663"/>
              <a:ext cx="1121" cy="804"/>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a:effectLst/>
                  <a:latin typeface="Book Antiqua" pitchFamily="18" charset="0"/>
                </a:rPr>
                <a:t>  Sampling</a:t>
              </a:r>
            </a:p>
            <a:p>
              <a:pPr algn="l"/>
              <a:r>
                <a:rPr lang="en-US" sz="2400">
                  <a:effectLst/>
                  <a:latin typeface="Book Antiqua" pitchFamily="18" charset="0"/>
                </a:rPr>
                <a:t>distribution</a:t>
              </a:r>
            </a:p>
            <a:p>
              <a:pPr algn="l"/>
              <a:endParaRPr lang="en-US" sz="600">
                <a:effectLst/>
                <a:latin typeface="Book Antiqua" pitchFamily="18" charset="0"/>
              </a:endParaRPr>
            </a:p>
            <a:p>
              <a:pPr algn="l"/>
              <a:r>
                <a:rPr lang="en-US" sz="2400">
                  <a:effectLst/>
                  <a:latin typeface="Book Antiqua" pitchFamily="18" charset="0"/>
                </a:rPr>
                <a:t> of </a:t>
              </a:r>
            </a:p>
          </p:txBody>
        </p:sp>
        <p:graphicFrame>
          <p:nvGraphicFramePr>
            <p:cNvPr id="267298" name="Object 34">
              <a:hlinkClick r:id="" action="ppaction://ole?verb=0"/>
            </p:cNvPr>
            <p:cNvGraphicFramePr>
              <a:graphicFrameLocks/>
            </p:cNvGraphicFramePr>
            <p:nvPr/>
          </p:nvGraphicFramePr>
          <p:xfrm>
            <a:off x="3884" y="2155"/>
            <a:ext cx="753" cy="377"/>
          </p:xfrm>
          <a:graphic>
            <a:graphicData uri="http://schemas.openxmlformats.org/presentationml/2006/ole">
              <mc:AlternateContent xmlns:mc="http://schemas.openxmlformats.org/markup-compatibility/2006">
                <mc:Choice xmlns:v="urn:schemas-microsoft-com:vml" Requires="v">
                  <p:oleObj spid="_x0000_s267329" name="Equation" r:id="rId4" imgW="1204560" imgH="607680" progId="Equation">
                    <p:embed/>
                  </p:oleObj>
                </mc:Choice>
                <mc:Fallback>
                  <p:oleObj name="Equation" r:id="rId4" imgW="1204560" imgH="607680" progId="Equation">
                    <p:embed/>
                    <p:pic>
                      <p:nvPicPr>
                        <p:cNvPr id="0" name="Picture 34"/>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84" y="2155"/>
                          <a:ext cx="753" cy="377"/>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
        <p:nvSpPr>
          <p:cNvPr id="267300" name="AutoShape 36"/>
          <p:cNvSpPr>
            <a:spLocks noChangeArrowheads="1"/>
          </p:cNvSpPr>
          <p:nvPr/>
        </p:nvSpPr>
        <p:spPr bwMode="auto">
          <a:xfrm>
            <a:off x="5524500" y="1066800"/>
            <a:ext cx="2133600" cy="800100"/>
          </a:xfrm>
          <a:prstGeom prst="wedgeRoundRectCallout">
            <a:avLst>
              <a:gd name="adj1" fmla="val -202083"/>
              <a:gd name="adj2" fmla="val 270042"/>
              <a:gd name="adj3" fmla="val 16667"/>
            </a:avLst>
          </a:prstGeom>
          <a:gradFill rotWithShape="0">
            <a:gsLst>
              <a:gs pos="0">
                <a:schemeClr val="hlink"/>
              </a:gs>
              <a:gs pos="100000">
                <a:schemeClr val="hlink">
                  <a:gamma/>
                  <a:shade val="46275"/>
                  <a:invGamma/>
                </a:schemeClr>
              </a:gs>
            </a:gsLst>
            <a:path path="rect">
              <a:fillToRect l="50000" t="50000" r="50000" b="50000"/>
            </a:path>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lstStyle/>
          <a:p>
            <a:r>
              <a:rPr lang="en-US" i="1">
                <a:effectLst>
                  <a:outerShdw blurRad="38100" dist="38100" dir="2700000" algn="tl">
                    <a:srgbClr val="000000"/>
                  </a:outerShdw>
                </a:effectLst>
                <a:latin typeface="Book Antiqua" pitchFamily="18" charset="0"/>
              </a:rPr>
              <a:t>p</a:t>
            </a:r>
            <a:r>
              <a:rPr lang="en-US">
                <a:effectLst>
                  <a:outerShdw blurRad="38100" dist="38100" dir="2700000" algn="tl">
                    <a:srgbClr val="000000"/>
                  </a:outerShdw>
                </a:effectLst>
                <a:latin typeface="Book Antiqua" pitchFamily="18" charset="0"/>
              </a:rPr>
              <a:t>-Value </a:t>
            </a:r>
            <a:r>
              <a:rPr lang="en-US" u="sng">
                <a:effectLst>
                  <a:outerShdw blurRad="38100" dist="38100" dir="2700000" algn="tl">
                    <a:srgbClr val="000000"/>
                  </a:outerShdw>
                </a:effectLst>
                <a:latin typeface="Book Antiqua" pitchFamily="18" charset="0"/>
              </a:rPr>
              <a:t>&lt;</a:t>
            </a:r>
            <a:r>
              <a:rPr lang="en-US">
                <a:effectLst>
                  <a:outerShdw blurRad="38100" dist="38100" dir="2700000" algn="tl">
                    <a:srgbClr val="000000"/>
                  </a:outerShdw>
                </a:effectLst>
                <a:latin typeface="Book Antiqua" pitchFamily="18" charset="0"/>
              </a:rPr>
              <a:t> </a:t>
            </a:r>
            <a:r>
              <a:rPr lang="en-US" i="1">
                <a:effectLst>
                  <a:outerShdw blurRad="38100" dist="38100" dir="2700000" algn="tl">
                    <a:srgbClr val="000000"/>
                  </a:outerShdw>
                </a:effectLst>
                <a:latin typeface="Symbol" pitchFamily="18" charset="2"/>
              </a:rPr>
              <a:t>a</a:t>
            </a:r>
            <a:r>
              <a:rPr lang="en-US">
                <a:effectLst>
                  <a:outerShdw blurRad="38100" dist="38100" dir="2700000" algn="tl">
                    <a:srgbClr val="000000"/>
                  </a:outerShdw>
                </a:effectLst>
                <a:latin typeface="Symbol" pitchFamily="18" charset="2"/>
              </a:rPr>
              <a:t> </a:t>
            </a:r>
            <a:r>
              <a:rPr lang="en-US">
                <a:effectLst>
                  <a:outerShdw blurRad="38100" dist="38100" dir="2700000" algn="tl">
                    <a:srgbClr val="000000"/>
                  </a:outerShdw>
                </a:effectLst>
                <a:latin typeface="Book Antiqua" pitchFamily="18" charset="0"/>
              </a:rPr>
              <a:t>,</a:t>
            </a:r>
          </a:p>
          <a:p>
            <a:r>
              <a:rPr lang="en-US">
                <a:effectLst>
                  <a:outerShdw blurRad="38100" dist="38100" dir="2700000" algn="tl">
                    <a:srgbClr val="000000"/>
                  </a:outerShdw>
                </a:effectLst>
                <a:latin typeface="Book Antiqua" pitchFamily="18" charset="0"/>
              </a:rPr>
              <a:t>so reject </a:t>
            </a:r>
            <a:r>
              <a:rPr lang="en-US" i="1">
                <a:effectLst>
                  <a:outerShdw blurRad="38100" dist="38100" dir="2700000" algn="tl">
                    <a:srgbClr val="000000"/>
                  </a:outerShdw>
                </a:effectLst>
                <a:latin typeface="Book Antiqua" pitchFamily="18" charset="0"/>
              </a:rPr>
              <a:t>H</a:t>
            </a:r>
            <a:r>
              <a:rPr lang="en-US" baseline="-25000">
                <a:effectLst>
                  <a:outerShdw blurRad="38100" dist="38100" dir="2700000" algn="tl">
                    <a:srgbClr val="000000"/>
                  </a:outerShdw>
                </a:effectLst>
                <a:latin typeface="Book Antiqua" pitchFamily="18" charset="0"/>
              </a:rPr>
              <a:t>0</a:t>
            </a:r>
            <a:r>
              <a:rPr lang="en-US">
                <a:effectLst>
                  <a:outerShdw blurRad="38100" dist="38100" dir="2700000" algn="tl">
                    <a:srgbClr val="000000"/>
                  </a:outerShdw>
                </a:effectLst>
                <a:latin typeface="Book Antiqua" pitchFamily="18" charset="0"/>
              </a:rPr>
              <a:t>.</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267293"/>
                                        </p:tgtEl>
                                        <p:attrNameLst>
                                          <p:attrName>style.visibility</p:attrName>
                                        </p:attrNameLst>
                                      </p:cBhvr>
                                      <p:to>
                                        <p:strVal val="visible"/>
                                      </p:to>
                                    </p:set>
                                    <p:animEffect transition="in" filter="slide(fromLeft)">
                                      <p:cBhvr>
                                        <p:cTn id="7" dur="500"/>
                                        <p:tgtEl>
                                          <p:spTgt spid="267293"/>
                                        </p:tgtEl>
                                      </p:cBhvr>
                                    </p:animEffect>
                                  </p:childTnLst>
                                  <p:subTnLst>
                                    <p:set>
                                      <p:cBhvr override="childStyle">
                                        <p:cTn dur="1" fill="hold" display="0" masterRel="nextClick" afterEffect="1"/>
                                        <p:tgtEl>
                                          <p:spTgt spid="267293"/>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67266"/>
                                        </p:tgtEl>
                                        <p:attrNameLst>
                                          <p:attrName>style.visibility</p:attrName>
                                        </p:attrNameLst>
                                      </p:cBhvr>
                                      <p:to>
                                        <p:strVal val="visible"/>
                                      </p:to>
                                    </p:set>
                                    <p:animEffect transition="in" filter="dissolve">
                                      <p:cBhvr>
                                        <p:cTn id="12" dur="500"/>
                                        <p:tgtEl>
                                          <p:spTgt spid="267266"/>
                                        </p:tgtEl>
                                      </p:cBhvr>
                                    </p:animEffect>
                                  </p:childTnLst>
                                </p:cTn>
                              </p:par>
                            </p:childTnLst>
                          </p:cTn>
                        </p:par>
                        <p:par>
                          <p:cTn id="13" fill="hold">
                            <p:stCondLst>
                              <p:cond delay="500"/>
                            </p:stCondLst>
                            <p:childTnLst>
                              <p:par>
                                <p:cTn id="14" presetID="12" presetClass="entr" presetSubtype="8" fill="hold" grpId="0" nodeType="afterEffect">
                                  <p:stCondLst>
                                    <p:cond delay="1000"/>
                                  </p:stCondLst>
                                  <p:childTnLst>
                                    <p:set>
                                      <p:cBhvr>
                                        <p:cTn id="15" dur="1" fill="hold">
                                          <p:stCondLst>
                                            <p:cond delay="0"/>
                                          </p:stCondLst>
                                        </p:cTn>
                                        <p:tgtEl>
                                          <p:spTgt spid="267275"/>
                                        </p:tgtEl>
                                        <p:attrNameLst>
                                          <p:attrName>style.visibility</p:attrName>
                                        </p:attrNameLst>
                                      </p:cBhvr>
                                      <p:to>
                                        <p:strVal val="visible"/>
                                      </p:to>
                                    </p:set>
                                    <p:animEffect transition="in" filter="slide(fromLeft)">
                                      <p:cBhvr>
                                        <p:cTn id="16" dur="500"/>
                                        <p:tgtEl>
                                          <p:spTgt spid="267275"/>
                                        </p:tgtEl>
                                      </p:cBhvr>
                                    </p:animEffect>
                                  </p:childTnLst>
                                </p:cTn>
                              </p:par>
                            </p:childTnLst>
                          </p:cTn>
                        </p:par>
                        <p:par>
                          <p:cTn id="17" fill="hold">
                            <p:stCondLst>
                              <p:cond delay="2000"/>
                            </p:stCondLst>
                            <p:childTnLst>
                              <p:par>
                                <p:cTn id="18" presetID="12" presetClass="entr" presetSubtype="8" fill="hold" grpId="0" nodeType="afterEffect">
                                  <p:stCondLst>
                                    <p:cond delay="0"/>
                                  </p:stCondLst>
                                  <p:childTnLst>
                                    <p:set>
                                      <p:cBhvr>
                                        <p:cTn id="19" dur="1" fill="hold">
                                          <p:stCondLst>
                                            <p:cond delay="0"/>
                                          </p:stCondLst>
                                        </p:cTn>
                                        <p:tgtEl>
                                          <p:spTgt spid="267276"/>
                                        </p:tgtEl>
                                        <p:attrNameLst>
                                          <p:attrName>style.visibility</p:attrName>
                                        </p:attrNameLst>
                                      </p:cBhvr>
                                      <p:to>
                                        <p:strVal val="visible"/>
                                      </p:to>
                                    </p:set>
                                    <p:animEffect transition="in" filter="slide(fromLeft)">
                                      <p:cBhvr>
                                        <p:cTn id="20" dur="500"/>
                                        <p:tgtEl>
                                          <p:spTgt spid="267276"/>
                                        </p:tgtEl>
                                      </p:cBhvr>
                                    </p:animEffect>
                                  </p:childTnLst>
                                </p:cTn>
                              </p:par>
                            </p:childTnLst>
                          </p:cTn>
                        </p:par>
                        <p:par>
                          <p:cTn id="21" fill="hold">
                            <p:stCondLst>
                              <p:cond delay="2500"/>
                            </p:stCondLst>
                            <p:childTnLst>
                              <p:par>
                                <p:cTn id="22" presetID="12" presetClass="entr" presetSubtype="1" fill="hold" grpId="0" nodeType="afterEffect">
                                  <p:stCondLst>
                                    <p:cond delay="1000"/>
                                  </p:stCondLst>
                                  <p:childTnLst>
                                    <p:set>
                                      <p:cBhvr>
                                        <p:cTn id="23" dur="1" fill="hold">
                                          <p:stCondLst>
                                            <p:cond delay="0"/>
                                          </p:stCondLst>
                                        </p:cTn>
                                        <p:tgtEl>
                                          <p:spTgt spid="267278"/>
                                        </p:tgtEl>
                                        <p:attrNameLst>
                                          <p:attrName>style.visibility</p:attrName>
                                        </p:attrNameLst>
                                      </p:cBhvr>
                                      <p:to>
                                        <p:strVal val="visible"/>
                                      </p:to>
                                    </p:set>
                                    <p:animEffect transition="in" filter="slide(fromTop)">
                                      <p:cBhvr>
                                        <p:cTn id="24" dur="500"/>
                                        <p:tgtEl>
                                          <p:spTgt spid="267278"/>
                                        </p:tgtEl>
                                      </p:cBhvr>
                                    </p:animEffect>
                                  </p:childTnLst>
                                </p:cTn>
                              </p:par>
                            </p:childTnLst>
                          </p:cTn>
                        </p:par>
                        <p:par>
                          <p:cTn id="25" fill="hold">
                            <p:stCondLst>
                              <p:cond delay="4000"/>
                            </p:stCondLst>
                            <p:childTnLst>
                              <p:par>
                                <p:cTn id="26" presetID="12" presetClass="entr" presetSubtype="1" fill="hold" grpId="0" nodeType="afterEffect">
                                  <p:stCondLst>
                                    <p:cond delay="1000"/>
                                  </p:stCondLst>
                                  <p:childTnLst>
                                    <p:set>
                                      <p:cBhvr>
                                        <p:cTn id="27" dur="1" fill="hold">
                                          <p:stCondLst>
                                            <p:cond delay="0"/>
                                          </p:stCondLst>
                                        </p:cTn>
                                        <p:tgtEl>
                                          <p:spTgt spid="267272"/>
                                        </p:tgtEl>
                                        <p:attrNameLst>
                                          <p:attrName>style.visibility</p:attrName>
                                        </p:attrNameLst>
                                      </p:cBhvr>
                                      <p:to>
                                        <p:strVal val="visible"/>
                                      </p:to>
                                    </p:set>
                                    <p:animEffect transition="in" filter="slide(fromTop)">
                                      <p:cBhvr>
                                        <p:cTn id="28" dur="500"/>
                                        <p:tgtEl>
                                          <p:spTgt spid="267272"/>
                                        </p:tgtEl>
                                      </p:cBhvr>
                                    </p:animEffect>
                                  </p:childTnLst>
                                </p:cTn>
                              </p:par>
                            </p:childTnLst>
                          </p:cTn>
                        </p:par>
                        <p:par>
                          <p:cTn id="29" fill="hold">
                            <p:stCondLst>
                              <p:cond delay="5500"/>
                            </p:stCondLst>
                            <p:childTnLst>
                              <p:par>
                                <p:cTn id="30" presetID="12" presetClass="entr" presetSubtype="4" fill="hold" nodeType="afterEffect">
                                  <p:stCondLst>
                                    <p:cond delay="1000"/>
                                  </p:stCondLst>
                                  <p:childTnLst>
                                    <p:set>
                                      <p:cBhvr>
                                        <p:cTn id="31" dur="1" fill="hold">
                                          <p:stCondLst>
                                            <p:cond delay="0"/>
                                          </p:stCondLst>
                                        </p:cTn>
                                        <p:tgtEl>
                                          <p:spTgt spid="267279"/>
                                        </p:tgtEl>
                                        <p:attrNameLst>
                                          <p:attrName>style.visibility</p:attrName>
                                        </p:attrNameLst>
                                      </p:cBhvr>
                                      <p:to>
                                        <p:strVal val="visible"/>
                                      </p:to>
                                    </p:set>
                                    <p:animEffect transition="in" filter="slide(fromBottom)">
                                      <p:cBhvr>
                                        <p:cTn id="32" dur="500"/>
                                        <p:tgtEl>
                                          <p:spTgt spid="267279"/>
                                        </p:tgtEl>
                                      </p:cBhvr>
                                    </p:animEffect>
                                  </p:childTnLst>
                                </p:cTn>
                              </p:par>
                            </p:childTnLst>
                          </p:cTn>
                        </p:par>
                        <p:par>
                          <p:cTn id="33" fill="hold">
                            <p:stCondLst>
                              <p:cond delay="7000"/>
                            </p:stCondLst>
                            <p:childTnLst>
                              <p:par>
                                <p:cTn id="34" presetID="12" presetClass="entr" presetSubtype="4" fill="hold" grpId="0" nodeType="afterEffect">
                                  <p:stCondLst>
                                    <p:cond delay="1000"/>
                                  </p:stCondLst>
                                  <p:childTnLst>
                                    <p:set>
                                      <p:cBhvr>
                                        <p:cTn id="35" dur="1" fill="hold">
                                          <p:stCondLst>
                                            <p:cond delay="0"/>
                                          </p:stCondLst>
                                        </p:cTn>
                                        <p:tgtEl>
                                          <p:spTgt spid="267268"/>
                                        </p:tgtEl>
                                        <p:attrNameLst>
                                          <p:attrName>style.visibility</p:attrName>
                                        </p:attrNameLst>
                                      </p:cBhvr>
                                      <p:to>
                                        <p:strVal val="visible"/>
                                      </p:to>
                                    </p:set>
                                    <p:animEffect transition="in" filter="slide(fromBottom)">
                                      <p:cBhvr>
                                        <p:cTn id="36" dur="500"/>
                                        <p:tgtEl>
                                          <p:spTgt spid="267268"/>
                                        </p:tgtEl>
                                      </p:cBhvr>
                                    </p:animEffect>
                                  </p:childTnLst>
                                </p:cTn>
                              </p:par>
                            </p:childTnLst>
                          </p:cTn>
                        </p:par>
                        <p:par>
                          <p:cTn id="37" fill="hold">
                            <p:stCondLst>
                              <p:cond delay="8500"/>
                            </p:stCondLst>
                            <p:childTnLst>
                              <p:par>
                                <p:cTn id="38" presetID="12" presetClass="entr" presetSubtype="1" fill="hold" nodeType="afterEffect">
                                  <p:stCondLst>
                                    <p:cond delay="1000"/>
                                  </p:stCondLst>
                                  <p:childTnLst>
                                    <p:set>
                                      <p:cBhvr>
                                        <p:cTn id="39" dur="1" fill="hold">
                                          <p:stCondLst>
                                            <p:cond delay="0"/>
                                          </p:stCondLst>
                                        </p:cTn>
                                        <p:tgtEl>
                                          <p:spTgt spid="267296"/>
                                        </p:tgtEl>
                                        <p:attrNameLst>
                                          <p:attrName>style.visibility</p:attrName>
                                        </p:attrNameLst>
                                      </p:cBhvr>
                                      <p:to>
                                        <p:strVal val="visible"/>
                                      </p:to>
                                    </p:set>
                                    <p:animEffect transition="in" filter="slide(fromTop)">
                                      <p:cBhvr>
                                        <p:cTn id="40" dur="500"/>
                                        <p:tgtEl>
                                          <p:spTgt spid="267296"/>
                                        </p:tgtEl>
                                      </p:cBhvr>
                                    </p:animEffect>
                                  </p:childTnLst>
                                </p:cTn>
                              </p:par>
                            </p:childTnLst>
                          </p:cTn>
                        </p:par>
                        <p:par>
                          <p:cTn id="41" fill="hold">
                            <p:stCondLst>
                              <p:cond delay="10000"/>
                            </p:stCondLst>
                            <p:childTnLst>
                              <p:par>
                                <p:cTn id="42" presetID="12" presetClass="entr" presetSubtype="1" fill="hold" nodeType="afterEffect">
                                  <p:stCondLst>
                                    <p:cond delay="2000"/>
                                  </p:stCondLst>
                                  <p:childTnLst>
                                    <p:set>
                                      <p:cBhvr>
                                        <p:cTn id="43" dur="1" fill="hold">
                                          <p:stCondLst>
                                            <p:cond delay="0"/>
                                          </p:stCondLst>
                                        </p:cTn>
                                        <p:tgtEl>
                                          <p:spTgt spid="267289"/>
                                        </p:tgtEl>
                                        <p:attrNameLst>
                                          <p:attrName>style.visibility</p:attrName>
                                        </p:attrNameLst>
                                      </p:cBhvr>
                                      <p:to>
                                        <p:strVal val="visible"/>
                                      </p:to>
                                    </p:set>
                                    <p:animEffect transition="in" filter="slide(fromTop)">
                                      <p:cBhvr>
                                        <p:cTn id="44" dur="500"/>
                                        <p:tgtEl>
                                          <p:spTgt spid="267289"/>
                                        </p:tgtEl>
                                      </p:cBhvr>
                                    </p:animEffect>
                                  </p:childTnLst>
                                </p:cTn>
                              </p:par>
                            </p:childTnLst>
                          </p:cTn>
                        </p:par>
                        <p:par>
                          <p:cTn id="45" fill="hold">
                            <p:stCondLst>
                              <p:cond delay="12500"/>
                            </p:stCondLst>
                            <p:childTnLst>
                              <p:par>
                                <p:cTn id="46" presetID="12" presetClass="entr" presetSubtype="8" fill="hold" grpId="0" nodeType="afterEffect">
                                  <p:stCondLst>
                                    <p:cond delay="1000"/>
                                  </p:stCondLst>
                                  <p:childTnLst>
                                    <p:set>
                                      <p:cBhvr>
                                        <p:cTn id="47" dur="1" fill="hold">
                                          <p:stCondLst>
                                            <p:cond delay="0"/>
                                          </p:stCondLst>
                                        </p:cTn>
                                        <p:tgtEl>
                                          <p:spTgt spid="267273"/>
                                        </p:tgtEl>
                                        <p:attrNameLst>
                                          <p:attrName>style.visibility</p:attrName>
                                        </p:attrNameLst>
                                      </p:cBhvr>
                                      <p:to>
                                        <p:strVal val="visible"/>
                                      </p:to>
                                    </p:set>
                                    <p:animEffect transition="in" filter="slide(fromLeft)">
                                      <p:cBhvr>
                                        <p:cTn id="48" dur="500"/>
                                        <p:tgtEl>
                                          <p:spTgt spid="267273"/>
                                        </p:tgtEl>
                                      </p:cBhvr>
                                    </p:animEffect>
                                  </p:childTnLst>
                                </p:cTn>
                              </p:par>
                            </p:childTnLst>
                          </p:cTn>
                        </p:par>
                        <p:par>
                          <p:cTn id="49" fill="hold">
                            <p:stCondLst>
                              <p:cond delay="14000"/>
                            </p:stCondLst>
                            <p:childTnLst>
                              <p:par>
                                <p:cTn id="50" presetID="12" presetClass="entr" presetSubtype="8" fill="hold" grpId="0" nodeType="afterEffect">
                                  <p:stCondLst>
                                    <p:cond delay="1000"/>
                                  </p:stCondLst>
                                  <p:childTnLst>
                                    <p:set>
                                      <p:cBhvr>
                                        <p:cTn id="51" dur="1" fill="hold">
                                          <p:stCondLst>
                                            <p:cond delay="0"/>
                                          </p:stCondLst>
                                        </p:cTn>
                                        <p:tgtEl>
                                          <p:spTgt spid="267271"/>
                                        </p:tgtEl>
                                        <p:attrNameLst>
                                          <p:attrName>style.visibility</p:attrName>
                                        </p:attrNameLst>
                                      </p:cBhvr>
                                      <p:to>
                                        <p:strVal val="visible"/>
                                      </p:to>
                                    </p:set>
                                    <p:animEffect transition="in" filter="slide(fromLeft)">
                                      <p:cBhvr>
                                        <p:cTn id="52" dur="500"/>
                                        <p:tgtEl>
                                          <p:spTgt spid="267271"/>
                                        </p:tgtEl>
                                      </p:cBhvr>
                                    </p:animEffect>
                                  </p:childTnLst>
                                </p:cTn>
                              </p:par>
                            </p:childTnLst>
                          </p:cTn>
                        </p:par>
                        <p:par>
                          <p:cTn id="53" fill="hold">
                            <p:stCondLst>
                              <p:cond delay="15500"/>
                            </p:stCondLst>
                            <p:childTnLst>
                              <p:par>
                                <p:cTn id="54" presetID="12" presetClass="entr" presetSubtype="8" fill="hold" grpId="0" nodeType="afterEffect">
                                  <p:stCondLst>
                                    <p:cond delay="1000"/>
                                  </p:stCondLst>
                                  <p:childTnLst>
                                    <p:set>
                                      <p:cBhvr>
                                        <p:cTn id="55" dur="1" fill="hold">
                                          <p:stCondLst>
                                            <p:cond delay="0"/>
                                          </p:stCondLst>
                                        </p:cTn>
                                        <p:tgtEl>
                                          <p:spTgt spid="267274"/>
                                        </p:tgtEl>
                                        <p:attrNameLst>
                                          <p:attrName>style.visibility</p:attrName>
                                        </p:attrNameLst>
                                      </p:cBhvr>
                                      <p:to>
                                        <p:strVal val="visible"/>
                                      </p:to>
                                    </p:set>
                                    <p:animEffect transition="in" filter="slide(fromLeft)">
                                      <p:cBhvr>
                                        <p:cTn id="56" dur="500"/>
                                        <p:tgtEl>
                                          <p:spTgt spid="267274"/>
                                        </p:tgtEl>
                                      </p:cBhvr>
                                    </p:animEffect>
                                  </p:childTnLst>
                                </p:cTn>
                              </p:par>
                            </p:childTnLst>
                          </p:cTn>
                        </p:par>
                        <p:par>
                          <p:cTn id="57" fill="hold">
                            <p:stCondLst>
                              <p:cond delay="17000"/>
                            </p:stCondLst>
                            <p:childTnLst>
                              <p:par>
                                <p:cTn id="58" presetID="12" presetClass="entr" presetSubtype="8" fill="hold" grpId="0" nodeType="afterEffect">
                                  <p:stCondLst>
                                    <p:cond delay="1000"/>
                                  </p:stCondLst>
                                  <p:childTnLst>
                                    <p:set>
                                      <p:cBhvr>
                                        <p:cTn id="59" dur="1" fill="hold">
                                          <p:stCondLst>
                                            <p:cond delay="0"/>
                                          </p:stCondLst>
                                        </p:cTn>
                                        <p:tgtEl>
                                          <p:spTgt spid="267294"/>
                                        </p:tgtEl>
                                        <p:attrNameLst>
                                          <p:attrName>style.visibility</p:attrName>
                                        </p:attrNameLst>
                                      </p:cBhvr>
                                      <p:to>
                                        <p:strVal val="visible"/>
                                      </p:to>
                                    </p:set>
                                    <p:animEffect transition="in" filter="slide(fromLeft)">
                                      <p:cBhvr>
                                        <p:cTn id="60" dur="500"/>
                                        <p:tgtEl>
                                          <p:spTgt spid="267294"/>
                                        </p:tgtEl>
                                      </p:cBhvr>
                                    </p:animEffect>
                                  </p:childTnLst>
                                  <p:subTnLst>
                                    <p:set>
                                      <p:cBhvr override="childStyle">
                                        <p:cTn dur="1" fill="hold" display="0" masterRel="nextClick" afterEffect="1"/>
                                        <p:tgtEl>
                                          <p:spTgt spid="267294"/>
                                        </p:tgtEl>
                                        <p:attrNameLst>
                                          <p:attrName>style.visibility</p:attrName>
                                        </p:attrNameLst>
                                      </p:cBhvr>
                                      <p:to>
                                        <p:strVal val="hidden"/>
                                      </p:to>
                                    </p:set>
                                  </p:subTnLst>
                                </p:cTn>
                              </p:par>
                            </p:childTnLst>
                          </p:cTn>
                        </p:par>
                      </p:childTnLst>
                    </p:cTn>
                  </p:par>
                  <p:par>
                    <p:cTn id="61" fill="hold">
                      <p:stCondLst>
                        <p:cond delay="indefinite"/>
                      </p:stCondLst>
                      <p:childTnLst>
                        <p:par>
                          <p:cTn id="62" fill="hold">
                            <p:stCondLst>
                              <p:cond delay="0"/>
                            </p:stCondLst>
                            <p:childTnLst>
                              <p:par>
                                <p:cTn id="63" presetID="12" presetClass="entr" presetSubtype="1" fill="hold" nodeType="clickEffect">
                                  <p:stCondLst>
                                    <p:cond delay="0"/>
                                  </p:stCondLst>
                                  <p:childTnLst>
                                    <p:set>
                                      <p:cBhvr>
                                        <p:cTn id="64" dur="1" fill="hold">
                                          <p:stCondLst>
                                            <p:cond delay="0"/>
                                          </p:stCondLst>
                                        </p:cTn>
                                        <p:tgtEl>
                                          <p:spTgt spid="267286"/>
                                        </p:tgtEl>
                                        <p:attrNameLst>
                                          <p:attrName>style.visibility</p:attrName>
                                        </p:attrNameLst>
                                      </p:cBhvr>
                                      <p:to>
                                        <p:strVal val="visible"/>
                                      </p:to>
                                    </p:set>
                                    <p:animEffect transition="in" filter="slide(fromTop)">
                                      <p:cBhvr>
                                        <p:cTn id="65" dur="500"/>
                                        <p:tgtEl>
                                          <p:spTgt spid="267286"/>
                                        </p:tgtEl>
                                      </p:cBhvr>
                                    </p:animEffect>
                                  </p:childTnLst>
                                </p:cTn>
                              </p:par>
                            </p:childTnLst>
                          </p:cTn>
                        </p:par>
                        <p:par>
                          <p:cTn id="66" fill="hold">
                            <p:stCondLst>
                              <p:cond delay="500"/>
                            </p:stCondLst>
                            <p:childTnLst>
                              <p:par>
                                <p:cTn id="67" presetID="12" presetClass="entr" presetSubtype="8" fill="hold" grpId="0" nodeType="afterEffect">
                                  <p:stCondLst>
                                    <p:cond delay="1000"/>
                                  </p:stCondLst>
                                  <p:childTnLst>
                                    <p:set>
                                      <p:cBhvr>
                                        <p:cTn id="68" dur="1" fill="hold">
                                          <p:stCondLst>
                                            <p:cond delay="0"/>
                                          </p:stCondLst>
                                        </p:cTn>
                                        <p:tgtEl>
                                          <p:spTgt spid="267277"/>
                                        </p:tgtEl>
                                        <p:attrNameLst>
                                          <p:attrName>style.visibility</p:attrName>
                                        </p:attrNameLst>
                                      </p:cBhvr>
                                      <p:to>
                                        <p:strVal val="visible"/>
                                      </p:to>
                                    </p:set>
                                    <p:animEffect transition="in" filter="slide(fromLeft)">
                                      <p:cBhvr>
                                        <p:cTn id="69" dur="500"/>
                                        <p:tgtEl>
                                          <p:spTgt spid="267277"/>
                                        </p:tgtEl>
                                      </p:cBhvr>
                                    </p:animEffect>
                                  </p:childTnLst>
                                </p:cTn>
                              </p:par>
                            </p:childTnLst>
                          </p:cTn>
                        </p:par>
                        <p:par>
                          <p:cTn id="70" fill="hold">
                            <p:stCondLst>
                              <p:cond delay="2000"/>
                            </p:stCondLst>
                            <p:childTnLst>
                              <p:par>
                                <p:cTn id="71" presetID="12" presetClass="entr" presetSubtype="2" fill="hold" grpId="0" nodeType="afterEffect">
                                  <p:stCondLst>
                                    <p:cond delay="1000"/>
                                  </p:stCondLst>
                                  <p:childTnLst>
                                    <p:set>
                                      <p:cBhvr>
                                        <p:cTn id="72" dur="1" fill="hold">
                                          <p:stCondLst>
                                            <p:cond delay="0"/>
                                          </p:stCondLst>
                                        </p:cTn>
                                        <p:tgtEl>
                                          <p:spTgt spid="267299"/>
                                        </p:tgtEl>
                                        <p:attrNameLst>
                                          <p:attrName>style.visibility</p:attrName>
                                        </p:attrNameLst>
                                      </p:cBhvr>
                                      <p:to>
                                        <p:strVal val="visible"/>
                                      </p:to>
                                    </p:set>
                                    <p:animEffect transition="in" filter="slide(fromRight)">
                                      <p:cBhvr>
                                        <p:cTn id="73" dur="500"/>
                                        <p:tgtEl>
                                          <p:spTgt spid="267299"/>
                                        </p:tgtEl>
                                      </p:cBhvr>
                                    </p:animEffect>
                                  </p:childTnLst>
                                </p:cTn>
                              </p:par>
                            </p:childTnLst>
                          </p:cTn>
                        </p:par>
                        <p:par>
                          <p:cTn id="74" fill="hold">
                            <p:stCondLst>
                              <p:cond delay="3500"/>
                            </p:stCondLst>
                            <p:childTnLst>
                              <p:par>
                                <p:cTn id="75" presetID="12" presetClass="entr" presetSubtype="8" fill="hold" grpId="0" nodeType="afterEffect">
                                  <p:stCondLst>
                                    <p:cond delay="1000"/>
                                  </p:stCondLst>
                                  <p:childTnLst>
                                    <p:set>
                                      <p:cBhvr>
                                        <p:cTn id="76" dur="1" fill="hold">
                                          <p:stCondLst>
                                            <p:cond delay="0"/>
                                          </p:stCondLst>
                                        </p:cTn>
                                        <p:tgtEl>
                                          <p:spTgt spid="267292"/>
                                        </p:tgtEl>
                                        <p:attrNameLst>
                                          <p:attrName>style.visibility</p:attrName>
                                        </p:attrNameLst>
                                      </p:cBhvr>
                                      <p:to>
                                        <p:strVal val="visible"/>
                                      </p:to>
                                    </p:set>
                                    <p:animEffect transition="in" filter="slide(fromLeft)">
                                      <p:cBhvr>
                                        <p:cTn id="77" dur="500"/>
                                        <p:tgtEl>
                                          <p:spTgt spid="267292"/>
                                        </p:tgtEl>
                                      </p:cBhvr>
                                    </p:animEffect>
                                  </p:childTnLst>
                                </p:cTn>
                              </p:par>
                            </p:childTnLst>
                          </p:cTn>
                        </p:par>
                        <p:par>
                          <p:cTn id="78" fill="hold">
                            <p:stCondLst>
                              <p:cond delay="5000"/>
                            </p:stCondLst>
                            <p:childTnLst>
                              <p:par>
                                <p:cTn id="79" presetID="12" presetClass="entr" presetSubtype="8" fill="hold" grpId="0" nodeType="afterEffect">
                                  <p:stCondLst>
                                    <p:cond delay="1000"/>
                                  </p:stCondLst>
                                  <p:childTnLst>
                                    <p:set>
                                      <p:cBhvr>
                                        <p:cTn id="80" dur="1" fill="hold">
                                          <p:stCondLst>
                                            <p:cond delay="0"/>
                                          </p:stCondLst>
                                        </p:cTn>
                                        <p:tgtEl>
                                          <p:spTgt spid="267269"/>
                                        </p:tgtEl>
                                        <p:attrNameLst>
                                          <p:attrName>style.visibility</p:attrName>
                                        </p:attrNameLst>
                                      </p:cBhvr>
                                      <p:to>
                                        <p:strVal val="visible"/>
                                      </p:to>
                                    </p:set>
                                    <p:animEffect transition="in" filter="slide(fromLeft)">
                                      <p:cBhvr>
                                        <p:cTn id="81" dur="500"/>
                                        <p:tgtEl>
                                          <p:spTgt spid="267269"/>
                                        </p:tgtEl>
                                      </p:cBhvr>
                                    </p:animEffect>
                                  </p:childTnLst>
                                </p:cTn>
                              </p:par>
                            </p:childTnLst>
                          </p:cTn>
                        </p:par>
                        <p:par>
                          <p:cTn id="82" fill="hold">
                            <p:stCondLst>
                              <p:cond delay="6500"/>
                            </p:stCondLst>
                            <p:childTnLst>
                              <p:par>
                                <p:cTn id="83" presetID="9" presetClass="entr" presetSubtype="0" fill="hold" grpId="0" nodeType="afterEffect">
                                  <p:stCondLst>
                                    <p:cond delay="1000"/>
                                  </p:stCondLst>
                                  <p:childTnLst>
                                    <p:set>
                                      <p:cBhvr>
                                        <p:cTn id="84" dur="1" fill="hold">
                                          <p:stCondLst>
                                            <p:cond delay="0"/>
                                          </p:stCondLst>
                                        </p:cTn>
                                        <p:tgtEl>
                                          <p:spTgt spid="267300"/>
                                        </p:tgtEl>
                                        <p:attrNameLst>
                                          <p:attrName>style.visibility</p:attrName>
                                        </p:attrNameLst>
                                      </p:cBhvr>
                                      <p:to>
                                        <p:strVal val="visible"/>
                                      </p:to>
                                    </p:set>
                                    <p:animEffect transition="in" filter="dissolve">
                                      <p:cBhvr>
                                        <p:cTn id="85" dur="500"/>
                                        <p:tgtEl>
                                          <p:spTgt spid="2673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7266" grpId="0" animBg="1" autoUpdateAnimBg="0"/>
      <p:bldP spid="267268" grpId="0" animBg="1"/>
      <p:bldP spid="267269" grpId="0" autoUpdateAnimBg="0"/>
      <p:bldP spid="267271" grpId="0" animBg="1"/>
      <p:bldP spid="267272" grpId="0" autoUpdateAnimBg="0"/>
      <p:bldP spid="267273" grpId="0" autoUpdateAnimBg="0"/>
      <p:bldP spid="267274" grpId="0" autoUpdateAnimBg="0"/>
      <p:bldP spid="267275" grpId="0" animBg="1"/>
      <p:bldP spid="267276" grpId="0" autoUpdateAnimBg="0"/>
      <p:bldP spid="267277" grpId="0" autoUpdateAnimBg="0"/>
      <p:bldP spid="267278" grpId="0" animBg="1"/>
      <p:bldP spid="267299" grpId="0" animBg="1"/>
      <p:bldP spid="267292" grpId="0" animBg="1"/>
      <p:bldP spid="267293" grpId="0" animBg="1"/>
      <p:bldP spid="267294" grpId="0" animBg="1"/>
      <p:bldP spid="267300" grpId="0" animBg="1"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70" name="Rectangle 2"/>
          <p:cNvSpPr>
            <a:spLocks noChangeArrowheads="1"/>
          </p:cNvSpPr>
          <p:nvPr/>
        </p:nvSpPr>
        <p:spPr bwMode="auto">
          <a:xfrm>
            <a:off x="1143000" y="1612900"/>
            <a:ext cx="6877050" cy="4411663"/>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endParaRPr lang="en-US" sz="2400">
              <a:effectLst>
                <a:outerShdw blurRad="38100" dist="38100" dir="2700000" algn="tl">
                  <a:srgbClr val="000000"/>
                </a:outerShdw>
              </a:effectLst>
              <a:latin typeface="Book Antiqua" pitchFamily="18" charset="0"/>
            </a:endParaRPr>
          </a:p>
        </p:txBody>
      </p:sp>
      <p:sp>
        <p:nvSpPr>
          <p:cNvPr id="263171" name="Rectangle 3"/>
          <p:cNvSpPr>
            <a:spLocks noChangeArrowheads="1"/>
          </p:cNvSpPr>
          <p:nvPr/>
        </p:nvSpPr>
        <p:spPr bwMode="auto">
          <a:xfrm>
            <a:off x="706438" y="1090613"/>
            <a:ext cx="4738687" cy="571500"/>
          </a:xfrm>
          <a:prstGeom prst="rect">
            <a:avLst/>
          </a:prstGeom>
          <a:noFill/>
          <a:ln w="12700">
            <a:noFill/>
            <a:miter lim="800000"/>
            <a:headEnd/>
            <a:tailEnd/>
          </a:ln>
          <a:effectLst>
            <a:outerShdw dist="17961" dir="2700000" algn="ctr" rotWithShape="0">
              <a:srgbClr val="000000"/>
            </a:outerShdw>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i="1">
                <a:solidFill>
                  <a:srgbClr val="66FFFF"/>
                </a:solidFill>
                <a:effectLst>
                  <a:outerShdw blurRad="38100" dist="38100" dir="2700000" algn="tl">
                    <a:srgbClr val="000000"/>
                  </a:outerShdw>
                </a:effectLst>
                <a:latin typeface="Book Antiqua" pitchFamily="18" charset="0"/>
              </a:rPr>
              <a:t>p</a:t>
            </a:r>
            <a:r>
              <a:rPr lang="en-US" sz="2400">
                <a:solidFill>
                  <a:srgbClr val="66FFFF"/>
                </a:solidFill>
                <a:effectLst>
                  <a:outerShdw blurRad="38100" dist="38100" dir="2700000" algn="tl">
                    <a:srgbClr val="000000"/>
                  </a:outerShdw>
                </a:effectLst>
                <a:latin typeface="Book Antiqua" pitchFamily="18" charset="0"/>
              </a:rPr>
              <a:t>-Value Approach</a:t>
            </a:r>
            <a:endParaRPr lang="en-US" sz="2400" baseline="-25000">
              <a:effectLst>
                <a:outerShdw blurRad="38100" dist="38100" dir="2700000" algn="tl">
                  <a:srgbClr val="000000"/>
                </a:outerShdw>
              </a:effectLst>
              <a:latin typeface="Book Antiqua" pitchFamily="18" charset="0"/>
            </a:endParaRPr>
          </a:p>
        </p:txBody>
      </p:sp>
      <p:sp>
        <p:nvSpPr>
          <p:cNvPr id="263172" name="Freeform 4"/>
          <p:cNvSpPr>
            <a:spLocks/>
          </p:cNvSpPr>
          <p:nvPr/>
        </p:nvSpPr>
        <p:spPr bwMode="auto">
          <a:xfrm>
            <a:off x="1657350" y="1924050"/>
            <a:ext cx="4508500" cy="3059113"/>
          </a:xfrm>
          <a:custGeom>
            <a:avLst/>
            <a:gdLst/>
            <a:ahLst/>
            <a:cxnLst>
              <a:cxn ang="0">
                <a:pos x="1356" y="8"/>
              </a:cxn>
              <a:cxn ang="0">
                <a:pos x="1262" y="96"/>
              </a:cxn>
              <a:cxn ang="0">
                <a:pos x="1203" y="196"/>
              </a:cxn>
              <a:cxn ang="0">
                <a:pos x="1144" y="304"/>
              </a:cxn>
              <a:cxn ang="0">
                <a:pos x="1098" y="406"/>
              </a:cxn>
              <a:cxn ang="0">
                <a:pos x="1059" y="508"/>
              </a:cxn>
              <a:cxn ang="0">
                <a:pos x="1014" y="625"/>
              </a:cxn>
              <a:cxn ang="0">
                <a:pos x="975" y="748"/>
              </a:cxn>
              <a:cxn ang="0">
                <a:pos x="948" y="853"/>
              </a:cxn>
              <a:cxn ang="0">
                <a:pos x="922" y="965"/>
              </a:cxn>
              <a:cxn ang="0">
                <a:pos x="885" y="1072"/>
              </a:cxn>
              <a:cxn ang="0">
                <a:pos x="844" y="1177"/>
              </a:cxn>
              <a:cxn ang="0">
                <a:pos x="812" y="1282"/>
              </a:cxn>
              <a:cxn ang="0">
                <a:pos x="748" y="1402"/>
              </a:cxn>
              <a:cxn ang="0">
                <a:pos x="677" y="1516"/>
              </a:cxn>
              <a:cxn ang="0">
                <a:pos x="605" y="1613"/>
              </a:cxn>
              <a:cxn ang="0">
                <a:pos x="504" y="1686"/>
              </a:cxn>
              <a:cxn ang="0">
                <a:pos x="396" y="1740"/>
              </a:cxn>
              <a:cxn ang="0">
                <a:pos x="293" y="1783"/>
              </a:cxn>
              <a:cxn ang="0">
                <a:pos x="204" y="1813"/>
              </a:cxn>
              <a:cxn ang="0">
                <a:pos x="81" y="1849"/>
              </a:cxn>
              <a:cxn ang="0">
                <a:pos x="2" y="1876"/>
              </a:cxn>
              <a:cxn ang="0">
                <a:pos x="2840" y="1924"/>
              </a:cxn>
              <a:cxn ang="0">
                <a:pos x="2796" y="1863"/>
              </a:cxn>
              <a:cxn ang="0">
                <a:pos x="2694" y="1834"/>
              </a:cxn>
              <a:cxn ang="0">
                <a:pos x="2574" y="1792"/>
              </a:cxn>
              <a:cxn ang="0">
                <a:pos x="2460" y="1744"/>
              </a:cxn>
              <a:cxn ang="0">
                <a:pos x="2342" y="1688"/>
              </a:cxn>
              <a:cxn ang="0">
                <a:pos x="2293" y="1658"/>
              </a:cxn>
              <a:cxn ang="0">
                <a:pos x="2212" y="1584"/>
              </a:cxn>
              <a:cxn ang="0">
                <a:pos x="2140" y="1500"/>
              </a:cxn>
              <a:cxn ang="0">
                <a:pos x="2078" y="1402"/>
              </a:cxn>
              <a:cxn ang="0">
                <a:pos x="2024" y="1300"/>
              </a:cxn>
              <a:cxn ang="0">
                <a:pos x="1978" y="1200"/>
              </a:cxn>
              <a:cxn ang="0">
                <a:pos x="1942" y="1106"/>
              </a:cxn>
              <a:cxn ang="0">
                <a:pos x="1910" y="1012"/>
              </a:cxn>
              <a:cxn ang="0">
                <a:pos x="1870" y="890"/>
              </a:cxn>
              <a:cxn ang="0">
                <a:pos x="1840" y="776"/>
              </a:cxn>
              <a:cxn ang="0">
                <a:pos x="1798" y="640"/>
              </a:cxn>
              <a:cxn ang="0">
                <a:pos x="1748" y="507"/>
              </a:cxn>
              <a:cxn ang="0">
                <a:pos x="1704" y="396"/>
              </a:cxn>
              <a:cxn ang="0">
                <a:pos x="1672" y="318"/>
              </a:cxn>
              <a:cxn ang="0">
                <a:pos x="1630" y="232"/>
              </a:cxn>
              <a:cxn ang="0">
                <a:pos x="1598" y="180"/>
              </a:cxn>
              <a:cxn ang="0">
                <a:pos x="1560" y="124"/>
              </a:cxn>
              <a:cxn ang="0">
                <a:pos x="1546" y="106"/>
              </a:cxn>
              <a:cxn ang="0">
                <a:pos x="1490" y="42"/>
              </a:cxn>
              <a:cxn ang="0">
                <a:pos x="1448" y="8"/>
              </a:cxn>
            </a:cxnLst>
            <a:rect l="0" t="0" r="r" b="b"/>
            <a:pathLst>
              <a:path w="2840" h="1927">
                <a:moveTo>
                  <a:pt x="1416" y="0"/>
                </a:moveTo>
                <a:lnTo>
                  <a:pt x="1384" y="0"/>
                </a:lnTo>
                <a:lnTo>
                  <a:pt x="1356" y="8"/>
                </a:lnTo>
                <a:lnTo>
                  <a:pt x="1324" y="30"/>
                </a:lnTo>
                <a:lnTo>
                  <a:pt x="1299" y="55"/>
                </a:lnTo>
                <a:lnTo>
                  <a:pt x="1262" y="96"/>
                </a:lnTo>
                <a:lnTo>
                  <a:pt x="1242" y="128"/>
                </a:lnTo>
                <a:lnTo>
                  <a:pt x="1218" y="162"/>
                </a:lnTo>
                <a:lnTo>
                  <a:pt x="1203" y="196"/>
                </a:lnTo>
                <a:lnTo>
                  <a:pt x="1185" y="232"/>
                </a:lnTo>
                <a:lnTo>
                  <a:pt x="1164" y="268"/>
                </a:lnTo>
                <a:lnTo>
                  <a:pt x="1144" y="304"/>
                </a:lnTo>
                <a:lnTo>
                  <a:pt x="1128" y="343"/>
                </a:lnTo>
                <a:lnTo>
                  <a:pt x="1112" y="372"/>
                </a:lnTo>
                <a:lnTo>
                  <a:pt x="1098" y="406"/>
                </a:lnTo>
                <a:lnTo>
                  <a:pt x="1086" y="439"/>
                </a:lnTo>
                <a:lnTo>
                  <a:pt x="1071" y="475"/>
                </a:lnTo>
                <a:lnTo>
                  <a:pt x="1059" y="508"/>
                </a:lnTo>
                <a:lnTo>
                  <a:pt x="1041" y="547"/>
                </a:lnTo>
                <a:lnTo>
                  <a:pt x="1026" y="589"/>
                </a:lnTo>
                <a:lnTo>
                  <a:pt x="1014" y="625"/>
                </a:lnTo>
                <a:lnTo>
                  <a:pt x="1002" y="664"/>
                </a:lnTo>
                <a:lnTo>
                  <a:pt x="990" y="709"/>
                </a:lnTo>
                <a:lnTo>
                  <a:pt x="975" y="748"/>
                </a:lnTo>
                <a:lnTo>
                  <a:pt x="966" y="784"/>
                </a:lnTo>
                <a:lnTo>
                  <a:pt x="954" y="823"/>
                </a:lnTo>
                <a:lnTo>
                  <a:pt x="948" y="853"/>
                </a:lnTo>
                <a:lnTo>
                  <a:pt x="936" y="892"/>
                </a:lnTo>
                <a:lnTo>
                  <a:pt x="927" y="931"/>
                </a:lnTo>
                <a:lnTo>
                  <a:pt x="922" y="965"/>
                </a:lnTo>
                <a:lnTo>
                  <a:pt x="909" y="1003"/>
                </a:lnTo>
                <a:lnTo>
                  <a:pt x="897" y="1036"/>
                </a:lnTo>
                <a:lnTo>
                  <a:pt x="885" y="1072"/>
                </a:lnTo>
                <a:lnTo>
                  <a:pt x="873" y="1108"/>
                </a:lnTo>
                <a:lnTo>
                  <a:pt x="860" y="1144"/>
                </a:lnTo>
                <a:lnTo>
                  <a:pt x="844" y="1177"/>
                </a:lnTo>
                <a:lnTo>
                  <a:pt x="832" y="1218"/>
                </a:lnTo>
                <a:lnTo>
                  <a:pt x="822" y="1246"/>
                </a:lnTo>
                <a:lnTo>
                  <a:pt x="812" y="1282"/>
                </a:lnTo>
                <a:lnTo>
                  <a:pt x="789" y="1324"/>
                </a:lnTo>
                <a:lnTo>
                  <a:pt x="768" y="1363"/>
                </a:lnTo>
                <a:lnTo>
                  <a:pt x="748" y="1402"/>
                </a:lnTo>
                <a:lnTo>
                  <a:pt x="730" y="1437"/>
                </a:lnTo>
                <a:lnTo>
                  <a:pt x="708" y="1478"/>
                </a:lnTo>
                <a:lnTo>
                  <a:pt x="677" y="1516"/>
                </a:lnTo>
                <a:lnTo>
                  <a:pt x="653" y="1547"/>
                </a:lnTo>
                <a:lnTo>
                  <a:pt x="632" y="1578"/>
                </a:lnTo>
                <a:lnTo>
                  <a:pt x="605" y="1613"/>
                </a:lnTo>
                <a:lnTo>
                  <a:pt x="580" y="1632"/>
                </a:lnTo>
                <a:lnTo>
                  <a:pt x="551" y="1656"/>
                </a:lnTo>
                <a:lnTo>
                  <a:pt x="504" y="1686"/>
                </a:lnTo>
                <a:lnTo>
                  <a:pt x="458" y="1710"/>
                </a:lnTo>
                <a:lnTo>
                  <a:pt x="424" y="1726"/>
                </a:lnTo>
                <a:lnTo>
                  <a:pt x="396" y="1740"/>
                </a:lnTo>
                <a:lnTo>
                  <a:pt x="364" y="1752"/>
                </a:lnTo>
                <a:lnTo>
                  <a:pt x="328" y="1768"/>
                </a:lnTo>
                <a:lnTo>
                  <a:pt x="293" y="1783"/>
                </a:lnTo>
                <a:lnTo>
                  <a:pt x="264" y="1789"/>
                </a:lnTo>
                <a:lnTo>
                  <a:pt x="237" y="1801"/>
                </a:lnTo>
                <a:lnTo>
                  <a:pt x="204" y="1813"/>
                </a:lnTo>
                <a:lnTo>
                  <a:pt x="160" y="1826"/>
                </a:lnTo>
                <a:lnTo>
                  <a:pt x="114" y="1843"/>
                </a:lnTo>
                <a:lnTo>
                  <a:pt x="81" y="1849"/>
                </a:lnTo>
                <a:lnTo>
                  <a:pt x="48" y="1861"/>
                </a:lnTo>
                <a:lnTo>
                  <a:pt x="21" y="1867"/>
                </a:lnTo>
                <a:lnTo>
                  <a:pt x="2" y="1876"/>
                </a:lnTo>
                <a:lnTo>
                  <a:pt x="0" y="1927"/>
                </a:lnTo>
                <a:lnTo>
                  <a:pt x="0" y="1924"/>
                </a:lnTo>
                <a:lnTo>
                  <a:pt x="2840" y="1924"/>
                </a:lnTo>
                <a:lnTo>
                  <a:pt x="2838" y="1886"/>
                </a:lnTo>
                <a:lnTo>
                  <a:pt x="2832" y="1867"/>
                </a:lnTo>
                <a:lnTo>
                  <a:pt x="2796" y="1863"/>
                </a:lnTo>
                <a:lnTo>
                  <a:pt x="2754" y="1863"/>
                </a:lnTo>
                <a:lnTo>
                  <a:pt x="2718" y="1837"/>
                </a:lnTo>
                <a:lnTo>
                  <a:pt x="2694" y="1834"/>
                </a:lnTo>
                <a:lnTo>
                  <a:pt x="2670" y="1828"/>
                </a:lnTo>
                <a:lnTo>
                  <a:pt x="2622" y="1810"/>
                </a:lnTo>
                <a:lnTo>
                  <a:pt x="2574" y="1792"/>
                </a:lnTo>
                <a:lnTo>
                  <a:pt x="2535" y="1774"/>
                </a:lnTo>
                <a:lnTo>
                  <a:pt x="2499" y="1759"/>
                </a:lnTo>
                <a:lnTo>
                  <a:pt x="2460" y="1744"/>
                </a:lnTo>
                <a:lnTo>
                  <a:pt x="2424" y="1730"/>
                </a:lnTo>
                <a:lnTo>
                  <a:pt x="2379" y="1708"/>
                </a:lnTo>
                <a:lnTo>
                  <a:pt x="2342" y="1688"/>
                </a:lnTo>
                <a:lnTo>
                  <a:pt x="2322" y="1676"/>
                </a:lnTo>
                <a:lnTo>
                  <a:pt x="2308" y="1666"/>
                </a:lnTo>
                <a:lnTo>
                  <a:pt x="2293" y="1658"/>
                </a:lnTo>
                <a:lnTo>
                  <a:pt x="2266" y="1636"/>
                </a:lnTo>
                <a:lnTo>
                  <a:pt x="2245" y="1613"/>
                </a:lnTo>
                <a:lnTo>
                  <a:pt x="2212" y="1584"/>
                </a:lnTo>
                <a:lnTo>
                  <a:pt x="2191" y="1565"/>
                </a:lnTo>
                <a:lnTo>
                  <a:pt x="2161" y="1528"/>
                </a:lnTo>
                <a:lnTo>
                  <a:pt x="2140" y="1500"/>
                </a:lnTo>
                <a:lnTo>
                  <a:pt x="2120" y="1466"/>
                </a:lnTo>
                <a:lnTo>
                  <a:pt x="2098" y="1434"/>
                </a:lnTo>
                <a:lnTo>
                  <a:pt x="2078" y="1402"/>
                </a:lnTo>
                <a:lnTo>
                  <a:pt x="2058" y="1362"/>
                </a:lnTo>
                <a:lnTo>
                  <a:pt x="2042" y="1332"/>
                </a:lnTo>
                <a:lnTo>
                  <a:pt x="2024" y="1300"/>
                </a:lnTo>
                <a:lnTo>
                  <a:pt x="2006" y="1270"/>
                </a:lnTo>
                <a:lnTo>
                  <a:pt x="1996" y="1238"/>
                </a:lnTo>
                <a:lnTo>
                  <a:pt x="1978" y="1200"/>
                </a:lnTo>
                <a:lnTo>
                  <a:pt x="1964" y="1164"/>
                </a:lnTo>
                <a:lnTo>
                  <a:pt x="1952" y="1134"/>
                </a:lnTo>
                <a:lnTo>
                  <a:pt x="1942" y="1106"/>
                </a:lnTo>
                <a:lnTo>
                  <a:pt x="1934" y="1080"/>
                </a:lnTo>
                <a:lnTo>
                  <a:pt x="1924" y="1058"/>
                </a:lnTo>
                <a:lnTo>
                  <a:pt x="1910" y="1012"/>
                </a:lnTo>
                <a:lnTo>
                  <a:pt x="1896" y="970"/>
                </a:lnTo>
                <a:lnTo>
                  <a:pt x="1884" y="930"/>
                </a:lnTo>
                <a:lnTo>
                  <a:pt x="1870" y="890"/>
                </a:lnTo>
                <a:lnTo>
                  <a:pt x="1862" y="850"/>
                </a:lnTo>
                <a:lnTo>
                  <a:pt x="1852" y="814"/>
                </a:lnTo>
                <a:lnTo>
                  <a:pt x="1840" y="776"/>
                </a:lnTo>
                <a:lnTo>
                  <a:pt x="1828" y="734"/>
                </a:lnTo>
                <a:lnTo>
                  <a:pt x="1816" y="694"/>
                </a:lnTo>
                <a:lnTo>
                  <a:pt x="1798" y="640"/>
                </a:lnTo>
                <a:lnTo>
                  <a:pt x="1784" y="598"/>
                </a:lnTo>
                <a:lnTo>
                  <a:pt x="1766" y="550"/>
                </a:lnTo>
                <a:lnTo>
                  <a:pt x="1748" y="507"/>
                </a:lnTo>
                <a:lnTo>
                  <a:pt x="1734" y="474"/>
                </a:lnTo>
                <a:lnTo>
                  <a:pt x="1722" y="432"/>
                </a:lnTo>
                <a:lnTo>
                  <a:pt x="1704" y="396"/>
                </a:lnTo>
                <a:lnTo>
                  <a:pt x="1686" y="348"/>
                </a:lnTo>
                <a:lnTo>
                  <a:pt x="1698" y="372"/>
                </a:lnTo>
                <a:lnTo>
                  <a:pt x="1672" y="318"/>
                </a:lnTo>
                <a:lnTo>
                  <a:pt x="1654" y="284"/>
                </a:lnTo>
                <a:lnTo>
                  <a:pt x="1642" y="256"/>
                </a:lnTo>
                <a:lnTo>
                  <a:pt x="1630" y="232"/>
                </a:lnTo>
                <a:lnTo>
                  <a:pt x="1612" y="206"/>
                </a:lnTo>
                <a:lnTo>
                  <a:pt x="1606" y="196"/>
                </a:lnTo>
                <a:lnTo>
                  <a:pt x="1598" y="180"/>
                </a:lnTo>
                <a:lnTo>
                  <a:pt x="1586" y="160"/>
                </a:lnTo>
                <a:lnTo>
                  <a:pt x="1574" y="142"/>
                </a:lnTo>
                <a:lnTo>
                  <a:pt x="1560" y="124"/>
                </a:lnTo>
                <a:lnTo>
                  <a:pt x="1552" y="114"/>
                </a:lnTo>
                <a:lnTo>
                  <a:pt x="1568" y="136"/>
                </a:lnTo>
                <a:lnTo>
                  <a:pt x="1546" y="106"/>
                </a:lnTo>
                <a:lnTo>
                  <a:pt x="1530" y="86"/>
                </a:lnTo>
                <a:lnTo>
                  <a:pt x="1512" y="62"/>
                </a:lnTo>
                <a:lnTo>
                  <a:pt x="1490" y="42"/>
                </a:lnTo>
                <a:lnTo>
                  <a:pt x="1476" y="28"/>
                </a:lnTo>
                <a:lnTo>
                  <a:pt x="1464" y="16"/>
                </a:lnTo>
                <a:lnTo>
                  <a:pt x="1448" y="8"/>
                </a:lnTo>
                <a:lnTo>
                  <a:pt x="1432" y="2"/>
                </a:lnTo>
              </a:path>
            </a:pathLst>
          </a:cu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12700" cap="rnd" cmpd="sng">
            <a:noFill/>
            <a:prstDash val="solid"/>
            <a:round/>
            <a:headEnd type="none" w="med" len="med"/>
            <a:tailEnd type="none" w="med" len="med"/>
          </a:ln>
          <a:effectLst/>
        </p:spPr>
        <p:txBody>
          <a:bodyPr/>
          <a:lstStyle/>
          <a:p>
            <a:endParaRPr lang="en-US"/>
          </a:p>
        </p:txBody>
      </p:sp>
      <p:sp>
        <p:nvSpPr>
          <p:cNvPr id="263173" name="Rectangle 5"/>
          <p:cNvSpPr>
            <a:spLocks noChangeArrowheads="1"/>
          </p:cNvSpPr>
          <p:nvPr/>
        </p:nvSpPr>
        <p:spPr bwMode="auto">
          <a:xfrm>
            <a:off x="6634163" y="3506788"/>
            <a:ext cx="1227137" cy="819150"/>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i="1">
                <a:solidFill>
                  <a:srgbClr val="66FFFF"/>
                </a:solidFill>
                <a:effectLst/>
                <a:latin typeface="Book Antiqua" pitchFamily="18" charset="0"/>
              </a:rPr>
              <a:t>p</a:t>
            </a:r>
            <a:r>
              <a:rPr lang="en-US" sz="2400">
                <a:solidFill>
                  <a:srgbClr val="66FFFF"/>
                </a:solidFill>
                <a:effectLst/>
                <a:latin typeface="Book Antiqua" pitchFamily="18" charset="0"/>
              </a:rPr>
              <a:t>-Value</a:t>
            </a:r>
          </a:p>
          <a:p>
            <a:pPr algn="l"/>
            <a:r>
              <a:rPr lang="en-US" sz="2400" i="1">
                <a:solidFill>
                  <a:srgbClr val="66FFFF"/>
                </a:solidFill>
                <a:effectLst/>
                <a:latin typeface="Symbol" pitchFamily="18" charset="2"/>
              </a:rPr>
              <a:t> </a:t>
            </a:r>
            <a:r>
              <a:rPr lang="en-US" sz="2400">
                <a:solidFill>
                  <a:srgbClr val="66FFFF"/>
                </a:solidFill>
                <a:effectLst/>
                <a:latin typeface="Symbol" pitchFamily="18" charset="2"/>
              </a:rPr>
              <a:t>11</a:t>
            </a:r>
          </a:p>
        </p:txBody>
      </p:sp>
      <p:sp>
        <p:nvSpPr>
          <p:cNvPr id="263174" name="Freeform 6"/>
          <p:cNvSpPr>
            <a:spLocks/>
          </p:cNvSpPr>
          <p:nvPr/>
        </p:nvSpPr>
        <p:spPr bwMode="auto">
          <a:xfrm>
            <a:off x="5861050" y="4791075"/>
            <a:ext cx="311150" cy="190500"/>
          </a:xfrm>
          <a:custGeom>
            <a:avLst/>
            <a:gdLst/>
            <a:ahLst/>
            <a:cxnLst>
              <a:cxn ang="0">
                <a:pos x="6" y="6"/>
              </a:cxn>
              <a:cxn ang="0">
                <a:pos x="1" y="0"/>
              </a:cxn>
              <a:cxn ang="0">
                <a:pos x="4" y="15"/>
              </a:cxn>
              <a:cxn ang="0">
                <a:pos x="4" y="26"/>
              </a:cxn>
              <a:cxn ang="0">
                <a:pos x="4" y="42"/>
              </a:cxn>
              <a:cxn ang="0">
                <a:pos x="4" y="54"/>
              </a:cxn>
              <a:cxn ang="0">
                <a:pos x="4" y="68"/>
              </a:cxn>
              <a:cxn ang="0">
                <a:pos x="4" y="90"/>
              </a:cxn>
              <a:cxn ang="0">
                <a:pos x="6" y="118"/>
              </a:cxn>
              <a:cxn ang="0">
                <a:pos x="192" y="120"/>
              </a:cxn>
              <a:cxn ang="0">
                <a:pos x="196" y="72"/>
              </a:cxn>
              <a:cxn ang="0">
                <a:pos x="180" y="60"/>
              </a:cxn>
              <a:cxn ang="0">
                <a:pos x="166" y="58"/>
              </a:cxn>
              <a:cxn ang="0">
                <a:pos x="156" y="52"/>
              </a:cxn>
              <a:cxn ang="0">
                <a:pos x="144" y="52"/>
              </a:cxn>
              <a:cxn ang="0">
                <a:pos x="136" y="52"/>
              </a:cxn>
              <a:cxn ang="0">
                <a:pos x="130" y="46"/>
              </a:cxn>
              <a:cxn ang="0">
                <a:pos x="104" y="38"/>
              </a:cxn>
              <a:cxn ang="0">
                <a:pos x="116" y="44"/>
              </a:cxn>
              <a:cxn ang="0">
                <a:pos x="110" y="42"/>
              </a:cxn>
              <a:cxn ang="0">
                <a:pos x="96" y="40"/>
              </a:cxn>
              <a:cxn ang="0">
                <a:pos x="86" y="37"/>
              </a:cxn>
              <a:cxn ang="0">
                <a:pos x="77" y="33"/>
              </a:cxn>
              <a:cxn ang="0">
                <a:pos x="72" y="32"/>
              </a:cxn>
              <a:cxn ang="0">
                <a:pos x="59" y="26"/>
              </a:cxn>
              <a:cxn ang="0">
                <a:pos x="50" y="22"/>
              </a:cxn>
              <a:cxn ang="0">
                <a:pos x="40" y="19"/>
              </a:cxn>
              <a:cxn ang="0">
                <a:pos x="31" y="15"/>
              </a:cxn>
              <a:cxn ang="0">
                <a:pos x="22" y="7"/>
              </a:cxn>
              <a:cxn ang="0">
                <a:pos x="13" y="4"/>
              </a:cxn>
              <a:cxn ang="0">
                <a:pos x="0" y="4"/>
              </a:cxn>
              <a:cxn ang="0">
                <a:pos x="8" y="8"/>
              </a:cxn>
            </a:cxnLst>
            <a:rect l="0" t="0" r="r" b="b"/>
            <a:pathLst>
              <a:path w="196" h="120">
                <a:moveTo>
                  <a:pt x="6" y="6"/>
                </a:moveTo>
                <a:lnTo>
                  <a:pt x="1" y="0"/>
                </a:lnTo>
                <a:lnTo>
                  <a:pt x="4" y="15"/>
                </a:lnTo>
                <a:lnTo>
                  <a:pt x="4" y="26"/>
                </a:lnTo>
                <a:lnTo>
                  <a:pt x="4" y="42"/>
                </a:lnTo>
                <a:lnTo>
                  <a:pt x="4" y="54"/>
                </a:lnTo>
                <a:lnTo>
                  <a:pt x="4" y="68"/>
                </a:lnTo>
                <a:lnTo>
                  <a:pt x="4" y="90"/>
                </a:lnTo>
                <a:lnTo>
                  <a:pt x="6" y="118"/>
                </a:lnTo>
                <a:lnTo>
                  <a:pt x="192" y="120"/>
                </a:lnTo>
                <a:lnTo>
                  <a:pt x="196" y="72"/>
                </a:lnTo>
                <a:lnTo>
                  <a:pt x="180" y="60"/>
                </a:lnTo>
                <a:lnTo>
                  <a:pt x="166" y="58"/>
                </a:lnTo>
                <a:lnTo>
                  <a:pt x="156" y="52"/>
                </a:lnTo>
                <a:lnTo>
                  <a:pt x="144" y="52"/>
                </a:lnTo>
                <a:lnTo>
                  <a:pt x="136" y="52"/>
                </a:lnTo>
                <a:lnTo>
                  <a:pt x="130" y="46"/>
                </a:lnTo>
                <a:lnTo>
                  <a:pt x="104" y="38"/>
                </a:lnTo>
                <a:lnTo>
                  <a:pt x="116" y="44"/>
                </a:lnTo>
                <a:lnTo>
                  <a:pt x="110" y="42"/>
                </a:lnTo>
                <a:lnTo>
                  <a:pt x="96" y="40"/>
                </a:lnTo>
                <a:lnTo>
                  <a:pt x="86" y="37"/>
                </a:lnTo>
                <a:lnTo>
                  <a:pt x="77" y="33"/>
                </a:lnTo>
                <a:lnTo>
                  <a:pt x="72" y="32"/>
                </a:lnTo>
                <a:lnTo>
                  <a:pt x="59" y="26"/>
                </a:lnTo>
                <a:lnTo>
                  <a:pt x="50" y="22"/>
                </a:lnTo>
                <a:lnTo>
                  <a:pt x="40" y="19"/>
                </a:lnTo>
                <a:lnTo>
                  <a:pt x="31" y="15"/>
                </a:lnTo>
                <a:lnTo>
                  <a:pt x="22" y="7"/>
                </a:lnTo>
                <a:lnTo>
                  <a:pt x="13" y="4"/>
                </a:lnTo>
                <a:lnTo>
                  <a:pt x="0" y="4"/>
                </a:lnTo>
                <a:lnTo>
                  <a:pt x="8" y="8"/>
                </a:lnTo>
              </a:path>
            </a:pathLst>
          </a:custGeom>
          <a:solidFill>
            <a:srgbClr val="002060"/>
          </a:solidFill>
          <a:ln w="12700" cap="rnd" cmpd="sng">
            <a:noFill/>
            <a:prstDash val="solid"/>
            <a:round/>
            <a:headEnd type="none" w="med" len="med"/>
            <a:tailEnd type="none" w="med" len="med"/>
          </a:ln>
          <a:effectLst/>
        </p:spPr>
        <p:txBody>
          <a:bodyPr/>
          <a:lstStyle/>
          <a:p>
            <a:endParaRPr lang="en-US"/>
          </a:p>
        </p:txBody>
      </p:sp>
      <p:sp>
        <p:nvSpPr>
          <p:cNvPr id="263175" name="Line 7"/>
          <p:cNvSpPr>
            <a:spLocks noChangeShapeType="1"/>
          </p:cNvSpPr>
          <p:nvPr/>
        </p:nvSpPr>
        <p:spPr bwMode="auto">
          <a:xfrm>
            <a:off x="5416550" y="2454275"/>
            <a:ext cx="647700" cy="0"/>
          </a:xfrm>
          <a:prstGeom prst="line">
            <a:avLst/>
          </a:prstGeom>
          <a:noFill/>
          <a:ln w="12700">
            <a:solidFill>
              <a:schemeClr val="tx1"/>
            </a:solidFill>
            <a:round/>
            <a:headEnd/>
            <a:tailEnd type="triangle" w="med" len="med"/>
          </a:ln>
          <a:effectLst>
            <a:outerShdw dist="17961" dir="2700000" algn="ctr" rotWithShape="0">
              <a:srgbClr val="000000"/>
            </a:outerShdw>
          </a:effectLst>
        </p:spPr>
        <p:txBody>
          <a:bodyPr wrap="none" anchor="ctr"/>
          <a:lstStyle/>
          <a:p>
            <a:endParaRPr lang="en-US"/>
          </a:p>
        </p:txBody>
      </p:sp>
      <p:sp>
        <p:nvSpPr>
          <p:cNvPr id="263176" name="Rectangle 8"/>
          <p:cNvSpPr>
            <a:spLocks noChangeArrowheads="1"/>
          </p:cNvSpPr>
          <p:nvPr/>
        </p:nvSpPr>
        <p:spPr bwMode="auto">
          <a:xfrm>
            <a:off x="3749675" y="5321300"/>
            <a:ext cx="333375" cy="4540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a:effectLst/>
                <a:latin typeface="Book Antiqua" pitchFamily="18" charset="0"/>
              </a:rPr>
              <a:t>0</a:t>
            </a:r>
          </a:p>
        </p:txBody>
      </p:sp>
      <p:sp>
        <p:nvSpPr>
          <p:cNvPr id="263177" name="Rectangle 9"/>
          <p:cNvSpPr>
            <a:spLocks noChangeArrowheads="1"/>
          </p:cNvSpPr>
          <p:nvPr/>
        </p:nvSpPr>
        <p:spPr bwMode="auto">
          <a:xfrm>
            <a:off x="4652963" y="5278438"/>
            <a:ext cx="790575" cy="7461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lnSpc>
                <a:spcPct val="90000"/>
              </a:lnSpc>
            </a:pPr>
            <a:r>
              <a:rPr lang="en-US" sz="2400">
                <a:effectLst/>
                <a:latin typeface="Book Antiqua" pitchFamily="18" charset="0"/>
              </a:rPr>
              <a:t> </a:t>
            </a:r>
            <a:r>
              <a:rPr lang="en-US" sz="2400" i="1">
                <a:effectLst/>
                <a:latin typeface="Book Antiqua" pitchFamily="18" charset="0"/>
              </a:rPr>
              <a:t>z</a:t>
            </a:r>
            <a:r>
              <a:rPr lang="en-US" sz="2400" i="1" baseline="-25000">
                <a:effectLst/>
                <a:latin typeface="Symbol" pitchFamily="18" charset="2"/>
              </a:rPr>
              <a:t>a</a:t>
            </a:r>
            <a:r>
              <a:rPr lang="en-US" sz="2400">
                <a:effectLst/>
                <a:latin typeface="Book Antiqua" pitchFamily="18" charset="0"/>
              </a:rPr>
              <a:t> =</a:t>
            </a:r>
          </a:p>
          <a:p>
            <a:pPr algn="l">
              <a:lnSpc>
                <a:spcPct val="90000"/>
              </a:lnSpc>
            </a:pPr>
            <a:r>
              <a:rPr lang="en-US" sz="2400">
                <a:effectLst/>
                <a:latin typeface="Book Antiqua" pitchFamily="18" charset="0"/>
              </a:rPr>
              <a:t> 1.75</a:t>
            </a:r>
          </a:p>
        </p:txBody>
      </p:sp>
      <p:sp>
        <p:nvSpPr>
          <p:cNvPr id="263178" name="Rectangle 10"/>
          <p:cNvSpPr>
            <a:spLocks noChangeArrowheads="1"/>
          </p:cNvSpPr>
          <p:nvPr/>
        </p:nvSpPr>
        <p:spPr bwMode="auto">
          <a:xfrm>
            <a:off x="6138863" y="2211388"/>
            <a:ext cx="1090612" cy="4540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i="1">
                <a:effectLst/>
                <a:latin typeface="Symbol" pitchFamily="18" charset="2"/>
              </a:rPr>
              <a:t>a</a:t>
            </a:r>
            <a:r>
              <a:rPr lang="en-US" sz="2400">
                <a:effectLst/>
                <a:latin typeface="Book Antiqua" pitchFamily="18" charset="0"/>
              </a:rPr>
              <a:t> = .04</a:t>
            </a:r>
            <a:endParaRPr lang="en-US" sz="2400" baseline="-25000">
              <a:effectLst/>
              <a:latin typeface="Book Antiqua" pitchFamily="18" charset="0"/>
            </a:endParaRPr>
          </a:p>
        </p:txBody>
      </p:sp>
      <p:sp>
        <p:nvSpPr>
          <p:cNvPr id="263179" name="Line 11"/>
          <p:cNvSpPr>
            <a:spLocks noChangeShapeType="1"/>
          </p:cNvSpPr>
          <p:nvPr/>
        </p:nvSpPr>
        <p:spPr bwMode="auto">
          <a:xfrm>
            <a:off x="1420813" y="4986338"/>
            <a:ext cx="5002212" cy="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263180" name="Rectangle 12"/>
          <p:cNvSpPr>
            <a:spLocks noChangeArrowheads="1"/>
          </p:cNvSpPr>
          <p:nvPr/>
        </p:nvSpPr>
        <p:spPr bwMode="auto">
          <a:xfrm>
            <a:off x="6519863" y="4764088"/>
            <a:ext cx="315912" cy="4540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i="1">
                <a:effectLst/>
                <a:latin typeface="Book Antiqua" pitchFamily="18" charset="0"/>
              </a:rPr>
              <a:t>z</a:t>
            </a:r>
          </a:p>
        </p:txBody>
      </p:sp>
      <p:sp>
        <p:nvSpPr>
          <p:cNvPr id="263181" name="Rectangle 13"/>
          <p:cNvSpPr>
            <a:spLocks noChangeArrowheads="1"/>
          </p:cNvSpPr>
          <p:nvPr/>
        </p:nvSpPr>
        <p:spPr bwMode="auto">
          <a:xfrm>
            <a:off x="5795963" y="5278438"/>
            <a:ext cx="714375" cy="7461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lnSpc>
                <a:spcPct val="90000"/>
              </a:lnSpc>
            </a:pPr>
            <a:r>
              <a:rPr lang="en-US" sz="2400" i="1">
                <a:solidFill>
                  <a:srgbClr val="66FFFF"/>
                </a:solidFill>
                <a:effectLst/>
                <a:latin typeface="Book Antiqua" pitchFamily="18" charset="0"/>
              </a:rPr>
              <a:t> z</a:t>
            </a:r>
            <a:r>
              <a:rPr lang="en-US" sz="2400">
                <a:solidFill>
                  <a:srgbClr val="66FFFF"/>
                </a:solidFill>
                <a:effectLst/>
                <a:latin typeface="Book Antiqua" pitchFamily="18" charset="0"/>
              </a:rPr>
              <a:t> =</a:t>
            </a:r>
          </a:p>
          <a:p>
            <a:pPr algn="l">
              <a:lnSpc>
                <a:spcPct val="90000"/>
              </a:lnSpc>
            </a:pPr>
            <a:r>
              <a:rPr lang="en-US" sz="2400">
                <a:solidFill>
                  <a:srgbClr val="66FFFF"/>
                </a:solidFill>
                <a:effectLst/>
                <a:latin typeface="Book Antiqua" pitchFamily="18" charset="0"/>
              </a:rPr>
              <a:t>2.29</a:t>
            </a:r>
          </a:p>
        </p:txBody>
      </p:sp>
      <p:sp>
        <p:nvSpPr>
          <p:cNvPr id="263182" name="Freeform 14"/>
          <p:cNvSpPr>
            <a:spLocks noChangeArrowheads="1"/>
          </p:cNvSpPr>
          <p:nvPr/>
        </p:nvSpPr>
        <p:spPr bwMode="auto">
          <a:xfrm>
            <a:off x="3916363" y="4860925"/>
            <a:ext cx="1587" cy="428625"/>
          </a:xfrm>
          <a:custGeom>
            <a:avLst/>
            <a:gdLst/>
            <a:ahLst/>
            <a:cxnLst>
              <a:cxn ang="0">
                <a:pos x="0" y="0"/>
              </a:cxn>
              <a:cxn ang="0">
                <a:pos x="1" y="270"/>
              </a:cxn>
            </a:cxnLst>
            <a:rect l="0" t="0" r="r" b="b"/>
            <a:pathLst>
              <a:path w="1" h="270">
                <a:moveTo>
                  <a:pt x="0" y="0"/>
                </a:moveTo>
                <a:lnTo>
                  <a:pt x="1" y="270"/>
                </a:lnTo>
              </a:path>
            </a:pathLst>
          </a:cu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grpSp>
        <p:nvGrpSpPr>
          <p:cNvPr id="263183" name="Group 15"/>
          <p:cNvGrpSpPr>
            <a:grpSpLocks/>
          </p:cNvGrpSpPr>
          <p:nvPr/>
        </p:nvGrpSpPr>
        <p:grpSpPr bwMode="auto">
          <a:xfrm>
            <a:off x="1557338" y="1857375"/>
            <a:ext cx="4773612" cy="2936875"/>
            <a:chOff x="981" y="1178"/>
            <a:chExt cx="3007" cy="1850"/>
          </a:xfrm>
        </p:grpSpPr>
        <p:sp>
          <p:nvSpPr>
            <p:cNvPr id="263184" name="Arc 16"/>
            <p:cNvSpPr>
              <a:spLocks/>
            </p:cNvSpPr>
            <p:nvPr/>
          </p:nvSpPr>
          <p:spPr bwMode="auto">
            <a:xfrm rot="4500000">
              <a:off x="2754" y="2296"/>
              <a:ext cx="790" cy="284"/>
            </a:xfrm>
            <a:custGeom>
              <a:avLst/>
              <a:gdLst>
                <a:gd name="G0" fmla="+- 0 0 0"/>
                <a:gd name="G1" fmla="+- 0 0 0"/>
                <a:gd name="G2" fmla="+- 21600 0 0"/>
                <a:gd name="T0" fmla="*/ 19428 w 19428"/>
                <a:gd name="T1" fmla="*/ 9440 h 21600"/>
                <a:gd name="T2" fmla="*/ 0 w 19428"/>
                <a:gd name="T3" fmla="*/ 21600 h 21600"/>
                <a:gd name="T4" fmla="*/ 0 w 19428"/>
                <a:gd name="T5" fmla="*/ 0 h 21600"/>
              </a:gdLst>
              <a:ahLst/>
              <a:cxnLst>
                <a:cxn ang="0">
                  <a:pos x="T0" y="T1"/>
                </a:cxn>
                <a:cxn ang="0">
                  <a:pos x="T2" y="T3"/>
                </a:cxn>
                <a:cxn ang="0">
                  <a:pos x="T4" y="T5"/>
                </a:cxn>
              </a:cxnLst>
              <a:rect l="0" t="0" r="r" b="b"/>
              <a:pathLst>
                <a:path w="19428" h="21600" fill="none" extrusionOk="0">
                  <a:moveTo>
                    <a:pt x="19427" y="9439"/>
                  </a:moveTo>
                  <a:cubicBezTo>
                    <a:pt x="15813" y="16878"/>
                    <a:pt x="8269" y="21599"/>
                    <a:pt x="0" y="21600"/>
                  </a:cubicBezTo>
                </a:path>
                <a:path w="19428" h="21600" stroke="0" extrusionOk="0">
                  <a:moveTo>
                    <a:pt x="19427" y="9439"/>
                  </a:moveTo>
                  <a:cubicBezTo>
                    <a:pt x="15813" y="16878"/>
                    <a:pt x="8269" y="21599"/>
                    <a:pt x="0" y="21600"/>
                  </a:cubicBezTo>
                  <a:lnTo>
                    <a:pt x="0" y="0"/>
                  </a:lnTo>
                  <a:close/>
                </a:path>
              </a:pathLst>
            </a:custGeom>
            <a:noFill/>
            <a:ln w="12700" cap="rnd">
              <a:solidFill>
                <a:schemeClr val="tx1"/>
              </a:solidFill>
              <a:round/>
              <a:headEnd/>
              <a:tailEnd/>
            </a:ln>
            <a:effectLst/>
          </p:spPr>
          <p:txBody>
            <a:bodyPr wrap="none" anchor="ctr"/>
            <a:lstStyle/>
            <a:p>
              <a:endParaRPr lang="en-US"/>
            </a:p>
          </p:txBody>
        </p:sp>
        <p:sp>
          <p:nvSpPr>
            <p:cNvPr id="263185" name="Arc 17"/>
            <p:cNvSpPr>
              <a:spLocks/>
            </p:cNvSpPr>
            <p:nvPr/>
          </p:nvSpPr>
          <p:spPr bwMode="auto">
            <a:xfrm rot="6300000">
              <a:off x="1738" y="1544"/>
              <a:ext cx="956" cy="224"/>
            </a:xfrm>
            <a:custGeom>
              <a:avLst/>
              <a:gdLst>
                <a:gd name="G0" fmla="+- 21600 0 0"/>
                <a:gd name="G1" fmla="+- 0 0 0"/>
                <a:gd name="G2" fmla="+- 21600 0 0"/>
                <a:gd name="T0" fmla="*/ 2160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noFill/>
            <a:ln w="12700" cap="rnd">
              <a:solidFill>
                <a:schemeClr val="tx1"/>
              </a:solidFill>
              <a:round/>
              <a:headEnd/>
              <a:tailEnd/>
            </a:ln>
            <a:effectLst/>
          </p:spPr>
          <p:txBody>
            <a:bodyPr wrap="none" anchor="ctr"/>
            <a:lstStyle/>
            <a:p>
              <a:endParaRPr lang="en-US"/>
            </a:p>
          </p:txBody>
        </p:sp>
        <p:sp>
          <p:nvSpPr>
            <p:cNvPr id="263186" name="Arc 18"/>
            <p:cNvSpPr>
              <a:spLocks/>
            </p:cNvSpPr>
            <p:nvPr/>
          </p:nvSpPr>
          <p:spPr bwMode="auto">
            <a:xfrm rot="16980000">
              <a:off x="1362" y="2302"/>
              <a:ext cx="790" cy="284"/>
            </a:xfrm>
            <a:custGeom>
              <a:avLst/>
              <a:gdLst>
                <a:gd name="G0" fmla="+- 19433 0 0"/>
                <a:gd name="G1" fmla="+- 0 0 0"/>
                <a:gd name="G2" fmla="+- 21600 0 0"/>
                <a:gd name="T0" fmla="*/ 19433 w 19433"/>
                <a:gd name="T1" fmla="*/ 21600 h 21600"/>
                <a:gd name="T2" fmla="*/ 0 w 19433"/>
                <a:gd name="T3" fmla="*/ 9430 h 21600"/>
                <a:gd name="T4" fmla="*/ 19433 w 19433"/>
                <a:gd name="T5" fmla="*/ 0 h 21600"/>
              </a:gdLst>
              <a:ahLst/>
              <a:cxnLst>
                <a:cxn ang="0">
                  <a:pos x="T0" y="T1"/>
                </a:cxn>
                <a:cxn ang="0">
                  <a:pos x="T2" y="T3"/>
                </a:cxn>
                <a:cxn ang="0">
                  <a:pos x="T4" y="T5"/>
                </a:cxn>
              </a:cxnLst>
              <a:rect l="0" t="0" r="r" b="b"/>
              <a:pathLst>
                <a:path w="19433" h="21600" fill="none" extrusionOk="0">
                  <a:moveTo>
                    <a:pt x="19433" y="21600"/>
                  </a:moveTo>
                  <a:cubicBezTo>
                    <a:pt x="11159" y="21600"/>
                    <a:pt x="3612" y="16873"/>
                    <a:pt x="0" y="9429"/>
                  </a:cubicBezTo>
                </a:path>
                <a:path w="19433" h="21600" stroke="0" extrusionOk="0">
                  <a:moveTo>
                    <a:pt x="19433" y="21600"/>
                  </a:moveTo>
                  <a:cubicBezTo>
                    <a:pt x="11159" y="21600"/>
                    <a:pt x="3612" y="16873"/>
                    <a:pt x="0" y="9429"/>
                  </a:cubicBezTo>
                  <a:lnTo>
                    <a:pt x="19433" y="0"/>
                  </a:lnTo>
                  <a:close/>
                </a:path>
              </a:pathLst>
            </a:custGeom>
            <a:noFill/>
            <a:ln w="12700" cap="rnd">
              <a:solidFill>
                <a:schemeClr val="tx1"/>
              </a:solidFill>
              <a:round/>
              <a:headEnd/>
              <a:tailEnd/>
            </a:ln>
            <a:effectLst/>
          </p:spPr>
          <p:txBody>
            <a:bodyPr wrap="none" anchor="ctr"/>
            <a:lstStyle/>
            <a:p>
              <a:endParaRPr lang="en-US"/>
            </a:p>
          </p:txBody>
        </p:sp>
        <p:sp>
          <p:nvSpPr>
            <p:cNvPr id="263187" name="Arc 19"/>
            <p:cNvSpPr>
              <a:spLocks/>
            </p:cNvSpPr>
            <p:nvPr/>
          </p:nvSpPr>
          <p:spPr bwMode="auto">
            <a:xfrm rot="20760000">
              <a:off x="981" y="2854"/>
              <a:ext cx="697" cy="164"/>
            </a:xfrm>
            <a:custGeom>
              <a:avLst/>
              <a:gdLst>
                <a:gd name="G0" fmla="+- 0 0 0"/>
                <a:gd name="G1" fmla="+- 0 0 0"/>
                <a:gd name="G2" fmla="+- 21600 0 0"/>
                <a:gd name="T0" fmla="*/ 20693 w 20693"/>
                <a:gd name="T1" fmla="*/ 6194 h 21576"/>
                <a:gd name="T2" fmla="*/ 1014 w 20693"/>
                <a:gd name="T3" fmla="*/ 21576 h 21576"/>
                <a:gd name="T4" fmla="*/ 0 w 20693"/>
                <a:gd name="T5" fmla="*/ 0 h 21576"/>
              </a:gdLst>
              <a:ahLst/>
              <a:cxnLst>
                <a:cxn ang="0">
                  <a:pos x="T0" y="T1"/>
                </a:cxn>
                <a:cxn ang="0">
                  <a:pos x="T2" y="T3"/>
                </a:cxn>
                <a:cxn ang="0">
                  <a:pos x="T4" y="T5"/>
                </a:cxn>
              </a:cxnLst>
              <a:rect l="0" t="0" r="r" b="b"/>
              <a:pathLst>
                <a:path w="20693" h="21576" fill="none" extrusionOk="0">
                  <a:moveTo>
                    <a:pt x="20692" y="6193"/>
                  </a:moveTo>
                  <a:cubicBezTo>
                    <a:pt x="18063" y="14978"/>
                    <a:pt x="10173" y="21145"/>
                    <a:pt x="1014" y="21576"/>
                  </a:cubicBezTo>
                </a:path>
                <a:path w="20693" h="21576" stroke="0" extrusionOk="0">
                  <a:moveTo>
                    <a:pt x="20692" y="6193"/>
                  </a:moveTo>
                  <a:cubicBezTo>
                    <a:pt x="18063" y="14978"/>
                    <a:pt x="10173" y="21145"/>
                    <a:pt x="1014" y="21576"/>
                  </a:cubicBezTo>
                  <a:lnTo>
                    <a:pt x="0" y="0"/>
                  </a:lnTo>
                  <a:close/>
                </a:path>
              </a:pathLst>
            </a:custGeom>
            <a:noFill/>
            <a:ln w="12700" cap="rnd">
              <a:solidFill>
                <a:schemeClr val="tx1"/>
              </a:solidFill>
              <a:round/>
              <a:headEnd/>
              <a:tailEnd/>
            </a:ln>
            <a:effectLst/>
          </p:spPr>
          <p:txBody>
            <a:bodyPr wrap="none" anchor="ctr"/>
            <a:lstStyle/>
            <a:p>
              <a:endParaRPr lang="en-US"/>
            </a:p>
          </p:txBody>
        </p:sp>
        <p:sp>
          <p:nvSpPr>
            <p:cNvPr id="263188" name="Arc 20"/>
            <p:cNvSpPr>
              <a:spLocks/>
            </p:cNvSpPr>
            <p:nvPr/>
          </p:nvSpPr>
          <p:spPr bwMode="auto">
            <a:xfrm rot="15300000">
              <a:off x="2199" y="1546"/>
              <a:ext cx="957" cy="225"/>
            </a:xfrm>
            <a:custGeom>
              <a:avLst/>
              <a:gdLst>
                <a:gd name="G0" fmla="+- 0 0 0"/>
                <a:gd name="G1" fmla="+- 96 0 0"/>
                <a:gd name="G2" fmla="+- 21600 0 0"/>
                <a:gd name="T0" fmla="*/ 21600 w 21600"/>
                <a:gd name="T1" fmla="*/ 0 h 21696"/>
                <a:gd name="T2" fmla="*/ 0 w 21600"/>
                <a:gd name="T3" fmla="*/ 21696 h 21696"/>
                <a:gd name="T4" fmla="*/ 0 w 21600"/>
                <a:gd name="T5" fmla="*/ 96 h 21696"/>
              </a:gdLst>
              <a:ahLst/>
              <a:cxnLst>
                <a:cxn ang="0">
                  <a:pos x="T0" y="T1"/>
                </a:cxn>
                <a:cxn ang="0">
                  <a:pos x="T2" y="T3"/>
                </a:cxn>
                <a:cxn ang="0">
                  <a:pos x="T4" y="T5"/>
                </a:cxn>
              </a:cxnLst>
              <a:rect l="0" t="0" r="r" b="b"/>
              <a:pathLst>
                <a:path w="21600" h="21696" fill="none" extrusionOk="0">
                  <a:moveTo>
                    <a:pt x="21599" y="0"/>
                  </a:moveTo>
                  <a:cubicBezTo>
                    <a:pt x="21599" y="32"/>
                    <a:pt x="21600" y="64"/>
                    <a:pt x="21600" y="96"/>
                  </a:cubicBezTo>
                  <a:cubicBezTo>
                    <a:pt x="21600" y="12025"/>
                    <a:pt x="11929" y="21695"/>
                    <a:pt x="0" y="21696"/>
                  </a:cubicBezTo>
                </a:path>
                <a:path w="21600" h="21696" stroke="0" extrusionOk="0">
                  <a:moveTo>
                    <a:pt x="21599" y="0"/>
                  </a:moveTo>
                  <a:cubicBezTo>
                    <a:pt x="21599" y="32"/>
                    <a:pt x="21600" y="64"/>
                    <a:pt x="21600" y="96"/>
                  </a:cubicBezTo>
                  <a:cubicBezTo>
                    <a:pt x="21600" y="12025"/>
                    <a:pt x="11929" y="21695"/>
                    <a:pt x="0" y="21696"/>
                  </a:cubicBezTo>
                  <a:lnTo>
                    <a:pt x="0" y="96"/>
                  </a:lnTo>
                  <a:close/>
                </a:path>
              </a:pathLst>
            </a:custGeom>
            <a:noFill/>
            <a:ln w="12700" cap="rnd">
              <a:solidFill>
                <a:schemeClr val="tx1"/>
              </a:solidFill>
              <a:round/>
              <a:headEnd/>
              <a:tailEnd/>
            </a:ln>
            <a:effectLst/>
          </p:spPr>
          <p:txBody>
            <a:bodyPr wrap="none" anchor="ctr"/>
            <a:lstStyle/>
            <a:p>
              <a:endParaRPr lang="en-US"/>
            </a:p>
          </p:txBody>
        </p:sp>
        <p:sp>
          <p:nvSpPr>
            <p:cNvPr id="263189" name="Arc 21"/>
            <p:cNvSpPr>
              <a:spLocks/>
            </p:cNvSpPr>
            <p:nvPr/>
          </p:nvSpPr>
          <p:spPr bwMode="auto">
            <a:xfrm rot="720000">
              <a:off x="3252" y="2824"/>
              <a:ext cx="736" cy="204"/>
            </a:xfrm>
            <a:custGeom>
              <a:avLst/>
              <a:gdLst>
                <a:gd name="G0" fmla="+- 20480 0 0"/>
                <a:gd name="G1" fmla="+- 0 0 0"/>
                <a:gd name="G2" fmla="+- 21600 0 0"/>
                <a:gd name="T0" fmla="*/ 18341 w 20480"/>
                <a:gd name="T1" fmla="*/ 21494 h 21494"/>
                <a:gd name="T2" fmla="*/ 0 w 20480"/>
                <a:gd name="T3" fmla="*/ 6865 h 21494"/>
                <a:gd name="T4" fmla="*/ 20480 w 20480"/>
                <a:gd name="T5" fmla="*/ 0 h 21494"/>
              </a:gdLst>
              <a:ahLst/>
              <a:cxnLst>
                <a:cxn ang="0">
                  <a:pos x="T0" y="T1"/>
                </a:cxn>
                <a:cxn ang="0">
                  <a:pos x="T2" y="T3"/>
                </a:cxn>
                <a:cxn ang="0">
                  <a:pos x="T4" y="T5"/>
                </a:cxn>
              </a:cxnLst>
              <a:rect l="0" t="0" r="r" b="b"/>
              <a:pathLst>
                <a:path w="20480" h="21494" fill="none" extrusionOk="0">
                  <a:moveTo>
                    <a:pt x="18341" y="21493"/>
                  </a:moveTo>
                  <a:cubicBezTo>
                    <a:pt x="9881" y="20651"/>
                    <a:pt x="2701" y="14925"/>
                    <a:pt x="-1" y="6865"/>
                  </a:cubicBezTo>
                </a:path>
                <a:path w="20480" h="21494" stroke="0" extrusionOk="0">
                  <a:moveTo>
                    <a:pt x="18341" y="21493"/>
                  </a:moveTo>
                  <a:cubicBezTo>
                    <a:pt x="9881" y="20651"/>
                    <a:pt x="2701" y="14925"/>
                    <a:pt x="-1" y="6865"/>
                  </a:cubicBezTo>
                  <a:lnTo>
                    <a:pt x="20480" y="0"/>
                  </a:lnTo>
                  <a:close/>
                </a:path>
              </a:pathLst>
            </a:custGeom>
            <a:noFill/>
            <a:ln w="12700" cap="rnd">
              <a:solidFill>
                <a:schemeClr val="tx1"/>
              </a:solidFill>
              <a:round/>
              <a:headEnd/>
              <a:tailEnd/>
            </a:ln>
            <a:effectLst/>
          </p:spPr>
          <p:txBody>
            <a:bodyPr wrap="none" anchor="ctr"/>
            <a:lstStyle/>
            <a:p>
              <a:endParaRPr lang="en-US"/>
            </a:p>
          </p:txBody>
        </p:sp>
      </p:grpSp>
      <p:grpSp>
        <p:nvGrpSpPr>
          <p:cNvPr id="263292" name="Group 124"/>
          <p:cNvGrpSpPr>
            <a:grpSpLocks/>
          </p:cNvGrpSpPr>
          <p:nvPr/>
        </p:nvGrpSpPr>
        <p:grpSpPr bwMode="auto">
          <a:xfrm>
            <a:off x="5786438" y="3568700"/>
            <a:ext cx="176212" cy="1765300"/>
            <a:chOff x="3645" y="2256"/>
            <a:chExt cx="111" cy="1112"/>
          </a:xfrm>
        </p:grpSpPr>
        <p:sp>
          <p:nvSpPr>
            <p:cNvPr id="263293" name="Freeform 125"/>
            <p:cNvSpPr>
              <a:spLocks noChangeArrowheads="1"/>
            </p:cNvSpPr>
            <p:nvPr/>
          </p:nvSpPr>
          <p:spPr bwMode="auto">
            <a:xfrm flipH="1">
              <a:off x="3645" y="2256"/>
              <a:ext cx="47" cy="959"/>
            </a:xfrm>
            <a:custGeom>
              <a:avLst/>
              <a:gdLst/>
              <a:ahLst/>
              <a:cxnLst>
                <a:cxn ang="0">
                  <a:pos x="0" y="0"/>
                </a:cxn>
                <a:cxn ang="0">
                  <a:pos x="0" y="263"/>
                </a:cxn>
              </a:cxnLst>
              <a:rect l="0" t="0" r="r" b="b"/>
              <a:pathLst>
                <a:path w="1" h="263">
                  <a:moveTo>
                    <a:pt x="0" y="0"/>
                  </a:moveTo>
                  <a:lnTo>
                    <a:pt x="0" y="263"/>
                  </a:lnTo>
                </a:path>
              </a:pathLst>
            </a:custGeom>
            <a:noFill/>
            <a:ln w="12700">
              <a:solidFill>
                <a:srgbClr val="66FFFF"/>
              </a:solidFill>
              <a:round/>
              <a:headEnd/>
              <a:tailEnd/>
            </a:ln>
            <a:effectLst>
              <a:outerShdw dist="17961" dir="2700000" algn="ctr" rotWithShape="0">
                <a:srgbClr val="000000"/>
              </a:outerShdw>
            </a:effectLst>
          </p:spPr>
          <p:txBody>
            <a:bodyPr wrap="none" anchor="ctr"/>
            <a:lstStyle/>
            <a:p>
              <a:endParaRPr lang="en-US"/>
            </a:p>
          </p:txBody>
        </p:sp>
        <p:sp>
          <p:nvSpPr>
            <p:cNvPr id="263294" name="Line 126"/>
            <p:cNvSpPr>
              <a:spLocks noChangeShapeType="1"/>
            </p:cNvSpPr>
            <p:nvPr/>
          </p:nvSpPr>
          <p:spPr bwMode="auto">
            <a:xfrm>
              <a:off x="3692" y="3216"/>
              <a:ext cx="64" cy="152"/>
            </a:xfrm>
            <a:prstGeom prst="line">
              <a:avLst/>
            </a:prstGeom>
            <a:noFill/>
            <a:ln w="12700">
              <a:solidFill>
                <a:srgbClr val="66FFFF"/>
              </a:solidFill>
              <a:round/>
              <a:headEnd/>
              <a:tailEnd/>
            </a:ln>
            <a:effectLst>
              <a:outerShdw dist="17961" dir="2700000" algn="ctr" rotWithShape="0">
                <a:srgbClr val="000000"/>
              </a:outerShdw>
            </a:effectLst>
          </p:spPr>
          <p:txBody>
            <a:bodyPr/>
            <a:lstStyle/>
            <a:p>
              <a:endParaRPr lang="en-US"/>
            </a:p>
          </p:txBody>
        </p:sp>
      </p:grpSp>
      <p:grpSp>
        <p:nvGrpSpPr>
          <p:cNvPr id="263295" name="Group 127"/>
          <p:cNvGrpSpPr>
            <a:grpSpLocks/>
          </p:cNvGrpSpPr>
          <p:nvPr/>
        </p:nvGrpSpPr>
        <p:grpSpPr bwMode="auto">
          <a:xfrm>
            <a:off x="5289550" y="2270125"/>
            <a:ext cx="101600" cy="3076575"/>
            <a:chOff x="3380" y="1438"/>
            <a:chExt cx="64" cy="1938"/>
          </a:xfrm>
        </p:grpSpPr>
        <p:sp>
          <p:nvSpPr>
            <p:cNvPr id="263296" name="Line 128"/>
            <p:cNvSpPr>
              <a:spLocks noChangeShapeType="1"/>
            </p:cNvSpPr>
            <p:nvPr/>
          </p:nvSpPr>
          <p:spPr bwMode="auto">
            <a:xfrm>
              <a:off x="3444" y="1438"/>
              <a:ext cx="0" cy="1792"/>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263297" name="Line 129"/>
            <p:cNvSpPr>
              <a:spLocks noChangeShapeType="1"/>
            </p:cNvSpPr>
            <p:nvPr/>
          </p:nvSpPr>
          <p:spPr bwMode="auto">
            <a:xfrm flipH="1">
              <a:off x="3380" y="3224"/>
              <a:ext cx="64" cy="152"/>
            </a:xfrm>
            <a:prstGeom prst="line">
              <a:avLst/>
            </a:prstGeom>
            <a:noFill/>
            <a:ln w="12700">
              <a:solidFill>
                <a:schemeClr val="tx1"/>
              </a:solidFill>
              <a:round/>
              <a:headEnd/>
              <a:tailEnd/>
            </a:ln>
            <a:effectLst>
              <a:outerShdw dist="17961" dir="2700000" algn="ctr" rotWithShape="0">
                <a:srgbClr val="000000"/>
              </a:outerShdw>
            </a:effectLst>
          </p:spPr>
          <p:txBody>
            <a:bodyPr/>
            <a:lstStyle/>
            <a:p>
              <a:endParaRPr lang="en-US"/>
            </a:p>
          </p:txBody>
        </p:sp>
      </p:grpSp>
      <p:sp>
        <p:nvSpPr>
          <p:cNvPr id="263298" name="Line 130"/>
          <p:cNvSpPr>
            <a:spLocks noChangeShapeType="1"/>
          </p:cNvSpPr>
          <p:nvPr/>
        </p:nvSpPr>
        <p:spPr bwMode="auto">
          <a:xfrm>
            <a:off x="5873750" y="3768725"/>
            <a:ext cx="647700" cy="0"/>
          </a:xfrm>
          <a:prstGeom prst="line">
            <a:avLst/>
          </a:prstGeom>
          <a:noFill/>
          <a:ln w="12700">
            <a:solidFill>
              <a:srgbClr val="66FFFF"/>
            </a:solidFill>
            <a:round/>
            <a:headEnd/>
            <a:tailEnd type="triangle" w="med" len="med"/>
          </a:ln>
          <a:effectLst>
            <a:outerShdw dist="17961" dir="2700000" algn="ctr" rotWithShape="0">
              <a:srgbClr val="000000"/>
            </a:outerShdw>
          </a:effectLst>
        </p:spPr>
        <p:txBody>
          <a:bodyPr wrap="none" anchor="ctr"/>
          <a:lstStyle/>
          <a:p>
            <a:endParaRPr lang="en-US"/>
          </a:p>
        </p:txBody>
      </p:sp>
      <p:sp>
        <p:nvSpPr>
          <p:cNvPr id="263299" name="AutoShape 131"/>
          <p:cNvSpPr>
            <a:spLocks noChangeArrowheads="1"/>
          </p:cNvSpPr>
          <p:nvPr/>
        </p:nvSpPr>
        <p:spPr bwMode="auto">
          <a:xfrm rot="5400000">
            <a:off x="752475" y="21717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63300" name="AutoShape 132"/>
          <p:cNvSpPr>
            <a:spLocks noChangeArrowheads="1"/>
          </p:cNvSpPr>
          <p:nvPr/>
        </p:nvSpPr>
        <p:spPr bwMode="auto">
          <a:xfrm rot="5400000">
            <a:off x="752475" y="36957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63301" name="Rectangle 133"/>
          <p:cNvSpPr>
            <a:spLocks noChangeArrowheads="1"/>
          </p:cNvSpPr>
          <p:nvPr/>
        </p:nvSpPr>
        <p:spPr bwMode="auto">
          <a:xfrm>
            <a:off x="690563" y="141288"/>
            <a:ext cx="7772400" cy="8143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Upper-Tailed Test About a Population Mean:</a:t>
            </a:r>
          </a:p>
          <a:p>
            <a:r>
              <a:rPr lang="en-US" sz="2800" i="1">
                <a:solidFill>
                  <a:srgbClr val="66FFFF"/>
                </a:solidFill>
                <a:effectLst>
                  <a:outerShdw blurRad="38100" dist="38100" dir="2700000" algn="tl">
                    <a:srgbClr val="000000"/>
                  </a:outerShdw>
                </a:effectLst>
                <a:latin typeface="Symbol" pitchFamily="18" charset="2"/>
              </a:rPr>
              <a:t>s</a:t>
            </a:r>
            <a:r>
              <a:rPr lang="en-US" sz="2800">
                <a:solidFill>
                  <a:srgbClr val="66FFFF"/>
                </a:solidFill>
                <a:effectLst>
                  <a:outerShdw blurRad="38100" dist="38100" dir="2700000" algn="tl">
                    <a:srgbClr val="000000"/>
                  </a:outerShdw>
                </a:effectLst>
                <a:latin typeface="Book Antiqua" pitchFamily="18" charset="0"/>
              </a:rPr>
              <a:t>  Known</a:t>
            </a:r>
            <a:endParaRPr lang="en-US" sz="2600">
              <a:solidFill>
                <a:srgbClr val="66FFFF"/>
              </a:solidFill>
              <a:effectLst>
                <a:outerShdw blurRad="38100" dist="38100" dir="2700000" algn="tl">
                  <a:srgbClr val="000000"/>
                </a:outerShdw>
              </a:effectLst>
              <a:latin typeface="Book Antiqua" pitchFamily="18" charset="0"/>
            </a:endParaRPr>
          </a:p>
        </p:txBody>
      </p:sp>
      <p:grpSp>
        <p:nvGrpSpPr>
          <p:cNvPr id="263303" name="Group 135"/>
          <p:cNvGrpSpPr>
            <a:grpSpLocks/>
          </p:cNvGrpSpPr>
          <p:nvPr/>
        </p:nvGrpSpPr>
        <p:grpSpPr bwMode="auto">
          <a:xfrm>
            <a:off x="1363663" y="1693863"/>
            <a:ext cx="1779587" cy="1379537"/>
            <a:chOff x="3571" y="1663"/>
            <a:chExt cx="1121" cy="869"/>
          </a:xfrm>
        </p:grpSpPr>
        <p:sp>
          <p:nvSpPr>
            <p:cNvPr id="263304" name="Rectangle 136"/>
            <p:cNvSpPr>
              <a:spLocks noChangeArrowheads="1"/>
            </p:cNvSpPr>
            <p:nvPr/>
          </p:nvSpPr>
          <p:spPr bwMode="auto">
            <a:xfrm>
              <a:off x="3571" y="1663"/>
              <a:ext cx="1121" cy="804"/>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a:effectLst/>
                  <a:latin typeface="Book Antiqua" pitchFamily="18" charset="0"/>
                </a:rPr>
                <a:t>  Sampling</a:t>
              </a:r>
            </a:p>
            <a:p>
              <a:pPr algn="l"/>
              <a:r>
                <a:rPr lang="en-US" sz="2400">
                  <a:effectLst/>
                  <a:latin typeface="Book Antiqua" pitchFamily="18" charset="0"/>
                </a:rPr>
                <a:t>distribution</a:t>
              </a:r>
            </a:p>
            <a:p>
              <a:pPr algn="l"/>
              <a:endParaRPr lang="en-US" sz="600">
                <a:effectLst/>
                <a:latin typeface="Book Antiqua" pitchFamily="18" charset="0"/>
              </a:endParaRPr>
            </a:p>
            <a:p>
              <a:pPr algn="l"/>
              <a:r>
                <a:rPr lang="en-US" sz="2400">
                  <a:effectLst/>
                  <a:latin typeface="Book Antiqua" pitchFamily="18" charset="0"/>
                </a:rPr>
                <a:t> of </a:t>
              </a:r>
            </a:p>
          </p:txBody>
        </p:sp>
        <p:graphicFrame>
          <p:nvGraphicFramePr>
            <p:cNvPr id="263305" name="Object 137">
              <a:hlinkClick r:id="" action="ppaction://ole?verb=0"/>
            </p:cNvPr>
            <p:cNvGraphicFramePr>
              <a:graphicFrameLocks/>
            </p:cNvGraphicFramePr>
            <p:nvPr/>
          </p:nvGraphicFramePr>
          <p:xfrm>
            <a:off x="3884" y="2155"/>
            <a:ext cx="753" cy="377"/>
          </p:xfrm>
          <a:graphic>
            <a:graphicData uri="http://schemas.openxmlformats.org/presentationml/2006/ole">
              <mc:AlternateContent xmlns:mc="http://schemas.openxmlformats.org/markup-compatibility/2006">
                <mc:Choice xmlns:v="urn:schemas-microsoft-com:vml" Requires="v">
                  <p:oleObj spid="_x0000_s263336" name="Equation" r:id="rId4" imgW="1204560" imgH="607680" progId="Equation">
                    <p:embed/>
                  </p:oleObj>
                </mc:Choice>
                <mc:Fallback>
                  <p:oleObj name="Equation" r:id="rId4" imgW="1204560" imgH="607680" progId="Equation">
                    <p:embed/>
                    <p:pic>
                      <p:nvPicPr>
                        <p:cNvPr id="0" name="Picture 137"/>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84" y="2155"/>
                          <a:ext cx="753" cy="377"/>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
        <p:nvSpPr>
          <p:cNvPr id="263306" name="AutoShape 138"/>
          <p:cNvSpPr>
            <a:spLocks noChangeArrowheads="1"/>
          </p:cNvSpPr>
          <p:nvPr/>
        </p:nvSpPr>
        <p:spPr bwMode="auto">
          <a:xfrm>
            <a:off x="5734050" y="939800"/>
            <a:ext cx="2647950" cy="800100"/>
          </a:xfrm>
          <a:prstGeom prst="wedgeRoundRectCallout">
            <a:avLst>
              <a:gd name="adj1" fmla="val 15949"/>
              <a:gd name="adj2" fmla="val 274801"/>
              <a:gd name="adj3" fmla="val 16667"/>
            </a:avLst>
          </a:prstGeom>
          <a:gradFill rotWithShape="0">
            <a:gsLst>
              <a:gs pos="0">
                <a:schemeClr val="hlink"/>
              </a:gs>
              <a:gs pos="100000">
                <a:schemeClr val="hlink">
                  <a:gamma/>
                  <a:shade val="46275"/>
                  <a:invGamma/>
                </a:schemeClr>
              </a:gs>
            </a:gsLst>
            <a:path path="rect">
              <a:fillToRect l="50000" t="50000" r="50000" b="50000"/>
            </a:path>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lstStyle/>
          <a:p>
            <a:r>
              <a:rPr lang="en-US" i="1">
                <a:effectLst>
                  <a:outerShdw blurRad="38100" dist="38100" dir="2700000" algn="tl">
                    <a:srgbClr val="000000"/>
                  </a:outerShdw>
                </a:effectLst>
                <a:latin typeface="Book Antiqua" pitchFamily="18" charset="0"/>
              </a:rPr>
              <a:t>p</a:t>
            </a:r>
            <a:r>
              <a:rPr lang="en-US">
                <a:effectLst>
                  <a:outerShdw blurRad="38100" dist="38100" dir="2700000" algn="tl">
                    <a:srgbClr val="000000"/>
                  </a:outerShdw>
                </a:effectLst>
                <a:latin typeface="Book Antiqua" pitchFamily="18" charset="0"/>
              </a:rPr>
              <a:t>-Value </a:t>
            </a:r>
            <a:r>
              <a:rPr lang="en-US" u="sng">
                <a:effectLst>
                  <a:outerShdw blurRad="38100" dist="38100" dir="2700000" algn="tl">
                    <a:srgbClr val="000000"/>
                  </a:outerShdw>
                </a:effectLst>
                <a:latin typeface="Book Antiqua" pitchFamily="18" charset="0"/>
              </a:rPr>
              <a:t>&lt;</a:t>
            </a:r>
            <a:r>
              <a:rPr lang="en-US">
                <a:effectLst>
                  <a:outerShdw blurRad="38100" dist="38100" dir="2700000" algn="tl">
                    <a:srgbClr val="000000"/>
                  </a:outerShdw>
                </a:effectLst>
                <a:latin typeface="Book Antiqua" pitchFamily="18" charset="0"/>
              </a:rPr>
              <a:t> </a:t>
            </a:r>
            <a:r>
              <a:rPr lang="en-US" i="1">
                <a:effectLst>
                  <a:outerShdw blurRad="38100" dist="38100" dir="2700000" algn="tl">
                    <a:srgbClr val="000000"/>
                  </a:outerShdw>
                </a:effectLst>
                <a:latin typeface="Symbol" pitchFamily="18" charset="2"/>
              </a:rPr>
              <a:t>a</a:t>
            </a:r>
            <a:r>
              <a:rPr lang="en-US">
                <a:effectLst>
                  <a:outerShdw blurRad="38100" dist="38100" dir="2700000" algn="tl">
                    <a:srgbClr val="000000"/>
                  </a:outerShdw>
                </a:effectLst>
                <a:latin typeface="Symbol" pitchFamily="18" charset="2"/>
              </a:rPr>
              <a:t> </a:t>
            </a:r>
            <a:r>
              <a:rPr lang="en-US">
                <a:effectLst>
                  <a:outerShdw blurRad="38100" dist="38100" dir="2700000" algn="tl">
                    <a:srgbClr val="000000"/>
                  </a:outerShdw>
                </a:effectLst>
                <a:latin typeface="Book Antiqua" pitchFamily="18" charset="0"/>
              </a:rPr>
              <a:t>,</a:t>
            </a:r>
          </a:p>
          <a:p>
            <a:r>
              <a:rPr lang="en-US">
                <a:effectLst>
                  <a:outerShdw blurRad="38100" dist="38100" dir="2700000" algn="tl">
                    <a:srgbClr val="000000"/>
                  </a:outerShdw>
                </a:effectLst>
                <a:latin typeface="Book Antiqua" pitchFamily="18" charset="0"/>
              </a:rPr>
              <a:t>so reject </a:t>
            </a:r>
            <a:r>
              <a:rPr lang="en-US" i="1">
                <a:effectLst>
                  <a:outerShdw blurRad="38100" dist="38100" dir="2700000" algn="tl">
                    <a:srgbClr val="000000"/>
                  </a:outerShdw>
                </a:effectLst>
                <a:latin typeface="Book Antiqua" pitchFamily="18" charset="0"/>
              </a:rPr>
              <a:t>H</a:t>
            </a:r>
            <a:r>
              <a:rPr lang="en-US" baseline="-25000">
                <a:effectLst>
                  <a:outerShdw blurRad="38100" dist="38100" dir="2700000" algn="tl">
                    <a:srgbClr val="000000"/>
                  </a:outerShdw>
                </a:effectLst>
                <a:latin typeface="Book Antiqua" pitchFamily="18" charset="0"/>
              </a:rPr>
              <a:t>0</a:t>
            </a:r>
            <a:r>
              <a:rPr lang="en-US">
                <a:effectLst>
                  <a:outerShdw blurRad="38100" dist="38100" dir="2700000" algn="tl">
                    <a:srgbClr val="000000"/>
                  </a:outerShdw>
                </a:effectLst>
                <a:latin typeface="Book Antiqua" pitchFamily="18" charset="0"/>
              </a:rPr>
              <a:t>.</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263299"/>
                                        </p:tgtEl>
                                        <p:attrNameLst>
                                          <p:attrName>style.visibility</p:attrName>
                                        </p:attrNameLst>
                                      </p:cBhvr>
                                      <p:to>
                                        <p:strVal val="visible"/>
                                      </p:to>
                                    </p:set>
                                    <p:animEffect transition="in" filter="slide(fromLeft)">
                                      <p:cBhvr>
                                        <p:cTn id="7" dur="500"/>
                                        <p:tgtEl>
                                          <p:spTgt spid="263299"/>
                                        </p:tgtEl>
                                      </p:cBhvr>
                                    </p:animEffect>
                                  </p:childTnLst>
                                  <p:subTnLst>
                                    <p:set>
                                      <p:cBhvr override="childStyle">
                                        <p:cTn dur="1" fill="hold" display="0" masterRel="nextClick" afterEffect="1"/>
                                        <p:tgtEl>
                                          <p:spTgt spid="263299"/>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63170"/>
                                        </p:tgtEl>
                                        <p:attrNameLst>
                                          <p:attrName>style.visibility</p:attrName>
                                        </p:attrNameLst>
                                      </p:cBhvr>
                                      <p:to>
                                        <p:strVal val="visible"/>
                                      </p:to>
                                    </p:set>
                                    <p:animEffect transition="in" filter="dissolve">
                                      <p:cBhvr>
                                        <p:cTn id="12" dur="500"/>
                                        <p:tgtEl>
                                          <p:spTgt spid="263170"/>
                                        </p:tgtEl>
                                      </p:cBhvr>
                                    </p:animEffect>
                                  </p:childTnLst>
                                </p:cTn>
                              </p:par>
                            </p:childTnLst>
                          </p:cTn>
                        </p:par>
                        <p:par>
                          <p:cTn id="13" fill="hold">
                            <p:stCondLst>
                              <p:cond delay="500"/>
                            </p:stCondLst>
                            <p:childTnLst>
                              <p:par>
                                <p:cTn id="14" presetID="12" presetClass="entr" presetSubtype="8" fill="hold" grpId="0" nodeType="afterEffect">
                                  <p:stCondLst>
                                    <p:cond delay="1000"/>
                                  </p:stCondLst>
                                  <p:childTnLst>
                                    <p:set>
                                      <p:cBhvr>
                                        <p:cTn id="15" dur="1" fill="hold">
                                          <p:stCondLst>
                                            <p:cond delay="0"/>
                                          </p:stCondLst>
                                        </p:cTn>
                                        <p:tgtEl>
                                          <p:spTgt spid="263179"/>
                                        </p:tgtEl>
                                        <p:attrNameLst>
                                          <p:attrName>style.visibility</p:attrName>
                                        </p:attrNameLst>
                                      </p:cBhvr>
                                      <p:to>
                                        <p:strVal val="visible"/>
                                      </p:to>
                                    </p:set>
                                    <p:animEffect transition="in" filter="slide(fromLeft)">
                                      <p:cBhvr>
                                        <p:cTn id="16" dur="500"/>
                                        <p:tgtEl>
                                          <p:spTgt spid="263179"/>
                                        </p:tgtEl>
                                      </p:cBhvr>
                                    </p:animEffect>
                                  </p:childTnLst>
                                </p:cTn>
                              </p:par>
                            </p:childTnLst>
                          </p:cTn>
                        </p:par>
                        <p:par>
                          <p:cTn id="17" fill="hold">
                            <p:stCondLst>
                              <p:cond delay="2000"/>
                            </p:stCondLst>
                            <p:childTnLst>
                              <p:par>
                                <p:cTn id="18" presetID="12" presetClass="entr" presetSubtype="8" fill="hold" grpId="0" nodeType="afterEffect">
                                  <p:stCondLst>
                                    <p:cond delay="0"/>
                                  </p:stCondLst>
                                  <p:childTnLst>
                                    <p:set>
                                      <p:cBhvr>
                                        <p:cTn id="19" dur="1" fill="hold">
                                          <p:stCondLst>
                                            <p:cond delay="0"/>
                                          </p:stCondLst>
                                        </p:cTn>
                                        <p:tgtEl>
                                          <p:spTgt spid="263180"/>
                                        </p:tgtEl>
                                        <p:attrNameLst>
                                          <p:attrName>style.visibility</p:attrName>
                                        </p:attrNameLst>
                                      </p:cBhvr>
                                      <p:to>
                                        <p:strVal val="visible"/>
                                      </p:to>
                                    </p:set>
                                    <p:animEffect transition="in" filter="slide(fromLeft)">
                                      <p:cBhvr>
                                        <p:cTn id="20" dur="500"/>
                                        <p:tgtEl>
                                          <p:spTgt spid="263180"/>
                                        </p:tgtEl>
                                      </p:cBhvr>
                                    </p:animEffect>
                                  </p:childTnLst>
                                </p:cTn>
                              </p:par>
                            </p:childTnLst>
                          </p:cTn>
                        </p:par>
                        <p:par>
                          <p:cTn id="21" fill="hold">
                            <p:stCondLst>
                              <p:cond delay="2500"/>
                            </p:stCondLst>
                            <p:childTnLst>
                              <p:par>
                                <p:cTn id="22" presetID="12" presetClass="entr" presetSubtype="1" fill="hold" grpId="0" nodeType="afterEffect">
                                  <p:stCondLst>
                                    <p:cond delay="1000"/>
                                  </p:stCondLst>
                                  <p:childTnLst>
                                    <p:set>
                                      <p:cBhvr>
                                        <p:cTn id="23" dur="1" fill="hold">
                                          <p:stCondLst>
                                            <p:cond delay="0"/>
                                          </p:stCondLst>
                                        </p:cTn>
                                        <p:tgtEl>
                                          <p:spTgt spid="263182"/>
                                        </p:tgtEl>
                                        <p:attrNameLst>
                                          <p:attrName>style.visibility</p:attrName>
                                        </p:attrNameLst>
                                      </p:cBhvr>
                                      <p:to>
                                        <p:strVal val="visible"/>
                                      </p:to>
                                    </p:set>
                                    <p:animEffect transition="in" filter="slide(fromTop)">
                                      <p:cBhvr>
                                        <p:cTn id="24" dur="500"/>
                                        <p:tgtEl>
                                          <p:spTgt spid="263182"/>
                                        </p:tgtEl>
                                      </p:cBhvr>
                                    </p:animEffect>
                                  </p:childTnLst>
                                </p:cTn>
                              </p:par>
                            </p:childTnLst>
                          </p:cTn>
                        </p:par>
                        <p:par>
                          <p:cTn id="25" fill="hold">
                            <p:stCondLst>
                              <p:cond delay="4000"/>
                            </p:stCondLst>
                            <p:childTnLst>
                              <p:par>
                                <p:cTn id="26" presetID="12" presetClass="entr" presetSubtype="1" fill="hold" grpId="0" nodeType="afterEffect">
                                  <p:stCondLst>
                                    <p:cond delay="1000"/>
                                  </p:stCondLst>
                                  <p:childTnLst>
                                    <p:set>
                                      <p:cBhvr>
                                        <p:cTn id="27" dur="1" fill="hold">
                                          <p:stCondLst>
                                            <p:cond delay="0"/>
                                          </p:stCondLst>
                                        </p:cTn>
                                        <p:tgtEl>
                                          <p:spTgt spid="263176"/>
                                        </p:tgtEl>
                                        <p:attrNameLst>
                                          <p:attrName>style.visibility</p:attrName>
                                        </p:attrNameLst>
                                      </p:cBhvr>
                                      <p:to>
                                        <p:strVal val="visible"/>
                                      </p:to>
                                    </p:set>
                                    <p:animEffect transition="in" filter="slide(fromTop)">
                                      <p:cBhvr>
                                        <p:cTn id="28" dur="500"/>
                                        <p:tgtEl>
                                          <p:spTgt spid="263176"/>
                                        </p:tgtEl>
                                      </p:cBhvr>
                                    </p:animEffect>
                                  </p:childTnLst>
                                </p:cTn>
                              </p:par>
                            </p:childTnLst>
                          </p:cTn>
                        </p:par>
                        <p:par>
                          <p:cTn id="29" fill="hold">
                            <p:stCondLst>
                              <p:cond delay="5500"/>
                            </p:stCondLst>
                            <p:childTnLst>
                              <p:par>
                                <p:cTn id="30" presetID="12" presetClass="entr" presetSubtype="4" fill="hold" nodeType="afterEffect">
                                  <p:stCondLst>
                                    <p:cond delay="1000"/>
                                  </p:stCondLst>
                                  <p:childTnLst>
                                    <p:set>
                                      <p:cBhvr>
                                        <p:cTn id="31" dur="1" fill="hold">
                                          <p:stCondLst>
                                            <p:cond delay="0"/>
                                          </p:stCondLst>
                                        </p:cTn>
                                        <p:tgtEl>
                                          <p:spTgt spid="263183"/>
                                        </p:tgtEl>
                                        <p:attrNameLst>
                                          <p:attrName>style.visibility</p:attrName>
                                        </p:attrNameLst>
                                      </p:cBhvr>
                                      <p:to>
                                        <p:strVal val="visible"/>
                                      </p:to>
                                    </p:set>
                                    <p:animEffect transition="in" filter="slide(fromBottom)">
                                      <p:cBhvr>
                                        <p:cTn id="32" dur="500"/>
                                        <p:tgtEl>
                                          <p:spTgt spid="263183"/>
                                        </p:tgtEl>
                                      </p:cBhvr>
                                    </p:animEffect>
                                  </p:childTnLst>
                                </p:cTn>
                              </p:par>
                            </p:childTnLst>
                          </p:cTn>
                        </p:par>
                        <p:par>
                          <p:cTn id="33" fill="hold">
                            <p:stCondLst>
                              <p:cond delay="7000"/>
                            </p:stCondLst>
                            <p:childTnLst>
                              <p:par>
                                <p:cTn id="34" presetID="12" presetClass="entr" presetSubtype="4" fill="hold" grpId="0" nodeType="afterEffect">
                                  <p:stCondLst>
                                    <p:cond delay="1000"/>
                                  </p:stCondLst>
                                  <p:childTnLst>
                                    <p:set>
                                      <p:cBhvr>
                                        <p:cTn id="35" dur="1" fill="hold">
                                          <p:stCondLst>
                                            <p:cond delay="0"/>
                                          </p:stCondLst>
                                        </p:cTn>
                                        <p:tgtEl>
                                          <p:spTgt spid="263172"/>
                                        </p:tgtEl>
                                        <p:attrNameLst>
                                          <p:attrName>style.visibility</p:attrName>
                                        </p:attrNameLst>
                                      </p:cBhvr>
                                      <p:to>
                                        <p:strVal val="visible"/>
                                      </p:to>
                                    </p:set>
                                    <p:animEffect transition="in" filter="slide(fromBottom)">
                                      <p:cBhvr>
                                        <p:cTn id="36" dur="500"/>
                                        <p:tgtEl>
                                          <p:spTgt spid="263172"/>
                                        </p:tgtEl>
                                      </p:cBhvr>
                                    </p:animEffect>
                                  </p:childTnLst>
                                </p:cTn>
                              </p:par>
                            </p:childTnLst>
                          </p:cTn>
                        </p:par>
                        <p:par>
                          <p:cTn id="37" fill="hold">
                            <p:stCondLst>
                              <p:cond delay="8500"/>
                            </p:stCondLst>
                            <p:childTnLst>
                              <p:par>
                                <p:cTn id="38" presetID="12" presetClass="entr" presetSubtype="1" fill="hold" nodeType="afterEffect">
                                  <p:stCondLst>
                                    <p:cond delay="1000"/>
                                  </p:stCondLst>
                                  <p:childTnLst>
                                    <p:set>
                                      <p:cBhvr>
                                        <p:cTn id="39" dur="1" fill="hold">
                                          <p:stCondLst>
                                            <p:cond delay="0"/>
                                          </p:stCondLst>
                                        </p:cTn>
                                        <p:tgtEl>
                                          <p:spTgt spid="263303"/>
                                        </p:tgtEl>
                                        <p:attrNameLst>
                                          <p:attrName>style.visibility</p:attrName>
                                        </p:attrNameLst>
                                      </p:cBhvr>
                                      <p:to>
                                        <p:strVal val="visible"/>
                                      </p:to>
                                    </p:set>
                                    <p:animEffect transition="in" filter="slide(fromTop)">
                                      <p:cBhvr>
                                        <p:cTn id="40" dur="500"/>
                                        <p:tgtEl>
                                          <p:spTgt spid="263303"/>
                                        </p:tgtEl>
                                      </p:cBhvr>
                                    </p:animEffect>
                                  </p:childTnLst>
                                </p:cTn>
                              </p:par>
                            </p:childTnLst>
                          </p:cTn>
                        </p:par>
                        <p:par>
                          <p:cTn id="41" fill="hold">
                            <p:stCondLst>
                              <p:cond delay="10000"/>
                            </p:stCondLst>
                            <p:childTnLst>
                              <p:par>
                                <p:cTn id="42" presetID="12" presetClass="entr" presetSubtype="1" fill="hold" nodeType="afterEffect">
                                  <p:stCondLst>
                                    <p:cond delay="2000"/>
                                  </p:stCondLst>
                                  <p:childTnLst>
                                    <p:set>
                                      <p:cBhvr>
                                        <p:cTn id="43" dur="1" fill="hold">
                                          <p:stCondLst>
                                            <p:cond delay="0"/>
                                          </p:stCondLst>
                                        </p:cTn>
                                        <p:tgtEl>
                                          <p:spTgt spid="263295"/>
                                        </p:tgtEl>
                                        <p:attrNameLst>
                                          <p:attrName>style.visibility</p:attrName>
                                        </p:attrNameLst>
                                      </p:cBhvr>
                                      <p:to>
                                        <p:strVal val="visible"/>
                                      </p:to>
                                    </p:set>
                                    <p:animEffect transition="in" filter="slide(fromTop)">
                                      <p:cBhvr>
                                        <p:cTn id="44" dur="500"/>
                                        <p:tgtEl>
                                          <p:spTgt spid="263295"/>
                                        </p:tgtEl>
                                      </p:cBhvr>
                                    </p:animEffect>
                                  </p:childTnLst>
                                </p:cTn>
                              </p:par>
                            </p:childTnLst>
                          </p:cTn>
                        </p:par>
                        <p:par>
                          <p:cTn id="45" fill="hold">
                            <p:stCondLst>
                              <p:cond delay="12500"/>
                            </p:stCondLst>
                            <p:childTnLst>
                              <p:par>
                                <p:cTn id="46" presetID="12" presetClass="entr" presetSubtype="8" fill="hold" grpId="0" nodeType="afterEffect">
                                  <p:stCondLst>
                                    <p:cond delay="1000"/>
                                  </p:stCondLst>
                                  <p:childTnLst>
                                    <p:set>
                                      <p:cBhvr>
                                        <p:cTn id="47" dur="1" fill="hold">
                                          <p:stCondLst>
                                            <p:cond delay="0"/>
                                          </p:stCondLst>
                                        </p:cTn>
                                        <p:tgtEl>
                                          <p:spTgt spid="263177"/>
                                        </p:tgtEl>
                                        <p:attrNameLst>
                                          <p:attrName>style.visibility</p:attrName>
                                        </p:attrNameLst>
                                      </p:cBhvr>
                                      <p:to>
                                        <p:strVal val="visible"/>
                                      </p:to>
                                    </p:set>
                                    <p:animEffect transition="in" filter="slide(fromLeft)">
                                      <p:cBhvr>
                                        <p:cTn id="48" dur="500"/>
                                        <p:tgtEl>
                                          <p:spTgt spid="263177"/>
                                        </p:tgtEl>
                                      </p:cBhvr>
                                    </p:animEffect>
                                  </p:childTnLst>
                                </p:cTn>
                              </p:par>
                            </p:childTnLst>
                          </p:cTn>
                        </p:par>
                        <p:par>
                          <p:cTn id="49" fill="hold">
                            <p:stCondLst>
                              <p:cond delay="14000"/>
                            </p:stCondLst>
                            <p:childTnLst>
                              <p:par>
                                <p:cTn id="50" presetID="12" presetClass="entr" presetSubtype="8" fill="hold" grpId="0" nodeType="afterEffect">
                                  <p:stCondLst>
                                    <p:cond delay="1000"/>
                                  </p:stCondLst>
                                  <p:childTnLst>
                                    <p:set>
                                      <p:cBhvr>
                                        <p:cTn id="51" dur="1" fill="hold">
                                          <p:stCondLst>
                                            <p:cond delay="0"/>
                                          </p:stCondLst>
                                        </p:cTn>
                                        <p:tgtEl>
                                          <p:spTgt spid="263175"/>
                                        </p:tgtEl>
                                        <p:attrNameLst>
                                          <p:attrName>style.visibility</p:attrName>
                                        </p:attrNameLst>
                                      </p:cBhvr>
                                      <p:to>
                                        <p:strVal val="visible"/>
                                      </p:to>
                                    </p:set>
                                    <p:animEffect transition="in" filter="slide(fromLeft)">
                                      <p:cBhvr>
                                        <p:cTn id="52" dur="500"/>
                                        <p:tgtEl>
                                          <p:spTgt spid="263175"/>
                                        </p:tgtEl>
                                      </p:cBhvr>
                                    </p:animEffect>
                                  </p:childTnLst>
                                </p:cTn>
                              </p:par>
                            </p:childTnLst>
                          </p:cTn>
                        </p:par>
                        <p:par>
                          <p:cTn id="53" fill="hold">
                            <p:stCondLst>
                              <p:cond delay="15500"/>
                            </p:stCondLst>
                            <p:childTnLst>
                              <p:par>
                                <p:cTn id="54" presetID="12" presetClass="entr" presetSubtype="8" fill="hold" grpId="0" nodeType="afterEffect">
                                  <p:stCondLst>
                                    <p:cond delay="1000"/>
                                  </p:stCondLst>
                                  <p:childTnLst>
                                    <p:set>
                                      <p:cBhvr>
                                        <p:cTn id="55" dur="1" fill="hold">
                                          <p:stCondLst>
                                            <p:cond delay="0"/>
                                          </p:stCondLst>
                                        </p:cTn>
                                        <p:tgtEl>
                                          <p:spTgt spid="263178"/>
                                        </p:tgtEl>
                                        <p:attrNameLst>
                                          <p:attrName>style.visibility</p:attrName>
                                        </p:attrNameLst>
                                      </p:cBhvr>
                                      <p:to>
                                        <p:strVal val="visible"/>
                                      </p:to>
                                    </p:set>
                                    <p:animEffect transition="in" filter="slide(fromLeft)">
                                      <p:cBhvr>
                                        <p:cTn id="56" dur="500"/>
                                        <p:tgtEl>
                                          <p:spTgt spid="263178"/>
                                        </p:tgtEl>
                                      </p:cBhvr>
                                    </p:animEffect>
                                  </p:childTnLst>
                                </p:cTn>
                              </p:par>
                            </p:childTnLst>
                          </p:cTn>
                        </p:par>
                        <p:par>
                          <p:cTn id="57" fill="hold">
                            <p:stCondLst>
                              <p:cond delay="17000"/>
                            </p:stCondLst>
                            <p:childTnLst>
                              <p:par>
                                <p:cTn id="58" presetID="12" presetClass="entr" presetSubtype="8" fill="hold" grpId="0" nodeType="afterEffect">
                                  <p:stCondLst>
                                    <p:cond delay="1000"/>
                                  </p:stCondLst>
                                  <p:childTnLst>
                                    <p:set>
                                      <p:cBhvr>
                                        <p:cTn id="59" dur="1" fill="hold">
                                          <p:stCondLst>
                                            <p:cond delay="0"/>
                                          </p:stCondLst>
                                        </p:cTn>
                                        <p:tgtEl>
                                          <p:spTgt spid="263300"/>
                                        </p:tgtEl>
                                        <p:attrNameLst>
                                          <p:attrName>style.visibility</p:attrName>
                                        </p:attrNameLst>
                                      </p:cBhvr>
                                      <p:to>
                                        <p:strVal val="visible"/>
                                      </p:to>
                                    </p:set>
                                    <p:animEffect transition="in" filter="slide(fromLeft)">
                                      <p:cBhvr>
                                        <p:cTn id="60" dur="500"/>
                                        <p:tgtEl>
                                          <p:spTgt spid="263300"/>
                                        </p:tgtEl>
                                      </p:cBhvr>
                                    </p:animEffect>
                                  </p:childTnLst>
                                  <p:subTnLst>
                                    <p:set>
                                      <p:cBhvr override="childStyle">
                                        <p:cTn dur="1" fill="hold" display="0" masterRel="nextClick" afterEffect="1"/>
                                        <p:tgtEl>
                                          <p:spTgt spid="263300"/>
                                        </p:tgtEl>
                                        <p:attrNameLst>
                                          <p:attrName>style.visibility</p:attrName>
                                        </p:attrNameLst>
                                      </p:cBhvr>
                                      <p:to>
                                        <p:strVal val="hidden"/>
                                      </p:to>
                                    </p:set>
                                  </p:subTnLst>
                                </p:cTn>
                              </p:par>
                            </p:childTnLst>
                          </p:cTn>
                        </p:par>
                      </p:childTnLst>
                    </p:cTn>
                  </p:par>
                  <p:par>
                    <p:cTn id="61" fill="hold">
                      <p:stCondLst>
                        <p:cond delay="indefinite"/>
                      </p:stCondLst>
                      <p:childTnLst>
                        <p:par>
                          <p:cTn id="62" fill="hold">
                            <p:stCondLst>
                              <p:cond delay="0"/>
                            </p:stCondLst>
                            <p:childTnLst>
                              <p:par>
                                <p:cTn id="63" presetID="12" presetClass="entr" presetSubtype="1" fill="hold" nodeType="clickEffect">
                                  <p:stCondLst>
                                    <p:cond delay="0"/>
                                  </p:stCondLst>
                                  <p:childTnLst>
                                    <p:set>
                                      <p:cBhvr>
                                        <p:cTn id="64" dur="1" fill="hold">
                                          <p:stCondLst>
                                            <p:cond delay="0"/>
                                          </p:stCondLst>
                                        </p:cTn>
                                        <p:tgtEl>
                                          <p:spTgt spid="263292"/>
                                        </p:tgtEl>
                                        <p:attrNameLst>
                                          <p:attrName>style.visibility</p:attrName>
                                        </p:attrNameLst>
                                      </p:cBhvr>
                                      <p:to>
                                        <p:strVal val="visible"/>
                                      </p:to>
                                    </p:set>
                                    <p:animEffect transition="in" filter="slide(fromTop)">
                                      <p:cBhvr>
                                        <p:cTn id="65" dur="500"/>
                                        <p:tgtEl>
                                          <p:spTgt spid="263292"/>
                                        </p:tgtEl>
                                      </p:cBhvr>
                                    </p:animEffect>
                                  </p:childTnLst>
                                </p:cTn>
                              </p:par>
                            </p:childTnLst>
                          </p:cTn>
                        </p:par>
                        <p:par>
                          <p:cTn id="66" fill="hold">
                            <p:stCondLst>
                              <p:cond delay="500"/>
                            </p:stCondLst>
                            <p:childTnLst>
                              <p:par>
                                <p:cTn id="67" presetID="12" presetClass="entr" presetSubtype="8" fill="hold" grpId="0" nodeType="afterEffect">
                                  <p:stCondLst>
                                    <p:cond delay="1000"/>
                                  </p:stCondLst>
                                  <p:childTnLst>
                                    <p:set>
                                      <p:cBhvr>
                                        <p:cTn id="68" dur="1" fill="hold">
                                          <p:stCondLst>
                                            <p:cond delay="0"/>
                                          </p:stCondLst>
                                        </p:cTn>
                                        <p:tgtEl>
                                          <p:spTgt spid="263181"/>
                                        </p:tgtEl>
                                        <p:attrNameLst>
                                          <p:attrName>style.visibility</p:attrName>
                                        </p:attrNameLst>
                                      </p:cBhvr>
                                      <p:to>
                                        <p:strVal val="visible"/>
                                      </p:to>
                                    </p:set>
                                    <p:animEffect transition="in" filter="slide(fromLeft)">
                                      <p:cBhvr>
                                        <p:cTn id="69" dur="500"/>
                                        <p:tgtEl>
                                          <p:spTgt spid="263181"/>
                                        </p:tgtEl>
                                      </p:cBhvr>
                                    </p:animEffect>
                                  </p:childTnLst>
                                </p:cTn>
                              </p:par>
                            </p:childTnLst>
                          </p:cTn>
                        </p:par>
                        <p:par>
                          <p:cTn id="70" fill="hold">
                            <p:stCondLst>
                              <p:cond delay="2000"/>
                            </p:stCondLst>
                            <p:childTnLst>
                              <p:par>
                                <p:cTn id="71" presetID="12" presetClass="entr" presetSubtype="8" fill="hold" grpId="0" nodeType="afterEffect">
                                  <p:stCondLst>
                                    <p:cond delay="1000"/>
                                  </p:stCondLst>
                                  <p:childTnLst>
                                    <p:set>
                                      <p:cBhvr>
                                        <p:cTn id="72" dur="1" fill="hold">
                                          <p:stCondLst>
                                            <p:cond delay="0"/>
                                          </p:stCondLst>
                                        </p:cTn>
                                        <p:tgtEl>
                                          <p:spTgt spid="263174"/>
                                        </p:tgtEl>
                                        <p:attrNameLst>
                                          <p:attrName>style.visibility</p:attrName>
                                        </p:attrNameLst>
                                      </p:cBhvr>
                                      <p:to>
                                        <p:strVal val="visible"/>
                                      </p:to>
                                    </p:set>
                                    <p:animEffect transition="in" filter="slide(fromLeft)">
                                      <p:cBhvr>
                                        <p:cTn id="73" dur="500"/>
                                        <p:tgtEl>
                                          <p:spTgt spid="263174"/>
                                        </p:tgtEl>
                                      </p:cBhvr>
                                    </p:animEffect>
                                  </p:childTnLst>
                                </p:cTn>
                              </p:par>
                            </p:childTnLst>
                          </p:cTn>
                        </p:par>
                        <p:par>
                          <p:cTn id="74" fill="hold">
                            <p:stCondLst>
                              <p:cond delay="3500"/>
                            </p:stCondLst>
                            <p:childTnLst>
                              <p:par>
                                <p:cTn id="75" presetID="12" presetClass="entr" presetSubtype="8" fill="hold" grpId="0" nodeType="afterEffect">
                                  <p:stCondLst>
                                    <p:cond delay="1000"/>
                                  </p:stCondLst>
                                  <p:childTnLst>
                                    <p:set>
                                      <p:cBhvr>
                                        <p:cTn id="76" dur="1" fill="hold">
                                          <p:stCondLst>
                                            <p:cond delay="0"/>
                                          </p:stCondLst>
                                        </p:cTn>
                                        <p:tgtEl>
                                          <p:spTgt spid="263298"/>
                                        </p:tgtEl>
                                        <p:attrNameLst>
                                          <p:attrName>style.visibility</p:attrName>
                                        </p:attrNameLst>
                                      </p:cBhvr>
                                      <p:to>
                                        <p:strVal val="visible"/>
                                      </p:to>
                                    </p:set>
                                    <p:animEffect transition="in" filter="slide(fromLeft)">
                                      <p:cBhvr>
                                        <p:cTn id="77" dur="500"/>
                                        <p:tgtEl>
                                          <p:spTgt spid="263298"/>
                                        </p:tgtEl>
                                      </p:cBhvr>
                                    </p:animEffect>
                                  </p:childTnLst>
                                </p:cTn>
                              </p:par>
                            </p:childTnLst>
                          </p:cTn>
                        </p:par>
                        <p:par>
                          <p:cTn id="78" fill="hold">
                            <p:stCondLst>
                              <p:cond delay="5000"/>
                            </p:stCondLst>
                            <p:childTnLst>
                              <p:par>
                                <p:cTn id="79" presetID="12" presetClass="entr" presetSubtype="8" fill="hold" grpId="0" nodeType="afterEffect">
                                  <p:stCondLst>
                                    <p:cond delay="1000"/>
                                  </p:stCondLst>
                                  <p:childTnLst>
                                    <p:set>
                                      <p:cBhvr>
                                        <p:cTn id="80" dur="1" fill="hold">
                                          <p:stCondLst>
                                            <p:cond delay="0"/>
                                          </p:stCondLst>
                                        </p:cTn>
                                        <p:tgtEl>
                                          <p:spTgt spid="263173"/>
                                        </p:tgtEl>
                                        <p:attrNameLst>
                                          <p:attrName>style.visibility</p:attrName>
                                        </p:attrNameLst>
                                      </p:cBhvr>
                                      <p:to>
                                        <p:strVal val="visible"/>
                                      </p:to>
                                    </p:set>
                                    <p:animEffect transition="in" filter="slide(fromLeft)">
                                      <p:cBhvr>
                                        <p:cTn id="81" dur="500"/>
                                        <p:tgtEl>
                                          <p:spTgt spid="263173"/>
                                        </p:tgtEl>
                                      </p:cBhvr>
                                    </p:animEffect>
                                  </p:childTnLst>
                                </p:cTn>
                              </p:par>
                            </p:childTnLst>
                          </p:cTn>
                        </p:par>
                        <p:par>
                          <p:cTn id="82" fill="hold">
                            <p:stCondLst>
                              <p:cond delay="6500"/>
                            </p:stCondLst>
                            <p:childTnLst>
                              <p:par>
                                <p:cTn id="83" presetID="9" presetClass="entr" presetSubtype="0" fill="hold" grpId="0" nodeType="afterEffect">
                                  <p:stCondLst>
                                    <p:cond delay="1000"/>
                                  </p:stCondLst>
                                  <p:childTnLst>
                                    <p:set>
                                      <p:cBhvr>
                                        <p:cTn id="84" dur="1" fill="hold">
                                          <p:stCondLst>
                                            <p:cond delay="0"/>
                                          </p:stCondLst>
                                        </p:cTn>
                                        <p:tgtEl>
                                          <p:spTgt spid="263306"/>
                                        </p:tgtEl>
                                        <p:attrNameLst>
                                          <p:attrName>style.visibility</p:attrName>
                                        </p:attrNameLst>
                                      </p:cBhvr>
                                      <p:to>
                                        <p:strVal val="visible"/>
                                      </p:to>
                                    </p:set>
                                    <p:animEffect transition="in" filter="dissolve">
                                      <p:cBhvr>
                                        <p:cTn id="85" dur="500"/>
                                        <p:tgtEl>
                                          <p:spTgt spid="2633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3170" grpId="0" animBg="1" autoUpdateAnimBg="0"/>
      <p:bldP spid="263172" grpId="0" animBg="1"/>
      <p:bldP spid="263173" grpId="0" autoUpdateAnimBg="0"/>
      <p:bldP spid="263174" grpId="0" animBg="1"/>
      <p:bldP spid="263175" grpId="0" animBg="1"/>
      <p:bldP spid="263176" grpId="0" autoUpdateAnimBg="0"/>
      <p:bldP spid="263177" grpId="0" autoUpdateAnimBg="0"/>
      <p:bldP spid="263178" grpId="0" autoUpdateAnimBg="0"/>
      <p:bldP spid="263179" grpId="0" animBg="1"/>
      <p:bldP spid="263180" grpId="0" autoUpdateAnimBg="0"/>
      <p:bldP spid="263181" grpId="0" autoUpdateAnimBg="0"/>
      <p:bldP spid="263182" grpId="0" animBg="1"/>
      <p:bldP spid="263298" grpId="0" animBg="1"/>
      <p:bldP spid="263299" grpId="0" animBg="1"/>
      <p:bldP spid="263300" grpId="0" animBg="1"/>
      <p:bldP spid="263306" grpId="0" animBg="1"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84213" y="117249"/>
            <a:ext cx="7772400" cy="642937"/>
          </a:xfrm>
          <a:noFill/>
          <a:ln/>
        </p:spPr>
        <p:txBody>
          <a:bodyPr/>
          <a:lstStyle/>
          <a:p>
            <a:r>
              <a:rPr lang="en-US" dirty="0"/>
              <a:t>Hypothesis Testing</a:t>
            </a:r>
          </a:p>
        </p:txBody>
      </p:sp>
      <p:sp>
        <p:nvSpPr>
          <p:cNvPr id="6148" name="AutoShape 4"/>
          <p:cNvSpPr>
            <a:spLocks noChangeArrowheads="1"/>
          </p:cNvSpPr>
          <p:nvPr/>
        </p:nvSpPr>
        <p:spPr bwMode="auto">
          <a:xfrm rot="5400000">
            <a:off x="498475" y="12573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6149" name="Rectangle 5"/>
          <p:cNvSpPr>
            <a:spLocks noChangeArrowheads="1"/>
          </p:cNvSpPr>
          <p:nvPr/>
        </p:nvSpPr>
        <p:spPr bwMode="auto">
          <a:xfrm>
            <a:off x="685800" y="1073150"/>
            <a:ext cx="8058150" cy="1276350"/>
          </a:xfrm>
          <a:prstGeom prst="rect">
            <a:avLst/>
          </a:prstGeom>
          <a:noFill/>
          <a:ln w="12700">
            <a:noFill/>
            <a:miter lim="800000"/>
            <a:headEnd/>
            <a:tailEnd/>
          </a:ln>
          <a:effectLst/>
        </p:spPr>
        <p:txBody>
          <a:bodyPr wrap="none" anchor="ctr"/>
          <a:lstStyle/>
          <a:p>
            <a:pPr algn="l">
              <a:buClr>
                <a:srgbClr val="66FFFF"/>
              </a:buClr>
              <a:buSzPct val="90000"/>
              <a:buFont typeface="Wingdings" pitchFamily="2" charset="2"/>
              <a:buChar char="n"/>
            </a:pPr>
            <a:r>
              <a:rPr lang="en-US" sz="2400">
                <a:effectLst>
                  <a:outerShdw blurRad="38100" dist="38100" dir="2700000" algn="tl">
                    <a:srgbClr val="000000"/>
                  </a:outerShdw>
                </a:effectLst>
                <a:latin typeface="Book Antiqua" pitchFamily="18" charset="0"/>
              </a:rPr>
              <a:t>   </a:t>
            </a:r>
            <a:r>
              <a:rPr lang="en-US" sz="2400" u="sng">
                <a:effectLst>
                  <a:outerShdw blurRad="38100" dist="38100" dir="2700000" algn="tl">
                    <a:srgbClr val="000000"/>
                  </a:outerShdw>
                </a:effectLst>
                <a:latin typeface="Book Antiqua" pitchFamily="18" charset="0"/>
              </a:rPr>
              <a:t>Hypothesis testing</a:t>
            </a:r>
            <a:r>
              <a:rPr lang="en-US" sz="2400">
                <a:effectLst>
                  <a:outerShdw blurRad="38100" dist="38100" dir="2700000" algn="tl">
                    <a:srgbClr val="000000"/>
                  </a:outerShdw>
                </a:effectLst>
                <a:latin typeface="Book Antiqua" pitchFamily="18" charset="0"/>
              </a:rPr>
              <a:t> can be used to determine whether</a:t>
            </a:r>
          </a:p>
          <a:p>
            <a:pPr algn="l"/>
            <a:r>
              <a:rPr lang="en-US" sz="2400">
                <a:effectLst>
                  <a:outerShdw blurRad="38100" dist="38100" dir="2700000" algn="tl">
                    <a:srgbClr val="000000"/>
                  </a:outerShdw>
                </a:effectLst>
                <a:latin typeface="Book Antiqua" pitchFamily="18" charset="0"/>
              </a:rPr>
              <a:t>      a statement about the value of a population parameter</a:t>
            </a:r>
          </a:p>
          <a:p>
            <a:pPr algn="l"/>
            <a:r>
              <a:rPr lang="en-US" sz="2400">
                <a:effectLst>
                  <a:outerShdw blurRad="38100" dist="38100" dir="2700000" algn="tl">
                    <a:srgbClr val="000000"/>
                  </a:outerShdw>
                </a:effectLst>
                <a:latin typeface="Book Antiqua" pitchFamily="18" charset="0"/>
              </a:rPr>
              <a:t>      should or should not be rejected.</a:t>
            </a:r>
          </a:p>
        </p:txBody>
      </p:sp>
      <p:sp>
        <p:nvSpPr>
          <p:cNvPr id="6150" name="Rectangle 6"/>
          <p:cNvSpPr>
            <a:spLocks noChangeArrowheads="1"/>
          </p:cNvSpPr>
          <p:nvPr/>
        </p:nvSpPr>
        <p:spPr bwMode="auto">
          <a:xfrm>
            <a:off x="685800" y="2235200"/>
            <a:ext cx="8039100" cy="990600"/>
          </a:xfrm>
          <a:prstGeom prst="rect">
            <a:avLst/>
          </a:prstGeom>
          <a:noFill/>
          <a:ln w="12700">
            <a:noFill/>
            <a:miter lim="800000"/>
            <a:headEnd/>
            <a:tailEnd/>
          </a:ln>
          <a:effectLst/>
        </p:spPr>
        <p:txBody>
          <a:bodyPr wrap="none" anchor="ctr"/>
          <a:lstStyle/>
          <a:p>
            <a:pPr algn="l">
              <a:buClr>
                <a:srgbClr val="66FFFF"/>
              </a:buClr>
              <a:buSzPct val="90000"/>
              <a:buFont typeface="Wingdings" pitchFamily="2" charset="2"/>
              <a:buChar char="n"/>
            </a:pPr>
            <a:r>
              <a:rPr lang="en-US" sz="2400">
                <a:effectLst>
                  <a:outerShdw blurRad="38100" dist="38100" dir="2700000" algn="tl">
                    <a:srgbClr val="000000"/>
                  </a:outerShdw>
                </a:effectLst>
                <a:latin typeface="Book Antiqua" pitchFamily="18" charset="0"/>
              </a:rPr>
              <a:t>   The </a:t>
            </a:r>
            <a:r>
              <a:rPr lang="en-US" sz="2400" u="sng">
                <a:effectLst>
                  <a:outerShdw blurRad="38100" dist="38100" dir="2700000" algn="tl">
                    <a:srgbClr val="000000"/>
                  </a:outerShdw>
                </a:effectLst>
                <a:latin typeface="Book Antiqua" pitchFamily="18" charset="0"/>
              </a:rPr>
              <a:t>null hypothesis</a:t>
            </a:r>
            <a:r>
              <a:rPr lang="en-US" sz="2400" i="1">
                <a:effectLst>
                  <a:outerShdw blurRad="38100" dist="38100" dir="2700000" algn="tl">
                    <a:srgbClr val="000000"/>
                  </a:outerShdw>
                </a:effectLst>
                <a:latin typeface="Book Antiqua" pitchFamily="18" charset="0"/>
              </a:rPr>
              <a:t>, </a:t>
            </a:r>
            <a:r>
              <a:rPr lang="en-US" sz="2400">
                <a:effectLst>
                  <a:outerShdw blurRad="38100" dist="38100" dir="2700000" algn="tl">
                    <a:srgbClr val="000000"/>
                  </a:outerShdw>
                </a:effectLst>
                <a:latin typeface="Book Antiqua" pitchFamily="18" charset="0"/>
              </a:rPr>
              <a:t>denoted by </a:t>
            </a:r>
            <a:r>
              <a:rPr lang="en-US" sz="2400" i="1">
                <a:effectLst>
                  <a:outerShdw blurRad="38100" dist="38100" dir="2700000" algn="tl">
                    <a:srgbClr val="000000"/>
                  </a:outerShdw>
                </a:effectLst>
                <a:latin typeface="Book Antiqua" pitchFamily="18" charset="0"/>
              </a:rPr>
              <a:t>H</a:t>
            </a:r>
            <a:r>
              <a:rPr lang="en-US" sz="2400" baseline="-25000">
                <a:effectLst>
                  <a:outerShdw blurRad="38100" dist="38100" dir="2700000" algn="tl">
                    <a:srgbClr val="000000"/>
                  </a:outerShdw>
                </a:effectLst>
                <a:latin typeface="Book Antiqua" pitchFamily="18" charset="0"/>
              </a:rPr>
              <a:t>0 </a:t>
            </a:r>
            <a:r>
              <a:rPr lang="en-US" sz="2400" i="1">
                <a:effectLst>
                  <a:outerShdw blurRad="38100" dist="38100" dir="2700000" algn="tl">
                    <a:srgbClr val="000000"/>
                  </a:outerShdw>
                </a:effectLst>
                <a:latin typeface="Book Antiqua" pitchFamily="18" charset="0"/>
              </a:rPr>
              <a:t>, </a:t>
            </a:r>
            <a:r>
              <a:rPr lang="en-US" sz="2400">
                <a:effectLst>
                  <a:outerShdw blurRad="38100" dist="38100" dir="2700000" algn="tl">
                    <a:srgbClr val="000000"/>
                  </a:outerShdw>
                </a:effectLst>
                <a:latin typeface="Book Antiqua" pitchFamily="18" charset="0"/>
              </a:rPr>
              <a:t>is a tentative</a:t>
            </a:r>
          </a:p>
          <a:p>
            <a:pPr algn="l"/>
            <a:r>
              <a:rPr lang="en-US" sz="2400">
                <a:effectLst>
                  <a:outerShdw blurRad="38100" dist="38100" dir="2700000" algn="tl">
                    <a:srgbClr val="000000"/>
                  </a:outerShdw>
                </a:effectLst>
                <a:latin typeface="Book Antiqua" pitchFamily="18" charset="0"/>
              </a:rPr>
              <a:t>      assumption about a population parameter.</a:t>
            </a:r>
          </a:p>
        </p:txBody>
      </p:sp>
      <p:sp>
        <p:nvSpPr>
          <p:cNvPr id="6151" name="Rectangle 7"/>
          <p:cNvSpPr>
            <a:spLocks noChangeArrowheads="1"/>
          </p:cNvSpPr>
          <p:nvPr/>
        </p:nvSpPr>
        <p:spPr bwMode="auto">
          <a:xfrm>
            <a:off x="704850" y="3073400"/>
            <a:ext cx="8001000" cy="1009650"/>
          </a:xfrm>
          <a:prstGeom prst="rect">
            <a:avLst/>
          </a:prstGeom>
          <a:noFill/>
          <a:ln w="12700">
            <a:noFill/>
            <a:miter lim="800000"/>
            <a:headEnd/>
            <a:tailEnd/>
          </a:ln>
          <a:effectLst/>
        </p:spPr>
        <p:txBody>
          <a:bodyPr wrap="none" anchor="ctr"/>
          <a:lstStyle/>
          <a:p>
            <a:pPr algn="l">
              <a:buClr>
                <a:srgbClr val="66FFFF"/>
              </a:buClr>
              <a:buSzPct val="90000"/>
              <a:buFont typeface="Wingdings" pitchFamily="2" charset="2"/>
              <a:buChar char="n"/>
            </a:pPr>
            <a:r>
              <a:rPr lang="en-US" sz="2400">
                <a:effectLst>
                  <a:outerShdw blurRad="38100" dist="38100" dir="2700000" algn="tl">
                    <a:srgbClr val="000000"/>
                  </a:outerShdw>
                </a:effectLst>
                <a:latin typeface="Book Antiqua" pitchFamily="18" charset="0"/>
              </a:rPr>
              <a:t>   The </a:t>
            </a:r>
            <a:r>
              <a:rPr lang="en-US" sz="2400" u="sng">
                <a:effectLst>
                  <a:outerShdw blurRad="38100" dist="38100" dir="2700000" algn="tl">
                    <a:srgbClr val="000000"/>
                  </a:outerShdw>
                </a:effectLst>
                <a:latin typeface="Book Antiqua" pitchFamily="18" charset="0"/>
              </a:rPr>
              <a:t>alternative hypothesis</a:t>
            </a:r>
            <a:r>
              <a:rPr lang="en-US" sz="2400">
                <a:effectLst>
                  <a:outerShdw blurRad="38100" dist="38100" dir="2700000" algn="tl">
                    <a:srgbClr val="000000"/>
                  </a:outerShdw>
                </a:effectLst>
                <a:latin typeface="Book Antiqua" pitchFamily="18" charset="0"/>
              </a:rPr>
              <a:t>, denoted by </a:t>
            </a:r>
            <a:r>
              <a:rPr lang="en-US" sz="2400" i="1">
                <a:effectLst>
                  <a:outerShdw blurRad="38100" dist="38100" dir="2700000" algn="tl">
                    <a:srgbClr val="000000"/>
                  </a:outerShdw>
                </a:effectLst>
                <a:latin typeface="Book Antiqua" pitchFamily="18" charset="0"/>
              </a:rPr>
              <a:t>H</a:t>
            </a:r>
            <a:r>
              <a:rPr lang="en-US" sz="2800" baseline="-25000">
                <a:effectLst>
                  <a:outerShdw blurRad="38100" dist="38100" dir="2700000" algn="tl">
                    <a:srgbClr val="000000"/>
                  </a:outerShdw>
                </a:effectLst>
                <a:latin typeface="Book Antiqua" pitchFamily="18" charset="0"/>
              </a:rPr>
              <a:t>a</a:t>
            </a:r>
            <a:r>
              <a:rPr lang="en-US" sz="2400">
                <a:effectLst>
                  <a:outerShdw blurRad="38100" dist="38100" dir="2700000" algn="tl">
                    <a:srgbClr val="000000"/>
                  </a:outerShdw>
                </a:effectLst>
                <a:latin typeface="Book Antiqua" pitchFamily="18" charset="0"/>
              </a:rPr>
              <a:t>, is the</a:t>
            </a:r>
          </a:p>
          <a:p>
            <a:pPr algn="l"/>
            <a:r>
              <a:rPr lang="en-US" sz="2400">
                <a:effectLst>
                  <a:outerShdw blurRad="38100" dist="38100" dir="2700000" algn="tl">
                    <a:srgbClr val="000000"/>
                  </a:outerShdw>
                </a:effectLst>
                <a:latin typeface="Book Antiqua" pitchFamily="18" charset="0"/>
              </a:rPr>
              <a:t>      opposite of what is stated in the null hypothesis.</a:t>
            </a:r>
          </a:p>
        </p:txBody>
      </p:sp>
      <p:sp>
        <p:nvSpPr>
          <p:cNvPr id="6153" name="AutoShape 9"/>
          <p:cNvSpPr>
            <a:spLocks noChangeArrowheads="1"/>
          </p:cNvSpPr>
          <p:nvPr/>
        </p:nvSpPr>
        <p:spPr bwMode="auto">
          <a:xfrm rot="5400000">
            <a:off x="498475" y="24574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6154" name="AutoShape 10"/>
          <p:cNvSpPr>
            <a:spLocks noChangeArrowheads="1"/>
          </p:cNvSpPr>
          <p:nvPr/>
        </p:nvSpPr>
        <p:spPr bwMode="auto">
          <a:xfrm rot="5400000">
            <a:off x="498475" y="33147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6155" name="Rectangle 11"/>
          <p:cNvSpPr>
            <a:spLocks noChangeArrowheads="1"/>
          </p:cNvSpPr>
          <p:nvPr/>
        </p:nvSpPr>
        <p:spPr bwMode="auto">
          <a:xfrm>
            <a:off x="704850" y="3937000"/>
            <a:ext cx="8001000" cy="1447800"/>
          </a:xfrm>
          <a:prstGeom prst="rect">
            <a:avLst/>
          </a:prstGeom>
          <a:noFill/>
          <a:ln w="12700">
            <a:noFill/>
            <a:miter lim="800000"/>
            <a:headEnd/>
            <a:tailEnd/>
          </a:ln>
          <a:effectLst/>
        </p:spPr>
        <p:txBody>
          <a:bodyPr wrap="none" anchor="ctr"/>
          <a:lstStyle/>
          <a:p>
            <a:pPr algn="l">
              <a:buClr>
                <a:srgbClr val="66FFFF"/>
              </a:buClr>
              <a:buSzPct val="90000"/>
              <a:buFont typeface="Wingdings" pitchFamily="2" charset="2"/>
              <a:buChar char="n"/>
            </a:pPr>
            <a:r>
              <a:rPr lang="en-US" sz="2400" dirty="0">
                <a:effectLst>
                  <a:outerShdw blurRad="38100" dist="38100" dir="2700000" algn="tl">
                    <a:srgbClr val="000000"/>
                  </a:outerShdw>
                </a:effectLst>
                <a:latin typeface="Book Antiqua" pitchFamily="18" charset="0"/>
              </a:rPr>
              <a:t>   The hypothesis testing procedure uses data from a </a:t>
            </a:r>
          </a:p>
          <a:p>
            <a:pPr algn="l">
              <a:buClr>
                <a:srgbClr val="66FFFF"/>
              </a:buClr>
              <a:buFont typeface="Wingdings" pitchFamily="2" charset="2"/>
              <a:buNone/>
            </a:pPr>
            <a:r>
              <a:rPr lang="en-US" sz="2400" dirty="0">
                <a:effectLst>
                  <a:outerShdw blurRad="38100" dist="38100" dir="2700000" algn="tl">
                    <a:srgbClr val="000000"/>
                  </a:outerShdw>
                </a:effectLst>
                <a:latin typeface="Book Antiqua" pitchFamily="18" charset="0"/>
              </a:rPr>
              <a:t>      sample to test the two competing statements</a:t>
            </a:r>
          </a:p>
          <a:p>
            <a:pPr algn="l">
              <a:buClr>
                <a:srgbClr val="66FFFF"/>
              </a:buClr>
              <a:buFont typeface="Wingdings" pitchFamily="2" charset="2"/>
              <a:buNone/>
            </a:pPr>
            <a:r>
              <a:rPr lang="en-US" sz="2400" dirty="0">
                <a:effectLst>
                  <a:outerShdw blurRad="38100" dist="38100" dir="2700000" algn="tl">
                    <a:srgbClr val="000000"/>
                  </a:outerShdw>
                </a:effectLst>
                <a:latin typeface="Book Antiqua" pitchFamily="18" charset="0"/>
              </a:rPr>
              <a:t>      indicated by </a:t>
            </a:r>
            <a:r>
              <a:rPr lang="en-US" sz="2400" i="1" dirty="0">
                <a:effectLst>
                  <a:outerShdw blurRad="38100" dist="38100" dir="2700000" algn="tl">
                    <a:srgbClr val="000000"/>
                  </a:outerShdw>
                </a:effectLst>
                <a:latin typeface="Book Antiqua" pitchFamily="18" charset="0"/>
              </a:rPr>
              <a:t>H</a:t>
            </a:r>
            <a:r>
              <a:rPr lang="en-US" sz="2400" baseline="-25000" dirty="0">
                <a:effectLst>
                  <a:outerShdw blurRad="38100" dist="38100" dir="2700000" algn="tl">
                    <a:srgbClr val="000000"/>
                  </a:outerShdw>
                </a:effectLst>
                <a:latin typeface="Book Antiqua" pitchFamily="18" charset="0"/>
              </a:rPr>
              <a:t>0</a:t>
            </a:r>
            <a:r>
              <a:rPr lang="en-US" sz="2400" dirty="0">
                <a:effectLst>
                  <a:outerShdw blurRad="38100" dist="38100" dir="2700000" algn="tl">
                    <a:srgbClr val="000000"/>
                  </a:outerShdw>
                </a:effectLst>
                <a:latin typeface="Book Antiqua" pitchFamily="18" charset="0"/>
              </a:rPr>
              <a:t> and </a:t>
            </a:r>
            <a:r>
              <a:rPr lang="en-US" sz="2400" i="1" dirty="0">
                <a:effectLst>
                  <a:outerShdw blurRad="38100" dist="38100" dir="2700000" algn="tl">
                    <a:srgbClr val="000000"/>
                  </a:outerShdw>
                </a:effectLst>
                <a:latin typeface="Book Antiqua" pitchFamily="18" charset="0"/>
              </a:rPr>
              <a:t>H</a:t>
            </a:r>
            <a:r>
              <a:rPr lang="en-US" sz="2400" baseline="-25000" dirty="0">
                <a:effectLst>
                  <a:outerShdw blurRad="38100" dist="38100" dir="2700000" algn="tl">
                    <a:srgbClr val="000000"/>
                  </a:outerShdw>
                </a:effectLst>
                <a:latin typeface="Book Antiqua" pitchFamily="18" charset="0"/>
              </a:rPr>
              <a:t>a</a:t>
            </a:r>
            <a:r>
              <a:rPr lang="en-US" sz="2400" dirty="0">
                <a:effectLst>
                  <a:outerShdw blurRad="38100" dist="38100" dir="2700000" algn="tl">
                    <a:srgbClr val="000000"/>
                  </a:outerShdw>
                </a:effectLst>
                <a:latin typeface="Book Antiqua" pitchFamily="18" charset="0"/>
              </a:rPr>
              <a:t>.</a:t>
            </a:r>
          </a:p>
        </p:txBody>
      </p:sp>
      <p:sp>
        <p:nvSpPr>
          <p:cNvPr id="6156" name="AutoShape 12"/>
          <p:cNvSpPr>
            <a:spLocks noChangeArrowheads="1"/>
          </p:cNvSpPr>
          <p:nvPr/>
        </p:nvSpPr>
        <p:spPr bwMode="auto">
          <a:xfrm rot="5400000">
            <a:off x="498475" y="42037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6148"/>
                                        </p:tgtEl>
                                        <p:attrNameLst>
                                          <p:attrName>style.visibility</p:attrName>
                                        </p:attrNameLst>
                                      </p:cBhvr>
                                      <p:to>
                                        <p:strVal val="visible"/>
                                      </p:to>
                                    </p:set>
                                    <p:animEffect transition="in" filter="slide(fromLeft)">
                                      <p:cBhvr>
                                        <p:cTn id="7" dur="500"/>
                                        <p:tgtEl>
                                          <p:spTgt spid="6148"/>
                                        </p:tgtEl>
                                      </p:cBhvr>
                                    </p:animEffect>
                                  </p:childTnLst>
                                  <p:subTnLst>
                                    <p:set>
                                      <p:cBhvr override="childStyle">
                                        <p:cTn dur="1" fill="hold" display="0" masterRel="nextClick" afterEffect="1"/>
                                        <p:tgtEl>
                                          <p:spTgt spid="6148"/>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6149"/>
                                        </p:tgtEl>
                                        <p:attrNameLst>
                                          <p:attrName>style.visibility</p:attrName>
                                        </p:attrNameLst>
                                      </p:cBhvr>
                                      <p:to>
                                        <p:strVal val="visible"/>
                                      </p:to>
                                    </p:set>
                                    <p:animEffect transition="in" filter="slide(fromTop)">
                                      <p:cBhvr>
                                        <p:cTn id="12" dur="500"/>
                                        <p:tgtEl>
                                          <p:spTgt spid="6149"/>
                                        </p:tgtEl>
                                      </p:cBhvr>
                                    </p:animEffect>
                                  </p:childTnLst>
                                </p:cTn>
                              </p:par>
                            </p:childTnLst>
                          </p:cTn>
                        </p:par>
                        <p:par>
                          <p:cTn id="13" fill="hold">
                            <p:stCondLst>
                              <p:cond delay="500"/>
                            </p:stCondLst>
                            <p:childTnLst>
                              <p:par>
                                <p:cTn id="14" presetID="12" presetClass="entr" presetSubtype="8" fill="hold" grpId="0" nodeType="afterEffect">
                                  <p:stCondLst>
                                    <p:cond delay="2000"/>
                                  </p:stCondLst>
                                  <p:childTnLst>
                                    <p:set>
                                      <p:cBhvr>
                                        <p:cTn id="15" dur="1" fill="hold">
                                          <p:stCondLst>
                                            <p:cond delay="0"/>
                                          </p:stCondLst>
                                        </p:cTn>
                                        <p:tgtEl>
                                          <p:spTgt spid="6153"/>
                                        </p:tgtEl>
                                        <p:attrNameLst>
                                          <p:attrName>style.visibility</p:attrName>
                                        </p:attrNameLst>
                                      </p:cBhvr>
                                      <p:to>
                                        <p:strVal val="visible"/>
                                      </p:to>
                                    </p:set>
                                    <p:animEffect transition="in" filter="slide(fromLeft)">
                                      <p:cBhvr>
                                        <p:cTn id="16" dur="500"/>
                                        <p:tgtEl>
                                          <p:spTgt spid="6153"/>
                                        </p:tgtEl>
                                      </p:cBhvr>
                                    </p:animEffect>
                                  </p:childTnLst>
                                  <p:subTnLst>
                                    <p:set>
                                      <p:cBhvr override="childStyle">
                                        <p:cTn dur="1" fill="hold" display="0" masterRel="nextClick" afterEffect="1"/>
                                        <p:tgtEl>
                                          <p:spTgt spid="6153"/>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6150"/>
                                        </p:tgtEl>
                                        <p:attrNameLst>
                                          <p:attrName>style.visibility</p:attrName>
                                        </p:attrNameLst>
                                      </p:cBhvr>
                                      <p:to>
                                        <p:strVal val="visible"/>
                                      </p:to>
                                    </p:set>
                                    <p:animEffect transition="in" filter="slide(fromTop)">
                                      <p:cBhvr>
                                        <p:cTn id="21" dur="500"/>
                                        <p:tgtEl>
                                          <p:spTgt spid="6150"/>
                                        </p:tgtEl>
                                      </p:cBhvr>
                                    </p:animEffect>
                                  </p:childTnLst>
                                </p:cTn>
                              </p:par>
                            </p:childTnLst>
                          </p:cTn>
                        </p:par>
                        <p:par>
                          <p:cTn id="22" fill="hold">
                            <p:stCondLst>
                              <p:cond delay="500"/>
                            </p:stCondLst>
                            <p:childTnLst>
                              <p:par>
                                <p:cTn id="23" presetID="12" presetClass="entr" presetSubtype="8" fill="hold" grpId="0" nodeType="afterEffect">
                                  <p:stCondLst>
                                    <p:cond delay="2000"/>
                                  </p:stCondLst>
                                  <p:childTnLst>
                                    <p:set>
                                      <p:cBhvr>
                                        <p:cTn id="24" dur="1" fill="hold">
                                          <p:stCondLst>
                                            <p:cond delay="0"/>
                                          </p:stCondLst>
                                        </p:cTn>
                                        <p:tgtEl>
                                          <p:spTgt spid="6154"/>
                                        </p:tgtEl>
                                        <p:attrNameLst>
                                          <p:attrName>style.visibility</p:attrName>
                                        </p:attrNameLst>
                                      </p:cBhvr>
                                      <p:to>
                                        <p:strVal val="visible"/>
                                      </p:to>
                                    </p:set>
                                    <p:animEffect transition="in" filter="slide(fromLeft)">
                                      <p:cBhvr>
                                        <p:cTn id="25" dur="500"/>
                                        <p:tgtEl>
                                          <p:spTgt spid="6154"/>
                                        </p:tgtEl>
                                      </p:cBhvr>
                                    </p:animEffect>
                                  </p:childTnLst>
                                  <p:subTnLst>
                                    <p:set>
                                      <p:cBhvr override="childStyle">
                                        <p:cTn dur="1" fill="hold" display="0" masterRel="nextClick" afterEffect="1"/>
                                        <p:tgtEl>
                                          <p:spTgt spid="6154"/>
                                        </p:tgtEl>
                                        <p:attrNameLst>
                                          <p:attrName>style.visibility</p:attrName>
                                        </p:attrNameLst>
                                      </p:cBhvr>
                                      <p:to>
                                        <p:strVal val="hidden"/>
                                      </p:to>
                                    </p:set>
                                  </p:subTnLst>
                                </p:cTn>
                              </p:par>
                            </p:childTnLst>
                          </p:cTn>
                        </p:par>
                      </p:childTnLst>
                    </p:cTn>
                  </p:par>
                  <p:par>
                    <p:cTn id="26" fill="hold">
                      <p:stCondLst>
                        <p:cond delay="indefinite"/>
                      </p:stCondLst>
                      <p:childTnLst>
                        <p:par>
                          <p:cTn id="27" fill="hold">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6151"/>
                                        </p:tgtEl>
                                        <p:attrNameLst>
                                          <p:attrName>style.visibility</p:attrName>
                                        </p:attrNameLst>
                                      </p:cBhvr>
                                      <p:to>
                                        <p:strVal val="visible"/>
                                      </p:to>
                                    </p:set>
                                    <p:animEffect transition="in" filter="slide(fromTop)">
                                      <p:cBhvr>
                                        <p:cTn id="30" dur="500"/>
                                        <p:tgtEl>
                                          <p:spTgt spid="6151"/>
                                        </p:tgtEl>
                                      </p:cBhvr>
                                    </p:animEffect>
                                  </p:childTnLst>
                                </p:cTn>
                              </p:par>
                            </p:childTnLst>
                          </p:cTn>
                        </p:par>
                        <p:par>
                          <p:cTn id="31" fill="hold">
                            <p:stCondLst>
                              <p:cond delay="500"/>
                            </p:stCondLst>
                            <p:childTnLst>
                              <p:par>
                                <p:cTn id="32" presetID="12" presetClass="entr" presetSubtype="8" fill="hold" grpId="0" nodeType="afterEffect">
                                  <p:stCondLst>
                                    <p:cond delay="2000"/>
                                  </p:stCondLst>
                                  <p:childTnLst>
                                    <p:set>
                                      <p:cBhvr>
                                        <p:cTn id="33" dur="1" fill="hold">
                                          <p:stCondLst>
                                            <p:cond delay="0"/>
                                          </p:stCondLst>
                                        </p:cTn>
                                        <p:tgtEl>
                                          <p:spTgt spid="6156"/>
                                        </p:tgtEl>
                                        <p:attrNameLst>
                                          <p:attrName>style.visibility</p:attrName>
                                        </p:attrNameLst>
                                      </p:cBhvr>
                                      <p:to>
                                        <p:strVal val="visible"/>
                                      </p:to>
                                    </p:set>
                                    <p:animEffect transition="in" filter="slide(fromLeft)">
                                      <p:cBhvr>
                                        <p:cTn id="34" dur="500"/>
                                        <p:tgtEl>
                                          <p:spTgt spid="6156"/>
                                        </p:tgtEl>
                                      </p:cBhvr>
                                    </p:animEffect>
                                  </p:childTnLst>
                                  <p:subTnLst>
                                    <p:set>
                                      <p:cBhvr override="childStyle">
                                        <p:cTn dur="1" fill="hold" display="0" masterRel="nextClick" afterEffect="1"/>
                                        <p:tgtEl>
                                          <p:spTgt spid="6156"/>
                                        </p:tgtEl>
                                        <p:attrNameLst>
                                          <p:attrName>style.visibility</p:attrName>
                                        </p:attrNameLst>
                                      </p:cBhvr>
                                      <p:to>
                                        <p:strVal val="hidden"/>
                                      </p:to>
                                    </p:set>
                                  </p:subTnLst>
                                </p:cTn>
                              </p:par>
                            </p:childTnLst>
                          </p:cTn>
                        </p:par>
                      </p:childTnLst>
                    </p:cTn>
                  </p:par>
                  <p:par>
                    <p:cTn id="35" fill="hold">
                      <p:stCondLst>
                        <p:cond delay="indefinite"/>
                      </p:stCondLst>
                      <p:childTnLst>
                        <p:par>
                          <p:cTn id="36" fill="hold">
                            <p:stCondLst>
                              <p:cond delay="0"/>
                            </p:stCondLst>
                            <p:childTnLst>
                              <p:par>
                                <p:cTn id="37" presetID="12" presetClass="entr" presetSubtype="1" fill="hold" grpId="0" nodeType="clickEffect">
                                  <p:stCondLst>
                                    <p:cond delay="0"/>
                                  </p:stCondLst>
                                  <p:childTnLst>
                                    <p:set>
                                      <p:cBhvr>
                                        <p:cTn id="38" dur="1" fill="hold">
                                          <p:stCondLst>
                                            <p:cond delay="0"/>
                                          </p:stCondLst>
                                        </p:cTn>
                                        <p:tgtEl>
                                          <p:spTgt spid="6155"/>
                                        </p:tgtEl>
                                        <p:attrNameLst>
                                          <p:attrName>style.visibility</p:attrName>
                                        </p:attrNameLst>
                                      </p:cBhvr>
                                      <p:to>
                                        <p:strVal val="visible"/>
                                      </p:to>
                                    </p:set>
                                    <p:animEffect transition="in" filter="slide(fromTop)">
                                      <p:cBhvr>
                                        <p:cTn id="39" dur="500"/>
                                        <p:tgtEl>
                                          <p:spTgt spid="61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8" grpId="0" animBg="1"/>
      <p:bldP spid="6149" grpId="0" autoUpdateAnimBg="0"/>
      <p:bldP spid="6150" grpId="0" autoUpdateAnimBg="0"/>
      <p:bldP spid="6151" grpId="0" autoUpdateAnimBg="0"/>
      <p:bldP spid="6153" grpId="0" animBg="1"/>
      <p:bldP spid="6154" grpId="0" animBg="1"/>
      <p:bldP spid="6155" grpId="0" autoUpdateAnimBg="0"/>
      <p:bldP spid="6156"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Rectangle 2"/>
          <p:cNvSpPr>
            <a:spLocks noChangeArrowheads="1"/>
          </p:cNvSpPr>
          <p:nvPr/>
        </p:nvSpPr>
        <p:spPr bwMode="auto">
          <a:xfrm>
            <a:off x="685800" y="50800"/>
            <a:ext cx="7772400" cy="1004888"/>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Critical Value Approach to </a:t>
            </a:r>
          </a:p>
          <a:p>
            <a:r>
              <a:rPr lang="en-US" sz="2800">
                <a:solidFill>
                  <a:srgbClr val="66FFFF"/>
                </a:solidFill>
                <a:effectLst>
                  <a:outerShdw blurRad="38100" dist="38100" dir="2700000" algn="tl">
                    <a:srgbClr val="000000"/>
                  </a:outerShdw>
                </a:effectLst>
                <a:latin typeface="Book Antiqua" pitchFamily="18" charset="0"/>
              </a:rPr>
              <a:t>One-Tailed Hypothesis Testing</a:t>
            </a:r>
          </a:p>
        </p:txBody>
      </p:sp>
      <p:sp>
        <p:nvSpPr>
          <p:cNvPr id="264195" name="Text Box 3"/>
          <p:cNvSpPr txBox="1">
            <a:spLocks noChangeArrowheads="1"/>
          </p:cNvSpPr>
          <p:nvPr/>
        </p:nvSpPr>
        <p:spPr bwMode="auto">
          <a:xfrm>
            <a:off x="685800" y="1098324"/>
            <a:ext cx="7659688" cy="822325"/>
          </a:xfrm>
          <a:prstGeom prst="rect">
            <a:avLst/>
          </a:prstGeom>
          <a:noFill/>
          <a:ln w="12700">
            <a:noFill/>
            <a:miter lim="800000"/>
            <a:headEnd/>
            <a:tailEnd/>
          </a:ln>
          <a:effectLst/>
        </p:spPr>
        <p:txBody>
          <a:bodyPr wrap="none">
            <a:spAutoFit/>
          </a:bodyPr>
          <a:lstStyle/>
          <a:p>
            <a:pPr algn="l">
              <a:buClr>
                <a:srgbClr val="66FFFF"/>
              </a:buClr>
              <a:buSzPct val="90000"/>
              <a:buFont typeface="Wingdings" pitchFamily="2" charset="2"/>
              <a:buChar char="n"/>
            </a:pPr>
            <a:r>
              <a:rPr lang="en-US" sz="2400">
                <a:effectLst>
                  <a:outerShdw blurRad="38100" dist="38100" dir="2700000" algn="tl">
                    <a:srgbClr val="000000"/>
                  </a:outerShdw>
                </a:effectLst>
                <a:latin typeface="Book Antiqua" pitchFamily="18" charset="0"/>
              </a:rPr>
              <a:t>   The test statistic </a:t>
            </a:r>
            <a:r>
              <a:rPr lang="en-US" sz="2400" i="1">
                <a:effectLst>
                  <a:outerShdw blurRad="38100" dist="38100" dir="2700000" algn="tl">
                    <a:srgbClr val="000000"/>
                  </a:outerShdw>
                </a:effectLst>
                <a:latin typeface="Book Antiqua" pitchFamily="18" charset="0"/>
              </a:rPr>
              <a:t>z</a:t>
            </a:r>
            <a:r>
              <a:rPr lang="en-US" sz="2400">
                <a:effectLst>
                  <a:outerShdw blurRad="38100" dist="38100" dir="2700000" algn="tl">
                    <a:srgbClr val="000000"/>
                  </a:outerShdw>
                </a:effectLst>
                <a:latin typeface="Book Antiqua" pitchFamily="18" charset="0"/>
              </a:rPr>
              <a:t> has a standard normal probability</a:t>
            </a:r>
          </a:p>
          <a:p>
            <a:pPr algn="l"/>
            <a:r>
              <a:rPr lang="en-US" sz="2400">
                <a:effectLst>
                  <a:outerShdw blurRad="38100" dist="38100" dir="2700000" algn="tl">
                    <a:srgbClr val="000000"/>
                  </a:outerShdw>
                </a:effectLst>
                <a:latin typeface="Book Antiqua" pitchFamily="18" charset="0"/>
              </a:rPr>
              <a:t>      distribution.</a:t>
            </a:r>
          </a:p>
        </p:txBody>
      </p:sp>
      <p:sp>
        <p:nvSpPr>
          <p:cNvPr id="264196" name="Text Box 4"/>
          <p:cNvSpPr txBox="1">
            <a:spLocks noChangeArrowheads="1"/>
          </p:cNvSpPr>
          <p:nvPr/>
        </p:nvSpPr>
        <p:spPr bwMode="auto">
          <a:xfrm>
            <a:off x="685800" y="1917474"/>
            <a:ext cx="7613650" cy="1187450"/>
          </a:xfrm>
          <a:prstGeom prst="rect">
            <a:avLst/>
          </a:prstGeom>
          <a:noFill/>
          <a:ln w="12700">
            <a:noFill/>
            <a:miter lim="800000"/>
            <a:headEnd/>
            <a:tailEnd/>
          </a:ln>
          <a:effectLst/>
        </p:spPr>
        <p:txBody>
          <a:bodyPr>
            <a:spAutoFit/>
          </a:bodyPr>
          <a:lstStyle/>
          <a:p>
            <a:pPr algn="l">
              <a:buClr>
                <a:srgbClr val="66FFFF"/>
              </a:buClr>
              <a:buSzPct val="90000"/>
              <a:buFont typeface="Wingdings" pitchFamily="2" charset="2"/>
              <a:buChar char="n"/>
            </a:pPr>
            <a:r>
              <a:rPr lang="en-US" sz="2400">
                <a:effectLst>
                  <a:outerShdw blurRad="38100" dist="38100" dir="2700000" algn="tl">
                    <a:srgbClr val="000000"/>
                  </a:outerShdw>
                </a:effectLst>
                <a:latin typeface="Book Antiqua" pitchFamily="18" charset="0"/>
              </a:rPr>
              <a:t>   We can use the standard normal probability</a:t>
            </a:r>
          </a:p>
          <a:p>
            <a:pPr algn="l"/>
            <a:r>
              <a:rPr lang="en-US" sz="2400">
                <a:effectLst>
                  <a:outerShdw blurRad="38100" dist="38100" dir="2700000" algn="tl">
                    <a:srgbClr val="000000"/>
                  </a:outerShdw>
                </a:effectLst>
                <a:latin typeface="Book Antiqua" pitchFamily="18" charset="0"/>
              </a:rPr>
              <a:t>      distribution table to find the </a:t>
            </a:r>
            <a:r>
              <a:rPr lang="en-US" sz="2400" i="1">
                <a:effectLst>
                  <a:outerShdw blurRad="38100" dist="38100" dir="2700000" algn="tl">
                    <a:srgbClr val="000000"/>
                  </a:outerShdw>
                </a:effectLst>
                <a:latin typeface="Book Antiqua" pitchFamily="18" charset="0"/>
              </a:rPr>
              <a:t>z</a:t>
            </a:r>
            <a:r>
              <a:rPr lang="en-US" sz="2400">
                <a:effectLst>
                  <a:outerShdw blurRad="38100" dist="38100" dir="2700000" algn="tl">
                    <a:srgbClr val="000000"/>
                  </a:outerShdw>
                </a:effectLst>
                <a:latin typeface="Book Antiqua" pitchFamily="18" charset="0"/>
              </a:rPr>
              <a:t>-value with an area</a:t>
            </a:r>
          </a:p>
          <a:p>
            <a:pPr algn="l"/>
            <a:r>
              <a:rPr lang="en-US" sz="2400">
                <a:effectLst>
                  <a:outerShdw blurRad="38100" dist="38100" dir="2700000" algn="tl">
                    <a:srgbClr val="000000"/>
                  </a:outerShdw>
                </a:effectLst>
                <a:latin typeface="Book Antiqua" pitchFamily="18" charset="0"/>
              </a:rPr>
              <a:t>      of </a:t>
            </a:r>
            <a:r>
              <a:rPr lang="en-US" sz="2400" i="1">
                <a:effectLst>
                  <a:outerShdw blurRad="38100" dist="38100" dir="2700000" algn="tl">
                    <a:srgbClr val="000000"/>
                  </a:outerShdw>
                </a:effectLst>
                <a:latin typeface="Symbol" pitchFamily="18" charset="2"/>
              </a:rPr>
              <a:t>a</a:t>
            </a:r>
            <a:r>
              <a:rPr lang="en-US" sz="2400">
                <a:effectLst>
                  <a:outerShdw blurRad="38100" dist="38100" dir="2700000" algn="tl">
                    <a:srgbClr val="000000"/>
                  </a:outerShdw>
                </a:effectLst>
                <a:latin typeface="Book Antiqua" pitchFamily="18" charset="0"/>
              </a:rPr>
              <a:t>  in the lower (or upper) tail of the distribution.</a:t>
            </a:r>
          </a:p>
        </p:txBody>
      </p:sp>
      <p:sp>
        <p:nvSpPr>
          <p:cNvPr id="264197" name="Text Box 5"/>
          <p:cNvSpPr txBox="1">
            <a:spLocks noChangeArrowheads="1"/>
          </p:cNvSpPr>
          <p:nvPr/>
        </p:nvSpPr>
        <p:spPr bwMode="auto">
          <a:xfrm>
            <a:off x="685800" y="3136674"/>
            <a:ext cx="7138988" cy="1187450"/>
          </a:xfrm>
          <a:prstGeom prst="rect">
            <a:avLst/>
          </a:prstGeom>
          <a:noFill/>
          <a:ln w="12700">
            <a:noFill/>
            <a:miter lim="800000"/>
            <a:headEnd/>
            <a:tailEnd/>
          </a:ln>
          <a:effectLst/>
        </p:spPr>
        <p:txBody>
          <a:bodyPr wrap="none">
            <a:spAutoFit/>
          </a:bodyPr>
          <a:lstStyle/>
          <a:p>
            <a:pPr algn="l">
              <a:buClr>
                <a:srgbClr val="66FFFF"/>
              </a:buClr>
              <a:buSzPct val="90000"/>
              <a:buFont typeface="Wingdings" pitchFamily="2" charset="2"/>
              <a:buChar char="n"/>
            </a:pPr>
            <a:r>
              <a:rPr lang="en-US" sz="2400">
                <a:effectLst>
                  <a:outerShdw blurRad="38100" dist="38100" dir="2700000" algn="tl">
                    <a:srgbClr val="000000"/>
                  </a:outerShdw>
                </a:effectLst>
                <a:latin typeface="Book Antiqua" pitchFamily="18" charset="0"/>
              </a:rPr>
              <a:t>   The value of the test statistic that established the</a:t>
            </a:r>
          </a:p>
          <a:p>
            <a:pPr algn="l"/>
            <a:r>
              <a:rPr lang="en-US" sz="2400">
                <a:effectLst>
                  <a:outerShdw blurRad="38100" dist="38100" dir="2700000" algn="tl">
                    <a:srgbClr val="000000"/>
                  </a:outerShdw>
                </a:effectLst>
                <a:latin typeface="Book Antiqua" pitchFamily="18" charset="0"/>
              </a:rPr>
              <a:t>      boundary of the rejection region is called the</a:t>
            </a:r>
          </a:p>
          <a:p>
            <a:pPr algn="l"/>
            <a:r>
              <a:rPr lang="en-US" sz="2400">
                <a:effectLst>
                  <a:outerShdw blurRad="38100" dist="38100" dir="2700000" algn="tl">
                    <a:srgbClr val="000000"/>
                  </a:outerShdw>
                </a:effectLst>
                <a:latin typeface="Book Antiqua" pitchFamily="18" charset="0"/>
              </a:rPr>
              <a:t>      </a:t>
            </a:r>
            <a:r>
              <a:rPr lang="en-US" sz="2400" u="sng">
                <a:effectLst>
                  <a:outerShdw blurRad="38100" dist="38100" dir="2700000" algn="tl">
                    <a:srgbClr val="000000"/>
                  </a:outerShdw>
                </a:effectLst>
                <a:latin typeface="Book Antiqua" pitchFamily="18" charset="0"/>
              </a:rPr>
              <a:t>critical value</a:t>
            </a:r>
            <a:r>
              <a:rPr lang="en-US" sz="2400">
                <a:effectLst>
                  <a:outerShdw blurRad="38100" dist="38100" dir="2700000" algn="tl">
                    <a:srgbClr val="000000"/>
                  </a:outerShdw>
                </a:effectLst>
                <a:latin typeface="Book Antiqua" pitchFamily="18" charset="0"/>
              </a:rPr>
              <a:t> for the test.</a:t>
            </a:r>
          </a:p>
        </p:txBody>
      </p:sp>
      <p:sp>
        <p:nvSpPr>
          <p:cNvPr id="264198" name="Text Box 6"/>
          <p:cNvSpPr txBox="1">
            <a:spLocks noChangeArrowheads="1"/>
          </p:cNvSpPr>
          <p:nvPr/>
        </p:nvSpPr>
        <p:spPr bwMode="auto">
          <a:xfrm>
            <a:off x="708025" y="4403499"/>
            <a:ext cx="4935538" cy="1223962"/>
          </a:xfrm>
          <a:prstGeom prst="rect">
            <a:avLst/>
          </a:prstGeom>
          <a:noFill/>
          <a:ln w="12700">
            <a:noFill/>
            <a:miter lim="800000"/>
            <a:headEnd/>
            <a:tailEnd/>
          </a:ln>
          <a:effectLst/>
        </p:spPr>
        <p:txBody>
          <a:bodyPr wrap="none">
            <a:spAutoFit/>
          </a:bodyPr>
          <a:lstStyle/>
          <a:p>
            <a:pPr algn="l">
              <a:lnSpc>
                <a:spcPct val="90000"/>
              </a:lnSpc>
              <a:spcBef>
                <a:spcPct val="20000"/>
              </a:spcBef>
              <a:buClr>
                <a:srgbClr val="66FFFF"/>
              </a:buClr>
              <a:buSzPct val="75000"/>
              <a:buFont typeface="Monotype Sorts" pitchFamily="2" charset="2"/>
              <a:buChar char="n"/>
            </a:pPr>
            <a:r>
              <a:rPr lang="en-US" sz="2400">
                <a:effectLst>
                  <a:outerShdw blurRad="38100" dist="38100" dir="2700000" algn="tl">
                    <a:srgbClr val="000000"/>
                  </a:outerShdw>
                </a:effectLst>
                <a:latin typeface="Book Antiqua" pitchFamily="18" charset="0"/>
              </a:rPr>
              <a:t>    The rejection rule is:</a:t>
            </a:r>
          </a:p>
          <a:p>
            <a:pPr lvl="1" algn="l">
              <a:lnSpc>
                <a:spcPct val="90000"/>
              </a:lnSpc>
              <a:spcBef>
                <a:spcPct val="20000"/>
              </a:spcBef>
              <a:buClr>
                <a:srgbClr val="66FFFF"/>
              </a:buClr>
              <a:buSzPct val="75000"/>
              <a:buFontTx/>
              <a:buChar char="•"/>
            </a:pPr>
            <a:r>
              <a:rPr lang="en-US" sz="2400">
                <a:effectLst>
                  <a:outerShdw blurRad="38100" dist="38100" dir="2700000" algn="tl">
                    <a:srgbClr val="000000"/>
                  </a:outerShdw>
                </a:effectLst>
                <a:latin typeface="Book Antiqua" pitchFamily="18" charset="0"/>
              </a:rPr>
              <a:t>  Lower tail:  Reject </a:t>
            </a:r>
            <a:r>
              <a:rPr lang="en-US" sz="2400" i="1">
                <a:effectLst>
                  <a:outerShdw blurRad="38100" dist="38100" dir="2700000" algn="tl">
                    <a:srgbClr val="000000"/>
                  </a:outerShdw>
                </a:effectLst>
                <a:latin typeface="Book Antiqua" pitchFamily="18" charset="0"/>
              </a:rPr>
              <a:t>H</a:t>
            </a:r>
            <a:r>
              <a:rPr lang="en-US" sz="2400" baseline="-25000">
                <a:effectLst>
                  <a:outerShdw blurRad="38100" dist="38100" dir="2700000" algn="tl">
                    <a:srgbClr val="000000"/>
                  </a:outerShdw>
                </a:effectLst>
                <a:latin typeface="Book Antiqua" pitchFamily="18" charset="0"/>
              </a:rPr>
              <a:t>0</a:t>
            </a:r>
            <a:r>
              <a:rPr lang="en-US" sz="2400">
                <a:effectLst>
                  <a:outerShdw blurRad="38100" dist="38100" dir="2700000" algn="tl">
                    <a:srgbClr val="000000"/>
                  </a:outerShdw>
                </a:effectLst>
                <a:latin typeface="Book Antiqua" pitchFamily="18" charset="0"/>
              </a:rPr>
              <a:t> if </a:t>
            </a:r>
            <a:r>
              <a:rPr lang="en-US" sz="2400" i="1">
                <a:effectLst>
                  <a:outerShdw blurRad="38100" dist="38100" dir="2700000" algn="tl">
                    <a:srgbClr val="000000"/>
                  </a:outerShdw>
                </a:effectLst>
                <a:latin typeface="Book Antiqua" pitchFamily="18" charset="0"/>
              </a:rPr>
              <a:t>z</a:t>
            </a:r>
            <a:r>
              <a:rPr lang="en-US" sz="2400">
                <a:effectLst>
                  <a:outerShdw blurRad="38100" dist="38100" dir="2700000" algn="tl">
                    <a:srgbClr val="000000"/>
                  </a:outerShdw>
                </a:effectLst>
                <a:latin typeface="Book Antiqua" pitchFamily="18" charset="0"/>
              </a:rPr>
              <a:t> </a:t>
            </a:r>
            <a:r>
              <a:rPr lang="en-US" sz="2400" u="sng">
                <a:effectLst>
                  <a:outerShdw blurRad="38100" dist="38100" dir="2700000" algn="tl">
                    <a:srgbClr val="000000"/>
                  </a:outerShdw>
                </a:effectLst>
                <a:latin typeface="Book Antiqua" pitchFamily="18" charset="0"/>
              </a:rPr>
              <a:t>&lt;</a:t>
            </a: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Book Antiqua" pitchFamily="18" charset="0"/>
              </a:rPr>
              <a:t>z</a:t>
            </a:r>
            <a:r>
              <a:rPr lang="en-US" sz="2400" i="1" baseline="-25000">
                <a:effectLst>
                  <a:outerShdw blurRad="38100" dist="38100" dir="2700000" algn="tl">
                    <a:srgbClr val="000000"/>
                  </a:outerShdw>
                </a:effectLst>
                <a:latin typeface="Symbol" pitchFamily="18" charset="2"/>
              </a:rPr>
              <a:t></a:t>
            </a:r>
            <a:endParaRPr lang="en-US" sz="2400">
              <a:effectLst>
                <a:outerShdw blurRad="38100" dist="38100" dir="2700000" algn="tl">
                  <a:srgbClr val="000000"/>
                </a:outerShdw>
              </a:effectLst>
              <a:latin typeface="Book Antiqua" pitchFamily="18" charset="0"/>
            </a:endParaRPr>
          </a:p>
          <a:p>
            <a:pPr lvl="1" algn="l">
              <a:lnSpc>
                <a:spcPct val="90000"/>
              </a:lnSpc>
              <a:spcBef>
                <a:spcPct val="20000"/>
              </a:spcBef>
              <a:buClr>
                <a:srgbClr val="66FFFF"/>
              </a:buClr>
              <a:buSzPct val="75000"/>
              <a:buFontTx/>
              <a:buChar char="•"/>
            </a:pPr>
            <a:r>
              <a:rPr lang="en-US" sz="2400">
                <a:effectLst>
                  <a:outerShdw blurRad="38100" dist="38100" dir="2700000" algn="tl">
                    <a:srgbClr val="000000"/>
                  </a:outerShdw>
                </a:effectLst>
                <a:latin typeface="Book Antiqua" pitchFamily="18" charset="0"/>
              </a:rPr>
              <a:t>  Upper tail:  Reject </a:t>
            </a:r>
            <a:r>
              <a:rPr lang="en-US" sz="2400" i="1">
                <a:effectLst>
                  <a:outerShdw blurRad="38100" dist="38100" dir="2700000" algn="tl">
                    <a:srgbClr val="000000"/>
                  </a:outerShdw>
                </a:effectLst>
                <a:latin typeface="Book Antiqua" pitchFamily="18" charset="0"/>
              </a:rPr>
              <a:t>H</a:t>
            </a:r>
            <a:r>
              <a:rPr lang="en-US" sz="2400" baseline="-25000">
                <a:effectLst>
                  <a:outerShdw blurRad="38100" dist="38100" dir="2700000" algn="tl">
                    <a:srgbClr val="000000"/>
                  </a:outerShdw>
                </a:effectLst>
                <a:latin typeface="Book Antiqua" pitchFamily="18" charset="0"/>
              </a:rPr>
              <a:t>0</a:t>
            </a:r>
            <a:r>
              <a:rPr lang="en-US" sz="2400">
                <a:effectLst>
                  <a:outerShdw blurRad="38100" dist="38100" dir="2700000" algn="tl">
                    <a:srgbClr val="000000"/>
                  </a:outerShdw>
                </a:effectLst>
                <a:latin typeface="Book Antiqua" pitchFamily="18" charset="0"/>
              </a:rPr>
              <a:t> if </a:t>
            </a:r>
            <a:r>
              <a:rPr lang="en-US" sz="2400" i="1">
                <a:effectLst>
                  <a:outerShdw blurRad="38100" dist="38100" dir="2700000" algn="tl">
                    <a:srgbClr val="000000"/>
                  </a:outerShdw>
                </a:effectLst>
                <a:latin typeface="Book Antiqua" pitchFamily="18" charset="0"/>
              </a:rPr>
              <a:t>z</a:t>
            </a:r>
            <a:r>
              <a:rPr lang="en-US" sz="2400">
                <a:effectLst>
                  <a:outerShdw blurRad="38100" dist="38100" dir="2700000" algn="tl">
                    <a:srgbClr val="000000"/>
                  </a:outerShdw>
                </a:effectLst>
                <a:latin typeface="Book Antiqua" pitchFamily="18" charset="0"/>
              </a:rPr>
              <a:t> </a:t>
            </a:r>
            <a:r>
              <a:rPr lang="en-US" sz="2400" u="sng">
                <a:effectLst>
                  <a:outerShdw blurRad="38100" dist="38100" dir="2700000" algn="tl">
                    <a:srgbClr val="000000"/>
                  </a:outerShdw>
                </a:effectLst>
                <a:latin typeface="Book Antiqua" pitchFamily="18" charset="0"/>
              </a:rPr>
              <a:t>&gt;</a:t>
            </a: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Book Antiqua" pitchFamily="18" charset="0"/>
              </a:rPr>
              <a:t>z</a:t>
            </a:r>
            <a:r>
              <a:rPr lang="en-US" sz="2400" i="1" baseline="-25000">
                <a:effectLst>
                  <a:outerShdw blurRad="38100" dist="38100" dir="2700000" algn="tl">
                    <a:srgbClr val="000000"/>
                  </a:outerShdw>
                </a:effectLst>
                <a:latin typeface="Symbol" pitchFamily="18" charset="2"/>
              </a:rPr>
              <a:t></a:t>
            </a:r>
            <a:endParaRPr lang="en-US">
              <a:effectLst>
                <a:outerShdw blurRad="38100" dist="38100" dir="2700000" algn="tl">
                  <a:srgbClr val="000000"/>
                </a:outerShdw>
              </a:effectLst>
              <a:latin typeface="Book Antiqua" pitchFamily="18" charset="0"/>
            </a:endParaRPr>
          </a:p>
        </p:txBody>
      </p:sp>
      <p:sp>
        <p:nvSpPr>
          <p:cNvPr id="264199" name="AutoShape 7"/>
          <p:cNvSpPr>
            <a:spLocks noChangeArrowheads="1"/>
          </p:cNvSpPr>
          <p:nvPr/>
        </p:nvSpPr>
        <p:spPr bwMode="auto">
          <a:xfrm rot="5400000">
            <a:off x="485775" y="1230086"/>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64200" name="AutoShape 8"/>
          <p:cNvSpPr>
            <a:spLocks noChangeArrowheads="1"/>
          </p:cNvSpPr>
          <p:nvPr/>
        </p:nvSpPr>
        <p:spPr bwMode="auto">
          <a:xfrm rot="5400000">
            <a:off x="485775" y="2049236"/>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64201" name="AutoShape 9"/>
          <p:cNvSpPr>
            <a:spLocks noChangeArrowheads="1"/>
          </p:cNvSpPr>
          <p:nvPr/>
        </p:nvSpPr>
        <p:spPr bwMode="auto">
          <a:xfrm rot="5400000">
            <a:off x="485775" y="3268436"/>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64202" name="AutoShape 10"/>
          <p:cNvSpPr>
            <a:spLocks noChangeArrowheads="1"/>
          </p:cNvSpPr>
          <p:nvPr/>
        </p:nvSpPr>
        <p:spPr bwMode="auto">
          <a:xfrm rot="5400000">
            <a:off x="485775" y="4525736"/>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264199"/>
                                        </p:tgtEl>
                                        <p:attrNameLst>
                                          <p:attrName>style.visibility</p:attrName>
                                        </p:attrNameLst>
                                      </p:cBhvr>
                                      <p:to>
                                        <p:strVal val="visible"/>
                                      </p:to>
                                    </p:set>
                                    <p:animEffect transition="in" filter="slide(fromLeft)">
                                      <p:cBhvr>
                                        <p:cTn id="7" dur="500"/>
                                        <p:tgtEl>
                                          <p:spTgt spid="264199"/>
                                        </p:tgtEl>
                                      </p:cBhvr>
                                    </p:animEffect>
                                  </p:childTnLst>
                                  <p:subTnLst>
                                    <p:set>
                                      <p:cBhvr override="childStyle">
                                        <p:cTn dur="1" fill="hold" display="0" masterRel="nextClick" afterEffect="1"/>
                                        <p:tgtEl>
                                          <p:spTgt spid="264199"/>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264195"/>
                                        </p:tgtEl>
                                        <p:attrNameLst>
                                          <p:attrName>style.visibility</p:attrName>
                                        </p:attrNameLst>
                                      </p:cBhvr>
                                      <p:to>
                                        <p:strVal val="visible"/>
                                      </p:to>
                                    </p:set>
                                    <p:animEffect transition="in" filter="slide(fromTop)">
                                      <p:cBhvr>
                                        <p:cTn id="12" dur="500"/>
                                        <p:tgtEl>
                                          <p:spTgt spid="264195"/>
                                        </p:tgtEl>
                                      </p:cBhvr>
                                    </p:animEffect>
                                  </p:childTnLst>
                                </p:cTn>
                              </p:par>
                            </p:childTnLst>
                          </p:cTn>
                        </p:par>
                        <p:par>
                          <p:cTn id="13" fill="hold">
                            <p:stCondLst>
                              <p:cond delay="500"/>
                            </p:stCondLst>
                            <p:childTnLst>
                              <p:par>
                                <p:cTn id="14" presetID="12" presetClass="entr" presetSubtype="8" fill="hold" grpId="0" nodeType="afterEffect">
                                  <p:stCondLst>
                                    <p:cond delay="2000"/>
                                  </p:stCondLst>
                                  <p:childTnLst>
                                    <p:set>
                                      <p:cBhvr>
                                        <p:cTn id="15" dur="1" fill="hold">
                                          <p:stCondLst>
                                            <p:cond delay="0"/>
                                          </p:stCondLst>
                                        </p:cTn>
                                        <p:tgtEl>
                                          <p:spTgt spid="264200"/>
                                        </p:tgtEl>
                                        <p:attrNameLst>
                                          <p:attrName>style.visibility</p:attrName>
                                        </p:attrNameLst>
                                      </p:cBhvr>
                                      <p:to>
                                        <p:strVal val="visible"/>
                                      </p:to>
                                    </p:set>
                                    <p:animEffect transition="in" filter="slide(fromLeft)">
                                      <p:cBhvr>
                                        <p:cTn id="16" dur="500"/>
                                        <p:tgtEl>
                                          <p:spTgt spid="264200"/>
                                        </p:tgtEl>
                                      </p:cBhvr>
                                    </p:animEffect>
                                  </p:childTnLst>
                                  <p:subTnLst>
                                    <p:set>
                                      <p:cBhvr override="childStyle">
                                        <p:cTn dur="1" fill="hold" display="0" masterRel="nextClick" afterEffect="1"/>
                                        <p:tgtEl>
                                          <p:spTgt spid="264200"/>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264196"/>
                                        </p:tgtEl>
                                        <p:attrNameLst>
                                          <p:attrName>style.visibility</p:attrName>
                                        </p:attrNameLst>
                                      </p:cBhvr>
                                      <p:to>
                                        <p:strVal val="visible"/>
                                      </p:to>
                                    </p:set>
                                    <p:animEffect transition="in" filter="slide(fromTop)">
                                      <p:cBhvr>
                                        <p:cTn id="21" dur="500"/>
                                        <p:tgtEl>
                                          <p:spTgt spid="264196"/>
                                        </p:tgtEl>
                                      </p:cBhvr>
                                    </p:animEffect>
                                  </p:childTnLst>
                                </p:cTn>
                              </p:par>
                            </p:childTnLst>
                          </p:cTn>
                        </p:par>
                        <p:par>
                          <p:cTn id="22" fill="hold">
                            <p:stCondLst>
                              <p:cond delay="500"/>
                            </p:stCondLst>
                            <p:childTnLst>
                              <p:par>
                                <p:cTn id="23" presetID="12" presetClass="entr" presetSubtype="8" fill="hold" grpId="0" nodeType="afterEffect">
                                  <p:stCondLst>
                                    <p:cond delay="2000"/>
                                  </p:stCondLst>
                                  <p:childTnLst>
                                    <p:set>
                                      <p:cBhvr>
                                        <p:cTn id="24" dur="1" fill="hold">
                                          <p:stCondLst>
                                            <p:cond delay="0"/>
                                          </p:stCondLst>
                                        </p:cTn>
                                        <p:tgtEl>
                                          <p:spTgt spid="264201"/>
                                        </p:tgtEl>
                                        <p:attrNameLst>
                                          <p:attrName>style.visibility</p:attrName>
                                        </p:attrNameLst>
                                      </p:cBhvr>
                                      <p:to>
                                        <p:strVal val="visible"/>
                                      </p:to>
                                    </p:set>
                                    <p:animEffect transition="in" filter="slide(fromLeft)">
                                      <p:cBhvr>
                                        <p:cTn id="25" dur="500"/>
                                        <p:tgtEl>
                                          <p:spTgt spid="264201"/>
                                        </p:tgtEl>
                                      </p:cBhvr>
                                    </p:animEffect>
                                  </p:childTnLst>
                                  <p:subTnLst>
                                    <p:set>
                                      <p:cBhvr override="childStyle">
                                        <p:cTn dur="1" fill="hold" display="0" masterRel="nextClick" afterEffect="1"/>
                                        <p:tgtEl>
                                          <p:spTgt spid="264201"/>
                                        </p:tgtEl>
                                        <p:attrNameLst>
                                          <p:attrName>style.visibility</p:attrName>
                                        </p:attrNameLst>
                                      </p:cBhvr>
                                      <p:to>
                                        <p:strVal val="hidden"/>
                                      </p:to>
                                    </p:set>
                                  </p:subTnLst>
                                </p:cTn>
                              </p:par>
                            </p:childTnLst>
                          </p:cTn>
                        </p:par>
                      </p:childTnLst>
                    </p:cTn>
                  </p:par>
                  <p:par>
                    <p:cTn id="26" fill="hold">
                      <p:stCondLst>
                        <p:cond delay="indefinite"/>
                      </p:stCondLst>
                      <p:childTnLst>
                        <p:par>
                          <p:cTn id="27" fill="hold">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264197"/>
                                        </p:tgtEl>
                                        <p:attrNameLst>
                                          <p:attrName>style.visibility</p:attrName>
                                        </p:attrNameLst>
                                      </p:cBhvr>
                                      <p:to>
                                        <p:strVal val="visible"/>
                                      </p:to>
                                    </p:set>
                                    <p:animEffect transition="in" filter="slide(fromTop)">
                                      <p:cBhvr>
                                        <p:cTn id="30" dur="500"/>
                                        <p:tgtEl>
                                          <p:spTgt spid="264197"/>
                                        </p:tgtEl>
                                      </p:cBhvr>
                                    </p:animEffect>
                                  </p:childTnLst>
                                </p:cTn>
                              </p:par>
                            </p:childTnLst>
                          </p:cTn>
                        </p:par>
                        <p:par>
                          <p:cTn id="31" fill="hold">
                            <p:stCondLst>
                              <p:cond delay="500"/>
                            </p:stCondLst>
                            <p:childTnLst>
                              <p:par>
                                <p:cTn id="32" presetID="12" presetClass="entr" presetSubtype="8" fill="hold" grpId="0" nodeType="afterEffect">
                                  <p:stCondLst>
                                    <p:cond delay="2000"/>
                                  </p:stCondLst>
                                  <p:childTnLst>
                                    <p:set>
                                      <p:cBhvr>
                                        <p:cTn id="33" dur="1" fill="hold">
                                          <p:stCondLst>
                                            <p:cond delay="0"/>
                                          </p:stCondLst>
                                        </p:cTn>
                                        <p:tgtEl>
                                          <p:spTgt spid="264202"/>
                                        </p:tgtEl>
                                        <p:attrNameLst>
                                          <p:attrName>style.visibility</p:attrName>
                                        </p:attrNameLst>
                                      </p:cBhvr>
                                      <p:to>
                                        <p:strVal val="visible"/>
                                      </p:to>
                                    </p:set>
                                    <p:animEffect transition="in" filter="slide(fromLeft)">
                                      <p:cBhvr>
                                        <p:cTn id="34" dur="500"/>
                                        <p:tgtEl>
                                          <p:spTgt spid="264202"/>
                                        </p:tgtEl>
                                      </p:cBhvr>
                                    </p:animEffect>
                                  </p:childTnLst>
                                  <p:subTnLst>
                                    <p:set>
                                      <p:cBhvr override="childStyle">
                                        <p:cTn dur="1" fill="hold" display="0" masterRel="nextClick" afterEffect="1"/>
                                        <p:tgtEl>
                                          <p:spTgt spid="264202"/>
                                        </p:tgtEl>
                                        <p:attrNameLst>
                                          <p:attrName>style.visibility</p:attrName>
                                        </p:attrNameLst>
                                      </p:cBhvr>
                                      <p:to>
                                        <p:strVal val="hidden"/>
                                      </p:to>
                                    </p:set>
                                  </p:subTnLst>
                                </p:cTn>
                              </p:par>
                            </p:childTnLst>
                          </p:cTn>
                        </p:par>
                      </p:childTnLst>
                    </p:cTn>
                  </p:par>
                  <p:par>
                    <p:cTn id="35" fill="hold">
                      <p:stCondLst>
                        <p:cond delay="indefinite"/>
                      </p:stCondLst>
                      <p:childTnLst>
                        <p:par>
                          <p:cTn id="36" fill="hold">
                            <p:stCondLst>
                              <p:cond delay="0"/>
                            </p:stCondLst>
                            <p:childTnLst>
                              <p:par>
                                <p:cTn id="37" presetID="12" presetClass="entr" presetSubtype="1" fill="hold" grpId="0" nodeType="clickEffect">
                                  <p:stCondLst>
                                    <p:cond delay="0"/>
                                  </p:stCondLst>
                                  <p:childTnLst>
                                    <p:set>
                                      <p:cBhvr>
                                        <p:cTn id="38" dur="1" fill="hold">
                                          <p:stCondLst>
                                            <p:cond delay="0"/>
                                          </p:stCondLst>
                                        </p:cTn>
                                        <p:tgtEl>
                                          <p:spTgt spid="264198"/>
                                        </p:tgtEl>
                                        <p:attrNameLst>
                                          <p:attrName>style.visibility</p:attrName>
                                        </p:attrNameLst>
                                      </p:cBhvr>
                                      <p:to>
                                        <p:strVal val="visible"/>
                                      </p:to>
                                    </p:set>
                                    <p:animEffect transition="in" filter="slide(fromTop)">
                                      <p:cBhvr>
                                        <p:cTn id="39" dur="500"/>
                                        <p:tgtEl>
                                          <p:spTgt spid="2641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4195" grpId="0" autoUpdateAnimBg="0"/>
      <p:bldP spid="264196" grpId="0" autoUpdateAnimBg="0"/>
      <p:bldP spid="264197" grpId="0" autoUpdateAnimBg="0"/>
      <p:bldP spid="264198" grpId="0" autoUpdateAnimBg="0"/>
      <p:bldP spid="264199" grpId="0" animBg="1"/>
      <p:bldP spid="264200" grpId="0" animBg="1"/>
      <p:bldP spid="264201" grpId="0" animBg="1"/>
      <p:bldP spid="264202"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218" name="Rectangle 2"/>
          <p:cNvSpPr>
            <a:spLocks noChangeArrowheads="1"/>
          </p:cNvSpPr>
          <p:nvPr/>
        </p:nvSpPr>
        <p:spPr bwMode="auto">
          <a:xfrm>
            <a:off x="1219200" y="1638300"/>
            <a:ext cx="6724650" cy="427355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endParaRPr lang="en-US" sz="2400">
              <a:effectLst>
                <a:outerShdw blurRad="38100" dist="38100" dir="2700000" algn="tl">
                  <a:srgbClr val="000000"/>
                </a:outerShdw>
              </a:effectLst>
              <a:latin typeface="Book Antiqua" pitchFamily="18" charset="0"/>
            </a:endParaRPr>
          </a:p>
        </p:txBody>
      </p:sp>
      <p:sp>
        <p:nvSpPr>
          <p:cNvPr id="265219" name="Freeform 3"/>
          <p:cNvSpPr>
            <a:spLocks/>
          </p:cNvSpPr>
          <p:nvPr/>
        </p:nvSpPr>
        <p:spPr bwMode="auto">
          <a:xfrm>
            <a:off x="2509838" y="2036763"/>
            <a:ext cx="4537075" cy="3041650"/>
          </a:xfrm>
          <a:custGeom>
            <a:avLst/>
            <a:gdLst/>
            <a:ahLst/>
            <a:cxnLst>
              <a:cxn ang="0">
                <a:pos x="1354" y="12"/>
              </a:cxn>
              <a:cxn ang="0">
                <a:pos x="1270" y="88"/>
              </a:cxn>
              <a:cxn ang="0">
                <a:pos x="1202" y="190"/>
              </a:cxn>
              <a:cxn ang="0">
                <a:pos x="1142" y="310"/>
              </a:cxn>
              <a:cxn ang="0">
                <a:pos x="1098" y="412"/>
              </a:cxn>
              <a:cxn ang="0">
                <a:pos x="1056" y="510"/>
              </a:cxn>
              <a:cxn ang="0">
                <a:pos x="1018" y="626"/>
              </a:cxn>
              <a:cxn ang="0">
                <a:pos x="978" y="738"/>
              </a:cxn>
              <a:cxn ang="0">
                <a:pos x="942" y="854"/>
              </a:cxn>
              <a:cxn ang="0">
                <a:pos x="921" y="958"/>
              </a:cxn>
              <a:cxn ang="0">
                <a:pos x="890" y="1060"/>
              </a:cxn>
              <a:cxn ang="0">
                <a:pos x="850" y="1174"/>
              </a:cxn>
              <a:cxn ang="0">
                <a:pos x="811" y="1272"/>
              </a:cxn>
              <a:cxn ang="0">
                <a:pos x="753" y="1390"/>
              </a:cxn>
              <a:cxn ang="0">
                <a:pos x="688" y="1506"/>
              </a:cxn>
              <a:cxn ang="0">
                <a:pos x="620" y="1596"/>
              </a:cxn>
              <a:cxn ang="0">
                <a:pos x="508" y="1676"/>
              </a:cxn>
              <a:cxn ang="0">
                <a:pos x="399" y="1732"/>
              </a:cxn>
              <a:cxn ang="0">
                <a:pos x="302" y="1770"/>
              </a:cxn>
              <a:cxn ang="0">
                <a:pos x="199" y="1804"/>
              </a:cxn>
              <a:cxn ang="0">
                <a:pos x="75" y="1844"/>
              </a:cxn>
              <a:cxn ang="0">
                <a:pos x="0" y="1868"/>
              </a:cxn>
              <a:cxn ang="0">
                <a:pos x="2858" y="1916"/>
              </a:cxn>
              <a:cxn ang="0">
                <a:pos x="2804" y="1866"/>
              </a:cxn>
              <a:cxn ang="0">
                <a:pos x="2708" y="1838"/>
              </a:cxn>
              <a:cxn ang="0">
                <a:pos x="2582" y="1796"/>
              </a:cxn>
              <a:cxn ang="0">
                <a:pos x="2458" y="1748"/>
              </a:cxn>
              <a:cxn ang="0">
                <a:pos x="2331" y="1674"/>
              </a:cxn>
              <a:cxn ang="0">
                <a:pos x="2280" y="1644"/>
              </a:cxn>
              <a:cxn ang="0">
                <a:pos x="2204" y="1576"/>
              </a:cxn>
              <a:cxn ang="0">
                <a:pos x="2140" y="1496"/>
              </a:cxn>
              <a:cxn ang="0">
                <a:pos x="2072" y="1386"/>
              </a:cxn>
              <a:cxn ang="0">
                <a:pos x="2028" y="1302"/>
              </a:cxn>
              <a:cxn ang="0">
                <a:pos x="1980" y="1190"/>
              </a:cxn>
              <a:cxn ang="0">
                <a:pos x="1944" y="1102"/>
              </a:cxn>
              <a:cxn ang="0">
                <a:pos x="1906" y="996"/>
              </a:cxn>
              <a:cxn ang="0">
                <a:pos x="1868" y="864"/>
              </a:cxn>
              <a:cxn ang="0">
                <a:pos x="1838" y="762"/>
              </a:cxn>
              <a:cxn ang="0">
                <a:pos x="1803" y="636"/>
              </a:cxn>
              <a:cxn ang="0">
                <a:pos x="1749" y="504"/>
              </a:cxn>
              <a:cxn ang="0">
                <a:pos x="1708" y="396"/>
              </a:cxn>
              <a:cxn ang="0">
                <a:pos x="1668" y="312"/>
              </a:cxn>
              <a:cxn ang="0">
                <a:pos x="1640" y="246"/>
              </a:cxn>
              <a:cxn ang="0">
                <a:pos x="1620" y="212"/>
              </a:cxn>
              <a:cxn ang="0">
                <a:pos x="1590" y="166"/>
              </a:cxn>
              <a:cxn ang="0">
                <a:pos x="1558" y="118"/>
              </a:cxn>
              <a:cxn ang="0">
                <a:pos x="1498" y="46"/>
              </a:cxn>
              <a:cxn ang="0">
                <a:pos x="1446" y="6"/>
              </a:cxn>
            </a:cxnLst>
            <a:rect l="0" t="0" r="r" b="b"/>
            <a:pathLst>
              <a:path w="2858" h="1916">
                <a:moveTo>
                  <a:pt x="1416" y="0"/>
                </a:moveTo>
                <a:lnTo>
                  <a:pt x="1386" y="0"/>
                </a:lnTo>
                <a:lnTo>
                  <a:pt x="1354" y="12"/>
                </a:lnTo>
                <a:lnTo>
                  <a:pt x="1324" y="34"/>
                </a:lnTo>
                <a:lnTo>
                  <a:pt x="1299" y="56"/>
                </a:lnTo>
                <a:lnTo>
                  <a:pt x="1270" y="88"/>
                </a:lnTo>
                <a:lnTo>
                  <a:pt x="1239" y="124"/>
                </a:lnTo>
                <a:lnTo>
                  <a:pt x="1221" y="154"/>
                </a:lnTo>
                <a:lnTo>
                  <a:pt x="1202" y="190"/>
                </a:lnTo>
                <a:lnTo>
                  <a:pt x="1179" y="226"/>
                </a:lnTo>
                <a:lnTo>
                  <a:pt x="1162" y="270"/>
                </a:lnTo>
                <a:lnTo>
                  <a:pt x="1142" y="310"/>
                </a:lnTo>
                <a:lnTo>
                  <a:pt x="1122" y="352"/>
                </a:lnTo>
                <a:lnTo>
                  <a:pt x="1110" y="380"/>
                </a:lnTo>
                <a:lnTo>
                  <a:pt x="1098" y="412"/>
                </a:lnTo>
                <a:lnTo>
                  <a:pt x="1080" y="446"/>
                </a:lnTo>
                <a:lnTo>
                  <a:pt x="1070" y="478"/>
                </a:lnTo>
                <a:lnTo>
                  <a:pt x="1056" y="510"/>
                </a:lnTo>
                <a:lnTo>
                  <a:pt x="1044" y="548"/>
                </a:lnTo>
                <a:lnTo>
                  <a:pt x="1028" y="590"/>
                </a:lnTo>
                <a:lnTo>
                  <a:pt x="1018" y="626"/>
                </a:lnTo>
                <a:lnTo>
                  <a:pt x="1004" y="660"/>
                </a:lnTo>
                <a:lnTo>
                  <a:pt x="994" y="702"/>
                </a:lnTo>
                <a:lnTo>
                  <a:pt x="978" y="738"/>
                </a:lnTo>
                <a:lnTo>
                  <a:pt x="968" y="772"/>
                </a:lnTo>
                <a:lnTo>
                  <a:pt x="956" y="814"/>
                </a:lnTo>
                <a:lnTo>
                  <a:pt x="942" y="854"/>
                </a:lnTo>
                <a:lnTo>
                  <a:pt x="932" y="890"/>
                </a:lnTo>
                <a:lnTo>
                  <a:pt x="922" y="928"/>
                </a:lnTo>
                <a:lnTo>
                  <a:pt x="921" y="958"/>
                </a:lnTo>
                <a:lnTo>
                  <a:pt x="910" y="992"/>
                </a:lnTo>
                <a:lnTo>
                  <a:pt x="903" y="1024"/>
                </a:lnTo>
                <a:lnTo>
                  <a:pt x="890" y="1060"/>
                </a:lnTo>
                <a:lnTo>
                  <a:pt x="878" y="1096"/>
                </a:lnTo>
                <a:lnTo>
                  <a:pt x="864" y="1132"/>
                </a:lnTo>
                <a:lnTo>
                  <a:pt x="850" y="1174"/>
                </a:lnTo>
                <a:lnTo>
                  <a:pt x="836" y="1208"/>
                </a:lnTo>
                <a:lnTo>
                  <a:pt x="823" y="1248"/>
                </a:lnTo>
                <a:lnTo>
                  <a:pt x="811" y="1272"/>
                </a:lnTo>
                <a:lnTo>
                  <a:pt x="794" y="1304"/>
                </a:lnTo>
                <a:lnTo>
                  <a:pt x="776" y="1346"/>
                </a:lnTo>
                <a:lnTo>
                  <a:pt x="753" y="1390"/>
                </a:lnTo>
                <a:lnTo>
                  <a:pt x="729" y="1426"/>
                </a:lnTo>
                <a:lnTo>
                  <a:pt x="711" y="1468"/>
                </a:lnTo>
                <a:lnTo>
                  <a:pt x="688" y="1506"/>
                </a:lnTo>
                <a:lnTo>
                  <a:pt x="664" y="1534"/>
                </a:lnTo>
                <a:lnTo>
                  <a:pt x="639" y="1564"/>
                </a:lnTo>
                <a:lnTo>
                  <a:pt x="620" y="1596"/>
                </a:lnTo>
                <a:lnTo>
                  <a:pt x="582" y="1626"/>
                </a:lnTo>
                <a:lnTo>
                  <a:pt x="548" y="1650"/>
                </a:lnTo>
                <a:lnTo>
                  <a:pt x="508" y="1676"/>
                </a:lnTo>
                <a:lnTo>
                  <a:pt x="459" y="1700"/>
                </a:lnTo>
                <a:lnTo>
                  <a:pt x="427" y="1716"/>
                </a:lnTo>
                <a:lnTo>
                  <a:pt x="399" y="1732"/>
                </a:lnTo>
                <a:lnTo>
                  <a:pt x="363" y="1744"/>
                </a:lnTo>
                <a:lnTo>
                  <a:pt x="330" y="1758"/>
                </a:lnTo>
                <a:lnTo>
                  <a:pt x="302" y="1770"/>
                </a:lnTo>
                <a:lnTo>
                  <a:pt x="276" y="1782"/>
                </a:lnTo>
                <a:lnTo>
                  <a:pt x="246" y="1792"/>
                </a:lnTo>
                <a:lnTo>
                  <a:pt x="199" y="1804"/>
                </a:lnTo>
                <a:lnTo>
                  <a:pt x="159" y="1816"/>
                </a:lnTo>
                <a:lnTo>
                  <a:pt x="120" y="1832"/>
                </a:lnTo>
                <a:lnTo>
                  <a:pt x="75" y="1844"/>
                </a:lnTo>
                <a:lnTo>
                  <a:pt x="46" y="1852"/>
                </a:lnTo>
                <a:lnTo>
                  <a:pt x="20" y="1860"/>
                </a:lnTo>
                <a:lnTo>
                  <a:pt x="0" y="1868"/>
                </a:lnTo>
                <a:lnTo>
                  <a:pt x="0" y="1894"/>
                </a:lnTo>
                <a:lnTo>
                  <a:pt x="2" y="1916"/>
                </a:lnTo>
                <a:lnTo>
                  <a:pt x="2858" y="1916"/>
                </a:lnTo>
                <a:lnTo>
                  <a:pt x="2858" y="1878"/>
                </a:lnTo>
                <a:lnTo>
                  <a:pt x="2838" y="1872"/>
                </a:lnTo>
                <a:lnTo>
                  <a:pt x="2804" y="1866"/>
                </a:lnTo>
                <a:lnTo>
                  <a:pt x="2768" y="1854"/>
                </a:lnTo>
                <a:lnTo>
                  <a:pt x="2740" y="1846"/>
                </a:lnTo>
                <a:lnTo>
                  <a:pt x="2708" y="1838"/>
                </a:lnTo>
                <a:lnTo>
                  <a:pt x="2668" y="1826"/>
                </a:lnTo>
                <a:lnTo>
                  <a:pt x="2626" y="1812"/>
                </a:lnTo>
                <a:lnTo>
                  <a:pt x="2582" y="1796"/>
                </a:lnTo>
                <a:lnTo>
                  <a:pt x="2534" y="1778"/>
                </a:lnTo>
                <a:lnTo>
                  <a:pt x="2496" y="1762"/>
                </a:lnTo>
                <a:lnTo>
                  <a:pt x="2458" y="1748"/>
                </a:lnTo>
                <a:lnTo>
                  <a:pt x="2424" y="1730"/>
                </a:lnTo>
                <a:lnTo>
                  <a:pt x="2379" y="1704"/>
                </a:lnTo>
                <a:lnTo>
                  <a:pt x="2331" y="1674"/>
                </a:lnTo>
                <a:lnTo>
                  <a:pt x="2314" y="1668"/>
                </a:lnTo>
                <a:lnTo>
                  <a:pt x="2298" y="1656"/>
                </a:lnTo>
                <a:lnTo>
                  <a:pt x="2280" y="1644"/>
                </a:lnTo>
                <a:lnTo>
                  <a:pt x="2258" y="1628"/>
                </a:lnTo>
                <a:lnTo>
                  <a:pt x="2228" y="1604"/>
                </a:lnTo>
                <a:lnTo>
                  <a:pt x="2204" y="1576"/>
                </a:lnTo>
                <a:lnTo>
                  <a:pt x="2182" y="1548"/>
                </a:lnTo>
                <a:lnTo>
                  <a:pt x="2158" y="1520"/>
                </a:lnTo>
                <a:lnTo>
                  <a:pt x="2140" y="1496"/>
                </a:lnTo>
                <a:lnTo>
                  <a:pt x="2116" y="1462"/>
                </a:lnTo>
                <a:lnTo>
                  <a:pt x="2090" y="1422"/>
                </a:lnTo>
                <a:lnTo>
                  <a:pt x="2072" y="1386"/>
                </a:lnTo>
                <a:lnTo>
                  <a:pt x="2054" y="1360"/>
                </a:lnTo>
                <a:lnTo>
                  <a:pt x="2040" y="1330"/>
                </a:lnTo>
                <a:lnTo>
                  <a:pt x="2028" y="1302"/>
                </a:lnTo>
                <a:lnTo>
                  <a:pt x="2012" y="1270"/>
                </a:lnTo>
                <a:lnTo>
                  <a:pt x="1998" y="1240"/>
                </a:lnTo>
                <a:lnTo>
                  <a:pt x="1980" y="1190"/>
                </a:lnTo>
                <a:lnTo>
                  <a:pt x="1964" y="1158"/>
                </a:lnTo>
                <a:lnTo>
                  <a:pt x="1956" y="1130"/>
                </a:lnTo>
                <a:lnTo>
                  <a:pt x="1944" y="1102"/>
                </a:lnTo>
                <a:lnTo>
                  <a:pt x="1930" y="1068"/>
                </a:lnTo>
                <a:lnTo>
                  <a:pt x="1920" y="1042"/>
                </a:lnTo>
                <a:lnTo>
                  <a:pt x="1906" y="996"/>
                </a:lnTo>
                <a:lnTo>
                  <a:pt x="1890" y="946"/>
                </a:lnTo>
                <a:lnTo>
                  <a:pt x="1876" y="892"/>
                </a:lnTo>
                <a:lnTo>
                  <a:pt x="1868" y="864"/>
                </a:lnTo>
                <a:lnTo>
                  <a:pt x="1860" y="828"/>
                </a:lnTo>
                <a:lnTo>
                  <a:pt x="1852" y="796"/>
                </a:lnTo>
                <a:lnTo>
                  <a:pt x="1838" y="762"/>
                </a:lnTo>
                <a:lnTo>
                  <a:pt x="1826" y="722"/>
                </a:lnTo>
                <a:lnTo>
                  <a:pt x="1816" y="684"/>
                </a:lnTo>
                <a:lnTo>
                  <a:pt x="1803" y="636"/>
                </a:lnTo>
                <a:lnTo>
                  <a:pt x="1785" y="594"/>
                </a:lnTo>
                <a:lnTo>
                  <a:pt x="1764" y="540"/>
                </a:lnTo>
                <a:lnTo>
                  <a:pt x="1749" y="504"/>
                </a:lnTo>
                <a:lnTo>
                  <a:pt x="1738" y="468"/>
                </a:lnTo>
                <a:lnTo>
                  <a:pt x="1724" y="432"/>
                </a:lnTo>
                <a:lnTo>
                  <a:pt x="1708" y="396"/>
                </a:lnTo>
                <a:lnTo>
                  <a:pt x="1684" y="342"/>
                </a:lnTo>
                <a:lnTo>
                  <a:pt x="1691" y="360"/>
                </a:lnTo>
                <a:lnTo>
                  <a:pt x="1668" y="312"/>
                </a:lnTo>
                <a:lnTo>
                  <a:pt x="1648" y="274"/>
                </a:lnTo>
                <a:lnTo>
                  <a:pt x="1644" y="258"/>
                </a:lnTo>
                <a:lnTo>
                  <a:pt x="1640" y="246"/>
                </a:lnTo>
                <a:lnTo>
                  <a:pt x="1632" y="232"/>
                </a:lnTo>
                <a:lnTo>
                  <a:pt x="1626" y="226"/>
                </a:lnTo>
                <a:lnTo>
                  <a:pt x="1620" y="212"/>
                </a:lnTo>
                <a:lnTo>
                  <a:pt x="1610" y="200"/>
                </a:lnTo>
                <a:lnTo>
                  <a:pt x="1602" y="182"/>
                </a:lnTo>
                <a:lnTo>
                  <a:pt x="1590" y="166"/>
                </a:lnTo>
                <a:lnTo>
                  <a:pt x="1580" y="152"/>
                </a:lnTo>
                <a:lnTo>
                  <a:pt x="1572" y="136"/>
                </a:lnTo>
                <a:lnTo>
                  <a:pt x="1558" y="118"/>
                </a:lnTo>
                <a:lnTo>
                  <a:pt x="1536" y="90"/>
                </a:lnTo>
                <a:lnTo>
                  <a:pt x="1518" y="66"/>
                </a:lnTo>
                <a:lnTo>
                  <a:pt x="1498" y="46"/>
                </a:lnTo>
                <a:lnTo>
                  <a:pt x="1480" y="30"/>
                </a:lnTo>
                <a:lnTo>
                  <a:pt x="1466" y="14"/>
                </a:lnTo>
                <a:lnTo>
                  <a:pt x="1446" y="6"/>
                </a:lnTo>
                <a:lnTo>
                  <a:pt x="1430" y="0"/>
                </a:lnTo>
              </a:path>
            </a:pathLst>
          </a:cu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12700" cap="rnd" cmpd="sng">
            <a:noFill/>
            <a:prstDash val="solid"/>
            <a:round/>
            <a:headEnd type="none" w="med" len="med"/>
            <a:tailEnd type="none" w="med" len="med"/>
          </a:ln>
          <a:effectLst/>
        </p:spPr>
        <p:txBody>
          <a:bodyPr/>
          <a:lstStyle/>
          <a:p>
            <a:endParaRPr lang="en-US"/>
          </a:p>
        </p:txBody>
      </p:sp>
      <p:sp>
        <p:nvSpPr>
          <p:cNvPr id="265220" name="Freeform 4"/>
          <p:cNvSpPr>
            <a:spLocks/>
          </p:cNvSpPr>
          <p:nvPr/>
        </p:nvSpPr>
        <p:spPr bwMode="auto">
          <a:xfrm>
            <a:off x="2501900" y="4559300"/>
            <a:ext cx="1004888" cy="514350"/>
          </a:xfrm>
          <a:custGeom>
            <a:avLst/>
            <a:gdLst/>
            <a:ahLst/>
            <a:cxnLst>
              <a:cxn ang="0">
                <a:pos x="624" y="0"/>
              </a:cxn>
              <a:cxn ang="0">
                <a:pos x="624" y="41"/>
              </a:cxn>
              <a:cxn ang="0">
                <a:pos x="633" y="102"/>
              </a:cxn>
              <a:cxn ang="0">
                <a:pos x="633" y="130"/>
              </a:cxn>
              <a:cxn ang="0">
                <a:pos x="632" y="161"/>
              </a:cxn>
              <a:cxn ang="0">
                <a:pos x="632" y="186"/>
              </a:cxn>
              <a:cxn ang="0">
                <a:pos x="632" y="210"/>
              </a:cxn>
              <a:cxn ang="0">
                <a:pos x="632" y="235"/>
              </a:cxn>
              <a:cxn ang="0">
                <a:pos x="632" y="324"/>
              </a:cxn>
              <a:cxn ang="0">
                <a:pos x="4" y="324"/>
              </a:cxn>
              <a:cxn ang="0">
                <a:pos x="0" y="303"/>
              </a:cxn>
              <a:cxn ang="0">
                <a:pos x="4" y="283"/>
              </a:cxn>
              <a:cxn ang="0">
                <a:pos x="40" y="271"/>
              </a:cxn>
              <a:cxn ang="0">
                <a:pos x="80" y="267"/>
              </a:cxn>
              <a:cxn ang="0">
                <a:pos x="124" y="250"/>
              </a:cxn>
              <a:cxn ang="0">
                <a:pos x="164" y="238"/>
              </a:cxn>
              <a:cxn ang="0">
                <a:pos x="196" y="226"/>
              </a:cxn>
              <a:cxn ang="0">
                <a:pos x="236" y="213"/>
              </a:cxn>
              <a:cxn ang="0">
                <a:pos x="276" y="197"/>
              </a:cxn>
              <a:cxn ang="0">
                <a:pos x="352" y="168"/>
              </a:cxn>
              <a:cxn ang="0">
                <a:pos x="388" y="156"/>
              </a:cxn>
              <a:cxn ang="0">
                <a:pos x="412" y="144"/>
              </a:cxn>
              <a:cxn ang="0">
                <a:pos x="440" y="127"/>
              </a:cxn>
              <a:cxn ang="0">
                <a:pos x="464" y="115"/>
              </a:cxn>
              <a:cxn ang="0">
                <a:pos x="480" y="111"/>
              </a:cxn>
              <a:cxn ang="0">
                <a:pos x="500" y="98"/>
              </a:cxn>
              <a:cxn ang="0">
                <a:pos x="528" y="82"/>
              </a:cxn>
              <a:cxn ang="0">
                <a:pos x="548" y="66"/>
              </a:cxn>
              <a:cxn ang="0">
                <a:pos x="580" y="45"/>
              </a:cxn>
              <a:cxn ang="0">
                <a:pos x="600" y="25"/>
              </a:cxn>
              <a:cxn ang="0">
                <a:pos x="624" y="0"/>
              </a:cxn>
              <a:cxn ang="0">
                <a:pos x="616" y="12"/>
              </a:cxn>
            </a:cxnLst>
            <a:rect l="0" t="0" r="r" b="b"/>
            <a:pathLst>
              <a:path w="633" h="324">
                <a:moveTo>
                  <a:pt x="624" y="0"/>
                </a:moveTo>
                <a:lnTo>
                  <a:pt x="624" y="41"/>
                </a:lnTo>
                <a:lnTo>
                  <a:pt x="633" y="102"/>
                </a:lnTo>
                <a:lnTo>
                  <a:pt x="633" y="130"/>
                </a:lnTo>
                <a:lnTo>
                  <a:pt x="632" y="161"/>
                </a:lnTo>
                <a:lnTo>
                  <a:pt x="632" y="186"/>
                </a:lnTo>
                <a:lnTo>
                  <a:pt x="632" y="210"/>
                </a:lnTo>
                <a:lnTo>
                  <a:pt x="632" y="235"/>
                </a:lnTo>
                <a:lnTo>
                  <a:pt x="632" y="324"/>
                </a:lnTo>
                <a:lnTo>
                  <a:pt x="4" y="324"/>
                </a:lnTo>
                <a:lnTo>
                  <a:pt x="0" y="303"/>
                </a:lnTo>
                <a:lnTo>
                  <a:pt x="4" y="283"/>
                </a:lnTo>
                <a:lnTo>
                  <a:pt x="40" y="271"/>
                </a:lnTo>
                <a:lnTo>
                  <a:pt x="80" y="267"/>
                </a:lnTo>
                <a:lnTo>
                  <a:pt x="124" y="250"/>
                </a:lnTo>
                <a:lnTo>
                  <a:pt x="164" y="238"/>
                </a:lnTo>
                <a:lnTo>
                  <a:pt x="196" y="226"/>
                </a:lnTo>
                <a:lnTo>
                  <a:pt x="236" y="213"/>
                </a:lnTo>
                <a:lnTo>
                  <a:pt x="276" y="197"/>
                </a:lnTo>
                <a:lnTo>
                  <a:pt x="352" y="168"/>
                </a:lnTo>
                <a:lnTo>
                  <a:pt x="388" y="156"/>
                </a:lnTo>
                <a:lnTo>
                  <a:pt x="412" y="144"/>
                </a:lnTo>
                <a:lnTo>
                  <a:pt x="440" y="127"/>
                </a:lnTo>
                <a:lnTo>
                  <a:pt x="464" y="115"/>
                </a:lnTo>
                <a:lnTo>
                  <a:pt x="480" y="111"/>
                </a:lnTo>
                <a:lnTo>
                  <a:pt x="500" y="98"/>
                </a:lnTo>
                <a:lnTo>
                  <a:pt x="528" y="82"/>
                </a:lnTo>
                <a:lnTo>
                  <a:pt x="548" y="66"/>
                </a:lnTo>
                <a:lnTo>
                  <a:pt x="580" y="45"/>
                </a:lnTo>
                <a:lnTo>
                  <a:pt x="600" y="25"/>
                </a:lnTo>
                <a:lnTo>
                  <a:pt x="624" y="0"/>
                </a:lnTo>
                <a:lnTo>
                  <a:pt x="616" y="12"/>
                </a:lnTo>
              </a:path>
            </a:pathLst>
          </a:custGeom>
          <a:solidFill>
            <a:srgbClr val="002060"/>
          </a:solidFill>
          <a:ln w="12700" cap="rnd" cmpd="sng">
            <a:noFill/>
            <a:prstDash val="solid"/>
            <a:round/>
            <a:headEnd type="none" w="med" len="med"/>
            <a:tailEnd type="none" w="med" len="med"/>
          </a:ln>
          <a:effectLst/>
        </p:spPr>
        <p:txBody>
          <a:bodyPr/>
          <a:lstStyle/>
          <a:p>
            <a:endParaRPr lang="en-US"/>
          </a:p>
        </p:txBody>
      </p:sp>
      <p:sp>
        <p:nvSpPr>
          <p:cNvPr id="265221" name="Rectangle 5"/>
          <p:cNvSpPr>
            <a:spLocks noChangeArrowheads="1"/>
          </p:cNvSpPr>
          <p:nvPr/>
        </p:nvSpPr>
        <p:spPr bwMode="auto">
          <a:xfrm>
            <a:off x="2271713" y="3851275"/>
            <a:ext cx="1149350" cy="4540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i="1">
                <a:effectLst/>
                <a:latin typeface="Symbol" pitchFamily="18" charset="2"/>
              </a:rPr>
              <a:t>a</a:t>
            </a:r>
            <a:r>
              <a:rPr lang="en-US" sz="2400">
                <a:effectLst/>
                <a:latin typeface="Symbol" pitchFamily="18" charset="2"/>
              </a:rPr>
              <a:t>  1</a:t>
            </a:r>
          </a:p>
        </p:txBody>
      </p:sp>
      <p:sp>
        <p:nvSpPr>
          <p:cNvPr id="265222" name="Line 6"/>
          <p:cNvSpPr>
            <a:spLocks noChangeShapeType="1"/>
          </p:cNvSpPr>
          <p:nvPr/>
        </p:nvSpPr>
        <p:spPr bwMode="auto">
          <a:xfrm>
            <a:off x="3505200" y="3090863"/>
            <a:ext cx="0" cy="213995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265223" name="Line 7"/>
          <p:cNvSpPr>
            <a:spLocks noChangeShapeType="1"/>
          </p:cNvSpPr>
          <p:nvPr/>
        </p:nvSpPr>
        <p:spPr bwMode="auto">
          <a:xfrm flipH="1">
            <a:off x="2863850" y="3332163"/>
            <a:ext cx="647700" cy="0"/>
          </a:xfrm>
          <a:prstGeom prst="line">
            <a:avLst/>
          </a:prstGeom>
          <a:noFill/>
          <a:ln w="12700">
            <a:solidFill>
              <a:schemeClr val="tx1"/>
            </a:solidFill>
            <a:round/>
            <a:headEnd/>
            <a:tailEnd type="triangle" w="med" len="med"/>
          </a:ln>
          <a:effectLst>
            <a:outerShdw dist="17961" dir="2700000" algn="ctr" rotWithShape="0">
              <a:srgbClr val="000000"/>
            </a:outerShdw>
          </a:effectLst>
        </p:spPr>
        <p:txBody>
          <a:bodyPr wrap="none" anchor="ctr"/>
          <a:lstStyle/>
          <a:p>
            <a:endParaRPr lang="en-US"/>
          </a:p>
        </p:txBody>
      </p:sp>
      <p:sp>
        <p:nvSpPr>
          <p:cNvPr id="265224" name="Line 8"/>
          <p:cNvSpPr>
            <a:spLocks noChangeShapeType="1"/>
          </p:cNvSpPr>
          <p:nvPr/>
        </p:nvSpPr>
        <p:spPr bwMode="auto">
          <a:xfrm>
            <a:off x="3168650" y="4348163"/>
            <a:ext cx="0" cy="647700"/>
          </a:xfrm>
          <a:prstGeom prst="line">
            <a:avLst/>
          </a:prstGeom>
          <a:noFill/>
          <a:ln w="12700">
            <a:solidFill>
              <a:schemeClr val="tx1"/>
            </a:solidFill>
            <a:round/>
            <a:headEnd/>
            <a:tailEnd type="triangle" w="med" len="med"/>
          </a:ln>
          <a:effectLst>
            <a:outerShdw dist="17961" dir="2700000" algn="ctr" rotWithShape="0">
              <a:srgbClr val="000000"/>
            </a:outerShdw>
          </a:effectLst>
        </p:spPr>
        <p:txBody>
          <a:bodyPr wrap="none" anchor="ctr"/>
          <a:lstStyle/>
          <a:p>
            <a:endParaRPr lang="en-US"/>
          </a:p>
        </p:txBody>
      </p:sp>
      <p:sp>
        <p:nvSpPr>
          <p:cNvPr id="265225" name="Rectangle 9"/>
          <p:cNvSpPr>
            <a:spLocks noChangeArrowheads="1"/>
          </p:cNvSpPr>
          <p:nvPr/>
        </p:nvSpPr>
        <p:spPr bwMode="auto">
          <a:xfrm>
            <a:off x="4656138" y="5280025"/>
            <a:ext cx="333375" cy="4540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a:effectLst/>
                <a:latin typeface="Book Antiqua" pitchFamily="18" charset="0"/>
              </a:rPr>
              <a:t>0</a:t>
            </a:r>
          </a:p>
        </p:txBody>
      </p:sp>
      <p:sp>
        <p:nvSpPr>
          <p:cNvPr id="265226" name="Rectangle 10"/>
          <p:cNvSpPr>
            <a:spLocks noChangeArrowheads="1"/>
          </p:cNvSpPr>
          <p:nvPr/>
        </p:nvSpPr>
        <p:spPr bwMode="auto">
          <a:xfrm>
            <a:off x="2328863" y="5260975"/>
            <a:ext cx="1724025" cy="4540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a:effectLst/>
                <a:latin typeface="Book Antiqua" pitchFamily="18" charset="0"/>
              </a:rPr>
              <a:t> </a:t>
            </a:r>
            <a:r>
              <a:rPr lang="en-US" sz="2400">
                <a:effectLst/>
                <a:latin typeface="Symbol" pitchFamily="18" charset="2"/>
              </a:rPr>
              <a:t>-</a:t>
            </a:r>
            <a:r>
              <a:rPr lang="en-US" sz="2400" i="1">
                <a:effectLst/>
                <a:latin typeface="Book Antiqua" pitchFamily="18" charset="0"/>
              </a:rPr>
              <a:t>z</a:t>
            </a:r>
            <a:r>
              <a:rPr lang="en-US" sz="2400" i="1" baseline="-25000">
                <a:effectLst/>
                <a:latin typeface="Symbol" pitchFamily="18" charset="2"/>
              </a:rPr>
              <a:t>a</a:t>
            </a:r>
            <a:r>
              <a:rPr lang="en-US" sz="2400">
                <a:effectLst/>
                <a:latin typeface="Book Antiqua" pitchFamily="18" charset="0"/>
              </a:rPr>
              <a:t> = </a:t>
            </a:r>
            <a:r>
              <a:rPr lang="en-US" sz="2400">
                <a:effectLst/>
                <a:latin typeface="Symbol" pitchFamily="18" charset="2"/>
              </a:rPr>
              <a:t>-</a:t>
            </a:r>
            <a:r>
              <a:rPr lang="en-US" sz="2400">
                <a:effectLst/>
                <a:latin typeface="Book Antiqua" pitchFamily="18" charset="0"/>
              </a:rPr>
              <a:t>1.28</a:t>
            </a:r>
          </a:p>
        </p:txBody>
      </p:sp>
      <p:sp>
        <p:nvSpPr>
          <p:cNvPr id="265227" name="Line 11"/>
          <p:cNvSpPr>
            <a:spLocks noChangeShapeType="1"/>
          </p:cNvSpPr>
          <p:nvPr/>
        </p:nvSpPr>
        <p:spPr bwMode="auto">
          <a:xfrm>
            <a:off x="3498850" y="4341813"/>
            <a:ext cx="1136650" cy="0"/>
          </a:xfrm>
          <a:prstGeom prst="line">
            <a:avLst/>
          </a:prstGeom>
          <a:noFill/>
          <a:ln w="12700">
            <a:solidFill>
              <a:schemeClr val="tx1"/>
            </a:solidFill>
            <a:round/>
            <a:headEnd/>
            <a:tailEnd type="triangle" w="med" len="med"/>
          </a:ln>
          <a:effectLst>
            <a:outerShdw dist="17961" dir="2700000" algn="ctr" rotWithShape="0">
              <a:srgbClr val="000000"/>
            </a:outerShdw>
          </a:effectLst>
        </p:spPr>
        <p:txBody>
          <a:bodyPr wrap="none" anchor="ctr"/>
          <a:lstStyle/>
          <a:p>
            <a:endParaRPr lang="en-US"/>
          </a:p>
        </p:txBody>
      </p:sp>
      <p:sp>
        <p:nvSpPr>
          <p:cNvPr id="265228" name="Rectangle 12"/>
          <p:cNvSpPr>
            <a:spLocks noChangeArrowheads="1"/>
          </p:cNvSpPr>
          <p:nvPr/>
        </p:nvSpPr>
        <p:spPr bwMode="auto">
          <a:xfrm>
            <a:off x="1414463" y="3127375"/>
            <a:ext cx="1397000" cy="4540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a:effectLst/>
                <a:latin typeface="Book Antiqua" pitchFamily="18" charset="0"/>
              </a:rPr>
              <a:t>Reject </a:t>
            </a:r>
            <a:r>
              <a:rPr lang="en-US" sz="2400" i="1">
                <a:effectLst/>
                <a:latin typeface="Book Antiqua" pitchFamily="18" charset="0"/>
              </a:rPr>
              <a:t>H</a:t>
            </a:r>
            <a:r>
              <a:rPr lang="en-US" sz="2400" baseline="-25000">
                <a:effectLst/>
                <a:latin typeface="Book Antiqua" pitchFamily="18" charset="0"/>
              </a:rPr>
              <a:t>0</a:t>
            </a:r>
          </a:p>
        </p:txBody>
      </p:sp>
      <p:sp>
        <p:nvSpPr>
          <p:cNvPr id="265229" name="Rectangle 13"/>
          <p:cNvSpPr>
            <a:spLocks noChangeArrowheads="1"/>
          </p:cNvSpPr>
          <p:nvPr/>
        </p:nvSpPr>
        <p:spPr bwMode="auto">
          <a:xfrm>
            <a:off x="4672013" y="4117975"/>
            <a:ext cx="2473325" cy="4540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a:effectLst/>
                <a:latin typeface="Book Antiqua" pitchFamily="18" charset="0"/>
              </a:rPr>
              <a:t>Do Not Reject </a:t>
            </a:r>
            <a:r>
              <a:rPr lang="en-US" sz="2400" i="1">
                <a:effectLst/>
                <a:latin typeface="Book Antiqua" pitchFamily="18" charset="0"/>
              </a:rPr>
              <a:t>H</a:t>
            </a:r>
            <a:r>
              <a:rPr lang="en-US" sz="2400" baseline="-25000">
                <a:effectLst/>
                <a:latin typeface="Book Antiqua" pitchFamily="18" charset="0"/>
              </a:rPr>
              <a:t>0</a:t>
            </a:r>
          </a:p>
        </p:txBody>
      </p:sp>
      <p:sp>
        <p:nvSpPr>
          <p:cNvPr id="265230" name="Text Box 14"/>
          <p:cNvSpPr txBox="1">
            <a:spLocks noChangeArrowheads="1"/>
          </p:cNvSpPr>
          <p:nvPr/>
        </p:nvSpPr>
        <p:spPr bwMode="auto">
          <a:xfrm>
            <a:off x="7302500" y="4811713"/>
            <a:ext cx="330200" cy="488950"/>
          </a:xfrm>
          <a:prstGeom prst="rect">
            <a:avLst/>
          </a:prstGeom>
          <a:noFill/>
          <a:ln w="12700">
            <a:noFill/>
            <a:miter lim="800000"/>
            <a:headEnd/>
            <a:tailEnd/>
          </a:ln>
          <a:effectLst/>
        </p:spPr>
        <p:txBody>
          <a:bodyPr wrap="none">
            <a:spAutoFit/>
          </a:bodyPr>
          <a:lstStyle/>
          <a:p>
            <a:r>
              <a:rPr lang="en-US" sz="2600" i="1">
                <a:effectLst>
                  <a:outerShdw blurRad="38100" dist="38100" dir="2700000" algn="tl">
                    <a:srgbClr val="000000"/>
                  </a:outerShdw>
                </a:effectLst>
                <a:latin typeface="Book Antiqua" pitchFamily="18" charset="0"/>
              </a:rPr>
              <a:t>z</a:t>
            </a:r>
          </a:p>
        </p:txBody>
      </p:sp>
      <p:grpSp>
        <p:nvGrpSpPr>
          <p:cNvPr id="265231" name="Group 15"/>
          <p:cNvGrpSpPr>
            <a:grpSpLocks/>
          </p:cNvGrpSpPr>
          <p:nvPr/>
        </p:nvGrpSpPr>
        <p:grpSpPr bwMode="auto">
          <a:xfrm>
            <a:off x="5802313" y="2030413"/>
            <a:ext cx="1779587" cy="1379537"/>
            <a:chOff x="3571" y="1663"/>
            <a:chExt cx="1121" cy="869"/>
          </a:xfrm>
        </p:grpSpPr>
        <p:sp>
          <p:nvSpPr>
            <p:cNvPr id="265232" name="Rectangle 16"/>
            <p:cNvSpPr>
              <a:spLocks noChangeArrowheads="1"/>
            </p:cNvSpPr>
            <p:nvPr/>
          </p:nvSpPr>
          <p:spPr bwMode="auto">
            <a:xfrm>
              <a:off x="3571" y="1663"/>
              <a:ext cx="1121" cy="804"/>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a:effectLst/>
                  <a:latin typeface="Book Antiqua" pitchFamily="18" charset="0"/>
                </a:rPr>
                <a:t>  Sampling</a:t>
              </a:r>
            </a:p>
            <a:p>
              <a:pPr algn="l"/>
              <a:r>
                <a:rPr lang="en-US" sz="2400">
                  <a:effectLst/>
                  <a:latin typeface="Book Antiqua" pitchFamily="18" charset="0"/>
                </a:rPr>
                <a:t>distribution</a:t>
              </a:r>
            </a:p>
            <a:p>
              <a:pPr algn="l"/>
              <a:endParaRPr lang="en-US" sz="600">
                <a:effectLst/>
                <a:latin typeface="Book Antiqua" pitchFamily="18" charset="0"/>
              </a:endParaRPr>
            </a:p>
            <a:p>
              <a:pPr algn="l"/>
              <a:r>
                <a:rPr lang="en-US" sz="2400">
                  <a:effectLst/>
                  <a:latin typeface="Book Antiqua" pitchFamily="18" charset="0"/>
                </a:rPr>
                <a:t> of </a:t>
              </a:r>
            </a:p>
          </p:txBody>
        </p:sp>
        <p:graphicFrame>
          <p:nvGraphicFramePr>
            <p:cNvPr id="265233" name="Object 17">
              <a:hlinkClick r:id="" action="ppaction://ole?verb=0"/>
            </p:cNvPr>
            <p:cNvGraphicFramePr>
              <a:graphicFrameLocks/>
            </p:cNvGraphicFramePr>
            <p:nvPr/>
          </p:nvGraphicFramePr>
          <p:xfrm>
            <a:off x="3884" y="2155"/>
            <a:ext cx="753" cy="377"/>
          </p:xfrm>
          <a:graphic>
            <a:graphicData uri="http://schemas.openxmlformats.org/presentationml/2006/ole">
              <mc:AlternateContent xmlns:mc="http://schemas.openxmlformats.org/markup-compatibility/2006">
                <mc:Choice xmlns:v="urn:schemas-microsoft-com:vml" Requires="v">
                  <p:oleObj spid="_x0000_s265264" name="Equation" r:id="rId4" imgW="1204560" imgH="607680" progId="Equation">
                    <p:embed/>
                  </p:oleObj>
                </mc:Choice>
                <mc:Fallback>
                  <p:oleObj name="Equation" r:id="rId4" imgW="1204560" imgH="607680" progId="Equation">
                    <p:embed/>
                    <p:pic>
                      <p:nvPicPr>
                        <p:cNvPr id="0" name="Picture 17"/>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84" y="2155"/>
                          <a:ext cx="753" cy="377"/>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
        <p:nvSpPr>
          <p:cNvPr id="265235" name="Line 19"/>
          <p:cNvSpPr>
            <a:spLocks noChangeShapeType="1"/>
          </p:cNvSpPr>
          <p:nvPr/>
        </p:nvSpPr>
        <p:spPr bwMode="auto">
          <a:xfrm>
            <a:off x="2278063" y="5083175"/>
            <a:ext cx="5002212" cy="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grpSp>
        <p:nvGrpSpPr>
          <p:cNvPr id="265236" name="Group 20"/>
          <p:cNvGrpSpPr>
            <a:grpSpLocks/>
          </p:cNvGrpSpPr>
          <p:nvPr/>
        </p:nvGrpSpPr>
        <p:grpSpPr bwMode="auto">
          <a:xfrm>
            <a:off x="2405063" y="1971675"/>
            <a:ext cx="4722812" cy="2917825"/>
            <a:chOff x="1515" y="1218"/>
            <a:chExt cx="2975" cy="1838"/>
          </a:xfrm>
        </p:grpSpPr>
        <p:sp>
          <p:nvSpPr>
            <p:cNvPr id="265237" name="Arc 21"/>
            <p:cNvSpPr>
              <a:spLocks/>
            </p:cNvSpPr>
            <p:nvPr/>
          </p:nvSpPr>
          <p:spPr bwMode="auto">
            <a:xfrm rot="4500000">
              <a:off x="3304" y="2322"/>
              <a:ext cx="766" cy="284"/>
            </a:xfrm>
            <a:custGeom>
              <a:avLst/>
              <a:gdLst>
                <a:gd name="G0" fmla="+- 0 0 0"/>
                <a:gd name="G1" fmla="+- 0 0 0"/>
                <a:gd name="G2" fmla="+- 21600 0 0"/>
                <a:gd name="T0" fmla="*/ 18744 w 18744"/>
                <a:gd name="T1" fmla="*/ 10735 h 21600"/>
                <a:gd name="T2" fmla="*/ 0 w 18744"/>
                <a:gd name="T3" fmla="*/ 21600 h 21600"/>
                <a:gd name="T4" fmla="*/ 0 w 18744"/>
                <a:gd name="T5" fmla="*/ 0 h 21600"/>
              </a:gdLst>
              <a:ahLst/>
              <a:cxnLst>
                <a:cxn ang="0">
                  <a:pos x="T0" y="T1"/>
                </a:cxn>
                <a:cxn ang="0">
                  <a:pos x="T2" y="T3"/>
                </a:cxn>
                <a:cxn ang="0">
                  <a:pos x="T4" y="T5"/>
                </a:cxn>
              </a:cxnLst>
              <a:rect l="0" t="0" r="r" b="b"/>
              <a:pathLst>
                <a:path w="18744" h="21600" fill="none" extrusionOk="0">
                  <a:moveTo>
                    <a:pt x="18743" y="10734"/>
                  </a:moveTo>
                  <a:cubicBezTo>
                    <a:pt x="14895" y="17454"/>
                    <a:pt x="7743" y="21599"/>
                    <a:pt x="0" y="21600"/>
                  </a:cubicBezTo>
                </a:path>
                <a:path w="18744" h="21600" stroke="0" extrusionOk="0">
                  <a:moveTo>
                    <a:pt x="18743" y="10734"/>
                  </a:moveTo>
                  <a:cubicBezTo>
                    <a:pt x="14895" y="17454"/>
                    <a:pt x="7743" y="21599"/>
                    <a:pt x="0" y="21600"/>
                  </a:cubicBezTo>
                  <a:lnTo>
                    <a:pt x="0" y="0"/>
                  </a:lnTo>
                  <a:close/>
                </a:path>
              </a:pathLst>
            </a:custGeom>
            <a:noFill/>
            <a:ln w="12700" cap="rnd">
              <a:solidFill>
                <a:schemeClr val="tx1"/>
              </a:solidFill>
              <a:round/>
              <a:headEnd/>
              <a:tailEnd/>
            </a:ln>
            <a:effectLst/>
          </p:spPr>
          <p:txBody>
            <a:bodyPr wrap="none" anchor="ctr"/>
            <a:lstStyle/>
            <a:p>
              <a:endParaRPr lang="en-US"/>
            </a:p>
          </p:txBody>
        </p:sp>
        <p:sp>
          <p:nvSpPr>
            <p:cNvPr id="265238" name="Arc 22"/>
            <p:cNvSpPr>
              <a:spLocks/>
            </p:cNvSpPr>
            <p:nvPr/>
          </p:nvSpPr>
          <p:spPr bwMode="auto">
            <a:xfrm rot="6300000">
              <a:off x="2275" y="1585"/>
              <a:ext cx="956" cy="224"/>
            </a:xfrm>
            <a:custGeom>
              <a:avLst/>
              <a:gdLst>
                <a:gd name="G0" fmla="+- 21600 0 0"/>
                <a:gd name="G1" fmla="+- 0 0 0"/>
                <a:gd name="G2" fmla="+- 21600 0 0"/>
                <a:gd name="T0" fmla="*/ 2160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noFill/>
            <a:ln w="12700" cap="rnd">
              <a:solidFill>
                <a:schemeClr val="tx1"/>
              </a:solidFill>
              <a:round/>
              <a:headEnd/>
              <a:tailEnd/>
            </a:ln>
            <a:effectLst/>
          </p:spPr>
          <p:txBody>
            <a:bodyPr wrap="none" anchor="ctr"/>
            <a:lstStyle/>
            <a:p>
              <a:endParaRPr lang="en-US"/>
            </a:p>
          </p:txBody>
        </p:sp>
        <p:sp>
          <p:nvSpPr>
            <p:cNvPr id="265239" name="Arc 23"/>
            <p:cNvSpPr>
              <a:spLocks/>
            </p:cNvSpPr>
            <p:nvPr/>
          </p:nvSpPr>
          <p:spPr bwMode="auto">
            <a:xfrm rot="16980000">
              <a:off x="1897" y="2343"/>
              <a:ext cx="790" cy="284"/>
            </a:xfrm>
            <a:custGeom>
              <a:avLst/>
              <a:gdLst>
                <a:gd name="G0" fmla="+- 19433 0 0"/>
                <a:gd name="G1" fmla="+- 0 0 0"/>
                <a:gd name="G2" fmla="+- 21600 0 0"/>
                <a:gd name="T0" fmla="*/ 19433 w 19433"/>
                <a:gd name="T1" fmla="*/ 21600 h 21600"/>
                <a:gd name="T2" fmla="*/ 0 w 19433"/>
                <a:gd name="T3" fmla="*/ 9430 h 21600"/>
                <a:gd name="T4" fmla="*/ 19433 w 19433"/>
                <a:gd name="T5" fmla="*/ 0 h 21600"/>
              </a:gdLst>
              <a:ahLst/>
              <a:cxnLst>
                <a:cxn ang="0">
                  <a:pos x="T0" y="T1"/>
                </a:cxn>
                <a:cxn ang="0">
                  <a:pos x="T2" y="T3"/>
                </a:cxn>
                <a:cxn ang="0">
                  <a:pos x="T4" y="T5"/>
                </a:cxn>
              </a:cxnLst>
              <a:rect l="0" t="0" r="r" b="b"/>
              <a:pathLst>
                <a:path w="19433" h="21600" fill="none" extrusionOk="0">
                  <a:moveTo>
                    <a:pt x="19433" y="21600"/>
                  </a:moveTo>
                  <a:cubicBezTo>
                    <a:pt x="11159" y="21600"/>
                    <a:pt x="3612" y="16873"/>
                    <a:pt x="0" y="9429"/>
                  </a:cubicBezTo>
                </a:path>
                <a:path w="19433" h="21600" stroke="0" extrusionOk="0">
                  <a:moveTo>
                    <a:pt x="19433" y="21600"/>
                  </a:moveTo>
                  <a:cubicBezTo>
                    <a:pt x="11159" y="21600"/>
                    <a:pt x="3612" y="16873"/>
                    <a:pt x="0" y="9429"/>
                  </a:cubicBezTo>
                  <a:lnTo>
                    <a:pt x="19433" y="0"/>
                  </a:lnTo>
                  <a:close/>
                </a:path>
              </a:pathLst>
            </a:custGeom>
            <a:noFill/>
            <a:ln w="12700" cap="rnd">
              <a:solidFill>
                <a:schemeClr val="tx1"/>
              </a:solidFill>
              <a:round/>
              <a:headEnd/>
              <a:tailEnd/>
            </a:ln>
            <a:effectLst/>
          </p:spPr>
          <p:txBody>
            <a:bodyPr wrap="none" anchor="ctr"/>
            <a:lstStyle/>
            <a:p>
              <a:endParaRPr lang="en-US"/>
            </a:p>
          </p:txBody>
        </p:sp>
        <p:sp>
          <p:nvSpPr>
            <p:cNvPr id="265240" name="Arc 24"/>
            <p:cNvSpPr>
              <a:spLocks/>
            </p:cNvSpPr>
            <p:nvPr/>
          </p:nvSpPr>
          <p:spPr bwMode="auto">
            <a:xfrm rot="15300000">
              <a:off x="2739" y="1584"/>
              <a:ext cx="957" cy="225"/>
            </a:xfrm>
            <a:custGeom>
              <a:avLst/>
              <a:gdLst>
                <a:gd name="G0" fmla="+- 0 0 0"/>
                <a:gd name="G1" fmla="+- 96 0 0"/>
                <a:gd name="G2" fmla="+- 21600 0 0"/>
                <a:gd name="T0" fmla="*/ 21600 w 21600"/>
                <a:gd name="T1" fmla="*/ 0 h 21696"/>
                <a:gd name="T2" fmla="*/ 0 w 21600"/>
                <a:gd name="T3" fmla="*/ 21696 h 21696"/>
                <a:gd name="T4" fmla="*/ 0 w 21600"/>
                <a:gd name="T5" fmla="*/ 96 h 21696"/>
              </a:gdLst>
              <a:ahLst/>
              <a:cxnLst>
                <a:cxn ang="0">
                  <a:pos x="T0" y="T1"/>
                </a:cxn>
                <a:cxn ang="0">
                  <a:pos x="T2" y="T3"/>
                </a:cxn>
                <a:cxn ang="0">
                  <a:pos x="T4" y="T5"/>
                </a:cxn>
              </a:cxnLst>
              <a:rect l="0" t="0" r="r" b="b"/>
              <a:pathLst>
                <a:path w="21600" h="21696" fill="none" extrusionOk="0">
                  <a:moveTo>
                    <a:pt x="21599" y="0"/>
                  </a:moveTo>
                  <a:cubicBezTo>
                    <a:pt x="21599" y="32"/>
                    <a:pt x="21600" y="64"/>
                    <a:pt x="21600" y="96"/>
                  </a:cubicBezTo>
                  <a:cubicBezTo>
                    <a:pt x="21600" y="12025"/>
                    <a:pt x="11929" y="21695"/>
                    <a:pt x="0" y="21696"/>
                  </a:cubicBezTo>
                </a:path>
                <a:path w="21600" h="21696" stroke="0" extrusionOk="0">
                  <a:moveTo>
                    <a:pt x="21599" y="0"/>
                  </a:moveTo>
                  <a:cubicBezTo>
                    <a:pt x="21599" y="32"/>
                    <a:pt x="21600" y="64"/>
                    <a:pt x="21600" y="96"/>
                  </a:cubicBezTo>
                  <a:cubicBezTo>
                    <a:pt x="21600" y="12025"/>
                    <a:pt x="11929" y="21695"/>
                    <a:pt x="0" y="21696"/>
                  </a:cubicBezTo>
                  <a:lnTo>
                    <a:pt x="0" y="96"/>
                  </a:lnTo>
                  <a:close/>
                </a:path>
              </a:pathLst>
            </a:custGeom>
            <a:noFill/>
            <a:ln w="12700" cap="rnd">
              <a:solidFill>
                <a:schemeClr val="tx1"/>
              </a:solidFill>
              <a:round/>
              <a:headEnd/>
              <a:tailEnd/>
            </a:ln>
            <a:effectLst/>
          </p:spPr>
          <p:txBody>
            <a:bodyPr wrap="none" anchor="ctr"/>
            <a:lstStyle/>
            <a:p>
              <a:endParaRPr lang="en-US"/>
            </a:p>
          </p:txBody>
        </p:sp>
        <p:sp>
          <p:nvSpPr>
            <p:cNvPr id="265241" name="Arc 25"/>
            <p:cNvSpPr>
              <a:spLocks/>
            </p:cNvSpPr>
            <p:nvPr/>
          </p:nvSpPr>
          <p:spPr bwMode="auto">
            <a:xfrm rot="844471">
              <a:off x="3764" y="2858"/>
              <a:ext cx="726" cy="195"/>
            </a:xfrm>
            <a:custGeom>
              <a:avLst/>
              <a:gdLst>
                <a:gd name="G0" fmla="+- 20527 0 0"/>
                <a:gd name="G1" fmla="+- 0 0 0"/>
                <a:gd name="G2" fmla="+- 21600 0 0"/>
                <a:gd name="T0" fmla="*/ 22549 w 22549"/>
                <a:gd name="T1" fmla="*/ 21505 h 21600"/>
                <a:gd name="T2" fmla="*/ 0 w 22549"/>
                <a:gd name="T3" fmla="*/ 6724 h 21600"/>
                <a:gd name="T4" fmla="*/ 20527 w 22549"/>
                <a:gd name="T5" fmla="*/ 0 h 21600"/>
              </a:gdLst>
              <a:ahLst/>
              <a:cxnLst>
                <a:cxn ang="0">
                  <a:pos x="T0" y="T1"/>
                </a:cxn>
                <a:cxn ang="0">
                  <a:pos x="T2" y="T3"/>
                </a:cxn>
                <a:cxn ang="0">
                  <a:pos x="T4" y="T5"/>
                </a:cxn>
              </a:cxnLst>
              <a:rect l="0" t="0" r="r" b="b"/>
              <a:pathLst>
                <a:path w="22549" h="21600" fill="none" extrusionOk="0">
                  <a:moveTo>
                    <a:pt x="22549" y="21505"/>
                  </a:moveTo>
                  <a:cubicBezTo>
                    <a:pt x="21876" y="21568"/>
                    <a:pt x="21202" y="21599"/>
                    <a:pt x="20527" y="21600"/>
                  </a:cubicBezTo>
                  <a:cubicBezTo>
                    <a:pt x="11188" y="21600"/>
                    <a:pt x="2907" y="15598"/>
                    <a:pt x="0" y="6723"/>
                  </a:cubicBezTo>
                </a:path>
                <a:path w="22549" h="21600" stroke="0" extrusionOk="0">
                  <a:moveTo>
                    <a:pt x="22549" y="21505"/>
                  </a:moveTo>
                  <a:cubicBezTo>
                    <a:pt x="21876" y="21568"/>
                    <a:pt x="21202" y="21599"/>
                    <a:pt x="20527" y="21600"/>
                  </a:cubicBezTo>
                  <a:cubicBezTo>
                    <a:pt x="11188" y="21600"/>
                    <a:pt x="2907" y="15598"/>
                    <a:pt x="0" y="6723"/>
                  </a:cubicBezTo>
                  <a:lnTo>
                    <a:pt x="20527" y="0"/>
                  </a:lnTo>
                  <a:close/>
                </a:path>
              </a:pathLst>
            </a:custGeom>
            <a:noFill/>
            <a:ln w="12700" cap="rnd">
              <a:solidFill>
                <a:schemeClr val="tx1"/>
              </a:solidFill>
              <a:round/>
              <a:headEnd/>
              <a:tailEnd/>
            </a:ln>
            <a:effectLst/>
          </p:spPr>
          <p:txBody>
            <a:bodyPr wrap="none" anchor="ctr"/>
            <a:lstStyle/>
            <a:p>
              <a:endParaRPr lang="en-US"/>
            </a:p>
          </p:txBody>
        </p:sp>
        <p:sp>
          <p:nvSpPr>
            <p:cNvPr id="265242" name="Arc 26"/>
            <p:cNvSpPr>
              <a:spLocks/>
            </p:cNvSpPr>
            <p:nvPr/>
          </p:nvSpPr>
          <p:spPr bwMode="auto">
            <a:xfrm rot="20760000">
              <a:off x="1515" y="2892"/>
              <a:ext cx="697" cy="164"/>
            </a:xfrm>
            <a:custGeom>
              <a:avLst/>
              <a:gdLst>
                <a:gd name="G0" fmla="+- 0 0 0"/>
                <a:gd name="G1" fmla="+- 0 0 0"/>
                <a:gd name="G2" fmla="+- 21600 0 0"/>
                <a:gd name="T0" fmla="*/ 20693 w 20693"/>
                <a:gd name="T1" fmla="*/ 6194 h 21576"/>
                <a:gd name="T2" fmla="*/ 1014 w 20693"/>
                <a:gd name="T3" fmla="*/ 21576 h 21576"/>
                <a:gd name="T4" fmla="*/ 0 w 20693"/>
                <a:gd name="T5" fmla="*/ 0 h 21576"/>
              </a:gdLst>
              <a:ahLst/>
              <a:cxnLst>
                <a:cxn ang="0">
                  <a:pos x="T0" y="T1"/>
                </a:cxn>
                <a:cxn ang="0">
                  <a:pos x="T2" y="T3"/>
                </a:cxn>
                <a:cxn ang="0">
                  <a:pos x="T4" y="T5"/>
                </a:cxn>
              </a:cxnLst>
              <a:rect l="0" t="0" r="r" b="b"/>
              <a:pathLst>
                <a:path w="20693" h="21576" fill="none" extrusionOk="0">
                  <a:moveTo>
                    <a:pt x="20692" y="6193"/>
                  </a:moveTo>
                  <a:cubicBezTo>
                    <a:pt x="18063" y="14978"/>
                    <a:pt x="10173" y="21145"/>
                    <a:pt x="1014" y="21576"/>
                  </a:cubicBezTo>
                </a:path>
                <a:path w="20693" h="21576" stroke="0" extrusionOk="0">
                  <a:moveTo>
                    <a:pt x="20692" y="6193"/>
                  </a:moveTo>
                  <a:cubicBezTo>
                    <a:pt x="18063" y="14978"/>
                    <a:pt x="10173" y="21145"/>
                    <a:pt x="1014" y="21576"/>
                  </a:cubicBezTo>
                  <a:lnTo>
                    <a:pt x="0" y="0"/>
                  </a:lnTo>
                  <a:close/>
                </a:path>
              </a:pathLst>
            </a:custGeom>
            <a:noFill/>
            <a:ln w="12700" cap="rnd">
              <a:solidFill>
                <a:schemeClr val="tx1"/>
              </a:solidFill>
              <a:round/>
              <a:headEnd/>
              <a:tailEnd/>
            </a:ln>
            <a:effectLst/>
          </p:spPr>
          <p:txBody>
            <a:bodyPr wrap="none" anchor="ctr"/>
            <a:lstStyle/>
            <a:p>
              <a:endParaRPr lang="en-US"/>
            </a:p>
          </p:txBody>
        </p:sp>
      </p:grpSp>
      <p:sp>
        <p:nvSpPr>
          <p:cNvPr id="265243" name="AutoShape 27"/>
          <p:cNvSpPr>
            <a:spLocks noChangeArrowheads="1"/>
          </p:cNvSpPr>
          <p:nvPr/>
        </p:nvSpPr>
        <p:spPr bwMode="auto">
          <a:xfrm rot="5400000">
            <a:off x="752475" y="19558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65244" name="AutoShape 28"/>
          <p:cNvSpPr>
            <a:spLocks noChangeArrowheads="1"/>
          </p:cNvSpPr>
          <p:nvPr/>
        </p:nvSpPr>
        <p:spPr bwMode="auto">
          <a:xfrm rot="5400000">
            <a:off x="752475" y="49847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65245" name="Line 29"/>
          <p:cNvSpPr>
            <a:spLocks noChangeShapeType="1"/>
          </p:cNvSpPr>
          <p:nvPr/>
        </p:nvSpPr>
        <p:spPr bwMode="auto">
          <a:xfrm>
            <a:off x="4821238" y="4843463"/>
            <a:ext cx="0" cy="419100"/>
          </a:xfrm>
          <a:prstGeom prst="line">
            <a:avLst/>
          </a:prstGeom>
          <a:noFill/>
          <a:ln w="12700">
            <a:solidFill>
              <a:schemeClr val="tx1"/>
            </a:solidFill>
            <a:round/>
            <a:headEnd/>
            <a:tailEnd/>
          </a:ln>
          <a:effectLst>
            <a:outerShdw dist="17961" dir="2700000" algn="ctr" rotWithShape="0">
              <a:srgbClr val="000000"/>
            </a:outerShdw>
          </a:effectLst>
        </p:spPr>
        <p:txBody>
          <a:bodyPr/>
          <a:lstStyle/>
          <a:p>
            <a:endParaRPr lang="en-US"/>
          </a:p>
        </p:txBody>
      </p:sp>
      <p:sp>
        <p:nvSpPr>
          <p:cNvPr id="265246" name="Rectangle 30"/>
          <p:cNvSpPr>
            <a:spLocks noChangeArrowheads="1"/>
          </p:cNvSpPr>
          <p:nvPr/>
        </p:nvSpPr>
        <p:spPr bwMode="auto">
          <a:xfrm>
            <a:off x="690563" y="141288"/>
            <a:ext cx="7772400" cy="8143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Lower-Tailed Test About a Population Mean:</a:t>
            </a:r>
          </a:p>
          <a:p>
            <a:r>
              <a:rPr lang="en-US" sz="2800" i="1">
                <a:solidFill>
                  <a:srgbClr val="66FFFF"/>
                </a:solidFill>
                <a:effectLst>
                  <a:outerShdw blurRad="38100" dist="38100" dir="2700000" algn="tl">
                    <a:srgbClr val="000000"/>
                  </a:outerShdw>
                </a:effectLst>
                <a:latin typeface="Symbol" pitchFamily="18" charset="2"/>
              </a:rPr>
              <a:t>s</a:t>
            </a:r>
            <a:r>
              <a:rPr lang="en-US" sz="2800">
                <a:solidFill>
                  <a:srgbClr val="66FFFF"/>
                </a:solidFill>
                <a:effectLst>
                  <a:outerShdw blurRad="38100" dist="38100" dir="2700000" algn="tl">
                    <a:srgbClr val="000000"/>
                  </a:outerShdw>
                </a:effectLst>
                <a:latin typeface="Book Antiqua" pitchFamily="18" charset="0"/>
              </a:rPr>
              <a:t>  Known</a:t>
            </a:r>
            <a:endParaRPr lang="en-US" sz="2600">
              <a:solidFill>
                <a:srgbClr val="66FFFF"/>
              </a:solidFill>
              <a:effectLst>
                <a:outerShdw blurRad="38100" dist="38100" dir="2700000" algn="tl">
                  <a:srgbClr val="000000"/>
                </a:outerShdw>
              </a:effectLst>
              <a:latin typeface="Book Antiqua" pitchFamily="18" charset="0"/>
            </a:endParaRPr>
          </a:p>
        </p:txBody>
      </p:sp>
      <p:sp>
        <p:nvSpPr>
          <p:cNvPr id="265247" name="Rectangle 31"/>
          <p:cNvSpPr>
            <a:spLocks noChangeArrowheads="1"/>
          </p:cNvSpPr>
          <p:nvPr/>
        </p:nvSpPr>
        <p:spPr bwMode="auto">
          <a:xfrm>
            <a:off x="706438" y="1090613"/>
            <a:ext cx="5424487" cy="571500"/>
          </a:xfrm>
          <a:prstGeom prst="rect">
            <a:avLst/>
          </a:prstGeom>
          <a:noFill/>
          <a:ln w="12700">
            <a:noFill/>
            <a:miter lim="800000"/>
            <a:headEnd/>
            <a:tailEnd/>
          </a:ln>
          <a:effectLst>
            <a:outerShdw dist="17961" dir="2700000" algn="ctr" rotWithShape="0">
              <a:srgbClr val="000000"/>
            </a:outerShdw>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solidFill>
                  <a:srgbClr val="66FFFF"/>
                </a:solidFill>
                <a:effectLst>
                  <a:outerShdw blurRad="38100" dist="38100" dir="2700000" algn="tl">
                    <a:srgbClr val="000000"/>
                  </a:outerShdw>
                </a:effectLst>
                <a:latin typeface="Book Antiqua" pitchFamily="18" charset="0"/>
              </a:rPr>
              <a:t>Critical Value Approach</a:t>
            </a:r>
            <a:endParaRPr lang="en-US" sz="2400" baseline="-25000">
              <a:effectLst>
                <a:outerShdw blurRad="38100" dist="38100" dir="2700000" algn="tl">
                  <a:srgbClr val="000000"/>
                </a:outerShdw>
              </a:effectLst>
              <a:latin typeface="Book Antiqua" pitchFamily="18" charset="0"/>
            </a:endParaRP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265243"/>
                                        </p:tgtEl>
                                        <p:attrNameLst>
                                          <p:attrName>style.visibility</p:attrName>
                                        </p:attrNameLst>
                                      </p:cBhvr>
                                      <p:to>
                                        <p:strVal val="visible"/>
                                      </p:to>
                                    </p:set>
                                    <p:animEffect transition="in" filter="slide(fromLeft)">
                                      <p:cBhvr>
                                        <p:cTn id="7" dur="500"/>
                                        <p:tgtEl>
                                          <p:spTgt spid="265243"/>
                                        </p:tgtEl>
                                      </p:cBhvr>
                                    </p:animEffect>
                                  </p:childTnLst>
                                  <p:subTnLst>
                                    <p:set>
                                      <p:cBhvr override="childStyle">
                                        <p:cTn dur="1" fill="hold" display="0" masterRel="nextClick" afterEffect="1"/>
                                        <p:tgtEl>
                                          <p:spTgt spid="265243"/>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65218"/>
                                        </p:tgtEl>
                                        <p:attrNameLst>
                                          <p:attrName>style.visibility</p:attrName>
                                        </p:attrNameLst>
                                      </p:cBhvr>
                                      <p:to>
                                        <p:strVal val="visible"/>
                                      </p:to>
                                    </p:set>
                                    <p:animEffect transition="in" filter="dissolve">
                                      <p:cBhvr>
                                        <p:cTn id="12" dur="500"/>
                                        <p:tgtEl>
                                          <p:spTgt spid="265218"/>
                                        </p:tgtEl>
                                      </p:cBhvr>
                                    </p:animEffect>
                                  </p:childTnLst>
                                </p:cTn>
                              </p:par>
                            </p:childTnLst>
                          </p:cTn>
                        </p:par>
                        <p:par>
                          <p:cTn id="13" fill="hold">
                            <p:stCondLst>
                              <p:cond delay="500"/>
                            </p:stCondLst>
                            <p:childTnLst>
                              <p:par>
                                <p:cTn id="14" presetID="12" presetClass="entr" presetSubtype="8" fill="hold" grpId="0" nodeType="afterEffect">
                                  <p:stCondLst>
                                    <p:cond delay="1000"/>
                                  </p:stCondLst>
                                  <p:childTnLst>
                                    <p:set>
                                      <p:cBhvr>
                                        <p:cTn id="15" dur="1" fill="hold">
                                          <p:stCondLst>
                                            <p:cond delay="0"/>
                                          </p:stCondLst>
                                        </p:cTn>
                                        <p:tgtEl>
                                          <p:spTgt spid="265235"/>
                                        </p:tgtEl>
                                        <p:attrNameLst>
                                          <p:attrName>style.visibility</p:attrName>
                                        </p:attrNameLst>
                                      </p:cBhvr>
                                      <p:to>
                                        <p:strVal val="visible"/>
                                      </p:to>
                                    </p:set>
                                    <p:animEffect transition="in" filter="slide(fromLeft)">
                                      <p:cBhvr>
                                        <p:cTn id="16" dur="500"/>
                                        <p:tgtEl>
                                          <p:spTgt spid="265235"/>
                                        </p:tgtEl>
                                      </p:cBhvr>
                                    </p:animEffect>
                                  </p:childTnLst>
                                </p:cTn>
                              </p:par>
                            </p:childTnLst>
                          </p:cTn>
                        </p:par>
                        <p:par>
                          <p:cTn id="17" fill="hold">
                            <p:stCondLst>
                              <p:cond delay="2000"/>
                            </p:stCondLst>
                            <p:childTnLst>
                              <p:par>
                                <p:cTn id="18" presetID="12" presetClass="entr" presetSubtype="8" fill="hold" grpId="0" nodeType="afterEffect">
                                  <p:stCondLst>
                                    <p:cond delay="0"/>
                                  </p:stCondLst>
                                  <p:childTnLst>
                                    <p:set>
                                      <p:cBhvr>
                                        <p:cTn id="19" dur="1" fill="hold">
                                          <p:stCondLst>
                                            <p:cond delay="0"/>
                                          </p:stCondLst>
                                        </p:cTn>
                                        <p:tgtEl>
                                          <p:spTgt spid="265230"/>
                                        </p:tgtEl>
                                        <p:attrNameLst>
                                          <p:attrName>style.visibility</p:attrName>
                                        </p:attrNameLst>
                                      </p:cBhvr>
                                      <p:to>
                                        <p:strVal val="visible"/>
                                      </p:to>
                                    </p:set>
                                    <p:animEffect transition="in" filter="slide(fromLeft)">
                                      <p:cBhvr>
                                        <p:cTn id="20" dur="500"/>
                                        <p:tgtEl>
                                          <p:spTgt spid="265230"/>
                                        </p:tgtEl>
                                      </p:cBhvr>
                                    </p:animEffect>
                                  </p:childTnLst>
                                </p:cTn>
                              </p:par>
                            </p:childTnLst>
                          </p:cTn>
                        </p:par>
                        <p:par>
                          <p:cTn id="21" fill="hold">
                            <p:stCondLst>
                              <p:cond delay="2500"/>
                            </p:stCondLst>
                            <p:childTnLst>
                              <p:par>
                                <p:cTn id="22" presetID="12" presetClass="entr" presetSubtype="1" fill="hold" grpId="0" nodeType="afterEffect">
                                  <p:stCondLst>
                                    <p:cond delay="1000"/>
                                  </p:stCondLst>
                                  <p:childTnLst>
                                    <p:set>
                                      <p:cBhvr>
                                        <p:cTn id="23" dur="1" fill="hold">
                                          <p:stCondLst>
                                            <p:cond delay="0"/>
                                          </p:stCondLst>
                                        </p:cTn>
                                        <p:tgtEl>
                                          <p:spTgt spid="265245"/>
                                        </p:tgtEl>
                                        <p:attrNameLst>
                                          <p:attrName>style.visibility</p:attrName>
                                        </p:attrNameLst>
                                      </p:cBhvr>
                                      <p:to>
                                        <p:strVal val="visible"/>
                                      </p:to>
                                    </p:set>
                                    <p:animEffect transition="in" filter="slide(fromTop)">
                                      <p:cBhvr>
                                        <p:cTn id="24" dur="500"/>
                                        <p:tgtEl>
                                          <p:spTgt spid="265245"/>
                                        </p:tgtEl>
                                      </p:cBhvr>
                                    </p:animEffect>
                                  </p:childTnLst>
                                </p:cTn>
                              </p:par>
                            </p:childTnLst>
                          </p:cTn>
                        </p:par>
                        <p:par>
                          <p:cTn id="25" fill="hold">
                            <p:stCondLst>
                              <p:cond delay="4000"/>
                            </p:stCondLst>
                            <p:childTnLst>
                              <p:par>
                                <p:cTn id="26" presetID="12" presetClass="entr" presetSubtype="1" fill="hold" grpId="0" nodeType="afterEffect">
                                  <p:stCondLst>
                                    <p:cond delay="1000"/>
                                  </p:stCondLst>
                                  <p:childTnLst>
                                    <p:set>
                                      <p:cBhvr>
                                        <p:cTn id="27" dur="1" fill="hold">
                                          <p:stCondLst>
                                            <p:cond delay="0"/>
                                          </p:stCondLst>
                                        </p:cTn>
                                        <p:tgtEl>
                                          <p:spTgt spid="265225"/>
                                        </p:tgtEl>
                                        <p:attrNameLst>
                                          <p:attrName>style.visibility</p:attrName>
                                        </p:attrNameLst>
                                      </p:cBhvr>
                                      <p:to>
                                        <p:strVal val="visible"/>
                                      </p:to>
                                    </p:set>
                                    <p:animEffect transition="in" filter="slide(fromTop)">
                                      <p:cBhvr>
                                        <p:cTn id="28" dur="500"/>
                                        <p:tgtEl>
                                          <p:spTgt spid="265225"/>
                                        </p:tgtEl>
                                      </p:cBhvr>
                                    </p:animEffect>
                                  </p:childTnLst>
                                </p:cTn>
                              </p:par>
                            </p:childTnLst>
                          </p:cTn>
                        </p:par>
                        <p:par>
                          <p:cTn id="29" fill="hold">
                            <p:stCondLst>
                              <p:cond delay="5500"/>
                            </p:stCondLst>
                            <p:childTnLst>
                              <p:par>
                                <p:cTn id="30" presetID="12" presetClass="entr" presetSubtype="4" fill="hold" nodeType="afterEffect">
                                  <p:stCondLst>
                                    <p:cond delay="1000"/>
                                  </p:stCondLst>
                                  <p:childTnLst>
                                    <p:set>
                                      <p:cBhvr>
                                        <p:cTn id="31" dur="1" fill="hold">
                                          <p:stCondLst>
                                            <p:cond delay="0"/>
                                          </p:stCondLst>
                                        </p:cTn>
                                        <p:tgtEl>
                                          <p:spTgt spid="265236"/>
                                        </p:tgtEl>
                                        <p:attrNameLst>
                                          <p:attrName>style.visibility</p:attrName>
                                        </p:attrNameLst>
                                      </p:cBhvr>
                                      <p:to>
                                        <p:strVal val="visible"/>
                                      </p:to>
                                    </p:set>
                                    <p:animEffect transition="in" filter="slide(fromBottom)">
                                      <p:cBhvr>
                                        <p:cTn id="32" dur="500"/>
                                        <p:tgtEl>
                                          <p:spTgt spid="265236"/>
                                        </p:tgtEl>
                                      </p:cBhvr>
                                    </p:animEffect>
                                  </p:childTnLst>
                                </p:cTn>
                              </p:par>
                            </p:childTnLst>
                          </p:cTn>
                        </p:par>
                        <p:par>
                          <p:cTn id="33" fill="hold">
                            <p:stCondLst>
                              <p:cond delay="7000"/>
                            </p:stCondLst>
                            <p:childTnLst>
                              <p:par>
                                <p:cTn id="34" presetID="12" presetClass="entr" presetSubtype="4" fill="hold" grpId="0" nodeType="afterEffect">
                                  <p:stCondLst>
                                    <p:cond delay="1000"/>
                                  </p:stCondLst>
                                  <p:childTnLst>
                                    <p:set>
                                      <p:cBhvr>
                                        <p:cTn id="35" dur="1" fill="hold">
                                          <p:stCondLst>
                                            <p:cond delay="0"/>
                                          </p:stCondLst>
                                        </p:cTn>
                                        <p:tgtEl>
                                          <p:spTgt spid="265219"/>
                                        </p:tgtEl>
                                        <p:attrNameLst>
                                          <p:attrName>style.visibility</p:attrName>
                                        </p:attrNameLst>
                                      </p:cBhvr>
                                      <p:to>
                                        <p:strVal val="visible"/>
                                      </p:to>
                                    </p:set>
                                    <p:animEffect transition="in" filter="slide(fromBottom)">
                                      <p:cBhvr>
                                        <p:cTn id="36" dur="500"/>
                                        <p:tgtEl>
                                          <p:spTgt spid="265219"/>
                                        </p:tgtEl>
                                      </p:cBhvr>
                                    </p:animEffect>
                                  </p:childTnLst>
                                </p:cTn>
                              </p:par>
                            </p:childTnLst>
                          </p:cTn>
                        </p:par>
                        <p:par>
                          <p:cTn id="37" fill="hold">
                            <p:stCondLst>
                              <p:cond delay="8500"/>
                            </p:stCondLst>
                            <p:childTnLst>
                              <p:par>
                                <p:cTn id="38" presetID="12" presetClass="entr" presetSubtype="1" fill="hold" nodeType="afterEffect">
                                  <p:stCondLst>
                                    <p:cond delay="1000"/>
                                  </p:stCondLst>
                                  <p:childTnLst>
                                    <p:set>
                                      <p:cBhvr>
                                        <p:cTn id="39" dur="1" fill="hold">
                                          <p:stCondLst>
                                            <p:cond delay="0"/>
                                          </p:stCondLst>
                                        </p:cTn>
                                        <p:tgtEl>
                                          <p:spTgt spid="265231"/>
                                        </p:tgtEl>
                                        <p:attrNameLst>
                                          <p:attrName>style.visibility</p:attrName>
                                        </p:attrNameLst>
                                      </p:cBhvr>
                                      <p:to>
                                        <p:strVal val="visible"/>
                                      </p:to>
                                    </p:set>
                                    <p:animEffect transition="in" filter="slide(fromTop)">
                                      <p:cBhvr>
                                        <p:cTn id="40" dur="500"/>
                                        <p:tgtEl>
                                          <p:spTgt spid="265231"/>
                                        </p:tgtEl>
                                      </p:cBhvr>
                                    </p:animEffect>
                                  </p:childTnLst>
                                </p:cTn>
                              </p:par>
                            </p:childTnLst>
                          </p:cTn>
                        </p:par>
                        <p:par>
                          <p:cTn id="41" fill="hold">
                            <p:stCondLst>
                              <p:cond delay="10000"/>
                            </p:stCondLst>
                            <p:childTnLst>
                              <p:par>
                                <p:cTn id="42" presetID="12" presetClass="entr" presetSubtype="8" fill="hold" grpId="0" nodeType="afterEffect">
                                  <p:stCondLst>
                                    <p:cond delay="2000"/>
                                  </p:stCondLst>
                                  <p:childTnLst>
                                    <p:set>
                                      <p:cBhvr>
                                        <p:cTn id="43" dur="1" fill="hold">
                                          <p:stCondLst>
                                            <p:cond delay="0"/>
                                          </p:stCondLst>
                                        </p:cTn>
                                        <p:tgtEl>
                                          <p:spTgt spid="265244"/>
                                        </p:tgtEl>
                                        <p:attrNameLst>
                                          <p:attrName>style.visibility</p:attrName>
                                        </p:attrNameLst>
                                      </p:cBhvr>
                                      <p:to>
                                        <p:strVal val="visible"/>
                                      </p:to>
                                    </p:set>
                                    <p:animEffect transition="in" filter="slide(fromLeft)">
                                      <p:cBhvr>
                                        <p:cTn id="44" dur="500"/>
                                        <p:tgtEl>
                                          <p:spTgt spid="265244"/>
                                        </p:tgtEl>
                                      </p:cBhvr>
                                    </p:animEffect>
                                  </p:childTnLst>
                                  <p:subTnLst>
                                    <p:set>
                                      <p:cBhvr override="childStyle">
                                        <p:cTn dur="1" fill="hold" display="0" masterRel="nextClick" afterEffect="1"/>
                                        <p:tgtEl>
                                          <p:spTgt spid="265244"/>
                                        </p:tgtEl>
                                        <p:attrNameLst>
                                          <p:attrName>style.visibility</p:attrName>
                                        </p:attrNameLst>
                                      </p:cBhvr>
                                      <p:to>
                                        <p:strVal val="hidden"/>
                                      </p:to>
                                    </p:set>
                                  </p:subTnLst>
                                </p:cTn>
                              </p:par>
                            </p:childTnLst>
                          </p:cTn>
                        </p:par>
                      </p:childTnLst>
                    </p:cTn>
                  </p:par>
                  <p:par>
                    <p:cTn id="45" fill="hold">
                      <p:stCondLst>
                        <p:cond delay="indefinite"/>
                      </p:stCondLst>
                      <p:childTnLst>
                        <p:par>
                          <p:cTn id="46" fill="hold">
                            <p:stCondLst>
                              <p:cond delay="0"/>
                            </p:stCondLst>
                            <p:childTnLst>
                              <p:par>
                                <p:cTn id="47" presetID="12" presetClass="entr" presetSubtype="1" fill="hold" grpId="0" nodeType="clickEffect">
                                  <p:stCondLst>
                                    <p:cond delay="0"/>
                                  </p:stCondLst>
                                  <p:childTnLst>
                                    <p:set>
                                      <p:cBhvr>
                                        <p:cTn id="48" dur="1" fill="hold">
                                          <p:stCondLst>
                                            <p:cond delay="0"/>
                                          </p:stCondLst>
                                        </p:cTn>
                                        <p:tgtEl>
                                          <p:spTgt spid="265222"/>
                                        </p:tgtEl>
                                        <p:attrNameLst>
                                          <p:attrName>style.visibility</p:attrName>
                                        </p:attrNameLst>
                                      </p:cBhvr>
                                      <p:to>
                                        <p:strVal val="visible"/>
                                      </p:to>
                                    </p:set>
                                    <p:animEffect transition="in" filter="slide(fromTop)">
                                      <p:cBhvr>
                                        <p:cTn id="49" dur="500"/>
                                        <p:tgtEl>
                                          <p:spTgt spid="265222"/>
                                        </p:tgtEl>
                                      </p:cBhvr>
                                    </p:animEffect>
                                  </p:childTnLst>
                                </p:cTn>
                              </p:par>
                            </p:childTnLst>
                          </p:cTn>
                        </p:par>
                        <p:par>
                          <p:cTn id="50" fill="hold">
                            <p:stCondLst>
                              <p:cond delay="500"/>
                            </p:stCondLst>
                            <p:childTnLst>
                              <p:par>
                                <p:cTn id="51" presetID="12" presetClass="entr" presetSubtype="8" fill="hold" grpId="0" nodeType="afterEffect">
                                  <p:stCondLst>
                                    <p:cond delay="1000"/>
                                  </p:stCondLst>
                                  <p:childTnLst>
                                    <p:set>
                                      <p:cBhvr>
                                        <p:cTn id="52" dur="1" fill="hold">
                                          <p:stCondLst>
                                            <p:cond delay="0"/>
                                          </p:stCondLst>
                                        </p:cTn>
                                        <p:tgtEl>
                                          <p:spTgt spid="265226"/>
                                        </p:tgtEl>
                                        <p:attrNameLst>
                                          <p:attrName>style.visibility</p:attrName>
                                        </p:attrNameLst>
                                      </p:cBhvr>
                                      <p:to>
                                        <p:strVal val="visible"/>
                                      </p:to>
                                    </p:set>
                                    <p:animEffect transition="in" filter="slide(fromLeft)">
                                      <p:cBhvr>
                                        <p:cTn id="53" dur="500"/>
                                        <p:tgtEl>
                                          <p:spTgt spid="265226"/>
                                        </p:tgtEl>
                                      </p:cBhvr>
                                    </p:animEffect>
                                  </p:childTnLst>
                                </p:cTn>
                              </p:par>
                            </p:childTnLst>
                          </p:cTn>
                        </p:par>
                        <p:par>
                          <p:cTn id="54" fill="hold">
                            <p:stCondLst>
                              <p:cond delay="2000"/>
                            </p:stCondLst>
                            <p:childTnLst>
                              <p:par>
                                <p:cTn id="55" presetID="12" presetClass="entr" presetSubtype="2" fill="hold" grpId="0" nodeType="afterEffect">
                                  <p:stCondLst>
                                    <p:cond delay="1000"/>
                                  </p:stCondLst>
                                  <p:childTnLst>
                                    <p:set>
                                      <p:cBhvr>
                                        <p:cTn id="56" dur="1" fill="hold">
                                          <p:stCondLst>
                                            <p:cond delay="0"/>
                                          </p:stCondLst>
                                        </p:cTn>
                                        <p:tgtEl>
                                          <p:spTgt spid="265220"/>
                                        </p:tgtEl>
                                        <p:attrNameLst>
                                          <p:attrName>style.visibility</p:attrName>
                                        </p:attrNameLst>
                                      </p:cBhvr>
                                      <p:to>
                                        <p:strVal val="visible"/>
                                      </p:to>
                                    </p:set>
                                    <p:animEffect transition="in" filter="slide(fromRight)">
                                      <p:cBhvr>
                                        <p:cTn id="57" dur="500"/>
                                        <p:tgtEl>
                                          <p:spTgt spid="265220"/>
                                        </p:tgtEl>
                                      </p:cBhvr>
                                    </p:animEffect>
                                  </p:childTnLst>
                                </p:cTn>
                              </p:par>
                            </p:childTnLst>
                          </p:cTn>
                        </p:par>
                        <p:par>
                          <p:cTn id="58" fill="hold">
                            <p:stCondLst>
                              <p:cond delay="3500"/>
                            </p:stCondLst>
                            <p:childTnLst>
                              <p:par>
                                <p:cTn id="59" presetID="12" presetClass="entr" presetSubtype="8" fill="hold" grpId="0" nodeType="afterEffect">
                                  <p:stCondLst>
                                    <p:cond delay="1000"/>
                                  </p:stCondLst>
                                  <p:childTnLst>
                                    <p:set>
                                      <p:cBhvr>
                                        <p:cTn id="60" dur="1" fill="hold">
                                          <p:stCondLst>
                                            <p:cond delay="0"/>
                                          </p:stCondLst>
                                        </p:cTn>
                                        <p:tgtEl>
                                          <p:spTgt spid="265221"/>
                                        </p:tgtEl>
                                        <p:attrNameLst>
                                          <p:attrName>style.visibility</p:attrName>
                                        </p:attrNameLst>
                                      </p:cBhvr>
                                      <p:to>
                                        <p:strVal val="visible"/>
                                      </p:to>
                                    </p:set>
                                    <p:animEffect transition="in" filter="slide(fromLeft)">
                                      <p:cBhvr>
                                        <p:cTn id="61" dur="500"/>
                                        <p:tgtEl>
                                          <p:spTgt spid="265221"/>
                                        </p:tgtEl>
                                      </p:cBhvr>
                                    </p:animEffect>
                                  </p:childTnLst>
                                </p:cTn>
                              </p:par>
                            </p:childTnLst>
                          </p:cTn>
                        </p:par>
                        <p:par>
                          <p:cTn id="62" fill="hold">
                            <p:stCondLst>
                              <p:cond delay="5000"/>
                            </p:stCondLst>
                            <p:childTnLst>
                              <p:par>
                                <p:cTn id="63" presetID="12" presetClass="entr" presetSubtype="1" fill="hold" grpId="0" nodeType="afterEffect">
                                  <p:stCondLst>
                                    <p:cond delay="1000"/>
                                  </p:stCondLst>
                                  <p:childTnLst>
                                    <p:set>
                                      <p:cBhvr>
                                        <p:cTn id="64" dur="1" fill="hold">
                                          <p:stCondLst>
                                            <p:cond delay="0"/>
                                          </p:stCondLst>
                                        </p:cTn>
                                        <p:tgtEl>
                                          <p:spTgt spid="265224"/>
                                        </p:tgtEl>
                                        <p:attrNameLst>
                                          <p:attrName>style.visibility</p:attrName>
                                        </p:attrNameLst>
                                      </p:cBhvr>
                                      <p:to>
                                        <p:strVal val="visible"/>
                                      </p:to>
                                    </p:set>
                                    <p:animEffect transition="in" filter="slide(fromTop)">
                                      <p:cBhvr>
                                        <p:cTn id="65" dur="500"/>
                                        <p:tgtEl>
                                          <p:spTgt spid="265224"/>
                                        </p:tgtEl>
                                      </p:cBhvr>
                                    </p:animEffect>
                                  </p:childTnLst>
                                </p:cTn>
                              </p:par>
                            </p:childTnLst>
                          </p:cTn>
                        </p:par>
                        <p:par>
                          <p:cTn id="66" fill="hold">
                            <p:stCondLst>
                              <p:cond delay="6500"/>
                            </p:stCondLst>
                            <p:childTnLst>
                              <p:par>
                                <p:cTn id="67" presetID="12" presetClass="entr" presetSubtype="8" fill="hold" grpId="0" nodeType="afterEffect">
                                  <p:stCondLst>
                                    <p:cond delay="1000"/>
                                  </p:stCondLst>
                                  <p:childTnLst>
                                    <p:set>
                                      <p:cBhvr>
                                        <p:cTn id="68" dur="1" fill="hold">
                                          <p:stCondLst>
                                            <p:cond delay="0"/>
                                          </p:stCondLst>
                                        </p:cTn>
                                        <p:tgtEl>
                                          <p:spTgt spid="265227"/>
                                        </p:tgtEl>
                                        <p:attrNameLst>
                                          <p:attrName>style.visibility</p:attrName>
                                        </p:attrNameLst>
                                      </p:cBhvr>
                                      <p:to>
                                        <p:strVal val="visible"/>
                                      </p:to>
                                    </p:set>
                                    <p:animEffect transition="in" filter="slide(fromLeft)">
                                      <p:cBhvr>
                                        <p:cTn id="69" dur="500"/>
                                        <p:tgtEl>
                                          <p:spTgt spid="265227"/>
                                        </p:tgtEl>
                                      </p:cBhvr>
                                    </p:animEffect>
                                  </p:childTnLst>
                                </p:cTn>
                              </p:par>
                            </p:childTnLst>
                          </p:cTn>
                        </p:par>
                        <p:par>
                          <p:cTn id="70" fill="hold">
                            <p:stCondLst>
                              <p:cond delay="8000"/>
                            </p:stCondLst>
                            <p:childTnLst>
                              <p:par>
                                <p:cTn id="71" presetID="12" presetClass="entr" presetSubtype="8" fill="hold" grpId="0" nodeType="afterEffect">
                                  <p:stCondLst>
                                    <p:cond delay="1000"/>
                                  </p:stCondLst>
                                  <p:childTnLst>
                                    <p:set>
                                      <p:cBhvr>
                                        <p:cTn id="72" dur="1" fill="hold">
                                          <p:stCondLst>
                                            <p:cond delay="0"/>
                                          </p:stCondLst>
                                        </p:cTn>
                                        <p:tgtEl>
                                          <p:spTgt spid="265229"/>
                                        </p:tgtEl>
                                        <p:attrNameLst>
                                          <p:attrName>style.visibility</p:attrName>
                                        </p:attrNameLst>
                                      </p:cBhvr>
                                      <p:to>
                                        <p:strVal val="visible"/>
                                      </p:to>
                                    </p:set>
                                    <p:animEffect transition="in" filter="slide(fromLeft)">
                                      <p:cBhvr>
                                        <p:cTn id="73" dur="500"/>
                                        <p:tgtEl>
                                          <p:spTgt spid="265229"/>
                                        </p:tgtEl>
                                      </p:cBhvr>
                                    </p:animEffect>
                                  </p:childTnLst>
                                </p:cTn>
                              </p:par>
                            </p:childTnLst>
                          </p:cTn>
                        </p:par>
                        <p:par>
                          <p:cTn id="74" fill="hold">
                            <p:stCondLst>
                              <p:cond delay="9500"/>
                            </p:stCondLst>
                            <p:childTnLst>
                              <p:par>
                                <p:cTn id="75" presetID="12" presetClass="entr" presetSubtype="2" fill="hold" grpId="0" nodeType="afterEffect">
                                  <p:stCondLst>
                                    <p:cond delay="1000"/>
                                  </p:stCondLst>
                                  <p:childTnLst>
                                    <p:set>
                                      <p:cBhvr>
                                        <p:cTn id="76" dur="1" fill="hold">
                                          <p:stCondLst>
                                            <p:cond delay="0"/>
                                          </p:stCondLst>
                                        </p:cTn>
                                        <p:tgtEl>
                                          <p:spTgt spid="265223"/>
                                        </p:tgtEl>
                                        <p:attrNameLst>
                                          <p:attrName>style.visibility</p:attrName>
                                        </p:attrNameLst>
                                      </p:cBhvr>
                                      <p:to>
                                        <p:strVal val="visible"/>
                                      </p:to>
                                    </p:set>
                                    <p:animEffect transition="in" filter="slide(fromRight)">
                                      <p:cBhvr>
                                        <p:cTn id="77" dur="500"/>
                                        <p:tgtEl>
                                          <p:spTgt spid="265223"/>
                                        </p:tgtEl>
                                      </p:cBhvr>
                                    </p:animEffect>
                                  </p:childTnLst>
                                </p:cTn>
                              </p:par>
                            </p:childTnLst>
                          </p:cTn>
                        </p:par>
                        <p:par>
                          <p:cTn id="78" fill="hold">
                            <p:stCondLst>
                              <p:cond delay="11000"/>
                            </p:stCondLst>
                            <p:childTnLst>
                              <p:par>
                                <p:cTn id="79" presetID="12" presetClass="entr" presetSubtype="8" fill="hold" grpId="0" nodeType="afterEffect">
                                  <p:stCondLst>
                                    <p:cond delay="1000"/>
                                  </p:stCondLst>
                                  <p:childTnLst>
                                    <p:set>
                                      <p:cBhvr>
                                        <p:cTn id="80" dur="1" fill="hold">
                                          <p:stCondLst>
                                            <p:cond delay="0"/>
                                          </p:stCondLst>
                                        </p:cTn>
                                        <p:tgtEl>
                                          <p:spTgt spid="265228"/>
                                        </p:tgtEl>
                                        <p:attrNameLst>
                                          <p:attrName>style.visibility</p:attrName>
                                        </p:attrNameLst>
                                      </p:cBhvr>
                                      <p:to>
                                        <p:strVal val="visible"/>
                                      </p:to>
                                    </p:set>
                                    <p:animEffect transition="in" filter="slide(fromLeft)">
                                      <p:cBhvr>
                                        <p:cTn id="81" dur="500"/>
                                        <p:tgtEl>
                                          <p:spTgt spid="2652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5218" grpId="0" animBg="1" autoUpdateAnimBg="0"/>
      <p:bldP spid="265219" grpId="0" animBg="1"/>
      <p:bldP spid="265220" grpId="0" animBg="1"/>
      <p:bldP spid="265221" grpId="0" autoUpdateAnimBg="0"/>
      <p:bldP spid="265222" grpId="0" animBg="1"/>
      <p:bldP spid="265223" grpId="0" animBg="1"/>
      <p:bldP spid="265224" grpId="0" animBg="1"/>
      <p:bldP spid="265225" grpId="0" autoUpdateAnimBg="0"/>
      <p:bldP spid="265226" grpId="0" autoUpdateAnimBg="0"/>
      <p:bldP spid="265227" grpId="0" animBg="1"/>
      <p:bldP spid="265228" grpId="0" autoUpdateAnimBg="0"/>
      <p:bldP spid="265229" grpId="0" autoUpdateAnimBg="0"/>
      <p:bldP spid="265230" grpId="0" autoUpdateAnimBg="0"/>
      <p:bldP spid="265235" grpId="0" animBg="1"/>
      <p:bldP spid="265243" grpId="0" animBg="1"/>
      <p:bldP spid="265244" grpId="0" animBg="1"/>
      <p:bldP spid="265245"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42" name="Rectangle 2"/>
          <p:cNvSpPr>
            <a:spLocks noChangeArrowheads="1"/>
          </p:cNvSpPr>
          <p:nvPr/>
        </p:nvSpPr>
        <p:spPr bwMode="auto">
          <a:xfrm>
            <a:off x="1219200" y="1638300"/>
            <a:ext cx="6724650" cy="4265613"/>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endParaRPr lang="en-US" sz="2400">
              <a:effectLst>
                <a:outerShdw blurRad="38100" dist="38100" dir="2700000" algn="tl">
                  <a:srgbClr val="000000"/>
                </a:outerShdw>
              </a:effectLst>
              <a:latin typeface="Book Antiqua" pitchFamily="18" charset="0"/>
            </a:endParaRPr>
          </a:p>
        </p:txBody>
      </p:sp>
      <p:sp>
        <p:nvSpPr>
          <p:cNvPr id="266243" name="Freeform 3"/>
          <p:cNvSpPr>
            <a:spLocks/>
          </p:cNvSpPr>
          <p:nvPr/>
        </p:nvSpPr>
        <p:spPr bwMode="auto">
          <a:xfrm>
            <a:off x="1862138" y="2055813"/>
            <a:ext cx="4537075" cy="3041650"/>
          </a:xfrm>
          <a:custGeom>
            <a:avLst/>
            <a:gdLst/>
            <a:ahLst/>
            <a:cxnLst>
              <a:cxn ang="0">
                <a:pos x="1354" y="12"/>
              </a:cxn>
              <a:cxn ang="0">
                <a:pos x="1270" y="88"/>
              </a:cxn>
              <a:cxn ang="0">
                <a:pos x="1202" y="190"/>
              </a:cxn>
              <a:cxn ang="0">
                <a:pos x="1142" y="310"/>
              </a:cxn>
              <a:cxn ang="0">
                <a:pos x="1098" y="412"/>
              </a:cxn>
              <a:cxn ang="0">
                <a:pos x="1056" y="510"/>
              </a:cxn>
              <a:cxn ang="0">
                <a:pos x="1018" y="626"/>
              </a:cxn>
              <a:cxn ang="0">
                <a:pos x="978" y="738"/>
              </a:cxn>
              <a:cxn ang="0">
                <a:pos x="942" y="854"/>
              </a:cxn>
              <a:cxn ang="0">
                <a:pos x="921" y="958"/>
              </a:cxn>
              <a:cxn ang="0">
                <a:pos x="890" y="1060"/>
              </a:cxn>
              <a:cxn ang="0">
                <a:pos x="850" y="1174"/>
              </a:cxn>
              <a:cxn ang="0">
                <a:pos x="811" y="1272"/>
              </a:cxn>
              <a:cxn ang="0">
                <a:pos x="753" y="1390"/>
              </a:cxn>
              <a:cxn ang="0">
                <a:pos x="688" y="1506"/>
              </a:cxn>
              <a:cxn ang="0">
                <a:pos x="620" y="1596"/>
              </a:cxn>
              <a:cxn ang="0">
                <a:pos x="508" y="1676"/>
              </a:cxn>
              <a:cxn ang="0">
                <a:pos x="399" y="1732"/>
              </a:cxn>
              <a:cxn ang="0">
                <a:pos x="302" y="1770"/>
              </a:cxn>
              <a:cxn ang="0">
                <a:pos x="199" y="1804"/>
              </a:cxn>
              <a:cxn ang="0">
                <a:pos x="75" y="1844"/>
              </a:cxn>
              <a:cxn ang="0">
                <a:pos x="0" y="1868"/>
              </a:cxn>
              <a:cxn ang="0">
                <a:pos x="2858" y="1916"/>
              </a:cxn>
              <a:cxn ang="0">
                <a:pos x="2804" y="1866"/>
              </a:cxn>
              <a:cxn ang="0">
                <a:pos x="2708" y="1838"/>
              </a:cxn>
              <a:cxn ang="0">
                <a:pos x="2582" y="1796"/>
              </a:cxn>
              <a:cxn ang="0">
                <a:pos x="2458" y="1748"/>
              </a:cxn>
              <a:cxn ang="0">
                <a:pos x="2331" y="1674"/>
              </a:cxn>
              <a:cxn ang="0">
                <a:pos x="2280" y="1644"/>
              </a:cxn>
              <a:cxn ang="0">
                <a:pos x="2204" y="1576"/>
              </a:cxn>
              <a:cxn ang="0">
                <a:pos x="2140" y="1496"/>
              </a:cxn>
              <a:cxn ang="0">
                <a:pos x="2072" y="1386"/>
              </a:cxn>
              <a:cxn ang="0">
                <a:pos x="2028" y="1302"/>
              </a:cxn>
              <a:cxn ang="0">
                <a:pos x="1980" y="1190"/>
              </a:cxn>
              <a:cxn ang="0">
                <a:pos x="1944" y="1102"/>
              </a:cxn>
              <a:cxn ang="0">
                <a:pos x="1906" y="996"/>
              </a:cxn>
              <a:cxn ang="0">
                <a:pos x="1868" y="864"/>
              </a:cxn>
              <a:cxn ang="0">
                <a:pos x="1838" y="762"/>
              </a:cxn>
              <a:cxn ang="0">
                <a:pos x="1803" y="636"/>
              </a:cxn>
              <a:cxn ang="0">
                <a:pos x="1749" y="504"/>
              </a:cxn>
              <a:cxn ang="0">
                <a:pos x="1708" y="396"/>
              </a:cxn>
              <a:cxn ang="0">
                <a:pos x="1668" y="312"/>
              </a:cxn>
              <a:cxn ang="0">
                <a:pos x="1640" y="246"/>
              </a:cxn>
              <a:cxn ang="0">
                <a:pos x="1620" y="212"/>
              </a:cxn>
              <a:cxn ang="0">
                <a:pos x="1590" y="166"/>
              </a:cxn>
              <a:cxn ang="0">
                <a:pos x="1558" y="118"/>
              </a:cxn>
              <a:cxn ang="0">
                <a:pos x="1498" y="46"/>
              </a:cxn>
              <a:cxn ang="0">
                <a:pos x="1446" y="6"/>
              </a:cxn>
            </a:cxnLst>
            <a:rect l="0" t="0" r="r" b="b"/>
            <a:pathLst>
              <a:path w="2858" h="1916">
                <a:moveTo>
                  <a:pt x="1416" y="0"/>
                </a:moveTo>
                <a:lnTo>
                  <a:pt x="1386" y="0"/>
                </a:lnTo>
                <a:lnTo>
                  <a:pt x="1354" y="12"/>
                </a:lnTo>
                <a:lnTo>
                  <a:pt x="1324" y="34"/>
                </a:lnTo>
                <a:lnTo>
                  <a:pt x="1299" y="56"/>
                </a:lnTo>
                <a:lnTo>
                  <a:pt x="1270" y="88"/>
                </a:lnTo>
                <a:lnTo>
                  <a:pt x="1239" y="124"/>
                </a:lnTo>
                <a:lnTo>
                  <a:pt x="1221" y="154"/>
                </a:lnTo>
                <a:lnTo>
                  <a:pt x="1202" y="190"/>
                </a:lnTo>
                <a:lnTo>
                  <a:pt x="1179" y="226"/>
                </a:lnTo>
                <a:lnTo>
                  <a:pt x="1162" y="270"/>
                </a:lnTo>
                <a:lnTo>
                  <a:pt x="1142" y="310"/>
                </a:lnTo>
                <a:lnTo>
                  <a:pt x="1122" y="352"/>
                </a:lnTo>
                <a:lnTo>
                  <a:pt x="1110" y="380"/>
                </a:lnTo>
                <a:lnTo>
                  <a:pt x="1098" y="412"/>
                </a:lnTo>
                <a:lnTo>
                  <a:pt x="1080" y="446"/>
                </a:lnTo>
                <a:lnTo>
                  <a:pt x="1070" y="478"/>
                </a:lnTo>
                <a:lnTo>
                  <a:pt x="1056" y="510"/>
                </a:lnTo>
                <a:lnTo>
                  <a:pt x="1044" y="548"/>
                </a:lnTo>
                <a:lnTo>
                  <a:pt x="1028" y="590"/>
                </a:lnTo>
                <a:lnTo>
                  <a:pt x="1018" y="626"/>
                </a:lnTo>
                <a:lnTo>
                  <a:pt x="1004" y="660"/>
                </a:lnTo>
                <a:lnTo>
                  <a:pt x="994" y="702"/>
                </a:lnTo>
                <a:lnTo>
                  <a:pt x="978" y="738"/>
                </a:lnTo>
                <a:lnTo>
                  <a:pt x="968" y="772"/>
                </a:lnTo>
                <a:lnTo>
                  <a:pt x="956" y="814"/>
                </a:lnTo>
                <a:lnTo>
                  <a:pt x="942" y="854"/>
                </a:lnTo>
                <a:lnTo>
                  <a:pt x="932" y="890"/>
                </a:lnTo>
                <a:lnTo>
                  <a:pt x="922" y="928"/>
                </a:lnTo>
                <a:lnTo>
                  <a:pt x="921" y="958"/>
                </a:lnTo>
                <a:lnTo>
                  <a:pt x="910" y="992"/>
                </a:lnTo>
                <a:lnTo>
                  <a:pt x="903" y="1024"/>
                </a:lnTo>
                <a:lnTo>
                  <a:pt x="890" y="1060"/>
                </a:lnTo>
                <a:lnTo>
                  <a:pt x="878" y="1096"/>
                </a:lnTo>
                <a:lnTo>
                  <a:pt x="864" y="1132"/>
                </a:lnTo>
                <a:lnTo>
                  <a:pt x="850" y="1174"/>
                </a:lnTo>
                <a:lnTo>
                  <a:pt x="836" y="1208"/>
                </a:lnTo>
                <a:lnTo>
                  <a:pt x="823" y="1248"/>
                </a:lnTo>
                <a:lnTo>
                  <a:pt x="811" y="1272"/>
                </a:lnTo>
                <a:lnTo>
                  <a:pt x="794" y="1304"/>
                </a:lnTo>
                <a:lnTo>
                  <a:pt x="776" y="1346"/>
                </a:lnTo>
                <a:lnTo>
                  <a:pt x="753" y="1390"/>
                </a:lnTo>
                <a:lnTo>
                  <a:pt x="729" y="1426"/>
                </a:lnTo>
                <a:lnTo>
                  <a:pt x="711" y="1468"/>
                </a:lnTo>
                <a:lnTo>
                  <a:pt x="688" y="1506"/>
                </a:lnTo>
                <a:lnTo>
                  <a:pt x="664" y="1534"/>
                </a:lnTo>
                <a:lnTo>
                  <a:pt x="639" y="1564"/>
                </a:lnTo>
                <a:lnTo>
                  <a:pt x="620" y="1596"/>
                </a:lnTo>
                <a:lnTo>
                  <a:pt x="582" y="1626"/>
                </a:lnTo>
                <a:lnTo>
                  <a:pt x="548" y="1650"/>
                </a:lnTo>
                <a:lnTo>
                  <a:pt x="508" y="1676"/>
                </a:lnTo>
                <a:lnTo>
                  <a:pt x="459" y="1700"/>
                </a:lnTo>
                <a:lnTo>
                  <a:pt x="427" y="1716"/>
                </a:lnTo>
                <a:lnTo>
                  <a:pt x="399" y="1732"/>
                </a:lnTo>
                <a:lnTo>
                  <a:pt x="363" y="1744"/>
                </a:lnTo>
                <a:lnTo>
                  <a:pt x="330" y="1758"/>
                </a:lnTo>
                <a:lnTo>
                  <a:pt x="302" y="1770"/>
                </a:lnTo>
                <a:lnTo>
                  <a:pt x="276" y="1782"/>
                </a:lnTo>
                <a:lnTo>
                  <a:pt x="246" y="1792"/>
                </a:lnTo>
                <a:lnTo>
                  <a:pt x="199" y="1804"/>
                </a:lnTo>
                <a:lnTo>
                  <a:pt x="159" y="1816"/>
                </a:lnTo>
                <a:lnTo>
                  <a:pt x="120" y="1832"/>
                </a:lnTo>
                <a:lnTo>
                  <a:pt x="75" y="1844"/>
                </a:lnTo>
                <a:lnTo>
                  <a:pt x="46" y="1852"/>
                </a:lnTo>
                <a:lnTo>
                  <a:pt x="20" y="1860"/>
                </a:lnTo>
                <a:lnTo>
                  <a:pt x="0" y="1868"/>
                </a:lnTo>
                <a:lnTo>
                  <a:pt x="0" y="1894"/>
                </a:lnTo>
                <a:lnTo>
                  <a:pt x="2" y="1916"/>
                </a:lnTo>
                <a:lnTo>
                  <a:pt x="2858" y="1916"/>
                </a:lnTo>
                <a:lnTo>
                  <a:pt x="2858" y="1878"/>
                </a:lnTo>
                <a:lnTo>
                  <a:pt x="2838" y="1872"/>
                </a:lnTo>
                <a:lnTo>
                  <a:pt x="2804" y="1866"/>
                </a:lnTo>
                <a:lnTo>
                  <a:pt x="2768" y="1854"/>
                </a:lnTo>
                <a:lnTo>
                  <a:pt x="2740" y="1846"/>
                </a:lnTo>
                <a:lnTo>
                  <a:pt x="2708" y="1838"/>
                </a:lnTo>
                <a:lnTo>
                  <a:pt x="2668" y="1826"/>
                </a:lnTo>
                <a:lnTo>
                  <a:pt x="2626" y="1812"/>
                </a:lnTo>
                <a:lnTo>
                  <a:pt x="2582" y="1796"/>
                </a:lnTo>
                <a:lnTo>
                  <a:pt x="2534" y="1778"/>
                </a:lnTo>
                <a:lnTo>
                  <a:pt x="2496" y="1762"/>
                </a:lnTo>
                <a:lnTo>
                  <a:pt x="2458" y="1748"/>
                </a:lnTo>
                <a:lnTo>
                  <a:pt x="2424" y="1730"/>
                </a:lnTo>
                <a:lnTo>
                  <a:pt x="2379" y="1704"/>
                </a:lnTo>
                <a:lnTo>
                  <a:pt x="2331" y="1674"/>
                </a:lnTo>
                <a:lnTo>
                  <a:pt x="2314" y="1668"/>
                </a:lnTo>
                <a:lnTo>
                  <a:pt x="2298" y="1656"/>
                </a:lnTo>
                <a:lnTo>
                  <a:pt x="2280" y="1644"/>
                </a:lnTo>
                <a:lnTo>
                  <a:pt x="2258" y="1628"/>
                </a:lnTo>
                <a:lnTo>
                  <a:pt x="2228" y="1604"/>
                </a:lnTo>
                <a:lnTo>
                  <a:pt x="2204" y="1576"/>
                </a:lnTo>
                <a:lnTo>
                  <a:pt x="2182" y="1548"/>
                </a:lnTo>
                <a:lnTo>
                  <a:pt x="2158" y="1520"/>
                </a:lnTo>
                <a:lnTo>
                  <a:pt x="2140" y="1496"/>
                </a:lnTo>
                <a:lnTo>
                  <a:pt x="2116" y="1462"/>
                </a:lnTo>
                <a:lnTo>
                  <a:pt x="2090" y="1422"/>
                </a:lnTo>
                <a:lnTo>
                  <a:pt x="2072" y="1386"/>
                </a:lnTo>
                <a:lnTo>
                  <a:pt x="2054" y="1360"/>
                </a:lnTo>
                <a:lnTo>
                  <a:pt x="2040" y="1330"/>
                </a:lnTo>
                <a:lnTo>
                  <a:pt x="2028" y="1302"/>
                </a:lnTo>
                <a:lnTo>
                  <a:pt x="2012" y="1270"/>
                </a:lnTo>
                <a:lnTo>
                  <a:pt x="1998" y="1240"/>
                </a:lnTo>
                <a:lnTo>
                  <a:pt x="1980" y="1190"/>
                </a:lnTo>
                <a:lnTo>
                  <a:pt x="1964" y="1158"/>
                </a:lnTo>
                <a:lnTo>
                  <a:pt x="1956" y="1130"/>
                </a:lnTo>
                <a:lnTo>
                  <a:pt x="1944" y="1102"/>
                </a:lnTo>
                <a:lnTo>
                  <a:pt x="1930" y="1068"/>
                </a:lnTo>
                <a:lnTo>
                  <a:pt x="1920" y="1042"/>
                </a:lnTo>
                <a:lnTo>
                  <a:pt x="1906" y="996"/>
                </a:lnTo>
                <a:lnTo>
                  <a:pt x="1890" y="946"/>
                </a:lnTo>
                <a:lnTo>
                  <a:pt x="1876" y="892"/>
                </a:lnTo>
                <a:lnTo>
                  <a:pt x="1868" y="864"/>
                </a:lnTo>
                <a:lnTo>
                  <a:pt x="1860" y="828"/>
                </a:lnTo>
                <a:lnTo>
                  <a:pt x="1852" y="796"/>
                </a:lnTo>
                <a:lnTo>
                  <a:pt x="1838" y="762"/>
                </a:lnTo>
                <a:lnTo>
                  <a:pt x="1826" y="722"/>
                </a:lnTo>
                <a:lnTo>
                  <a:pt x="1816" y="684"/>
                </a:lnTo>
                <a:lnTo>
                  <a:pt x="1803" y="636"/>
                </a:lnTo>
                <a:lnTo>
                  <a:pt x="1785" y="594"/>
                </a:lnTo>
                <a:lnTo>
                  <a:pt x="1764" y="540"/>
                </a:lnTo>
                <a:lnTo>
                  <a:pt x="1749" y="504"/>
                </a:lnTo>
                <a:lnTo>
                  <a:pt x="1738" y="468"/>
                </a:lnTo>
                <a:lnTo>
                  <a:pt x="1724" y="432"/>
                </a:lnTo>
                <a:lnTo>
                  <a:pt x="1708" y="396"/>
                </a:lnTo>
                <a:lnTo>
                  <a:pt x="1684" y="342"/>
                </a:lnTo>
                <a:lnTo>
                  <a:pt x="1691" y="360"/>
                </a:lnTo>
                <a:lnTo>
                  <a:pt x="1668" y="312"/>
                </a:lnTo>
                <a:lnTo>
                  <a:pt x="1648" y="274"/>
                </a:lnTo>
                <a:lnTo>
                  <a:pt x="1644" y="258"/>
                </a:lnTo>
                <a:lnTo>
                  <a:pt x="1640" y="246"/>
                </a:lnTo>
                <a:lnTo>
                  <a:pt x="1632" y="232"/>
                </a:lnTo>
                <a:lnTo>
                  <a:pt x="1626" y="226"/>
                </a:lnTo>
                <a:lnTo>
                  <a:pt x="1620" y="212"/>
                </a:lnTo>
                <a:lnTo>
                  <a:pt x="1610" y="200"/>
                </a:lnTo>
                <a:lnTo>
                  <a:pt x="1602" y="182"/>
                </a:lnTo>
                <a:lnTo>
                  <a:pt x="1590" y="166"/>
                </a:lnTo>
                <a:lnTo>
                  <a:pt x="1580" y="152"/>
                </a:lnTo>
                <a:lnTo>
                  <a:pt x="1572" y="136"/>
                </a:lnTo>
                <a:lnTo>
                  <a:pt x="1558" y="118"/>
                </a:lnTo>
                <a:lnTo>
                  <a:pt x="1536" y="90"/>
                </a:lnTo>
                <a:lnTo>
                  <a:pt x="1518" y="66"/>
                </a:lnTo>
                <a:lnTo>
                  <a:pt x="1498" y="46"/>
                </a:lnTo>
                <a:lnTo>
                  <a:pt x="1480" y="30"/>
                </a:lnTo>
                <a:lnTo>
                  <a:pt x="1466" y="14"/>
                </a:lnTo>
                <a:lnTo>
                  <a:pt x="1446" y="6"/>
                </a:lnTo>
                <a:lnTo>
                  <a:pt x="1430" y="0"/>
                </a:lnTo>
              </a:path>
            </a:pathLst>
          </a:cu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12700" cap="rnd" cmpd="sng">
            <a:noFill/>
            <a:prstDash val="solid"/>
            <a:round/>
            <a:headEnd type="none" w="med" len="med"/>
            <a:tailEnd type="none" w="med" len="med"/>
          </a:ln>
          <a:effectLst/>
        </p:spPr>
        <p:txBody>
          <a:bodyPr/>
          <a:lstStyle/>
          <a:p>
            <a:endParaRPr lang="en-US"/>
          </a:p>
        </p:txBody>
      </p:sp>
      <p:sp>
        <p:nvSpPr>
          <p:cNvPr id="266244" name="Line 4"/>
          <p:cNvSpPr>
            <a:spLocks noChangeShapeType="1"/>
          </p:cNvSpPr>
          <p:nvPr/>
        </p:nvSpPr>
        <p:spPr bwMode="auto">
          <a:xfrm flipH="1">
            <a:off x="4144963" y="4849813"/>
            <a:ext cx="1587" cy="414337"/>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266245" name="Freeform 5"/>
          <p:cNvSpPr>
            <a:spLocks/>
          </p:cNvSpPr>
          <p:nvPr/>
        </p:nvSpPr>
        <p:spPr bwMode="auto">
          <a:xfrm>
            <a:off x="5697538" y="4795838"/>
            <a:ext cx="708025" cy="304800"/>
          </a:xfrm>
          <a:custGeom>
            <a:avLst/>
            <a:gdLst/>
            <a:ahLst/>
            <a:cxnLst>
              <a:cxn ang="0">
                <a:pos x="16" y="8"/>
              </a:cxn>
              <a:cxn ang="0">
                <a:pos x="0" y="16"/>
              </a:cxn>
              <a:cxn ang="0">
                <a:pos x="2" y="42"/>
              </a:cxn>
              <a:cxn ang="0">
                <a:pos x="2" y="70"/>
              </a:cxn>
              <a:cxn ang="0">
                <a:pos x="3" y="100"/>
              </a:cxn>
              <a:cxn ang="0">
                <a:pos x="3" y="124"/>
              </a:cxn>
              <a:cxn ang="0">
                <a:pos x="3" y="148"/>
              </a:cxn>
              <a:cxn ang="0">
                <a:pos x="3" y="172"/>
              </a:cxn>
              <a:cxn ang="0">
                <a:pos x="4" y="188"/>
              </a:cxn>
              <a:cxn ang="0">
                <a:pos x="444" y="192"/>
              </a:cxn>
              <a:cxn ang="0">
                <a:pos x="446" y="154"/>
              </a:cxn>
              <a:cxn ang="0">
                <a:pos x="444" y="152"/>
              </a:cxn>
              <a:cxn ang="0">
                <a:pos x="427" y="148"/>
              </a:cxn>
              <a:cxn ang="0">
                <a:pos x="400" y="144"/>
              </a:cxn>
              <a:cxn ang="0">
                <a:pos x="376" y="136"/>
              </a:cxn>
              <a:cxn ang="0">
                <a:pos x="356" y="130"/>
              </a:cxn>
              <a:cxn ang="0">
                <a:pos x="332" y="122"/>
              </a:cxn>
              <a:cxn ang="0">
                <a:pos x="310" y="116"/>
              </a:cxn>
              <a:cxn ang="0">
                <a:pos x="284" y="108"/>
              </a:cxn>
              <a:cxn ang="0">
                <a:pos x="258" y="102"/>
              </a:cxn>
              <a:cxn ang="0">
                <a:pos x="238" y="94"/>
              </a:cxn>
              <a:cxn ang="0">
                <a:pos x="212" y="88"/>
              </a:cxn>
              <a:cxn ang="0">
                <a:pos x="186" y="78"/>
              </a:cxn>
              <a:cxn ang="0">
                <a:pos x="162" y="70"/>
              </a:cxn>
              <a:cxn ang="0">
                <a:pos x="142" y="62"/>
              </a:cxn>
              <a:cxn ang="0">
                <a:pos x="118" y="52"/>
              </a:cxn>
              <a:cxn ang="0">
                <a:pos x="94" y="42"/>
              </a:cxn>
              <a:cxn ang="0">
                <a:pos x="72" y="34"/>
              </a:cxn>
              <a:cxn ang="0">
                <a:pos x="52" y="24"/>
              </a:cxn>
              <a:cxn ang="0">
                <a:pos x="30" y="14"/>
              </a:cxn>
              <a:cxn ang="0">
                <a:pos x="2" y="2"/>
              </a:cxn>
              <a:cxn ang="0">
                <a:pos x="2" y="0"/>
              </a:cxn>
            </a:cxnLst>
            <a:rect l="0" t="0" r="r" b="b"/>
            <a:pathLst>
              <a:path w="446" h="192">
                <a:moveTo>
                  <a:pt x="16" y="8"/>
                </a:moveTo>
                <a:lnTo>
                  <a:pt x="0" y="16"/>
                </a:lnTo>
                <a:lnTo>
                  <a:pt x="2" y="42"/>
                </a:lnTo>
                <a:lnTo>
                  <a:pt x="2" y="70"/>
                </a:lnTo>
                <a:lnTo>
                  <a:pt x="3" y="100"/>
                </a:lnTo>
                <a:lnTo>
                  <a:pt x="3" y="124"/>
                </a:lnTo>
                <a:lnTo>
                  <a:pt x="3" y="148"/>
                </a:lnTo>
                <a:lnTo>
                  <a:pt x="3" y="172"/>
                </a:lnTo>
                <a:lnTo>
                  <a:pt x="4" y="188"/>
                </a:lnTo>
                <a:lnTo>
                  <a:pt x="444" y="192"/>
                </a:lnTo>
                <a:lnTo>
                  <a:pt x="446" y="154"/>
                </a:lnTo>
                <a:lnTo>
                  <a:pt x="444" y="152"/>
                </a:lnTo>
                <a:lnTo>
                  <a:pt x="427" y="148"/>
                </a:lnTo>
                <a:lnTo>
                  <a:pt x="400" y="144"/>
                </a:lnTo>
                <a:lnTo>
                  <a:pt x="376" y="136"/>
                </a:lnTo>
                <a:lnTo>
                  <a:pt x="356" y="130"/>
                </a:lnTo>
                <a:lnTo>
                  <a:pt x="332" y="122"/>
                </a:lnTo>
                <a:lnTo>
                  <a:pt x="310" y="116"/>
                </a:lnTo>
                <a:lnTo>
                  <a:pt x="284" y="108"/>
                </a:lnTo>
                <a:lnTo>
                  <a:pt x="258" y="102"/>
                </a:lnTo>
                <a:lnTo>
                  <a:pt x="238" y="94"/>
                </a:lnTo>
                <a:lnTo>
                  <a:pt x="212" y="88"/>
                </a:lnTo>
                <a:lnTo>
                  <a:pt x="186" y="78"/>
                </a:lnTo>
                <a:lnTo>
                  <a:pt x="162" y="70"/>
                </a:lnTo>
                <a:lnTo>
                  <a:pt x="142" y="62"/>
                </a:lnTo>
                <a:lnTo>
                  <a:pt x="118" y="52"/>
                </a:lnTo>
                <a:lnTo>
                  <a:pt x="94" y="42"/>
                </a:lnTo>
                <a:lnTo>
                  <a:pt x="72" y="34"/>
                </a:lnTo>
                <a:lnTo>
                  <a:pt x="52" y="24"/>
                </a:lnTo>
                <a:lnTo>
                  <a:pt x="30" y="14"/>
                </a:lnTo>
                <a:lnTo>
                  <a:pt x="2" y="2"/>
                </a:lnTo>
                <a:lnTo>
                  <a:pt x="2" y="0"/>
                </a:lnTo>
              </a:path>
            </a:pathLst>
          </a:custGeom>
          <a:solidFill>
            <a:srgbClr val="002060"/>
          </a:solidFill>
          <a:ln w="12700" cap="rnd" cmpd="sng">
            <a:noFill/>
            <a:prstDash val="solid"/>
            <a:round/>
            <a:headEnd type="none" w="med" len="med"/>
            <a:tailEnd type="none" w="med" len="med"/>
          </a:ln>
          <a:effectLst/>
        </p:spPr>
        <p:txBody>
          <a:bodyPr/>
          <a:lstStyle/>
          <a:p>
            <a:endParaRPr lang="en-US"/>
          </a:p>
        </p:txBody>
      </p:sp>
      <p:sp>
        <p:nvSpPr>
          <p:cNvPr id="266246" name="Rectangle 6"/>
          <p:cNvSpPr>
            <a:spLocks noChangeArrowheads="1"/>
          </p:cNvSpPr>
          <p:nvPr/>
        </p:nvSpPr>
        <p:spPr bwMode="auto">
          <a:xfrm>
            <a:off x="5891213" y="3870325"/>
            <a:ext cx="1073150" cy="4540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i="1">
                <a:effectLst/>
                <a:latin typeface="Symbol" pitchFamily="18" charset="2"/>
              </a:rPr>
              <a:t></a:t>
            </a:r>
            <a:r>
              <a:rPr lang="en-US" sz="2400">
                <a:effectLst/>
                <a:latin typeface="Symbol" pitchFamily="18" charset="2"/>
              </a:rPr>
              <a:t></a:t>
            </a:r>
          </a:p>
        </p:txBody>
      </p:sp>
      <p:sp>
        <p:nvSpPr>
          <p:cNvPr id="266247" name="Line 7"/>
          <p:cNvSpPr>
            <a:spLocks noChangeShapeType="1"/>
          </p:cNvSpPr>
          <p:nvPr/>
        </p:nvSpPr>
        <p:spPr bwMode="auto">
          <a:xfrm>
            <a:off x="5695950" y="3109913"/>
            <a:ext cx="0" cy="213995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266248" name="Line 8"/>
          <p:cNvSpPr>
            <a:spLocks noChangeShapeType="1"/>
          </p:cNvSpPr>
          <p:nvPr/>
        </p:nvSpPr>
        <p:spPr bwMode="auto">
          <a:xfrm>
            <a:off x="5702300" y="3351213"/>
            <a:ext cx="647700" cy="0"/>
          </a:xfrm>
          <a:prstGeom prst="line">
            <a:avLst/>
          </a:prstGeom>
          <a:noFill/>
          <a:ln w="12700">
            <a:solidFill>
              <a:schemeClr val="tx1"/>
            </a:solidFill>
            <a:round/>
            <a:headEnd/>
            <a:tailEnd type="triangle" w="med" len="med"/>
          </a:ln>
          <a:effectLst>
            <a:outerShdw dist="17961" dir="2700000" algn="ctr" rotWithShape="0">
              <a:srgbClr val="000000"/>
            </a:outerShdw>
          </a:effectLst>
        </p:spPr>
        <p:txBody>
          <a:bodyPr wrap="none" anchor="ctr"/>
          <a:lstStyle/>
          <a:p>
            <a:endParaRPr lang="en-US"/>
          </a:p>
        </p:txBody>
      </p:sp>
      <p:sp>
        <p:nvSpPr>
          <p:cNvPr id="266249" name="Line 9"/>
          <p:cNvSpPr>
            <a:spLocks noChangeShapeType="1"/>
          </p:cNvSpPr>
          <p:nvPr/>
        </p:nvSpPr>
        <p:spPr bwMode="auto">
          <a:xfrm>
            <a:off x="6102350" y="4367213"/>
            <a:ext cx="0" cy="647700"/>
          </a:xfrm>
          <a:prstGeom prst="line">
            <a:avLst/>
          </a:prstGeom>
          <a:noFill/>
          <a:ln w="12700">
            <a:solidFill>
              <a:schemeClr val="tx1"/>
            </a:solidFill>
            <a:round/>
            <a:headEnd/>
            <a:tailEnd type="triangle" w="med" len="med"/>
          </a:ln>
          <a:effectLst>
            <a:outerShdw dist="17961" dir="2700000" algn="ctr" rotWithShape="0">
              <a:srgbClr val="000000"/>
            </a:outerShdw>
          </a:effectLst>
        </p:spPr>
        <p:txBody>
          <a:bodyPr wrap="none" anchor="ctr"/>
          <a:lstStyle/>
          <a:p>
            <a:endParaRPr lang="en-US"/>
          </a:p>
        </p:txBody>
      </p:sp>
      <p:sp>
        <p:nvSpPr>
          <p:cNvPr id="266250" name="Rectangle 10"/>
          <p:cNvSpPr>
            <a:spLocks noChangeArrowheads="1"/>
          </p:cNvSpPr>
          <p:nvPr/>
        </p:nvSpPr>
        <p:spPr bwMode="auto">
          <a:xfrm>
            <a:off x="3979863" y="5299075"/>
            <a:ext cx="333375" cy="4540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a:effectLst/>
                <a:latin typeface="Book Antiqua" pitchFamily="18" charset="0"/>
              </a:rPr>
              <a:t>0</a:t>
            </a:r>
          </a:p>
        </p:txBody>
      </p:sp>
      <p:sp>
        <p:nvSpPr>
          <p:cNvPr id="266251" name="Rectangle 11"/>
          <p:cNvSpPr>
            <a:spLocks noChangeArrowheads="1"/>
          </p:cNvSpPr>
          <p:nvPr/>
        </p:nvSpPr>
        <p:spPr bwMode="auto">
          <a:xfrm>
            <a:off x="4710113" y="5280025"/>
            <a:ext cx="1695450" cy="4540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a:effectLst/>
                <a:latin typeface="Book Antiqua" pitchFamily="18" charset="0"/>
              </a:rPr>
              <a:t>   </a:t>
            </a:r>
            <a:r>
              <a:rPr lang="en-US" sz="2400" i="1">
                <a:effectLst/>
                <a:latin typeface="Book Antiqua" pitchFamily="18" charset="0"/>
              </a:rPr>
              <a:t>z</a:t>
            </a:r>
            <a:r>
              <a:rPr lang="en-US" sz="2400" i="1" baseline="-25000">
                <a:effectLst/>
                <a:latin typeface="Symbol" pitchFamily="18" charset="2"/>
              </a:rPr>
              <a:t>a</a:t>
            </a:r>
            <a:r>
              <a:rPr lang="en-US" sz="2400">
                <a:effectLst/>
                <a:latin typeface="Book Antiqua" pitchFamily="18" charset="0"/>
              </a:rPr>
              <a:t> = 1.645</a:t>
            </a:r>
          </a:p>
        </p:txBody>
      </p:sp>
      <p:sp>
        <p:nvSpPr>
          <p:cNvPr id="266252" name="Line 12"/>
          <p:cNvSpPr>
            <a:spLocks noChangeShapeType="1"/>
          </p:cNvSpPr>
          <p:nvPr/>
        </p:nvSpPr>
        <p:spPr bwMode="auto">
          <a:xfrm flipH="1">
            <a:off x="4546600" y="4360863"/>
            <a:ext cx="1136650" cy="0"/>
          </a:xfrm>
          <a:prstGeom prst="line">
            <a:avLst/>
          </a:prstGeom>
          <a:noFill/>
          <a:ln w="12700">
            <a:solidFill>
              <a:schemeClr val="tx1"/>
            </a:solidFill>
            <a:round/>
            <a:headEnd/>
            <a:tailEnd type="triangle" w="med" len="med"/>
          </a:ln>
          <a:effectLst>
            <a:outerShdw dist="17961" dir="2700000" algn="ctr" rotWithShape="0">
              <a:srgbClr val="000000"/>
            </a:outerShdw>
          </a:effectLst>
        </p:spPr>
        <p:txBody>
          <a:bodyPr wrap="none" anchor="ctr"/>
          <a:lstStyle/>
          <a:p>
            <a:endParaRPr lang="en-US"/>
          </a:p>
        </p:txBody>
      </p:sp>
      <p:sp>
        <p:nvSpPr>
          <p:cNvPr id="266253" name="Rectangle 13"/>
          <p:cNvSpPr>
            <a:spLocks noChangeArrowheads="1"/>
          </p:cNvSpPr>
          <p:nvPr/>
        </p:nvSpPr>
        <p:spPr bwMode="auto">
          <a:xfrm>
            <a:off x="6386513" y="3146425"/>
            <a:ext cx="1397000" cy="4540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a:effectLst/>
                <a:latin typeface="Book Antiqua" pitchFamily="18" charset="0"/>
              </a:rPr>
              <a:t>Reject </a:t>
            </a:r>
            <a:r>
              <a:rPr lang="en-US" sz="2400" i="1">
                <a:effectLst/>
                <a:latin typeface="Book Antiqua" pitchFamily="18" charset="0"/>
              </a:rPr>
              <a:t>H</a:t>
            </a:r>
            <a:r>
              <a:rPr lang="en-US" sz="2400" baseline="-25000">
                <a:effectLst/>
                <a:latin typeface="Book Antiqua" pitchFamily="18" charset="0"/>
              </a:rPr>
              <a:t>0</a:t>
            </a:r>
          </a:p>
        </p:txBody>
      </p:sp>
      <p:sp>
        <p:nvSpPr>
          <p:cNvPr id="266254" name="Rectangle 14"/>
          <p:cNvSpPr>
            <a:spLocks noChangeArrowheads="1"/>
          </p:cNvSpPr>
          <p:nvPr/>
        </p:nvSpPr>
        <p:spPr bwMode="auto">
          <a:xfrm>
            <a:off x="2043113" y="4137025"/>
            <a:ext cx="2473325" cy="4540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a:effectLst/>
                <a:latin typeface="Book Antiqua" pitchFamily="18" charset="0"/>
              </a:rPr>
              <a:t>Do Not Reject </a:t>
            </a:r>
            <a:r>
              <a:rPr lang="en-US" sz="2400" i="1">
                <a:effectLst/>
                <a:latin typeface="Book Antiqua" pitchFamily="18" charset="0"/>
              </a:rPr>
              <a:t>H</a:t>
            </a:r>
            <a:r>
              <a:rPr lang="en-US" sz="2400" baseline="-25000">
                <a:effectLst/>
                <a:latin typeface="Book Antiqua" pitchFamily="18" charset="0"/>
              </a:rPr>
              <a:t>0</a:t>
            </a:r>
          </a:p>
        </p:txBody>
      </p:sp>
      <p:grpSp>
        <p:nvGrpSpPr>
          <p:cNvPr id="266255" name="Group 15"/>
          <p:cNvGrpSpPr>
            <a:grpSpLocks/>
          </p:cNvGrpSpPr>
          <p:nvPr/>
        </p:nvGrpSpPr>
        <p:grpSpPr bwMode="auto">
          <a:xfrm>
            <a:off x="1757363" y="1990725"/>
            <a:ext cx="4722812" cy="2917825"/>
            <a:chOff x="1107" y="1218"/>
            <a:chExt cx="2975" cy="1838"/>
          </a:xfrm>
        </p:grpSpPr>
        <p:sp>
          <p:nvSpPr>
            <p:cNvPr id="266256" name="Arc 16"/>
            <p:cNvSpPr>
              <a:spLocks/>
            </p:cNvSpPr>
            <p:nvPr/>
          </p:nvSpPr>
          <p:spPr bwMode="auto">
            <a:xfrm rot="4500000">
              <a:off x="2893" y="2320"/>
              <a:ext cx="770" cy="284"/>
            </a:xfrm>
            <a:custGeom>
              <a:avLst/>
              <a:gdLst>
                <a:gd name="G0" fmla="+- 0 0 0"/>
                <a:gd name="G1" fmla="+- 0 0 0"/>
                <a:gd name="G2" fmla="+- 21600 0 0"/>
                <a:gd name="T0" fmla="*/ 18744 w 18744"/>
                <a:gd name="T1" fmla="*/ 10735 h 21600"/>
                <a:gd name="T2" fmla="*/ 0 w 18744"/>
                <a:gd name="T3" fmla="*/ 21600 h 21600"/>
                <a:gd name="T4" fmla="*/ 0 w 18744"/>
                <a:gd name="T5" fmla="*/ 0 h 21600"/>
              </a:gdLst>
              <a:ahLst/>
              <a:cxnLst>
                <a:cxn ang="0">
                  <a:pos x="T0" y="T1"/>
                </a:cxn>
                <a:cxn ang="0">
                  <a:pos x="T2" y="T3"/>
                </a:cxn>
                <a:cxn ang="0">
                  <a:pos x="T4" y="T5"/>
                </a:cxn>
              </a:cxnLst>
              <a:rect l="0" t="0" r="r" b="b"/>
              <a:pathLst>
                <a:path w="18744" h="21600" fill="none" extrusionOk="0">
                  <a:moveTo>
                    <a:pt x="18743" y="10734"/>
                  </a:moveTo>
                  <a:cubicBezTo>
                    <a:pt x="14895" y="17454"/>
                    <a:pt x="7743" y="21599"/>
                    <a:pt x="0" y="21600"/>
                  </a:cubicBezTo>
                </a:path>
                <a:path w="18744" h="21600" stroke="0" extrusionOk="0">
                  <a:moveTo>
                    <a:pt x="18743" y="10734"/>
                  </a:moveTo>
                  <a:cubicBezTo>
                    <a:pt x="14895" y="17454"/>
                    <a:pt x="7743" y="21599"/>
                    <a:pt x="0" y="21600"/>
                  </a:cubicBezTo>
                  <a:lnTo>
                    <a:pt x="0" y="0"/>
                  </a:lnTo>
                  <a:close/>
                </a:path>
              </a:pathLst>
            </a:custGeom>
            <a:noFill/>
            <a:ln w="12700" cap="rnd">
              <a:solidFill>
                <a:schemeClr val="tx1"/>
              </a:solidFill>
              <a:round/>
              <a:headEnd/>
              <a:tailEnd/>
            </a:ln>
            <a:effectLst/>
          </p:spPr>
          <p:txBody>
            <a:bodyPr wrap="none" anchor="ctr"/>
            <a:lstStyle/>
            <a:p>
              <a:endParaRPr lang="en-US"/>
            </a:p>
          </p:txBody>
        </p:sp>
        <p:sp>
          <p:nvSpPr>
            <p:cNvPr id="266257" name="Arc 17"/>
            <p:cNvSpPr>
              <a:spLocks/>
            </p:cNvSpPr>
            <p:nvPr/>
          </p:nvSpPr>
          <p:spPr bwMode="auto">
            <a:xfrm rot="6300000">
              <a:off x="1867" y="1585"/>
              <a:ext cx="956" cy="224"/>
            </a:xfrm>
            <a:custGeom>
              <a:avLst/>
              <a:gdLst>
                <a:gd name="G0" fmla="+- 21600 0 0"/>
                <a:gd name="G1" fmla="+- 0 0 0"/>
                <a:gd name="G2" fmla="+- 21600 0 0"/>
                <a:gd name="T0" fmla="*/ 2160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noFill/>
            <a:ln w="12700" cap="rnd">
              <a:solidFill>
                <a:schemeClr val="tx1"/>
              </a:solidFill>
              <a:round/>
              <a:headEnd/>
              <a:tailEnd/>
            </a:ln>
            <a:effectLst/>
          </p:spPr>
          <p:txBody>
            <a:bodyPr wrap="none" anchor="ctr"/>
            <a:lstStyle/>
            <a:p>
              <a:endParaRPr lang="en-US"/>
            </a:p>
          </p:txBody>
        </p:sp>
        <p:sp>
          <p:nvSpPr>
            <p:cNvPr id="266258" name="Arc 18"/>
            <p:cNvSpPr>
              <a:spLocks/>
            </p:cNvSpPr>
            <p:nvPr/>
          </p:nvSpPr>
          <p:spPr bwMode="auto">
            <a:xfrm rot="16980000">
              <a:off x="1489" y="2343"/>
              <a:ext cx="790" cy="284"/>
            </a:xfrm>
            <a:custGeom>
              <a:avLst/>
              <a:gdLst>
                <a:gd name="G0" fmla="+- 19433 0 0"/>
                <a:gd name="G1" fmla="+- 0 0 0"/>
                <a:gd name="G2" fmla="+- 21600 0 0"/>
                <a:gd name="T0" fmla="*/ 19433 w 19433"/>
                <a:gd name="T1" fmla="*/ 21600 h 21600"/>
                <a:gd name="T2" fmla="*/ 0 w 19433"/>
                <a:gd name="T3" fmla="*/ 9430 h 21600"/>
                <a:gd name="T4" fmla="*/ 19433 w 19433"/>
                <a:gd name="T5" fmla="*/ 0 h 21600"/>
              </a:gdLst>
              <a:ahLst/>
              <a:cxnLst>
                <a:cxn ang="0">
                  <a:pos x="T0" y="T1"/>
                </a:cxn>
                <a:cxn ang="0">
                  <a:pos x="T2" y="T3"/>
                </a:cxn>
                <a:cxn ang="0">
                  <a:pos x="T4" y="T5"/>
                </a:cxn>
              </a:cxnLst>
              <a:rect l="0" t="0" r="r" b="b"/>
              <a:pathLst>
                <a:path w="19433" h="21600" fill="none" extrusionOk="0">
                  <a:moveTo>
                    <a:pt x="19433" y="21600"/>
                  </a:moveTo>
                  <a:cubicBezTo>
                    <a:pt x="11159" y="21600"/>
                    <a:pt x="3612" y="16873"/>
                    <a:pt x="0" y="9429"/>
                  </a:cubicBezTo>
                </a:path>
                <a:path w="19433" h="21600" stroke="0" extrusionOk="0">
                  <a:moveTo>
                    <a:pt x="19433" y="21600"/>
                  </a:moveTo>
                  <a:cubicBezTo>
                    <a:pt x="11159" y="21600"/>
                    <a:pt x="3612" y="16873"/>
                    <a:pt x="0" y="9429"/>
                  </a:cubicBezTo>
                  <a:lnTo>
                    <a:pt x="19433" y="0"/>
                  </a:lnTo>
                  <a:close/>
                </a:path>
              </a:pathLst>
            </a:custGeom>
            <a:noFill/>
            <a:ln w="12700" cap="rnd">
              <a:solidFill>
                <a:schemeClr val="tx1"/>
              </a:solidFill>
              <a:round/>
              <a:headEnd/>
              <a:tailEnd/>
            </a:ln>
            <a:effectLst/>
          </p:spPr>
          <p:txBody>
            <a:bodyPr wrap="none" anchor="ctr"/>
            <a:lstStyle/>
            <a:p>
              <a:endParaRPr lang="en-US"/>
            </a:p>
          </p:txBody>
        </p:sp>
        <p:sp>
          <p:nvSpPr>
            <p:cNvPr id="266259" name="Arc 19"/>
            <p:cNvSpPr>
              <a:spLocks/>
            </p:cNvSpPr>
            <p:nvPr/>
          </p:nvSpPr>
          <p:spPr bwMode="auto">
            <a:xfrm rot="20760000">
              <a:off x="1107" y="2892"/>
              <a:ext cx="697" cy="164"/>
            </a:xfrm>
            <a:custGeom>
              <a:avLst/>
              <a:gdLst>
                <a:gd name="G0" fmla="+- 0 0 0"/>
                <a:gd name="G1" fmla="+- 0 0 0"/>
                <a:gd name="G2" fmla="+- 21600 0 0"/>
                <a:gd name="T0" fmla="*/ 20693 w 20693"/>
                <a:gd name="T1" fmla="*/ 6194 h 21576"/>
                <a:gd name="T2" fmla="*/ 1014 w 20693"/>
                <a:gd name="T3" fmla="*/ 21576 h 21576"/>
                <a:gd name="T4" fmla="*/ 0 w 20693"/>
                <a:gd name="T5" fmla="*/ 0 h 21576"/>
              </a:gdLst>
              <a:ahLst/>
              <a:cxnLst>
                <a:cxn ang="0">
                  <a:pos x="T0" y="T1"/>
                </a:cxn>
                <a:cxn ang="0">
                  <a:pos x="T2" y="T3"/>
                </a:cxn>
                <a:cxn ang="0">
                  <a:pos x="T4" y="T5"/>
                </a:cxn>
              </a:cxnLst>
              <a:rect l="0" t="0" r="r" b="b"/>
              <a:pathLst>
                <a:path w="20693" h="21576" fill="none" extrusionOk="0">
                  <a:moveTo>
                    <a:pt x="20692" y="6193"/>
                  </a:moveTo>
                  <a:cubicBezTo>
                    <a:pt x="18063" y="14978"/>
                    <a:pt x="10173" y="21145"/>
                    <a:pt x="1014" y="21576"/>
                  </a:cubicBezTo>
                </a:path>
                <a:path w="20693" h="21576" stroke="0" extrusionOk="0">
                  <a:moveTo>
                    <a:pt x="20692" y="6193"/>
                  </a:moveTo>
                  <a:cubicBezTo>
                    <a:pt x="18063" y="14978"/>
                    <a:pt x="10173" y="21145"/>
                    <a:pt x="1014" y="21576"/>
                  </a:cubicBezTo>
                  <a:lnTo>
                    <a:pt x="0" y="0"/>
                  </a:lnTo>
                  <a:close/>
                </a:path>
              </a:pathLst>
            </a:custGeom>
            <a:noFill/>
            <a:ln w="12700" cap="rnd">
              <a:solidFill>
                <a:schemeClr val="tx1"/>
              </a:solidFill>
              <a:round/>
              <a:headEnd/>
              <a:tailEnd/>
            </a:ln>
            <a:effectLst/>
          </p:spPr>
          <p:txBody>
            <a:bodyPr wrap="none" anchor="ctr"/>
            <a:lstStyle/>
            <a:p>
              <a:endParaRPr lang="en-US"/>
            </a:p>
          </p:txBody>
        </p:sp>
        <p:sp>
          <p:nvSpPr>
            <p:cNvPr id="266260" name="Arc 20"/>
            <p:cNvSpPr>
              <a:spLocks/>
            </p:cNvSpPr>
            <p:nvPr/>
          </p:nvSpPr>
          <p:spPr bwMode="auto">
            <a:xfrm rot="15300000">
              <a:off x="2331" y="1584"/>
              <a:ext cx="957" cy="225"/>
            </a:xfrm>
            <a:custGeom>
              <a:avLst/>
              <a:gdLst>
                <a:gd name="G0" fmla="+- 0 0 0"/>
                <a:gd name="G1" fmla="+- 96 0 0"/>
                <a:gd name="G2" fmla="+- 21600 0 0"/>
                <a:gd name="T0" fmla="*/ 21600 w 21600"/>
                <a:gd name="T1" fmla="*/ 0 h 21696"/>
                <a:gd name="T2" fmla="*/ 0 w 21600"/>
                <a:gd name="T3" fmla="*/ 21696 h 21696"/>
                <a:gd name="T4" fmla="*/ 0 w 21600"/>
                <a:gd name="T5" fmla="*/ 96 h 21696"/>
              </a:gdLst>
              <a:ahLst/>
              <a:cxnLst>
                <a:cxn ang="0">
                  <a:pos x="T0" y="T1"/>
                </a:cxn>
                <a:cxn ang="0">
                  <a:pos x="T2" y="T3"/>
                </a:cxn>
                <a:cxn ang="0">
                  <a:pos x="T4" y="T5"/>
                </a:cxn>
              </a:cxnLst>
              <a:rect l="0" t="0" r="r" b="b"/>
              <a:pathLst>
                <a:path w="21600" h="21696" fill="none" extrusionOk="0">
                  <a:moveTo>
                    <a:pt x="21599" y="0"/>
                  </a:moveTo>
                  <a:cubicBezTo>
                    <a:pt x="21599" y="32"/>
                    <a:pt x="21600" y="64"/>
                    <a:pt x="21600" y="96"/>
                  </a:cubicBezTo>
                  <a:cubicBezTo>
                    <a:pt x="21600" y="12025"/>
                    <a:pt x="11929" y="21695"/>
                    <a:pt x="0" y="21696"/>
                  </a:cubicBezTo>
                </a:path>
                <a:path w="21600" h="21696" stroke="0" extrusionOk="0">
                  <a:moveTo>
                    <a:pt x="21599" y="0"/>
                  </a:moveTo>
                  <a:cubicBezTo>
                    <a:pt x="21599" y="32"/>
                    <a:pt x="21600" y="64"/>
                    <a:pt x="21600" y="96"/>
                  </a:cubicBezTo>
                  <a:cubicBezTo>
                    <a:pt x="21600" y="12025"/>
                    <a:pt x="11929" y="21695"/>
                    <a:pt x="0" y="21696"/>
                  </a:cubicBezTo>
                  <a:lnTo>
                    <a:pt x="0" y="96"/>
                  </a:lnTo>
                  <a:close/>
                </a:path>
              </a:pathLst>
            </a:custGeom>
            <a:noFill/>
            <a:ln w="12700" cap="rnd">
              <a:solidFill>
                <a:schemeClr val="tx1"/>
              </a:solidFill>
              <a:round/>
              <a:headEnd/>
              <a:tailEnd/>
            </a:ln>
            <a:effectLst/>
          </p:spPr>
          <p:txBody>
            <a:bodyPr wrap="none" anchor="ctr"/>
            <a:lstStyle/>
            <a:p>
              <a:endParaRPr lang="en-US"/>
            </a:p>
          </p:txBody>
        </p:sp>
        <p:sp>
          <p:nvSpPr>
            <p:cNvPr id="266261" name="Arc 21"/>
            <p:cNvSpPr>
              <a:spLocks/>
            </p:cNvSpPr>
            <p:nvPr/>
          </p:nvSpPr>
          <p:spPr bwMode="auto">
            <a:xfrm rot="844471">
              <a:off x="3356" y="2858"/>
              <a:ext cx="726" cy="195"/>
            </a:xfrm>
            <a:custGeom>
              <a:avLst/>
              <a:gdLst>
                <a:gd name="G0" fmla="+- 20527 0 0"/>
                <a:gd name="G1" fmla="+- 0 0 0"/>
                <a:gd name="G2" fmla="+- 21600 0 0"/>
                <a:gd name="T0" fmla="*/ 22549 w 22549"/>
                <a:gd name="T1" fmla="*/ 21505 h 21600"/>
                <a:gd name="T2" fmla="*/ 0 w 22549"/>
                <a:gd name="T3" fmla="*/ 6724 h 21600"/>
                <a:gd name="T4" fmla="*/ 20527 w 22549"/>
                <a:gd name="T5" fmla="*/ 0 h 21600"/>
              </a:gdLst>
              <a:ahLst/>
              <a:cxnLst>
                <a:cxn ang="0">
                  <a:pos x="T0" y="T1"/>
                </a:cxn>
                <a:cxn ang="0">
                  <a:pos x="T2" y="T3"/>
                </a:cxn>
                <a:cxn ang="0">
                  <a:pos x="T4" y="T5"/>
                </a:cxn>
              </a:cxnLst>
              <a:rect l="0" t="0" r="r" b="b"/>
              <a:pathLst>
                <a:path w="22549" h="21600" fill="none" extrusionOk="0">
                  <a:moveTo>
                    <a:pt x="22549" y="21505"/>
                  </a:moveTo>
                  <a:cubicBezTo>
                    <a:pt x="21876" y="21568"/>
                    <a:pt x="21202" y="21599"/>
                    <a:pt x="20527" y="21600"/>
                  </a:cubicBezTo>
                  <a:cubicBezTo>
                    <a:pt x="11188" y="21600"/>
                    <a:pt x="2907" y="15598"/>
                    <a:pt x="0" y="6723"/>
                  </a:cubicBezTo>
                </a:path>
                <a:path w="22549" h="21600" stroke="0" extrusionOk="0">
                  <a:moveTo>
                    <a:pt x="22549" y="21505"/>
                  </a:moveTo>
                  <a:cubicBezTo>
                    <a:pt x="21876" y="21568"/>
                    <a:pt x="21202" y="21599"/>
                    <a:pt x="20527" y="21600"/>
                  </a:cubicBezTo>
                  <a:cubicBezTo>
                    <a:pt x="11188" y="21600"/>
                    <a:pt x="2907" y="15598"/>
                    <a:pt x="0" y="6723"/>
                  </a:cubicBezTo>
                  <a:lnTo>
                    <a:pt x="20527" y="0"/>
                  </a:lnTo>
                  <a:close/>
                </a:path>
              </a:pathLst>
            </a:custGeom>
            <a:noFill/>
            <a:ln w="12700" cap="rnd">
              <a:solidFill>
                <a:schemeClr val="tx1"/>
              </a:solidFill>
              <a:round/>
              <a:headEnd/>
              <a:tailEnd/>
            </a:ln>
            <a:effectLst/>
          </p:spPr>
          <p:txBody>
            <a:bodyPr wrap="none" anchor="ctr"/>
            <a:lstStyle/>
            <a:p>
              <a:endParaRPr lang="en-US"/>
            </a:p>
          </p:txBody>
        </p:sp>
      </p:grpSp>
      <p:sp>
        <p:nvSpPr>
          <p:cNvPr id="266262" name="Line 22"/>
          <p:cNvSpPr>
            <a:spLocks noChangeShapeType="1"/>
          </p:cNvSpPr>
          <p:nvPr/>
        </p:nvSpPr>
        <p:spPr bwMode="auto">
          <a:xfrm>
            <a:off x="1630363" y="5102225"/>
            <a:ext cx="5002212" cy="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266263" name="Text Box 23"/>
          <p:cNvSpPr txBox="1">
            <a:spLocks noChangeArrowheads="1"/>
          </p:cNvSpPr>
          <p:nvPr/>
        </p:nvSpPr>
        <p:spPr bwMode="auto">
          <a:xfrm>
            <a:off x="6654800" y="4830763"/>
            <a:ext cx="330200" cy="488950"/>
          </a:xfrm>
          <a:prstGeom prst="rect">
            <a:avLst/>
          </a:prstGeom>
          <a:noFill/>
          <a:ln w="12700">
            <a:noFill/>
            <a:miter lim="800000"/>
            <a:headEnd/>
            <a:tailEnd/>
          </a:ln>
          <a:effectLst/>
        </p:spPr>
        <p:txBody>
          <a:bodyPr wrap="none">
            <a:spAutoFit/>
          </a:bodyPr>
          <a:lstStyle/>
          <a:p>
            <a:r>
              <a:rPr lang="en-US" sz="2600" i="1">
                <a:effectLst>
                  <a:outerShdw blurRad="38100" dist="38100" dir="2700000" algn="tl">
                    <a:srgbClr val="000000"/>
                  </a:outerShdw>
                </a:effectLst>
                <a:latin typeface="Book Antiqua" pitchFamily="18" charset="0"/>
              </a:rPr>
              <a:t>z</a:t>
            </a:r>
          </a:p>
        </p:txBody>
      </p:sp>
      <p:grpSp>
        <p:nvGrpSpPr>
          <p:cNvPr id="266264" name="Group 24"/>
          <p:cNvGrpSpPr>
            <a:grpSpLocks/>
          </p:cNvGrpSpPr>
          <p:nvPr/>
        </p:nvGrpSpPr>
        <p:grpSpPr bwMode="auto">
          <a:xfrm>
            <a:off x="1420813" y="2106613"/>
            <a:ext cx="1779587" cy="1379537"/>
            <a:chOff x="895" y="1663"/>
            <a:chExt cx="1121" cy="869"/>
          </a:xfrm>
        </p:grpSpPr>
        <p:sp>
          <p:nvSpPr>
            <p:cNvPr id="266265" name="Rectangle 25"/>
            <p:cNvSpPr>
              <a:spLocks noChangeArrowheads="1"/>
            </p:cNvSpPr>
            <p:nvPr/>
          </p:nvSpPr>
          <p:spPr bwMode="auto">
            <a:xfrm>
              <a:off x="895" y="1663"/>
              <a:ext cx="1121" cy="804"/>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a:effectLst/>
                  <a:latin typeface="Book Antiqua" pitchFamily="18" charset="0"/>
                </a:rPr>
                <a:t>  Sampling</a:t>
              </a:r>
            </a:p>
            <a:p>
              <a:pPr algn="l"/>
              <a:r>
                <a:rPr lang="en-US" sz="2400">
                  <a:effectLst/>
                  <a:latin typeface="Book Antiqua" pitchFamily="18" charset="0"/>
                </a:rPr>
                <a:t>distribution</a:t>
              </a:r>
            </a:p>
            <a:p>
              <a:pPr algn="l"/>
              <a:endParaRPr lang="en-US" sz="600">
                <a:effectLst/>
                <a:latin typeface="Book Antiqua" pitchFamily="18" charset="0"/>
              </a:endParaRPr>
            </a:p>
            <a:p>
              <a:pPr algn="l"/>
              <a:r>
                <a:rPr lang="en-US" sz="2400">
                  <a:effectLst/>
                  <a:latin typeface="Book Antiqua" pitchFamily="18" charset="0"/>
                </a:rPr>
                <a:t> of </a:t>
              </a:r>
            </a:p>
          </p:txBody>
        </p:sp>
        <p:graphicFrame>
          <p:nvGraphicFramePr>
            <p:cNvPr id="266266" name="Object 26">
              <a:hlinkClick r:id="" action="ppaction://ole?verb=0"/>
            </p:cNvPr>
            <p:cNvGraphicFramePr>
              <a:graphicFrameLocks/>
            </p:cNvGraphicFramePr>
            <p:nvPr/>
          </p:nvGraphicFramePr>
          <p:xfrm>
            <a:off x="1208" y="2155"/>
            <a:ext cx="753" cy="377"/>
          </p:xfrm>
          <a:graphic>
            <a:graphicData uri="http://schemas.openxmlformats.org/presentationml/2006/ole">
              <mc:AlternateContent xmlns:mc="http://schemas.openxmlformats.org/markup-compatibility/2006">
                <mc:Choice xmlns:v="urn:schemas-microsoft-com:vml" Requires="v">
                  <p:oleObj spid="_x0000_s266297" name="Equation" r:id="rId4" imgW="1204560" imgH="607680" progId="Equation">
                    <p:embed/>
                  </p:oleObj>
                </mc:Choice>
                <mc:Fallback>
                  <p:oleObj name="Equation" r:id="rId4" imgW="1204560" imgH="607680" progId="Equation">
                    <p:embed/>
                    <p:pic>
                      <p:nvPicPr>
                        <p:cNvPr id="0" name="Picture 26"/>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08" y="2155"/>
                          <a:ext cx="753" cy="377"/>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
        <p:nvSpPr>
          <p:cNvPr id="266268" name="AutoShape 28"/>
          <p:cNvSpPr>
            <a:spLocks noChangeArrowheads="1"/>
          </p:cNvSpPr>
          <p:nvPr/>
        </p:nvSpPr>
        <p:spPr bwMode="auto">
          <a:xfrm rot="5400000">
            <a:off x="752475" y="19558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66269" name="AutoShape 29"/>
          <p:cNvSpPr>
            <a:spLocks noChangeArrowheads="1"/>
          </p:cNvSpPr>
          <p:nvPr/>
        </p:nvSpPr>
        <p:spPr bwMode="auto">
          <a:xfrm rot="5400000">
            <a:off x="752475" y="50038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66270" name="Rectangle 30"/>
          <p:cNvSpPr>
            <a:spLocks noChangeArrowheads="1"/>
          </p:cNvSpPr>
          <p:nvPr/>
        </p:nvSpPr>
        <p:spPr bwMode="auto">
          <a:xfrm>
            <a:off x="690563" y="141288"/>
            <a:ext cx="7772400" cy="8143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Upper-Tailed Test About a Population Mean:</a:t>
            </a:r>
          </a:p>
          <a:p>
            <a:r>
              <a:rPr lang="en-US" sz="2800" i="1">
                <a:solidFill>
                  <a:srgbClr val="66FFFF"/>
                </a:solidFill>
                <a:effectLst>
                  <a:outerShdw blurRad="38100" dist="38100" dir="2700000" algn="tl">
                    <a:srgbClr val="000000"/>
                  </a:outerShdw>
                </a:effectLst>
                <a:latin typeface="Symbol" pitchFamily="18" charset="2"/>
              </a:rPr>
              <a:t>s</a:t>
            </a:r>
            <a:r>
              <a:rPr lang="en-US" sz="2800">
                <a:solidFill>
                  <a:srgbClr val="66FFFF"/>
                </a:solidFill>
                <a:effectLst>
                  <a:outerShdw blurRad="38100" dist="38100" dir="2700000" algn="tl">
                    <a:srgbClr val="000000"/>
                  </a:outerShdw>
                </a:effectLst>
                <a:latin typeface="Book Antiqua" pitchFamily="18" charset="0"/>
              </a:rPr>
              <a:t>  Known</a:t>
            </a:r>
            <a:endParaRPr lang="en-US" sz="2600">
              <a:solidFill>
                <a:srgbClr val="66FFFF"/>
              </a:solidFill>
              <a:effectLst>
                <a:outerShdw blurRad="38100" dist="38100" dir="2700000" algn="tl">
                  <a:srgbClr val="000000"/>
                </a:outerShdw>
              </a:effectLst>
              <a:latin typeface="Book Antiqua" pitchFamily="18" charset="0"/>
            </a:endParaRPr>
          </a:p>
        </p:txBody>
      </p:sp>
      <p:sp>
        <p:nvSpPr>
          <p:cNvPr id="266271" name="Rectangle 31"/>
          <p:cNvSpPr>
            <a:spLocks noChangeArrowheads="1"/>
          </p:cNvSpPr>
          <p:nvPr/>
        </p:nvSpPr>
        <p:spPr bwMode="auto">
          <a:xfrm>
            <a:off x="706438" y="1090613"/>
            <a:ext cx="5576887" cy="571500"/>
          </a:xfrm>
          <a:prstGeom prst="rect">
            <a:avLst/>
          </a:prstGeom>
          <a:noFill/>
          <a:ln w="12700">
            <a:noFill/>
            <a:miter lim="800000"/>
            <a:headEnd/>
            <a:tailEnd/>
          </a:ln>
          <a:effectLst>
            <a:outerShdw dist="17961" dir="2700000" algn="ctr" rotWithShape="0">
              <a:srgbClr val="000000"/>
            </a:outerShdw>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solidFill>
                  <a:srgbClr val="66FFFF"/>
                </a:solidFill>
                <a:effectLst>
                  <a:outerShdw blurRad="38100" dist="38100" dir="2700000" algn="tl">
                    <a:srgbClr val="000000"/>
                  </a:outerShdw>
                </a:effectLst>
                <a:latin typeface="Book Antiqua" pitchFamily="18" charset="0"/>
              </a:rPr>
              <a:t>Critical Value Approach</a:t>
            </a:r>
            <a:endParaRPr lang="en-US" sz="2400" baseline="-25000">
              <a:effectLst>
                <a:outerShdw blurRad="38100" dist="38100" dir="2700000" algn="tl">
                  <a:srgbClr val="000000"/>
                </a:outerShdw>
              </a:effectLst>
              <a:latin typeface="Book Antiqua" pitchFamily="18" charset="0"/>
            </a:endParaRP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266268"/>
                                        </p:tgtEl>
                                        <p:attrNameLst>
                                          <p:attrName>style.visibility</p:attrName>
                                        </p:attrNameLst>
                                      </p:cBhvr>
                                      <p:to>
                                        <p:strVal val="visible"/>
                                      </p:to>
                                    </p:set>
                                    <p:animEffect transition="in" filter="slide(fromLeft)">
                                      <p:cBhvr>
                                        <p:cTn id="7" dur="500"/>
                                        <p:tgtEl>
                                          <p:spTgt spid="266268"/>
                                        </p:tgtEl>
                                      </p:cBhvr>
                                    </p:animEffect>
                                  </p:childTnLst>
                                  <p:subTnLst>
                                    <p:set>
                                      <p:cBhvr override="childStyle">
                                        <p:cTn dur="1" fill="hold" display="0" masterRel="nextClick" afterEffect="1"/>
                                        <p:tgtEl>
                                          <p:spTgt spid="266268"/>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66242"/>
                                        </p:tgtEl>
                                        <p:attrNameLst>
                                          <p:attrName>style.visibility</p:attrName>
                                        </p:attrNameLst>
                                      </p:cBhvr>
                                      <p:to>
                                        <p:strVal val="visible"/>
                                      </p:to>
                                    </p:set>
                                    <p:animEffect transition="in" filter="dissolve">
                                      <p:cBhvr>
                                        <p:cTn id="12" dur="500"/>
                                        <p:tgtEl>
                                          <p:spTgt spid="266242"/>
                                        </p:tgtEl>
                                      </p:cBhvr>
                                    </p:animEffect>
                                  </p:childTnLst>
                                </p:cTn>
                              </p:par>
                            </p:childTnLst>
                          </p:cTn>
                        </p:par>
                        <p:par>
                          <p:cTn id="13" fill="hold">
                            <p:stCondLst>
                              <p:cond delay="500"/>
                            </p:stCondLst>
                            <p:childTnLst>
                              <p:par>
                                <p:cTn id="14" presetID="12" presetClass="entr" presetSubtype="8" fill="hold" grpId="0" nodeType="afterEffect">
                                  <p:stCondLst>
                                    <p:cond delay="1000"/>
                                  </p:stCondLst>
                                  <p:childTnLst>
                                    <p:set>
                                      <p:cBhvr>
                                        <p:cTn id="15" dur="1" fill="hold">
                                          <p:stCondLst>
                                            <p:cond delay="0"/>
                                          </p:stCondLst>
                                        </p:cTn>
                                        <p:tgtEl>
                                          <p:spTgt spid="266262"/>
                                        </p:tgtEl>
                                        <p:attrNameLst>
                                          <p:attrName>style.visibility</p:attrName>
                                        </p:attrNameLst>
                                      </p:cBhvr>
                                      <p:to>
                                        <p:strVal val="visible"/>
                                      </p:to>
                                    </p:set>
                                    <p:animEffect transition="in" filter="slide(fromLeft)">
                                      <p:cBhvr>
                                        <p:cTn id="16" dur="500"/>
                                        <p:tgtEl>
                                          <p:spTgt spid="266262"/>
                                        </p:tgtEl>
                                      </p:cBhvr>
                                    </p:animEffect>
                                  </p:childTnLst>
                                </p:cTn>
                              </p:par>
                            </p:childTnLst>
                          </p:cTn>
                        </p:par>
                        <p:par>
                          <p:cTn id="17" fill="hold">
                            <p:stCondLst>
                              <p:cond delay="2000"/>
                            </p:stCondLst>
                            <p:childTnLst>
                              <p:par>
                                <p:cTn id="18" presetID="12" presetClass="entr" presetSubtype="8" fill="hold" grpId="0" nodeType="afterEffect">
                                  <p:stCondLst>
                                    <p:cond delay="0"/>
                                  </p:stCondLst>
                                  <p:childTnLst>
                                    <p:set>
                                      <p:cBhvr>
                                        <p:cTn id="19" dur="1" fill="hold">
                                          <p:stCondLst>
                                            <p:cond delay="0"/>
                                          </p:stCondLst>
                                        </p:cTn>
                                        <p:tgtEl>
                                          <p:spTgt spid="266263"/>
                                        </p:tgtEl>
                                        <p:attrNameLst>
                                          <p:attrName>style.visibility</p:attrName>
                                        </p:attrNameLst>
                                      </p:cBhvr>
                                      <p:to>
                                        <p:strVal val="visible"/>
                                      </p:to>
                                    </p:set>
                                    <p:animEffect transition="in" filter="slide(fromLeft)">
                                      <p:cBhvr>
                                        <p:cTn id="20" dur="500"/>
                                        <p:tgtEl>
                                          <p:spTgt spid="266263"/>
                                        </p:tgtEl>
                                      </p:cBhvr>
                                    </p:animEffect>
                                  </p:childTnLst>
                                </p:cTn>
                              </p:par>
                            </p:childTnLst>
                          </p:cTn>
                        </p:par>
                        <p:par>
                          <p:cTn id="21" fill="hold">
                            <p:stCondLst>
                              <p:cond delay="2500"/>
                            </p:stCondLst>
                            <p:childTnLst>
                              <p:par>
                                <p:cTn id="22" presetID="12" presetClass="entr" presetSubtype="1" fill="hold" grpId="0" nodeType="afterEffect">
                                  <p:stCondLst>
                                    <p:cond delay="1000"/>
                                  </p:stCondLst>
                                  <p:childTnLst>
                                    <p:set>
                                      <p:cBhvr>
                                        <p:cTn id="23" dur="1" fill="hold">
                                          <p:stCondLst>
                                            <p:cond delay="0"/>
                                          </p:stCondLst>
                                        </p:cTn>
                                        <p:tgtEl>
                                          <p:spTgt spid="266244"/>
                                        </p:tgtEl>
                                        <p:attrNameLst>
                                          <p:attrName>style.visibility</p:attrName>
                                        </p:attrNameLst>
                                      </p:cBhvr>
                                      <p:to>
                                        <p:strVal val="visible"/>
                                      </p:to>
                                    </p:set>
                                    <p:animEffect transition="in" filter="slide(fromTop)">
                                      <p:cBhvr>
                                        <p:cTn id="24" dur="500"/>
                                        <p:tgtEl>
                                          <p:spTgt spid="266244"/>
                                        </p:tgtEl>
                                      </p:cBhvr>
                                    </p:animEffect>
                                  </p:childTnLst>
                                </p:cTn>
                              </p:par>
                            </p:childTnLst>
                          </p:cTn>
                        </p:par>
                        <p:par>
                          <p:cTn id="25" fill="hold">
                            <p:stCondLst>
                              <p:cond delay="4000"/>
                            </p:stCondLst>
                            <p:childTnLst>
                              <p:par>
                                <p:cTn id="26" presetID="12" presetClass="entr" presetSubtype="1" fill="hold" grpId="0" nodeType="afterEffect">
                                  <p:stCondLst>
                                    <p:cond delay="1000"/>
                                  </p:stCondLst>
                                  <p:childTnLst>
                                    <p:set>
                                      <p:cBhvr>
                                        <p:cTn id="27" dur="1" fill="hold">
                                          <p:stCondLst>
                                            <p:cond delay="0"/>
                                          </p:stCondLst>
                                        </p:cTn>
                                        <p:tgtEl>
                                          <p:spTgt spid="266250"/>
                                        </p:tgtEl>
                                        <p:attrNameLst>
                                          <p:attrName>style.visibility</p:attrName>
                                        </p:attrNameLst>
                                      </p:cBhvr>
                                      <p:to>
                                        <p:strVal val="visible"/>
                                      </p:to>
                                    </p:set>
                                    <p:animEffect transition="in" filter="slide(fromTop)">
                                      <p:cBhvr>
                                        <p:cTn id="28" dur="500"/>
                                        <p:tgtEl>
                                          <p:spTgt spid="266250"/>
                                        </p:tgtEl>
                                      </p:cBhvr>
                                    </p:animEffect>
                                  </p:childTnLst>
                                </p:cTn>
                              </p:par>
                            </p:childTnLst>
                          </p:cTn>
                        </p:par>
                        <p:par>
                          <p:cTn id="29" fill="hold">
                            <p:stCondLst>
                              <p:cond delay="5500"/>
                            </p:stCondLst>
                            <p:childTnLst>
                              <p:par>
                                <p:cTn id="30" presetID="12" presetClass="entr" presetSubtype="4" fill="hold" nodeType="afterEffect">
                                  <p:stCondLst>
                                    <p:cond delay="1000"/>
                                  </p:stCondLst>
                                  <p:childTnLst>
                                    <p:set>
                                      <p:cBhvr>
                                        <p:cTn id="31" dur="1" fill="hold">
                                          <p:stCondLst>
                                            <p:cond delay="0"/>
                                          </p:stCondLst>
                                        </p:cTn>
                                        <p:tgtEl>
                                          <p:spTgt spid="266255"/>
                                        </p:tgtEl>
                                        <p:attrNameLst>
                                          <p:attrName>style.visibility</p:attrName>
                                        </p:attrNameLst>
                                      </p:cBhvr>
                                      <p:to>
                                        <p:strVal val="visible"/>
                                      </p:to>
                                    </p:set>
                                    <p:animEffect transition="in" filter="slide(fromBottom)">
                                      <p:cBhvr>
                                        <p:cTn id="32" dur="500"/>
                                        <p:tgtEl>
                                          <p:spTgt spid="266255"/>
                                        </p:tgtEl>
                                      </p:cBhvr>
                                    </p:animEffect>
                                  </p:childTnLst>
                                </p:cTn>
                              </p:par>
                            </p:childTnLst>
                          </p:cTn>
                        </p:par>
                        <p:par>
                          <p:cTn id="33" fill="hold">
                            <p:stCondLst>
                              <p:cond delay="7000"/>
                            </p:stCondLst>
                            <p:childTnLst>
                              <p:par>
                                <p:cTn id="34" presetID="12" presetClass="entr" presetSubtype="4" fill="hold" grpId="0" nodeType="afterEffect">
                                  <p:stCondLst>
                                    <p:cond delay="1000"/>
                                  </p:stCondLst>
                                  <p:childTnLst>
                                    <p:set>
                                      <p:cBhvr>
                                        <p:cTn id="35" dur="1" fill="hold">
                                          <p:stCondLst>
                                            <p:cond delay="0"/>
                                          </p:stCondLst>
                                        </p:cTn>
                                        <p:tgtEl>
                                          <p:spTgt spid="266243"/>
                                        </p:tgtEl>
                                        <p:attrNameLst>
                                          <p:attrName>style.visibility</p:attrName>
                                        </p:attrNameLst>
                                      </p:cBhvr>
                                      <p:to>
                                        <p:strVal val="visible"/>
                                      </p:to>
                                    </p:set>
                                    <p:animEffect transition="in" filter="slide(fromBottom)">
                                      <p:cBhvr>
                                        <p:cTn id="36" dur="500"/>
                                        <p:tgtEl>
                                          <p:spTgt spid="266243"/>
                                        </p:tgtEl>
                                      </p:cBhvr>
                                    </p:animEffect>
                                  </p:childTnLst>
                                </p:cTn>
                              </p:par>
                            </p:childTnLst>
                          </p:cTn>
                        </p:par>
                        <p:par>
                          <p:cTn id="37" fill="hold">
                            <p:stCondLst>
                              <p:cond delay="8500"/>
                            </p:stCondLst>
                            <p:childTnLst>
                              <p:par>
                                <p:cTn id="38" presetID="12" presetClass="entr" presetSubtype="1" fill="hold" nodeType="afterEffect">
                                  <p:stCondLst>
                                    <p:cond delay="1000"/>
                                  </p:stCondLst>
                                  <p:childTnLst>
                                    <p:set>
                                      <p:cBhvr>
                                        <p:cTn id="39" dur="1" fill="hold">
                                          <p:stCondLst>
                                            <p:cond delay="0"/>
                                          </p:stCondLst>
                                        </p:cTn>
                                        <p:tgtEl>
                                          <p:spTgt spid="266264"/>
                                        </p:tgtEl>
                                        <p:attrNameLst>
                                          <p:attrName>style.visibility</p:attrName>
                                        </p:attrNameLst>
                                      </p:cBhvr>
                                      <p:to>
                                        <p:strVal val="visible"/>
                                      </p:to>
                                    </p:set>
                                    <p:animEffect transition="in" filter="slide(fromTop)">
                                      <p:cBhvr>
                                        <p:cTn id="40" dur="500"/>
                                        <p:tgtEl>
                                          <p:spTgt spid="266264"/>
                                        </p:tgtEl>
                                      </p:cBhvr>
                                    </p:animEffect>
                                  </p:childTnLst>
                                </p:cTn>
                              </p:par>
                            </p:childTnLst>
                          </p:cTn>
                        </p:par>
                        <p:par>
                          <p:cTn id="41" fill="hold">
                            <p:stCondLst>
                              <p:cond delay="10000"/>
                            </p:stCondLst>
                            <p:childTnLst>
                              <p:par>
                                <p:cTn id="42" presetID="12" presetClass="entr" presetSubtype="8" fill="hold" grpId="0" nodeType="afterEffect">
                                  <p:stCondLst>
                                    <p:cond delay="2000"/>
                                  </p:stCondLst>
                                  <p:childTnLst>
                                    <p:set>
                                      <p:cBhvr>
                                        <p:cTn id="43" dur="1" fill="hold">
                                          <p:stCondLst>
                                            <p:cond delay="0"/>
                                          </p:stCondLst>
                                        </p:cTn>
                                        <p:tgtEl>
                                          <p:spTgt spid="266269"/>
                                        </p:tgtEl>
                                        <p:attrNameLst>
                                          <p:attrName>style.visibility</p:attrName>
                                        </p:attrNameLst>
                                      </p:cBhvr>
                                      <p:to>
                                        <p:strVal val="visible"/>
                                      </p:to>
                                    </p:set>
                                    <p:animEffect transition="in" filter="slide(fromLeft)">
                                      <p:cBhvr>
                                        <p:cTn id="44" dur="500"/>
                                        <p:tgtEl>
                                          <p:spTgt spid="266269"/>
                                        </p:tgtEl>
                                      </p:cBhvr>
                                    </p:animEffect>
                                  </p:childTnLst>
                                  <p:subTnLst>
                                    <p:set>
                                      <p:cBhvr override="childStyle">
                                        <p:cTn dur="1" fill="hold" display="0" masterRel="nextClick" afterEffect="1"/>
                                        <p:tgtEl>
                                          <p:spTgt spid="266269"/>
                                        </p:tgtEl>
                                        <p:attrNameLst>
                                          <p:attrName>style.visibility</p:attrName>
                                        </p:attrNameLst>
                                      </p:cBhvr>
                                      <p:to>
                                        <p:strVal val="hidden"/>
                                      </p:to>
                                    </p:set>
                                  </p:subTnLst>
                                </p:cTn>
                              </p:par>
                            </p:childTnLst>
                          </p:cTn>
                        </p:par>
                      </p:childTnLst>
                    </p:cTn>
                  </p:par>
                  <p:par>
                    <p:cTn id="45" fill="hold">
                      <p:stCondLst>
                        <p:cond delay="indefinite"/>
                      </p:stCondLst>
                      <p:childTnLst>
                        <p:par>
                          <p:cTn id="46" fill="hold">
                            <p:stCondLst>
                              <p:cond delay="0"/>
                            </p:stCondLst>
                            <p:childTnLst>
                              <p:par>
                                <p:cTn id="47" presetID="12" presetClass="entr" presetSubtype="1" fill="hold" grpId="0" nodeType="clickEffect">
                                  <p:stCondLst>
                                    <p:cond delay="0"/>
                                  </p:stCondLst>
                                  <p:childTnLst>
                                    <p:set>
                                      <p:cBhvr>
                                        <p:cTn id="48" dur="1" fill="hold">
                                          <p:stCondLst>
                                            <p:cond delay="0"/>
                                          </p:stCondLst>
                                        </p:cTn>
                                        <p:tgtEl>
                                          <p:spTgt spid="266247"/>
                                        </p:tgtEl>
                                        <p:attrNameLst>
                                          <p:attrName>style.visibility</p:attrName>
                                        </p:attrNameLst>
                                      </p:cBhvr>
                                      <p:to>
                                        <p:strVal val="visible"/>
                                      </p:to>
                                    </p:set>
                                    <p:animEffect transition="in" filter="slide(fromTop)">
                                      <p:cBhvr>
                                        <p:cTn id="49" dur="500"/>
                                        <p:tgtEl>
                                          <p:spTgt spid="266247"/>
                                        </p:tgtEl>
                                      </p:cBhvr>
                                    </p:animEffect>
                                  </p:childTnLst>
                                </p:cTn>
                              </p:par>
                            </p:childTnLst>
                          </p:cTn>
                        </p:par>
                        <p:par>
                          <p:cTn id="50" fill="hold">
                            <p:stCondLst>
                              <p:cond delay="500"/>
                            </p:stCondLst>
                            <p:childTnLst>
                              <p:par>
                                <p:cTn id="51" presetID="12" presetClass="entr" presetSubtype="8" fill="hold" grpId="0" nodeType="afterEffect">
                                  <p:stCondLst>
                                    <p:cond delay="1000"/>
                                  </p:stCondLst>
                                  <p:childTnLst>
                                    <p:set>
                                      <p:cBhvr>
                                        <p:cTn id="52" dur="1" fill="hold">
                                          <p:stCondLst>
                                            <p:cond delay="0"/>
                                          </p:stCondLst>
                                        </p:cTn>
                                        <p:tgtEl>
                                          <p:spTgt spid="266251"/>
                                        </p:tgtEl>
                                        <p:attrNameLst>
                                          <p:attrName>style.visibility</p:attrName>
                                        </p:attrNameLst>
                                      </p:cBhvr>
                                      <p:to>
                                        <p:strVal val="visible"/>
                                      </p:to>
                                    </p:set>
                                    <p:animEffect transition="in" filter="slide(fromLeft)">
                                      <p:cBhvr>
                                        <p:cTn id="53" dur="500"/>
                                        <p:tgtEl>
                                          <p:spTgt spid="266251"/>
                                        </p:tgtEl>
                                      </p:cBhvr>
                                    </p:animEffect>
                                  </p:childTnLst>
                                </p:cTn>
                              </p:par>
                            </p:childTnLst>
                          </p:cTn>
                        </p:par>
                        <p:par>
                          <p:cTn id="54" fill="hold">
                            <p:stCondLst>
                              <p:cond delay="2000"/>
                            </p:stCondLst>
                            <p:childTnLst>
                              <p:par>
                                <p:cTn id="55" presetID="12" presetClass="entr" presetSubtype="8" fill="hold" grpId="0" nodeType="afterEffect">
                                  <p:stCondLst>
                                    <p:cond delay="1000"/>
                                  </p:stCondLst>
                                  <p:childTnLst>
                                    <p:set>
                                      <p:cBhvr>
                                        <p:cTn id="56" dur="1" fill="hold">
                                          <p:stCondLst>
                                            <p:cond delay="0"/>
                                          </p:stCondLst>
                                        </p:cTn>
                                        <p:tgtEl>
                                          <p:spTgt spid="266245"/>
                                        </p:tgtEl>
                                        <p:attrNameLst>
                                          <p:attrName>style.visibility</p:attrName>
                                        </p:attrNameLst>
                                      </p:cBhvr>
                                      <p:to>
                                        <p:strVal val="visible"/>
                                      </p:to>
                                    </p:set>
                                    <p:animEffect transition="in" filter="slide(fromLeft)">
                                      <p:cBhvr>
                                        <p:cTn id="57" dur="500"/>
                                        <p:tgtEl>
                                          <p:spTgt spid="266245"/>
                                        </p:tgtEl>
                                      </p:cBhvr>
                                    </p:animEffect>
                                  </p:childTnLst>
                                </p:cTn>
                              </p:par>
                            </p:childTnLst>
                          </p:cTn>
                        </p:par>
                        <p:par>
                          <p:cTn id="58" fill="hold">
                            <p:stCondLst>
                              <p:cond delay="3500"/>
                            </p:stCondLst>
                            <p:childTnLst>
                              <p:par>
                                <p:cTn id="59" presetID="12" presetClass="entr" presetSubtype="8" fill="hold" grpId="0" nodeType="afterEffect">
                                  <p:stCondLst>
                                    <p:cond delay="1000"/>
                                  </p:stCondLst>
                                  <p:childTnLst>
                                    <p:set>
                                      <p:cBhvr>
                                        <p:cTn id="60" dur="1" fill="hold">
                                          <p:stCondLst>
                                            <p:cond delay="0"/>
                                          </p:stCondLst>
                                        </p:cTn>
                                        <p:tgtEl>
                                          <p:spTgt spid="266246"/>
                                        </p:tgtEl>
                                        <p:attrNameLst>
                                          <p:attrName>style.visibility</p:attrName>
                                        </p:attrNameLst>
                                      </p:cBhvr>
                                      <p:to>
                                        <p:strVal val="visible"/>
                                      </p:to>
                                    </p:set>
                                    <p:animEffect transition="in" filter="slide(fromLeft)">
                                      <p:cBhvr>
                                        <p:cTn id="61" dur="500"/>
                                        <p:tgtEl>
                                          <p:spTgt spid="266246"/>
                                        </p:tgtEl>
                                      </p:cBhvr>
                                    </p:animEffect>
                                  </p:childTnLst>
                                </p:cTn>
                              </p:par>
                            </p:childTnLst>
                          </p:cTn>
                        </p:par>
                        <p:par>
                          <p:cTn id="62" fill="hold">
                            <p:stCondLst>
                              <p:cond delay="5000"/>
                            </p:stCondLst>
                            <p:childTnLst>
                              <p:par>
                                <p:cTn id="63" presetID="12" presetClass="entr" presetSubtype="1" fill="hold" grpId="0" nodeType="afterEffect">
                                  <p:stCondLst>
                                    <p:cond delay="1000"/>
                                  </p:stCondLst>
                                  <p:childTnLst>
                                    <p:set>
                                      <p:cBhvr>
                                        <p:cTn id="64" dur="1" fill="hold">
                                          <p:stCondLst>
                                            <p:cond delay="0"/>
                                          </p:stCondLst>
                                        </p:cTn>
                                        <p:tgtEl>
                                          <p:spTgt spid="266249"/>
                                        </p:tgtEl>
                                        <p:attrNameLst>
                                          <p:attrName>style.visibility</p:attrName>
                                        </p:attrNameLst>
                                      </p:cBhvr>
                                      <p:to>
                                        <p:strVal val="visible"/>
                                      </p:to>
                                    </p:set>
                                    <p:animEffect transition="in" filter="slide(fromTop)">
                                      <p:cBhvr>
                                        <p:cTn id="65" dur="500"/>
                                        <p:tgtEl>
                                          <p:spTgt spid="266249"/>
                                        </p:tgtEl>
                                      </p:cBhvr>
                                    </p:animEffect>
                                  </p:childTnLst>
                                </p:cTn>
                              </p:par>
                            </p:childTnLst>
                          </p:cTn>
                        </p:par>
                        <p:par>
                          <p:cTn id="66" fill="hold">
                            <p:stCondLst>
                              <p:cond delay="6500"/>
                            </p:stCondLst>
                            <p:childTnLst>
                              <p:par>
                                <p:cTn id="67" presetID="12" presetClass="entr" presetSubtype="2" fill="hold" grpId="0" nodeType="afterEffect">
                                  <p:stCondLst>
                                    <p:cond delay="1000"/>
                                  </p:stCondLst>
                                  <p:childTnLst>
                                    <p:set>
                                      <p:cBhvr>
                                        <p:cTn id="68" dur="1" fill="hold">
                                          <p:stCondLst>
                                            <p:cond delay="0"/>
                                          </p:stCondLst>
                                        </p:cTn>
                                        <p:tgtEl>
                                          <p:spTgt spid="266252"/>
                                        </p:tgtEl>
                                        <p:attrNameLst>
                                          <p:attrName>style.visibility</p:attrName>
                                        </p:attrNameLst>
                                      </p:cBhvr>
                                      <p:to>
                                        <p:strVal val="visible"/>
                                      </p:to>
                                    </p:set>
                                    <p:animEffect transition="in" filter="slide(fromRight)">
                                      <p:cBhvr>
                                        <p:cTn id="69" dur="500"/>
                                        <p:tgtEl>
                                          <p:spTgt spid="266252"/>
                                        </p:tgtEl>
                                      </p:cBhvr>
                                    </p:animEffect>
                                  </p:childTnLst>
                                </p:cTn>
                              </p:par>
                            </p:childTnLst>
                          </p:cTn>
                        </p:par>
                        <p:par>
                          <p:cTn id="70" fill="hold">
                            <p:stCondLst>
                              <p:cond delay="8000"/>
                            </p:stCondLst>
                            <p:childTnLst>
                              <p:par>
                                <p:cTn id="71" presetID="12" presetClass="entr" presetSubtype="8" fill="hold" grpId="0" nodeType="afterEffect">
                                  <p:stCondLst>
                                    <p:cond delay="1000"/>
                                  </p:stCondLst>
                                  <p:childTnLst>
                                    <p:set>
                                      <p:cBhvr>
                                        <p:cTn id="72" dur="1" fill="hold">
                                          <p:stCondLst>
                                            <p:cond delay="0"/>
                                          </p:stCondLst>
                                        </p:cTn>
                                        <p:tgtEl>
                                          <p:spTgt spid="266254"/>
                                        </p:tgtEl>
                                        <p:attrNameLst>
                                          <p:attrName>style.visibility</p:attrName>
                                        </p:attrNameLst>
                                      </p:cBhvr>
                                      <p:to>
                                        <p:strVal val="visible"/>
                                      </p:to>
                                    </p:set>
                                    <p:animEffect transition="in" filter="slide(fromLeft)">
                                      <p:cBhvr>
                                        <p:cTn id="73" dur="500"/>
                                        <p:tgtEl>
                                          <p:spTgt spid="266254"/>
                                        </p:tgtEl>
                                      </p:cBhvr>
                                    </p:animEffect>
                                  </p:childTnLst>
                                </p:cTn>
                              </p:par>
                            </p:childTnLst>
                          </p:cTn>
                        </p:par>
                        <p:par>
                          <p:cTn id="74" fill="hold">
                            <p:stCondLst>
                              <p:cond delay="9500"/>
                            </p:stCondLst>
                            <p:childTnLst>
                              <p:par>
                                <p:cTn id="75" presetID="12" presetClass="entr" presetSubtype="8" fill="hold" grpId="0" nodeType="afterEffect">
                                  <p:stCondLst>
                                    <p:cond delay="1000"/>
                                  </p:stCondLst>
                                  <p:childTnLst>
                                    <p:set>
                                      <p:cBhvr>
                                        <p:cTn id="76" dur="1" fill="hold">
                                          <p:stCondLst>
                                            <p:cond delay="0"/>
                                          </p:stCondLst>
                                        </p:cTn>
                                        <p:tgtEl>
                                          <p:spTgt spid="266248"/>
                                        </p:tgtEl>
                                        <p:attrNameLst>
                                          <p:attrName>style.visibility</p:attrName>
                                        </p:attrNameLst>
                                      </p:cBhvr>
                                      <p:to>
                                        <p:strVal val="visible"/>
                                      </p:to>
                                    </p:set>
                                    <p:animEffect transition="in" filter="slide(fromLeft)">
                                      <p:cBhvr>
                                        <p:cTn id="77" dur="500"/>
                                        <p:tgtEl>
                                          <p:spTgt spid="266248"/>
                                        </p:tgtEl>
                                      </p:cBhvr>
                                    </p:animEffect>
                                  </p:childTnLst>
                                </p:cTn>
                              </p:par>
                            </p:childTnLst>
                          </p:cTn>
                        </p:par>
                        <p:par>
                          <p:cTn id="78" fill="hold">
                            <p:stCondLst>
                              <p:cond delay="11000"/>
                            </p:stCondLst>
                            <p:childTnLst>
                              <p:par>
                                <p:cTn id="79" presetID="12" presetClass="entr" presetSubtype="8" fill="hold" grpId="0" nodeType="afterEffect">
                                  <p:stCondLst>
                                    <p:cond delay="1000"/>
                                  </p:stCondLst>
                                  <p:childTnLst>
                                    <p:set>
                                      <p:cBhvr>
                                        <p:cTn id="80" dur="1" fill="hold">
                                          <p:stCondLst>
                                            <p:cond delay="0"/>
                                          </p:stCondLst>
                                        </p:cTn>
                                        <p:tgtEl>
                                          <p:spTgt spid="266253"/>
                                        </p:tgtEl>
                                        <p:attrNameLst>
                                          <p:attrName>style.visibility</p:attrName>
                                        </p:attrNameLst>
                                      </p:cBhvr>
                                      <p:to>
                                        <p:strVal val="visible"/>
                                      </p:to>
                                    </p:set>
                                    <p:animEffect transition="in" filter="slide(fromLeft)">
                                      <p:cBhvr>
                                        <p:cTn id="81" dur="500"/>
                                        <p:tgtEl>
                                          <p:spTgt spid="2662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42" grpId="0" animBg="1" autoUpdateAnimBg="0"/>
      <p:bldP spid="266243" grpId="0" animBg="1"/>
      <p:bldP spid="266244" grpId="0" animBg="1"/>
      <p:bldP spid="266245" grpId="0" animBg="1"/>
      <p:bldP spid="266246" grpId="0" autoUpdateAnimBg="0"/>
      <p:bldP spid="266247" grpId="0" animBg="1"/>
      <p:bldP spid="266248" grpId="0" animBg="1"/>
      <p:bldP spid="266249" grpId="0" animBg="1"/>
      <p:bldP spid="266250" grpId="0" autoUpdateAnimBg="0"/>
      <p:bldP spid="266251" grpId="0" autoUpdateAnimBg="0"/>
      <p:bldP spid="266252" grpId="0" animBg="1"/>
      <p:bldP spid="266253" grpId="0" autoUpdateAnimBg="0"/>
      <p:bldP spid="266254" grpId="0" autoUpdateAnimBg="0"/>
      <p:bldP spid="266262" grpId="0" animBg="1"/>
      <p:bldP spid="266263" grpId="0" autoUpdateAnimBg="0"/>
      <p:bldP spid="266268" grpId="0" animBg="1"/>
      <p:bldP spid="266269"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54" name="Rectangle 2"/>
          <p:cNvSpPr>
            <a:spLocks noChangeArrowheads="1"/>
          </p:cNvSpPr>
          <p:nvPr/>
        </p:nvSpPr>
        <p:spPr bwMode="auto">
          <a:xfrm>
            <a:off x="684213" y="87313"/>
            <a:ext cx="7772400" cy="7381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Steps of Hypothesis Testing</a:t>
            </a:r>
          </a:p>
        </p:txBody>
      </p:sp>
      <p:sp>
        <p:nvSpPr>
          <p:cNvPr id="253955" name="Text Box 3"/>
          <p:cNvSpPr txBox="1">
            <a:spLocks noChangeArrowheads="1"/>
          </p:cNvSpPr>
          <p:nvPr/>
        </p:nvSpPr>
        <p:spPr bwMode="auto">
          <a:xfrm>
            <a:off x="796925" y="1165225"/>
            <a:ext cx="7273925" cy="420688"/>
          </a:xfrm>
          <a:prstGeom prst="rect">
            <a:avLst/>
          </a:prstGeom>
          <a:noFill/>
          <a:ln w="12700">
            <a:noFill/>
            <a:miter lim="800000"/>
            <a:headEnd/>
            <a:tailEnd/>
          </a:ln>
          <a:effectLst/>
        </p:spPr>
        <p:txBody>
          <a:bodyPr wrap="none">
            <a:spAutoFit/>
          </a:bodyPr>
          <a:lstStyle/>
          <a:p>
            <a:pPr marL="457200" indent="-457200" algn="l">
              <a:lnSpc>
                <a:spcPct val="90000"/>
              </a:lnSpc>
              <a:spcBef>
                <a:spcPct val="20000"/>
              </a:spcBef>
              <a:buClr>
                <a:srgbClr val="66FFFF"/>
              </a:buClr>
              <a:buFont typeface="Monotype Sorts" pitchFamily="2" charset="2"/>
              <a:buNone/>
            </a:pPr>
            <a:r>
              <a:rPr lang="en-US" sz="2400">
                <a:solidFill>
                  <a:srgbClr val="66FFFF"/>
                </a:solidFill>
                <a:effectLst>
                  <a:outerShdw blurRad="38100" dist="38100" dir="2700000" algn="tl">
                    <a:srgbClr val="000000"/>
                  </a:outerShdw>
                </a:effectLst>
                <a:latin typeface="Book Antiqua" pitchFamily="18" charset="0"/>
              </a:rPr>
              <a:t>Step 1.</a:t>
            </a:r>
            <a:r>
              <a:rPr lang="en-US" sz="2400">
                <a:effectLst>
                  <a:outerShdw blurRad="38100" dist="38100" dir="2700000" algn="tl">
                    <a:srgbClr val="000000"/>
                  </a:outerShdw>
                </a:effectLst>
                <a:latin typeface="Book Antiqua" pitchFamily="18" charset="0"/>
              </a:rPr>
              <a:t>  Develop the null and alternative hypotheses.</a:t>
            </a:r>
            <a:endParaRPr lang="en-US">
              <a:effectLst>
                <a:outerShdw blurRad="38100" dist="38100" dir="2700000" algn="tl">
                  <a:srgbClr val="000000"/>
                </a:outerShdw>
              </a:effectLst>
              <a:latin typeface="Book Antiqua" pitchFamily="18" charset="0"/>
            </a:endParaRPr>
          </a:p>
        </p:txBody>
      </p:sp>
      <p:sp>
        <p:nvSpPr>
          <p:cNvPr id="253956" name="Text Box 4"/>
          <p:cNvSpPr txBox="1">
            <a:spLocks noChangeArrowheads="1"/>
          </p:cNvSpPr>
          <p:nvPr/>
        </p:nvSpPr>
        <p:spPr bwMode="auto">
          <a:xfrm>
            <a:off x="811213" y="1611313"/>
            <a:ext cx="5788025" cy="457200"/>
          </a:xfrm>
          <a:prstGeom prst="rect">
            <a:avLst/>
          </a:prstGeom>
          <a:noFill/>
          <a:ln w="12700">
            <a:noFill/>
            <a:miter lim="800000"/>
            <a:headEnd/>
            <a:tailEnd/>
          </a:ln>
          <a:effectLst/>
        </p:spPr>
        <p:txBody>
          <a:bodyPr wrap="none">
            <a:spAutoFit/>
          </a:bodyPr>
          <a:lstStyle/>
          <a:p>
            <a:pPr algn="l"/>
            <a:r>
              <a:rPr lang="en-US" sz="2400">
                <a:solidFill>
                  <a:srgbClr val="66FFFF"/>
                </a:solidFill>
                <a:effectLst>
                  <a:outerShdw blurRad="38100" dist="38100" dir="2700000" algn="tl">
                    <a:srgbClr val="000000"/>
                  </a:outerShdw>
                </a:effectLst>
                <a:latin typeface="Book Antiqua" pitchFamily="18" charset="0"/>
              </a:rPr>
              <a:t>Step 2.</a:t>
            </a:r>
            <a:r>
              <a:rPr lang="en-US" sz="2400">
                <a:effectLst>
                  <a:outerShdw blurRad="38100" dist="38100" dir="2700000" algn="tl">
                    <a:srgbClr val="000000"/>
                  </a:outerShdw>
                </a:effectLst>
                <a:latin typeface="Book Antiqua" pitchFamily="18" charset="0"/>
              </a:rPr>
              <a:t>  Specify the level of significance </a:t>
            </a:r>
            <a:r>
              <a:rPr lang="en-US" sz="2400">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a:t>
            </a:r>
          </a:p>
        </p:txBody>
      </p:sp>
      <p:sp>
        <p:nvSpPr>
          <p:cNvPr id="253957" name="Text Box 5"/>
          <p:cNvSpPr txBox="1">
            <a:spLocks noChangeArrowheads="1"/>
          </p:cNvSpPr>
          <p:nvPr/>
        </p:nvSpPr>
        <p:spPr bwMode="auto">
          <a:xfrm>
            <a:off x="811213" y="2109788"/>
            <a:ext cx="7461250" cy="830997"/>
          </a:xfrm>
          <a:prstGeom prst="rect">
            <a:avLst/>
          </a:prstGeom>
          <a:noFill/>
          <a:ln w="12700">
            <a:noFill/>
            <a:miter lim="800000"/>
            <a:headEnd/>
            <a:tailEnd/>
          </a:ln>
          <a:effectLst/>
        </p:spPr>
        <p:txBody>
          <a:bodyPr>
            <a:spAutoFit/>
          </a:bodyPr>
          <a:lstStyle/>
          <a:p>
            <a:pPr marL="1028700" indent="-1028700" algn="l"/>
            <a:r>
              <a:rPr lang="en-US" sz="2400" dirty="0">
                <a:solidFill>
                  <a:srgbClr val="66FFFF"/>
                </a:solidFill>
                <a:effectLst>
                  <a:outerShdw blurRad="38100" dist="38100" dir="2700000" algn="tl">
                    <a:srgbClr val="000000"/>
                  </a:outerShdw>
                </a:effectLst>
                <a:latin typeface="Book Antiqua" pitchFamily="18" charset="0"/>
              </a:rPr>
              <a:t>Step 3.</a:t>
            </a:r>
            <a:r>
              <a:rPr lang="en-US" sz="2400" dirty="0">
                <a:effectLst>
                  <a:outerShdw blurRad="38100" dist="38100" dir="2700000" algn="tl">
                    <a:srgbClr val="000000"/>
                  </a:outerShdw>
                </a:effectLst>
                <a:latin typeface="Book Antiqua" pitchFamily="18" charset="0"/>
              </a:rPr>
              <a:t>  Collect the sample data and compute the value of the test statistic.</a:t>
            </a:r>
          </a:p>
        </p:txBody>
      </p:sp>
      <p:sp>
        <p:nvSpPr>
          <p:cNvPr id="253962" name="AutoShape 10"/>
          <p:cNvSpPr>
            <a:spLocks noChangeArrowheads="1"/>
          </p:cNvSpPr>
          <p:nvPr/>
        </p:nvSpPr>
        <p:spPr bwMode="auto">
          <a:xfrm rot="5400000">
            <a:off x="561975" y="12700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53963" name="AutoShape 11"/>
          <p:cNvSpPr>
            <a:spLocks noChangeArrowheads="1"/>
          </p:cNvSpPr>
          <p:nvPr/>
        </p:nvSpPr>
        <p:spPr bwMode="auto">
          <a:xfrm rot="5400000">
            <a:off x="561975" y="17462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53964" name="AutoShape 12"/>
          <p:cNvSpPr>
            <a:spLocks noChangeArrowheads="1"/>
          </p:cNvSpPr>
          <p:nvPr/>
        </p:nvSpPr>
        <p:spPr bwMode="auto">
          <a:xfrm rot="5400000">
            <a:off x="561975" y="22415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53968" name="Text Box 16"/>
          <p:cNvSpPr txBox="1">
            <a:spLocks noChangeArrowheads="1"/>
          </p:cNvSpPr>
          <p:nvPr/>
        </p:nvSpPr>
        <p:spPr bwMode="auto">
          <a:xfrm>
            <a:off x="792163" y="3138488"/>
            <a:ext cx="2660650" cy="457200"/>
          </a:xfrm>
          <a:prstGeom prst="rect">
            <a:avLst/>
          </a:prstGeom>
          <a:noFill/>
          <a:ln w="12700">
            <a:noFill/>
            <a:miter lim="800000"/>
            <a:headEnd/>
            <a:tailEnd/>
          </a:ln>
          <a:effectLst/>
        </p:spPr>
        <p:txBody>
          <a:bodyPr wrap="none">
            <a:spAutoFit/>
          </a:bodyPr>
          <a:lstStyle/>
          <a:p>
            <a:pPr algn="l"/>
            <a:r>
              <a:rPr lang="en-US" sz="2400" i="1" u="sng">
                <a:effectLst>
                  <a:outerShdw blurRad="38100" dist="38100" dir="2700000" algn="tl">
                    <a:srgbClr val="000000"/>
                  </a:outerShdw>
                </a:effectLst>
                <a:latin typeface="Book Antiqua" pitchFamily="18" charset="0"/>
              </a:rPr>
              <a:t>p</a:t>
            </a:r>
            <a:r>
              <a:rPr lang="en-US" sz="2400" u="sng">
                <a:effectLst>
                  <a:outerShdw blurRad="38100" dist="38100" dir="2700000" algn="tl">
                    <a:srgbClr val="000000"/>
                  </a:outerShdw>
                </a:effectLst>
                <a:latin typeface="Book Antiqua" pitchFamily="18" charset="0"/>
              </a:rPr>
              <a:t>-Value Approach</a:t>
            </a:r>
          </a:p>
        </p:txBody>
      </p:sp>
      <p:sp>
        <p:nvSpPr>
          <p:cNvPr id="253969" name="Text Box 17"/>
          <p:cNvSpPr txBox="1">
            <a:spLocks noChangeArrowheads="1"/>
          </p:cNvSpPr>
          <p:nvPr/>
        </p:nvSpPr>
        <p:spPr bwMode="auto">
          <a:xfrm>
            <a:off x="811213" y="3671888"/>
            <a:ext cx="7658100" cy="822325"/>
          </a:xfrm>
          <a:prstGeom prst="rect">
            <a:avLst/>
          </a:prstGeom>
          <a:noFill/>
          <a:ln w="12700">
            <a:noFill/>
            <a:miter lim="800000"/>
            <a:headEnd/>
            <a:tailEnd/>
          </a:ln>
          <a:effectLst/>
        </p:spPr>
        <p:txBody>
          <a:bodyPr wrap="none">
            <a:spAutoFit/>
          </a:bodyPr>
          <a:lstStyle/>
          <a:p>
            <a:pPr marL="1028700" indent="-1028700" algn="l"/>
            <a:r>
              <a:rPr lang="en-US" sz="2400">
                <a:solidFill>
                  <a:srgbClr val="66FFFF"/>
                </a:solidFill>
                <a:effectLst>
                  <a:outerShdw blurRad="38100" dist="38100" dir="2700000" algn="tl">
                    <a:srgbClr val="000000"/>
                  </a:outerShdw>
                </a:effectLst>
                <a:latin typeface="Book Antiqua" pitchFamily="18" charset="0"/>
              </a:rPr>
              <a:t>Step 4.</a:t>
            </a:r>
            <a:r>
              <a:rPr lang="en-US" sz="2400">
                <a:effectLst>
                  <a:outerShdw blurRad="38100" dist="38100" dir="2700000" algn="tl">
                    <a:srgbClr val="000000"/>
                  </a:outerShdw>
                </a:effectLst>
                <a:latin typeface="Book Antiqua" pitchFamily="18" charset="0"/>
              </a:rPr>
              <a:t>  Use the value of the test statistic to compute the</a:t>
            </a:r>
          </a:p>
          <a:p>
            <a:pPr marL="1028700" indent="-1028700" algn="l"/>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-value.</a:t>
            </a:r>
          </a:p>
        </p:txBody>
      </p:sp>
      <p:sp>
        <p:nvSpPr>
          <p:cNvPr id="253970" name="Text Box 18"/>
          <p:cNvSpPr txBox="1">
            <a:spLocks noChangeArrowheads="1"/>
          </p:cNvSpPr>
          <p:nvPr/>
        </p:nvSpPr>
        <p:spPr bwMode="auto">
          <a:xfrm>
            <a:off x="811213" y="4567238"/>
            <a:ext cx="7213600" cy="457200"/>
          </a:xfrm>
          <a:prstGeom prst="rect">
            <a:avLst/>
          </a:prstGeom>
          <a:noFill/>
          <a:ln w="12700">
            <a:noFill/>
            <a:miter lim="800000"/>
            <a:headEnd/>
            <a:tailEnd/>
          </a:ln>
          <a:effectLst/>
        </p:spPr>
        <p:txBody>
          <a:bodyPr>
            <a:spAutoFit/>
          </a:bodyPr>
          <a:lstStyle/>
          <a:p>
            <a:pPr algn="l"/>
            <a:r>
              <a:rPr lang="en-US" sz="2400">
                <a:solidFill>
                  <a:srgbClr val="66FFFF"/>
                </a:solidFill>
                <a:effectLst>
                  <a:outerShdw blurRad="38100" dist="38100" dir="2700000" algn="tl">
                    <a:srgbClr val="000000"/>
                  </a:outerShdw>
                </a:effectLst>
                <a:latin typeface="Book Antiqua" pitchFamily="18" charset="0"/>
              </a:rPr>
              <a:t>Step 5.</a:t>
            </a:r>
            <a:r>
              <a:rPr lang="en-US" sz="2400">
                <a:effectLst>
                  <a:outerShdw blurRad="38100" dist="38100" dir="2700000" algn="tl">
                    <a:srgbClr val="000000"/>
                  </a:outerShdw>
                </a:effectLst>
                <a:latin typeface="Book Antiqua" pitchFamily="18" charset="0"/>
              </a:rPr>
              <a:t>  Reject </a:t>
            </a:r>
            <a:r>
              <a:rPr lang="en-US" sz="2400" i="1">
                <a:effectLst>
                  <a:outerShdw blurRad="38100" dist="38100" dir="2700000" algn="tl">
                    <a:srgbClr val="000000"/>
                  </a:outerShdw>
                </a:effectLst>
                <a:latin typeface="Book Antiqua" pitchFamily="18" charset="0"/>
              </a:rPr>
              <a:t>H</a:t>
            </a:r>
            <a:r>
              <a:rPr lang="en-US" sz="2400" baseline="-25000">
                <a:effectLst>
                  <a:outerShdw blurRad="38100" dist="38100" dir="2700000" algn="tl">
                    <a:srgbClr val="000000"/>
                  </a:outerShdw>
                </a:effectLst>
                <a:latin typeface="Book Antiqua" pitchFamily="18" charset="0"/>
              </a:rPr>
              <a:t>0</a:t>
            </a:r>
            <a:r>
              <a:rPr lang="en-US" sz="2400">
                <a:effectLst>
                  <a:outerShdw blurRad="38100" dist="38100" dir="2700000" algn="tl">
                    <a:srgbClr val="000000"/>
                  </a:outerShdw>
                </a:effectLst>
                <a:latin typeface="Book Antiqua" pitchFamily="18" charset="0"/>
              </a:rPr>
              <a:t> if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-value </a:t>
            </a:r>
            <a:r>
              <a:rPr lang="en-US" sz="2400" u="sng">
                <a:effectLst>
                  <a:outerShdw blurRad="38100" dist="38100" dir="2700000" algn="tl">
                    <a:srgbClr val="000000"/>
                  </a:outerShdw>
                </a:effectLst>
                <a:latin typeface="Book Antiqua" pitchFamily="18" charset="0"/>
              </a:rPr>
              <a:t>&lt;</a:t>
            </a: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Symbol" pitchFamily="18" charset="2"/>
              </a:rPr>
              <a:t>a</a:t>
            </a:r>
            <a:r>
              <a:rPr lang="en-US" sz="2400">
                <a:effectLst>
                  <a:outerShdw blurRad="38100" dist="38100" dir="2700000" algn="tl">
                    <a:srgbClr val="000000"/>
                  </a:outerShdw>
                </a:effectLst>
                <a:latin typeface="Book Antiqua" pitchFamily="18" charset="0"/>
              </a:rPr>
              <a:t>.</a:t>
            </a:r>
          </a:p>
        </p:txBody>
      </p:sp>
      <p:sp>
        <p:nvSpPr>
          <p:cNvPr id="253971" name="AutoShape 19"/>
          <p:cNvSpPr>
            <a:spLocks noChangeArrowheads="1"/>
          </p:cNvSpPr>
          <p:nvPr/>
        </p:nvSpPr>
        <p:spPr bwMode="auto">
          <a:xfrm rot="5400000">
            <a:off x="561975" y="38036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53972" name="AutoShape 20"/>
          <p:cNvSpPr>
            <a:spLocks noChangeArrowheads="1"/>
          </p:cNvSpPr>
          <p:nvPr/>
        </p:nvSpPr>
        <p:spPr bwMode="auto">
          <a:xfrm rot="5400000">
            <a:off x="561975" y="47180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253962"/>
                                        </p:tgtEl>
                                        <p:attrNameLst>
                                          <p:attrName>style.visibility</p:attrName>
                                        </p:attrNameLst>
                                      </p:cBhvr>
                                      <p:to>
                                        <p:strVal val="visible"/>
                                      </p:to>
                                    </p:set>
                                    <p:animEffect transition="in" filter="slide(fromLeft)">
                                      <p:cBhvr>
                                        <p:cTn id="7" dur="500"/>
                                        <p:tgtEl>
                                          <p:spTgt spid="253962"/>
                                        </p:tgtEl>
                                      </p:cBhvr>
                                    </p:animEffect>
                                  </p:childTnLst>
                                  <p:subTnLst>
                                    <p:set>
                                      <p:cBhvr override="childStyle">
                                        <p:cTn dur="1" fill="hold" display="0" masterRel="nextClick" afterEffect="1"/>
                                        <p:tgtEl>
                                          <p:spTgt spid="253962"/>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253955"/>
                                        </p:tgtEl>
                                        <p:attrNameLst>
                                          <p:attrName>style.visibility</p:attrName>
                                        </p:attrNameLst>
                                      </p:cBhvr>
                                      <p:to>
                                        <p:strVal val="visible"/>
                                      </p:to>
                                    </p:set>
                                    <p:animEffect transition="in" filter="slide(fromTop)">
                                      <p:cBhvr>
                                        <p:cTn id="12" dur="500"/>
                                        <p:tgtEl>
                                          <p:spTgt spid="253955"/>
                                        </p:tgtEl>
                                      </p:cBhvr>
                                    </p:animEffect>
                                  </p:childTnLst>
                                </p:cTn>
                              </p:par>
                            </p:childTnLst>
                          </p:cTn>
                        </p:par>
                        <p:par>
                          <p:cTn id="13" fill="hold">
                            <p:stCondLst>
                              <p:cond delay="500"/>
                            </p:stCondLst>
                            <p:childTnLst>
                              <p:par>
                                <p:cTn id="14" presetID="12" presetClass="entr" presetSubtype="8" fill="hold" grpId="0" nodeType="afterEffect">
                                  <p:stCondLst>
                                    <p:cond delay="2000"/>
                                  </p:stCondLst>
                                  <p:childTnLst>
                                    <p:set>
                                      <p:cBhvr>
                                        <p:cTn id="15" dur="1" fill="hold">
                                          <p:stCondLst>
                                            <p:cond delay="0"/>
                                          </p:stCondLst>
                                        </p:cTn>
                                        <p:tgtEl>
                                          <p:spTgt spid="253963"/>
                                        </p:tgtEl>
                                        <p:attrNameLst>
                                          <p:attrName>style.visibility</p:attrName>
                                        </p:attrNameLst>
                                      </p:cBhvr>
                                      <p:to>
                                        <p:strVal val="visible"/>
                                      </p:to>
                                    </p:set>
                                    <p:animEffect transition="in" filter="slide(fromLeft)">
                                      <p:cBhvr>
                                        <p:cTn id="16" dur="500"/>
                                        <p:tgtEl>
                                          <p:spTgt spid="253963"/>
                                        </p:tgtEl>
                                      </p:cBhvr>
                                    </p:animEffect>
                                  </p:childTnLst>
                                  <p:subTnLst>
                                    <p:set>
                                      <p:cBhvr override="childStyle">
                                        <p:cTn dur="1" fill="hold" display="0" masterRel="nextClick" afterEffect="1"/>
                                        <p:tgtEl>
                                          <p:spTgt spid="253963"/>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253956"/>
                                        </p:tgtEl>
                                        <p:attrNameLst>
                                          <p:attrName>style.visibility</p:attrName>
                                        </p:attrNameLst>
                                      </p:cBhvr>
                                      <p:to>
                                        <p:strVal val="visible"/>
                                      </p:to>
                                    </p:set>
                                    <p:animEffect transition="in" filter="slide(fromTop)">
                                      <p:cBhvr>
                                        <p:cTn id="21" dur="500"/>
                                        <p:tgtEl>
                                          <p:spTgt spid="253956"/>
                                        </p:tgtEl>
                                      </p:cBhvr>
                                    </p:animEffect>
                                  </p:childTnLst>
                                </p:cTn>
                              </p:par>
                            </p:childTnLst>
                          </p:cTn>
                        </p:par>
                        <p:par>
                          <p:cTn id="22" fill="hold">
                            <p:stCondLst>
                              <p:cond delay="500"/>
                            </p:stCondLst>
                            <p:childTnLst>
                              <p:par>
                                <p:cTn id="23" presetID="12" presetClass="entr" presetSubtype="8" fill="hold" grpId="0" nodeType="afterEffect">
                                  <p:stCondLst>
                                    <p:cond delay="2000"/>
                                  </p:stCondLst>
                                  <p:childTnLst>
                                    <p:set>
                                      <p:cBhvr>
                                        <p:cTn id="24" dur="1" fill="hold">
                                          <p:stCondLst>
                                            <p:cond delay="0"/>
                                          </p:stCondLst>
                                        </p:cTn>
                                        <p:tgtEl>
                                          <p:spTgt spid="253964"/>
                                        </p:tgtEl>
                                        <p:attrNameLst>
                                          <p:attrName>style.visibility</p:attrName>
                                        </p:attrNameLst>
                                      </p:cBhvr>
                                      <p:to>
                                        <p:strVal val="visible"/>
                                      </p:to>
                                    </p:set>
                                    <p:animEffect transition="in" filter="slide(fromLeft)">
                                      <p:cBhvr>
                                        <p:cTn id="25" dur="500"/>
                                        <p:tgtEl>
                                          <p:spTgt spid="253964"/>
                                        </p:tgtEl>
                                      </p:cBhvr>
                                    </p:animEffect>
                                  </p:childTnLst>
                                  <p:subTnLst>
                                    <p:set>
                                      <p:cBhvr override="childStyle">
                                        <p:cTn dur="1" fill="hold" display="0" masterRel="nextClick" afterEffect="1"/>
                                        <p:tgtEl>
                                          <p:spTgt spid="253964"/>
                                        </p:tgtEl>
                                        <p:attrNameLst>
                                          <p:attrName>style.visibility</p:attrName>
                                        </p:attrNameLst>
                                      </p:cBhvr>
                                      <p:to>
                                        <p:strVal val="hidden"/>
                                      </p:to>
                                    </p:set>
                                  </p:subTnLst>
                                </p:cTn>
                              </p:par>
                            </p:childTnLst>
                          </p:cTn>
                        </p:par>
                      </p:childTnLst>
                    </p:cTn>
                  </p:par>
                  <p:par>
                    <p:cTn id="26" fill="hold">
                      <p:stCondLst>
                        <p:cond delay="indefinite"/>
                      </p:stCondLst>
                      <p:childTnLst>
                        <p:par>
                          <p:cTn id="27" fill="hold">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253957"/>
                                        </p:tgtEl>
                                        <p:attrNameLst>
                                          <p:attrName>style.visibility</p:attrName>
                                        </p:attrNameLst>
                                      </p:cBhvr>
                                      <p:to>
                                        <p:strVal val="visible"/>
                                      </p:to>
                                    </p:set>
                                    <p:animEffect transition="in" filter="slide(fromTop)">
                                      <p:cBhvr>
                                        <p:cTn id="30" dur="500"/>
                                        <p:tgtEl>
                                          <p:spTgt spid="253957"/>
                                        </p:tgtEl>
                                      </p:cBhvr>
                                    </p:animEffect>
                                  </p:childTnLst>
                                </p:cTn>
                              </p:par>
                            </p:childTnLst>
                          </p:cTn>
                        </p:par>
                        <p:par>
                          <p:cTn id="31" fill="hold">
                            <p:stCondLst>
                              <p:cond delay="500"/>
                            </p:stCondLst>
                            <p:childTnLst>
                              <p:par>
                                <p:cTn id="32" presetID="12" presetClass="entr" presetSubtype="1" fill="hold" grpId="0" nodeType="afterEffect">
                                  <p:stCondLst>
                                    <p:cond delay="2000"/>
                                  </p:stCondLst>
                                  <p:childTnLst>
                                    <p:set>
                                      <p:cBhvr>
                                        <p:cTn id="33" dur="1" fill="hold">
                                          <p:stCondLst>
                                            <p:cond delay="0"/>
                                          </p:stCondLst>
                                        </p:cTn>
                                        <p:tgtEl>
                                          <p:spTgt spid="253968"/>
                                        </p:tgtEl>
                                        <p:attrNameLst>
                                          <p:attrName>style.visibility</p:attrName>
                                        </p:attrNameLst>
                                      </p:cBhvr>
                                      <p:to>
                                        <p:strVal val="visible"/>
                                      </p:to>
                                    </p:set>
                                    <p:animEffect transition="in" filter="slide(fromTop)">
                                      <p:cBhvr>
                                        <p:cTn id="34" dur="500"/>
                                        <p:tgtEl>
                                          <p:spTgt spid="253968"/>
                                        </p:tgtEl>
                                      </p:cBhvr>
                                    </p:animEffect>
                                  </p:childTnLst>
                                </p:cTn>
                              </p:par>
                            </p:childTnLst>
                          </p:cTn>
                        </p:par>
                        <p:par>
                          <p:cTn id="35" fill="hold">
                            <p:stCondLst>
                              <p:cond delay="3000"/>
                            </p:stCondLst>
                            <p:childTnLst>
                              <p:par>
                                <p:cTn id="36" presetID="12" presetClass="entr" presetSubtype="8" fill="hold" grpId="0" nodeType="afterEffect">
                                  <p:stCondLst>
                                    <p:cond delay="0"/>
                                  </p:stCondLst>
                                  <p:childTnLst>
                                    <p:set>
                                      <p:cBhvr>
                                        <p:cTn id="37" dur="1" fill="hold">
                                          <p:stCondLst>
                                            <p:cond delay="0"/>
                                          </p:stCondLst>
                                        </p:cTn>
                                        <p:tgtEl>
                                          <p:spTgt spid="253971"/>
                                        </p:tgtEl>
                                        <p:attrNameLst>
                                          <p:attrName>style.visibility</p:attrName>
                                        </p:attrNameLst>
                                      </p:cBhvr>
                                      <p:to>
                                        <p:strVal val="visible"/>
                                      </p:to>
                                    </p:set>
                                    <p:animEffect transition="in" filter="slide(fromLeft)">
                                      <p:cBhvr>
                                        <p:cTn id="38" dur="500"/>
                                        <p:tgtEl>
                                          <p:spTgt spid="253971"/>
                                        </p:tgtEl>
                                      </p:cBhvr>
                                    </p:animEffect>
                                  </p:childTnLst>
                                  <p:subTnLst>
                                    <p:set>
                                      <p:cBhvr override="childStyle">
                                        <p:cTn dur="1" fill="hold" display="0" masterRel="nextClick" afterEffect="1"/>
                                        <p:tgtEl>
                                          <p:spTgt spid="253971"/>
                                        </p:tgtEl>
                                        <p:attrNameLst>
                                          <p:attrName>style.visibility</p:attrName>
                                        </p:attrNameLst>
                                      </p:cBhvr>
                                      <p:to>
                                        <p:strVal val="hidden"/>
                                      </p:to>
                                    </p:set>
                                  </p:subTnLst>
                                </p:cTn>
                              </p:par>
                            </p:childTnLst>
                          </p:cTn>
                        </p:par>
                      </p:childTnLst>
                    </p:cTn>
                  </p:par>
                  <p:par>
                    <p:cTn id="39" fill="hold">
                      <p:stCondLst>
                        <p:cond delay="indefinite"/>
                      </p:stCondLst>
                      <p:childTnLst>
                        <p:par>
                          <p:cTn id="40" fill="hold">
                            <p:stCondLst>
                              <p:cond delay="0"/>
                            </p:stCondLst>
                            <p:childTnLst>
                              <p:par>
                                <p:cTn id="41" presetID="12" presetClass="entr" presetSubtype="1" fill="hold" grpId="0" nodeType="clickEffect">
                                  <p:stCondLst>
                                    <p:cond delay="0"/>
                                  </p:stCondLst>
                                  <p:childTnLst>
                                    <p:set>
                                      <p:cBhvr>
                                        <p:cTn id="42" dur="1" fill="hold">
                                          <p:stCondLst>
                                            <p:cond delay="0"/>
                                          </p:stCondLst>
                                        </p:cTn>
                                        <p:tgtEl>
                                          <p:spTgt spid="253969"/>
                                        </p:tgtEl>
                                        <p:attrNameLst>
                                          <p:attrName>style.visibility</p:attrName>
                                        </p:attrNameLst>
                                      </p:cBhvr>
                                      <p:to>
                                        <p:strVal val="visible"/>
                                      </p:to>
                                    </p:set>
                                    <p:animEffect transition="in" filter="slide(fromTop)">
                                      <p:cBhvr>
                                        <p:cTn id="43" dur="500"/>
                                        <p:tgtEl>
                                          <p:spTgt spid="253969"/>
                                        </p:tgtEl>
                                      </p:cBhvr>
                                    </p:animEffect>
                                  </p:childTnLst>
                                </p:cTn>
                              </p:par>
                            </p:childTnLst>
                          </p:cTn>
                        </p:par>
                        <p:par>
                          <p:cTn id="44" fill="hold">
                            <p:stCondLst>
                              <p:cond delay="500"/>
                            </p:stCondLst>
                            <p:childTnLst>
                              <p:par>
                                <p:cTn id="45" presetID="12" presetClass="entr" presetSubtype="8" fill="hold" grpId="0" nodeType="afterEffect">
                                  <p:stCondLst>
                                    <p:cond delay="2000"/>
                                  </p:stCondLst>
                                  <p:childTnLst>
                                    <p:set>
                                      <p:cBhvr>
                                        <p:cTn id="46" dur="1" fill="hold">
                                          <p:stCondLst>
                                            <p:cond delay="0"/>
                                          </p:stCondLst>
                                        </p:cTn>
                                        <p:tgtEl>
                                          <p:spTgt spid="253972"/>
                                        </p:tgtEl>
                                        <p:attrNameLst>
                                          <p:attrName>style.visibility</p:attrName>
                                        </p:attrNameLst>
                                      </p:cBhvr>
                                      <p:to>
                                        <p:strVal val="visible"/>
                                      </p:to>
                                    </p:set>
                                    <p:animEffect transition="in" filter="slide(fromLeft)">
                                      <p:cBhvr>
                                        <p:cTn id="47" dur="500"/>
                                        <p:tgtEl>
                                          <p:spTgt spid="253972"/>
                                        </p:tgtEl>
                                      </p:cBhvr>
                                    </p:animEffect>
                                  </p:childTnLst>
                                  <p:subTnLst>
                                    <p:set>
                                      <p:cBhvr override="childStyle">
                                        <p:cTn dur="1" fill="hold" display="0" masterRel="nextClick" afterEffect="1"/>
                                        <p:tgtEl>
                                          <p:spTgt spid="253972"/>
                                        </p:tgtEl>
                                        <p:attrNameLst>
                                          <p:attrName>style.visibility</p:attrName>
                                        </p:attrNameLst>
                                      </p:cBhvr>
                                      <p:to>
                                        <p:strVal val="hidden"/>
                                      </p:to>
                                    </p:set>
                                  </p:subTnLst>
                                </p:cTn>
                              </p:par>
                            </p:childTnLst>
                          </p:cTn>
                        </p:par>
                      </p:childTnLst>
                    </p:cTn>
                  </p:par>
                  <p:par>
                    <p:cTn id="48" fill="hold">
                      <p:stCondLst>
                        <p:cond delay="indefinite"/>
                      </p:stCondLst>
                      <p:childTnLst>
                        <p:par>
                          <p:cTn id="49" fill="hold">
                            <p:stCondLst>
                              <p:cond delay="0"/>
                            </p:stCondLst>
                            <p:childTnLst>
                              <p:par>
                                <p:cTn id="50" presetID="12" presetClass="entr" presetSubtype="1" fill="hold" grpId="0" nodeType="clickEffect">
                                  <p:stCondLst>
                                    <p:cond delay="0"/>
                                  </p:stCondLst>
                                  <p:childTnLst>
                                    <p:set>
                                      <p:cBhvr>
                                        <p:cTn id="51" dur="1" fill="hold">
                                          <p:stCondLst>
                                            <p:cond delay="0"/>
                                          </p:stCondLst>
                                        </p:cTn>
                                        <p:tgtEl>
                                          <p:spTgt spid="253970"/>
                                        </p:tgtEl>
                                        <p:attrNameLst>
                                          <p:attrName>style.visibility</p:attrName>
                                        </p:attrNameLst>
                                      </p:cBhvr>
                                      <p:to>
                                        <p:strVal val="visible"/>
                                      </p:to>
                                    </p:set>
                                    <p:animEffect transition="in" filter="slide(fromTop)">
                                      <p:cBhvr>
                                        <p:cTn id="52" dur="500"/>
                                        <p:tgtEl>
                                          <p:spTgt spid="2539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3955" grpId="0" autoUpdateAnimBg="0"/>
      <p:bldP spid="253956" grpId="0" autoUpdateAnimBg="0"/>
      <p:bldP spid="253957" grpId="0" autoUpdateAnimBg="0"/>
      <p:bldP spid="253962" grpId="0" animBg="1"/>
      <p:bldP spid="253963" grpId="0" animBg="1"/>
      <p:bldP spid="253964" grpId="0" animBg="1"/>
      <p:bldP spid="253968" grpId="0" autoUpdateAnimBg="0"/>
      <p:bldP spid="253969" grpId="0" autoUpdateAnimBg="0"/>
      <p:bldP spid="253970" grpId="0" autoUpdateAnimBg="0"/>
      <p:bldP spid="253971" grpId="0" animBg="1"/>
      <p:bldP spid="253972"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Text Box 2"/>
          <p:cNvSpPr txBox="1">
            <a:spLocks noChangeArrowheads="1"/>
          </p:cNvSpPr>
          <p:nvPr/>
        </p:nvSpPr>
        <p:spPr bwMode="auto">
          <a:xfrm>
            <a:off x="811213" y="1138238"/>
            <a:ext cx="3473450" cy="457200"/>
          </a:xfrm>
          <a:prstGeom prst="rect">
            <a:avLst/>
          </a:prstGeom>
          <a:noFill/>
          <a:ln w="12700">
            <a:noFill/>
            <a:miter lim="800000"/>
            <a:headEnd/>
            <a:tailEnd/>
          </a:ln>
          <a:effectLst/>
        </p:spPr>
        <p:txBody>
          <a:bodyPr wrap="none">
            <a:spAutoFit/>
          </a:bodyPr>
          <a:lstStyle/>
          <a:p>
            <a:pPr algn="l"/>
            <a:r>
              <a:rPr lang="en-US" sz="2400" u="sng">
                <a:effectLst>
                  <a:outerShdw blurRad="38100" dist="38100" dir="2700000" algn="tl">
                    <a:srgbClr val="000000"/>
                  </a:outerShdw>
                </a:effectLst>
                <a:latin typeface="Book Antiqua" pitchFamily="18" charset="0"/>
              </a:rPr>
              <a:t>Critical Value Approach</a:t>
            </a:r>
          </a:p>
        </p:txBody>
      </p:sp>
      <p:sp>
        <p:nvSpPr>
          <p:cNvPr id="256003" name="Text Box 3"/>
          <p:cNvSpPr txBox="1">
            <a:spLocks noChangeArrowheads="1"/>
          </p:cNvSpPr>
          <p:nvPr/>
        </p:nvSpPr>
        <p:spPr bwMode="auto">
          <a:xfrm>
            <a:off x="795338" y="1611313"/>
            <a:ext cx="7343775" cy="822325"/>
          </a:xfrm>
          <a:prstGeom prst="rect">
            <a:avLst/>
          </a:prstGeom>
          <a:noFill/>
          <a:ln w="12700">
            <a:noFill/>
            <a:miter lim="800000"/>
            <a:headEnd/>
            <a:tailEnd/>
          </a:ln>
          <a:effectLst/>
        </p:spPr>
        <p:txBody>
          <a:bodyPr>
            <a:spAutoFit/>
          </a:bodyPr>
          <a:lstStyle/>
          <a:p>
            <a:pPr marL="1028700" indent="-1028700" algn="l"/>
            <a:r>
              <a:rPr lang="en-US" sz="2400">
                <a:solidFill>
                  <a:srgbClr val="66FFFF"/>
                </a:solidFill>
                <a:effectLst>
                  <a:outerShdw blurRad="38100" dist="38100" dir="2700000" algn="tl">
                    <a:srgbClr val="000000"/>
                  </a:outerShdw>
                </a:effectLst>
                <a:latin typeface="Book Antiqua" pitchFamily="18" charset="0"/>
              </a:rPr>
              <a:t>Step 4.</a:t>
            </a:r>
            <a:r>
              <a:rPr lang="en-US" sz="2400">
                <a:effectLst>
                  <a:outerShdw blurRad="38100" dist="38100" dir="2700000" algn="tl">
                    <a:srgbClr val="000000"/>
                  </a:outerShdw>
                </a:effectLst>
                <a:latin typeface="Book Antiqua" pitchFamily="18" charset="0"/>
              </a:rPr>
              <a:t>  Use the level of significance</a:t>
            </a:r>
            <a:r>
              <a:rPr lang="en-US" sz="2400">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to determine the critical value and the rejection rule.</a:t>
            </a:r>
          </a:p>
        </p:txBody>
      </p:sp>
      <p:sp>
        <p:nvSpPr>
          <p:cNvPr id="256004" name="Text Box 4"/>
          <p:cNvSpPr txBox="1">
            <a:spLocks noChangeArrowheads="1"/>
          </p:cNvSpPr>
          <p:nvPr/>
        </p:nvSpPr>
        <p:spPr bwMode="auto">
          <a:xfrm>
            <a:off x="800100" y="2509838"/>
            <a:ext cx="7951788" cy="822325"/>
          </a:xfrm>
          <a:prstGeom prst="rect">
            <a:avLst/>
          </a:prstGeom>
          <a:noFill/>
          <a:ln w="12700">
            <a:noFill/>
            <a:miter lim="800000"/>
            <a:headEnd/>
            <a:tailEnd/>
          </a:ln>
          <a:effectLst/>
        </p:spPr>
        <p:txBody>
          <a:bodyPr>
            <a:spAutoFit/>
          </a:bodyPr>
          <a:lstStyle/>
          <a:p>
            <a:pPr marL="1028700" indent="-1028700" algn="l"/>
            <a:r>
              <a:rPr lang="en-US" sz="2400">
                <a:solidFill>
                  <a:srgbClr val="66FFFF"/>
                </a:solidFill>
                <a:effectLst>
                  <a:outerShdw blurRad="38100" dist="38100" dir="2700000" algn="tl">
                    <a:srgbClr val="000000"/>
                  </a:outerShdw>
                </a:effectLst>
                <a:latin typeface="Book Antiqua" pitchFamily="18" charset="0"/>
              </a:rPr>
              <a:t>Step 5.</a:t>
            </a:r>
            <a:r>
              <a:rPr lang="en-US" sz="2400">
                <a:effectLst>
                  <a:outerShdw blurRad="38100" dist="38100" dir="2700000" algn="tl">
                    <a:srgbClr val="000000"/>
                  </a:outerShdw>
                </a:effectLst>
                <a:latin typeface="Book Antiqua" pitchFamily="18" charset="0"/>
              </a:rPr>
              <a:t>  Use the value of the test statistic and the rejection</a:t>
            </a:r>
          </a:p>
          <a:p>
            <a:pPr marL="1028700" indent="-1028700" algn="l"/>
            <a:r>
              <a:rPr lang="en-US" sz="2400">
                <a:effectLst>
                  <a:outerShdw blurRad="38100" dist="38100" dir="2700000" algn="tl">
                    <a:srgbClr val="000000"/>
                  </a:outerShdw>
                </a:effectLst>
                <a:latin typeface="Book Antiqua" pitchFamily="18" charset="0"/>
              </a:rPr>
              <a:t>    	rule to determine whether to reject </a:t>
            </a:r>
            <a:r>
              <a:rPr lang="en-US" sz="2400" i="1">
                <a:effectLst>
                  <a:outerShdw blurRad="38100" dist="38100" dir="2700000" algn="tl">
                    <a:srgbClr val="000000"/>
                  </a:outerShdw>
                </a:effectLst>
                <a:latin typeface="Book Antiqua" pitchFamily="18" charset="0"/>
              </a:rPr>
              <a:t>H</a:t>
            </a:r>
            <a:r>
              <a:rPr lang="en-US" sz="2400" baseline="-25000">
                <a:effectLst>
                  <a:outerShdw blurRad="38100" dist="38100" dir="2700000" algn="tl">
                    <a:srgbClr val="000000"/>
                  </a:outerShdw>
                </a:effectLst>
                <a:latin typeface="Book Antiqua" pitchFamily="18" charset="0"/>
              </a:rPr>
              <a:t>0</a:t>
            </a:r>
            <a:r>
              <a:rPr lang="en-US" sz="2400">
                <a:effectLst>
                  <a:outerShdw blurRad="38100" dist="38100" dir="2700000" algn="tl">
                    <a:srgbClr val="000000"/>
                  </a:outerShdw>
                </a:effectLst>
                <a:latin typeface="Book Antiqua" pitchFamily="18" charset="0"/>
              </a:rPr>
              <a:t>.</a:t>
            </a:r>
          </a:p>
        </p:txBody>
      </p:sp>
      <p:sp>
        <p:nvSpPr>
          <p:cNvPr id="256005" name="AutoShape 5"/>
          <p:cNvSpPr>
            <a:spLocks noChangeArrowheads="1"/>
          </p:cNvSpPr>
          <p:nvPr/>
        </p:nvSpPr>
        <p:spPr bwMode="auto">
          <a:xfrm rot="5400000">
            <a:off x="561975" y="17653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56006" name="AutoShape 6"/>
          <p:cNvSpPr>
            <a:spLocks noChangeArrowheads="1"/>
          </p:cNvSpPr>
          <p:nvPr/>
        </p:nvSpPr>
        <p:spPr bwMode="auto">
          <a:xfrm rot="5400000">
            <a:off x="561975" y="26416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56007" name="Rectangle 7"/>
          <p:cNvSpPr>
            <a:spLocks noChangeArrowheads="1"/>
          </p:cNvSpPr>
          <p:nvPr/>
        </p:nvSpPr>
        <p:spPr bwMode="auto">
          <a:xfrm>
            <a:off x="684213" y="87313"/>
            <a:ext cx="7772400" cy="7381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Steps of Hypothesis Testing</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256005"/>
                                        </p:tgtEl>
                                        <p:attrNameLst>
                                          <p:attrName>style.visibility</p:attrName>
                                        </p:attrNameLst>
                                      </p:cBhvr>
                                      <p:to>
                                        <p:strVal val="visible"/>
                                      </p:to>
                                    </p:set>
                                    <p:animEffect transition="in" filter="slide(fromLeft)">
                                      <p:cBhvr>
                                        <p:cTn id="7" dur="500"/>
                                        <p:tgtEl>
                                          <p:spTgt spid="256005"/>
                                        </p:tgtEl>
                                      </p:cBhvr>
                                    </p:animEffect>
                                  </p:childTnLst>
                                  <p:subTnLst>
                                    <p:set>
                                      <p:cBhvr override="childStyle">
                                        <p:cTn dur="1" fill="hold" display="0" masterRel="nextClick" afterEffect="1"/>
                                        <p:tgtEl>
                                          <p:spTgt spid="256005"/>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256003"/>
                                        </p:tgtEl>
                                        <p:attrNameLst>
                                          <p:attrName>style.visibility</p:attrName>
                                        </p:attrNameLst>
                                      </p:cBhvr>
                                      <p:to>
                                        <p:strVal val="visible"/>
                                      </p:to>
                                    </p:set>
                                    <p:animEffect transition="in" filter="slide(fromTop)">
                                      <p:cBhvr>
                                        <p:cTn id="12" dur="500"/>
                                        <p:tgtEl>
                                          <p:spTgt spid="256003"/>
                                        </p:tgtEl>
                                      </p:cBhvr>
                                    </p:animEffect>
                                  </p:childTnLst>
                                </p:cTn>
                              </p:par>
                            </p:childTnLst>
                          </p:cTn>
                        </p:par>
                        <p:par>
                          <p:cTn id="13" fill="hold">
                            <p:stCondLst>
                              <p:cond delay="500"/>
                            </p:stCondLst>
                            <p:childTnLst>
                              <p:par>
                                <p:cTn id="14" presetID="12" presetClass="entr" presetSubtype="8" fill="hold" grpId="0" nodeType="afterEffect">
                                  <p:stCondLst>
                                    <p:cond delay="2000"/>
                                  </p:stCondLst>
                                  <p:childTnLst>
                                    <p:set>
                                      <p:cBhvr>
                                        <p:cTn id="15" dur="1" fill="hold">
                                          <p:stCondLst>
                                            <p:cond delay="0"/>
                                          </p:stCondLst>
                                        </p:cTn>
                                        <p:tgtEl>
                                          <p:spTgt spid="256006"/>
                                        </p:tgtEl>
                                        <p:attrNameLst>
                                          <p:attrName>style.visibility</p:attrName>
                                        </p:attrNameLst>
                                      </p:cBhvr>
                                      <p:to>
                                        <p:strVal val="visible"/>
                                      </p:to>
                                    </p:set>
                                    <p:animEffect transition="in" filter="slide(fromLeft)">
                                      <p:cBhvr>
                                        <p:cTn id="16" dur="500"/>
                                        <p:tgtEl>
                                          <p:spTgt spid="256006"/>
                                        </p:tgtEl>
                                      </p:cBhvr>
                                    </p:animEffect>
                                  </p:childTnLst>
                                  <p:subTnLst>
                                    <p:set>
                                      <p:cBhvr override="childStyle">
                                        <p:cTn dur="1" fill="hold" display="0" masterRel="nextClick" afterEffect="1"/>
                                        <p:tgtEl>
                                          <p:spTgt spid="256006"/>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256004"/>
                                        </p:tgtEl>
                                        <p:attrNameLst>
                                          <p:attrName>style.visibility</p:attrName>
                                        </p:attrNameLst>
                                      </p:cBhvr>
                                      <p:to>
                                        <p:strVal val="visible"/>
                                      </p:to>
                                    </p:set>
                                    <p:animEffect transition="in" filter="slide(fromTop)">
                                      <p:cBhvr>
                                        <p:cTn id="21" dur="500"/>
                                        <p:tgtEl>
                                          <p:spTgt spid="2560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03" grpId="0" autoUpdateAnimBg="0"/>
      <p:bldP spid="256004" grpId="0" autoUpdateAnimBg="0"/>
      <p:bldP spid="256005" grpId="0" animBg="1"/>
      <p:bldP spid="256006"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510" name="Rectangle 166"/>
          <p:cNvSpPr>
            <a:spLocks noChangeArrowheads="1"/>
          </p:cNvSpPr>
          <p:nvPr/>
        </p:nvSpPr>
        <p:spPr bwMode="auto">
          <a:xfrm>
            <a:off x="709613" y="1116013"/>
            <a:ext cx="4876800" cy="490537"/>
          </a:xfrm>
          <a:prstGeom prst="rect">
            <a:avLst/>
          </a:prstGeom>
          <a:noFill/>
          <a:ln w="12700">
            <a:noFill/>
            <a:miter lim="800000"/>
            <a:headEnd/>
            <a:tailEnd/>
          </a:ln>
          <a:effectLst/>
        </p:spPr>
        <p:txBody>
          <a:bodyPr lIns="90488" tIns="44450" rIns="90488" bIns="44450"/>
          <a:lstStyle/>
          <a:p>
            <a:pPr algn="l">
              <a:lnSpc>
                <a:spcPct val="90000"/>
              </a:lnSpc>
              <a:spcBef>
                <a:spcPct val="20000"/>
              </a:spcBef>
              <a:buClr>
                <a:srgbClr val="66FFFF"/>
              </a:buClr>
              <a:buSzPct val="75000"/>
              <a:buFont typeface="Monotype Sorts" pitchFamily="2" charset="2"/>
              <a:buChar char="n"/>
            </a:pPr>
            <a:r>
              <a:rPr lang="en-US" sz="2400">
                <a:solidFill>
                  <a:srgbClr val="66FFFF"/>
                </a:solidFill>
                <a:effectLst>
                  <a:outerShdw blurRad="38100" dist="38100" dir="2700000" algn="tl">
                    <a:srgbClr val="000000"/>
                  </a:outerShdw>
                </a:effectLst>
                <a:latin typeface="Book Antiqua" pitchFamily="18" charset="0"/>
              </a:rPr>
              <a:t>   Example:  Metro EMS</a:t>
            </a:r>
            <a:endParaRPr lang="en-US" sz="2400">
              <a:effectLst>
                <a:outerShdw blurRad="38100" dist="38100" dir="2700000" algn="tl">
                  <a:srgbClr val="000000"/>
                </a:outerShdw>
              </a:effectLst>
              <a:latin typeface="Book Antiqua" pitchFamily="18" charset="0"/>
            </a:endParaRPr>
          </a:p>
        </p:txBody>
      </p:sp>
      <p:sp>
        <p:nvSpPr>
          <p:cNvPr id="185511" name="Text Box 167"/>
          <p:cNvSpPr txBox="1">
            <a:spLocks noChangeArrowheads="1"/>
          </p:cNvSpPr>
          <p:nvPr/>
        </p:nvSpPr>
        <p:spPr bwMode="auto">
          <a:xfrm>
            <a:off x="1127125" y="3157538"/>
            <a:ext cx="7321550" cy="1479550"/>
          </a:xfrm>
          <a:prstGeom prst="rect">
            <a:avLst/>
          </a:prstGeom>
          <a:noFill/>
          <a:ln w="12700">
            <a:noFill/>
            <a:miter lim="800000"/>
            <a:headEnd/>
            <a:tailEnd/>
          </a:ln>
          <a:effectLst/>
        </p:spPr>
        <p:txBody>
          <a:bodyPr>
            <a:spAutoFit/>
          </a:bodyPr>
          <a:lstStyle/>
          <a:p>
            <a:pPr algn="l">
              <a:lnSpc>
                <a:spcPct val="8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The EMS director wants to perform a hypothesis</a:t>
            </a:r>
          </a:p>
          <a:p>
            <a:pPr algn="l">
              <a:lnSpc>
                <a:spcPct val="8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test, with a .05 level of significance, to determine</a:t>
            </a:r>
          </a:p>
          <a:p>
            <a:pPr algn="l">
              <a:lnSpc>
                <a:spcPct val="8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whether the service goal of 12 minutes or less is </a:t>
            </a:r>
          </a:p>
          <a:p>
            <a:pPr algn="l">
              <a:lnSpc>
                <a:spcPct val="8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being achieved.</a:t>
            </a:r>
          </a:p>
        </p:txBody>
      </p:sp>
      <p:sp>
        <p:nvSpPr>
          <p:cNvPr id="185512" name="Text Box 168"/>
          <p:cNvSpPr txBox="1">
            <a:spLocks noChangeArrowheads="1"/>
          </p:cNvSpPr>
          <p:nvPr/>
        </p:nvSpPr>
        <p:spPr bwMode="auto">
          <a:xfrm>
            <a:off x="1095375" y="1614488"/>
            <a:ext cx="7275513" cy="1479550"/>
          </a:xfrm>
          <a:prstGeom prst="rect">
            <a:avLst/>
          </a:prstGeom>
          <a:noFill/>
          <a:ln w="12700">
            <a:noFill/>
            <a:miter lim="800000"/>
            <a:headEnd/>
            <a:tailEnd/>
          </a:ln>
          <a:effectLst/>
        </p:spPr>
        <p:txBody>
          <a:bodyPr>
            <a:spAutoFit/>
          </a:bodyPr>
          <a:lstStyle/>
          <a:p>
            <a:pPr algn="l">
              <a:lnSpc>
                <a:spcPct val="8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The response times for a random sample of 40</a:t>
            </a:r>
          </a:p>
          <a:p>
            <a:pPr algn="l">
              <a:lnSpc>
                <a:spcPct val="8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medical emergencies were tabulated.  The sample</a:t>
            </a:r>
          </a:p>
          <a:p>
            <a:pPr algn="l">
              <a:lnSpc>
                <a:spcPct val="8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mean is 13.25 minutes.  The population standard</a:t>
            </a:r>
          </a:p>
          <a:p>
            <a:pPr algn="l">
              <a:lnSpc>
                <a:spcPct val="8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deviation is believed to be 3.2 minutes.</a:t>
            </a:r>
          </a:p>
        </p:txBody>
      </p:sp>
      <p:sp>
        <p:nvSpPr>
          <p:cNvPr id="185513" name="AutoShape 169"/>
          <p:cNvSpPr>
            <a:spLocks noChangeArrowheads="1"/>
          </p:cNvSpPr>
          <p:nvPr/>
        </p:nvSpPr>
        <p:spPr bwMode="auto">
          <a:xfrm rot="5400000">
            <a:off x="752475" y="16891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85514" name="AutoShape 170"/>
          <p:cNvSpPr>
            <a:spLocks noChangeArrowheads="1"/>
          </p:cNvSpPr>
          <p:nvPr/>
        </p:nvSpPr>
        <p:spPr bwMode="auto">
          <a:xfrm rot="5400000">
            <a:off x="752475" y="32639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85515" name="Rectangle 171"/>
          <p:cNvSpPr>
            <a:spLocks noChangeArrowheads="1"/>
          </p:cNvSpPr>
          <p:nvPr/>
        </p:nvSpPr>
        <p:spPr bwMode="auto">
          <a:xfrm>
            <a:off x="690563" y="141288"/>
            <a:ext cx="7772400" cy="8143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One-Tailed Tests About a Population Mean:</a:t>
            </a:r>
          </a:p>
          <a:p>
            <a:r>
              <a:rPr lang="en-US" sz="2800" i="1">
                <a:solidFill>
                  <a:srgbClr val="66FFFF"/>
                </a:solidFill>
                <a:effectLst>
                  <a:outerShdw blurRad="38100" dist="38100" dir="2700000" algn="tl">
                    <a:srgbClr val="000000"/>
                  </a:outerShdw>
                </a:effectLst>
                <a:latin typeface="Symbol" pitchFamily="18" charset="2"/>
              </a:rPr>
              <a:t>s</a:t>
            </a:r>
            <a:r>
              <a:rPr lang="en-US" sz="2800">
                <a:solidFill>
                  <a:srgbClr val="66FFFF"/>
                </a:solidFill>
                <a:effectLst>
                  <a:outerShdw blurRad="38100" dist="38100" dir="2700000" algn="tl">
                    <a:srgbClr val="000000"/>
                  </a:outerShdw>
                </a:effectLst>
                <a:latin typeface="Book Antiqua" pitchFamily="18" charset="0"/>
              </a:rPr>
              <a:t>  Known</a:t>
            </a:r>
            <a:endParaRPr lang="en-US" sz="2600">
              <a:solidFill>
                <a:srgbClr val="66FFFF"/>
              </a:solidFill>
              <a:effectLst>
                <a:outerShdw blurRad="38100" dist="38100" dir="2700000" algn="tl">
                  <a:srgbClr val="000000"/>
                </a:outerShdw>
              </a:effectLst>
              <a:latin typeface="Book Antiqua" pitchFamily="18" charset="0"/>
            </a:endParaRP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185513"/>
                                        </p:tgtEl>
                                        <p:attrNameLst>
                                          <p:attrName>style.visibility</p:attrName>
                                        </p:attrNameLst>
                                      </p:cBhvr>
                                      <p:to>
                                        <p:strVal val="visible"/>
                                      </p:to>
                                    </p:set>
                                    <p:animEffect transition="in" filter="slide(fromLeft)">
                                      <p:cBhvr>
                                        <p:cTn id="7" dur="500"/>
                                        <p:tgtEl>
                                          <p:spTgt spid="185513"/>
                                        </p:tgtEl>
                                      </p:cBhvr>
                                    </p:animEffect>
                                  </p:childTnLst>
                                  <p:subTnLst>
                                    <p:set>
                                      <p:cBhvr override="childStyle">
                                        <p:cTn dur="1" fill="hold" display="0" masterRel="nextClick" afterEffect="1"/>
                                        <p:tgtEl>
                                          <p:spTgt spid="185513"/>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185512"/>
                                        </p:tgtEl>
                                        <p:attrNameLst>
                                          <p:attrName>style.visibility</p:attrName>
                                        </p:attrNameLst>
                                      </p:cBhvr>
                                      <p:to>
                                        <p:strVal val="visible"/>
                                      </p:to>
                                    </p:set>
                                    <p:animEffect transition="in" filter="slide(fromTop)">
                                      <p:cBhvr>
                                        <p:cTn id="12" dur="500"/>
                                        <p:tgtEl>
                                          <p:spTgt spid="185512"/>
                                        </p:tgtEl>
                                      </p:cBhvr>
                                    </p:animEffect>
                                  </p:childTnLst>
                                </p:cTn>
                              </p:par>
                            </p:childTnLst>
                          </p:cTn>
                        </p:par>
                        <p:par>
                          <p:cTn id="13" fill="hold">
                            <p:stCondLst>
                              <p:cond delay="500"/>
                            </p:stCondLst>
                            <p:childTnLst>
                              <p:par>
                                <p:cTn id="14" presetID="12" presetClass="entr" presetSubtype="8" fill="hold" grpId="0" nodeType="afterEffect">
                                  <p:stCondLst>
                                    <p:cond delay="3000"/>
                                  </p:stCondLst>
                                  <p:childTnLst>
                                    <p:set>
                                      <p:cBhvr>
                                        <p:cTn id="15" dur="1" fill="hold">
                                          <p:stCondLst>
                                            <p:cond delay="0"/>
                                          </p:stCondLst>
                                        </p:cTn>
                                        <p:tgtEl>
                                          <p:spTgt spid="185514"/>
                                        </p:tgtEl>
                                        <p:attrNameLst>
                                          <p:attrName>style.visibility</p:attrName>
                                        </p:attrNameLst>
                                      </p:cBhvr>
                                      <p:to>
                                        <p:strVal val="visible"/>
                                      </p:to>
                                    </p:set>
                                    <p:animEffect transition="in" filter="slide(fromLeft)">
                                      <p:cBhvr>
                                        <p:cTn id="16" dur="500"/>
                                        <p:tgtEl>
                                          <p:spTgt spid="185514"/>
                                        </p:tgtEl>
                                      </p:cBhvr>
                                    </p:animEffect>
                                  </p:childTnLst>
                                  <p:subTnLst>
                                    <p:set>
                                      <p:cBhvr override="childStyle">
                                        <p:cTn dur="1" fill="hold" display="0" masterRel="nextClick" afterEffect="1"/>
                                        <p:tgtEl>
                                          <p:spTgt spid="185514"/>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185511"/>
                                        </p:tgtEl>
                                        <p:attrNameLst>
                                          <p:attrName>style.visibility</p:attrName>
                                        </p:attrNameLst>
                                      </p:cBhvr>
                                      <p:to>
                                        <p:strVal val="visible"/>
                                      </p:to>
                                    </p:set>
                                    <p:animEffect transition="in" filter="slide(fromTop)">
                                      <p:cBhvr>
                                        <p:cTn id="21" dur="500"/>
                                        <p:tgtEl>
                                          <p:spTgt spid="1855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5511" grpId="0" autoUpdateAnimBg="0"/>
      <p:bldP spid="185512" grpId="0" autoUpdateAnimBg="0"/>
      <p:bldP spid="185513" grpId="0" animBg="1"/>
      <p:bldP spid="185514"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333" name="Rectangle 109"/>
          <p:cNvSpPr>
            <a:spLocks noChangeArrowheads="1"/>
          </p:cNvSpPr>
          <p:nvPr/>
        </p:nvSpPr>
        <p:spPr bwMode="auto">
          <a:xfrm>
            <a:off x="1181100" y="1733550"/>
            <a:ext cx="4000500" cy="57150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180334" name="Text Box 110"/>
          <p:cNvSpPr txBox="1">
            <a:spLocks noChangeArrowheads="1"/>
          </p:cNvSpPr>
          <p:nvPr/>
        </p:nvSpPr>
        <p:spPr bwMode="auto">
          <a:xfrm>
            <a:off x="1216025" y="1785938"/>
            <a:ext cx="3879850" cy="457200"/>
          </a:xfrm>
          <a:prstGeom prst="rect">
            <a:avLst/>
          </a:prstGeom>
          <a:noFill/>
          <a:ln w="12700">
            <a:noFill/>
            <a:miter lim="800000"/>
            <a:headEnd/>
            <a:tailEnd/>
          </a:ln>
          <a:effectLst/>
        </p:spPr>
        <p:txBody>
          <a:bodyPr wrap="none">
            <a:spAutoFit/>
          </a:bodyPr>
          <a:lstStyle/>
          <a:p>
            <a:pPr algn="l"/>
            <a:r>
              <a:rPr lang="en-US" sz="2400">
                <a:effectLst>
                  <a:outerShdw blurRad="38100" dist="38100" dir="2700000" algn="tl">
                    <a:srgbClr val="000000"/>
                  </a:outerShdw>
                </a:effectLst>
                <a:latin typeface="Book Antiqua" pitchFamily="18" charset="0"/>
              </a:rPr>
              <a:t>1.  Develop the hypotheses.</a:t>
            </a:r>
          </a:p>
        </p:txBody>
      </p:sp>
      <p:sp>
        <p:nvSpPr>
          <p:cNvPr id="180335" name="Rectangle 111"/>
          <p:cNvSpPr>
            <a:spLocks noChangeArrowheads="1"/>
          </p:cNvSpPr>
          <p:nvPr/>
        </p:nvSpPr>
        <p:spPr bwMode="auto">
          <a:xfrm>
            <a:off x="1181100" y="2876550"/>
            <a:ext cx="4953000" cy="57150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180336" name="Text Box 112"/>
          <p:cNvSpPr txBox="1">
            <a:spLocks noChangeArrowheads="1"/>
          </p:cNvSpPr>
          <p:nvPr/>
        </p:nvSpPr>
        <p:spPr bwMode="auto">
          <a:xfrm>
            <a:off x="1219200" y="2928938"/>
            <a:ext cx="4854575" cy="457200"/>
          </a:xfrm>
          <a:prstGeom prst="rect">
            <a:avLst/>
          </a:prstGeom>
          <a:noFill/>
          <a:ln w="12700">
            <a:noFill/>
            <a:miter lim="800000"/>
            <a:headEnd/>
            <a:tailEnd/>
          </a:ln>
          <a:effectLst/>
        </p:spPr>
        <p:txBody>
          <a:bodyPr wrap="none">
            <a:spAutoFit/>
          </a:bodyPr>
          <a:lstStyle/>
          <a:p>
            <a:pPr algn="l"/>
            <a:r>
              <a:rPr lang="en-US" sz="2400">
                <a:effectLst>
                  <a:outerShdw blurRad="38100" dist="38100" dir="2700000" algn="tl">
                    <a:srgbClr val="000000"/>
                  </a:outerShdw>
                </a:effectLst>
                <a:latin typeface="Book Antiqua" pitchFamily="18" charset="0"/>
              </a:rPr>
              <a:t>2.  Specify the level of significance.</a:t>
            </a:r>
          </a:p>
        </p:txBody>
      </p:sp>
      <p:sp>
        <p:nvSpPr>
          <p:cNvPr id="180339" name="Text Box 115"/>
          <p:cNvSpPr txBox="1">
            <a:spLocks noChangeArrowheads="1"/>
          </p:cNvSpPr>
          <p:nvPr/>
        </p:nvSpPr>
        <p:spPr bwMode="auto">
          <a:xfrm>
            <a:off x="6256338" y="2925763"/>
            <a:ext cx="1169987" cy="457200"/>
          </a:xfrm>
          <a:prstGeom prst="rect">
            <a:avLst/>
          </a:prstGeom>
          <a:noFill/>
          <a:ln w="12700">
            <a:noFill/>
            <a:miter lim="800000"/>
            <a:headEnd/>
            <a:tailEnd/>
          </a:ln>
          <a:effectLst/>
        </p:spPr>
        <p:txBody>
          <a:bodyPr wrap="none">
            <a:spAutoFit/>
          </a:bodyPr>
          <a:lstStyle/>
          <a:p>
            <a:r>
              <a:rPr lang="en-US" sz="2400" i="1">
                <a:effectLst>
                  <a:outerShdw blurRad="38100" dist="38100" dir="2700000" algn="tl">
                    <a:srgbClr val="000000"/>
                  </a:outerShdw>
                </a:effectLst>
                <a:latin typeface="Symbol" pitchFamily="18" charset="2"/>
              </a:rPr>
              <a:t>a </a:t>
            </a:r>
            <a:r>
              <a:rPr lang="en-US" sz="2400">
                <a:effectLst>
                  <a:outerShdw blurRad="38100" dist="38100" dir="2700000" algn="tl">
                    <a:srgbClr val="000000"/>
                  </a:outerShdw>
                </a:effectLst>
                <a:latin typeface="Book Antiqua" pitchFamily="18" charset="0"/>
              </a:rPr>
              <a:t> = .05</a:t>
            </a:r>
          </a:p>
        </p:txBody>
      </p:sp>
      <p:sp>
        <p:nvSpPr>
          <p:cNvPr id="180341" name="Text Box 117"/>
          <p:cNvSpPr txBox="1">
            <a:spLocks noChangeArrowheads="1"/>
          </p:cNvSpPr>
          <p:nvPr/>
        </p:nvSpPr>
        <p:spPr bwMode="auto">
          <a:xfrm>
            <a:off x="5357813" y="1820863"/>
            <a:ext cx="1570037" cy="822325"/>
          </a:xfrm>
          <a:prstGeom prst="rect">
            <a:avLst/>
          </a:prstGeom>
          <a:noFill/>
          <a:ln w="12700">
            <a:noFill/>
            <a:miter lim="800000"/>
            <a:headEnd/>
            <a:tailEnd/>
          </a:ln>
          <a:effectLst/>
        </p:spPr>
        <p:txBody>
          <a:bodyPr wrap="none">
            <a:spAutoFit/>
          </a:bodyPr>
          <a:lstStyle/>
          <a:p>
            <a:pPr algn="l"/>
            <a:r>
              <a:rPr lang="en-US" sz="2400" i="1">
                <a:effectLst>
                  <a:outerShdw blurRad="38100" dist="38100" dir="2700000" algn="tl">
                    <a:srgbClr val="000000"/>
                  </a:outerShdw>
                </a:effectLst>
                <a:latin typeface="Book Antiqua" pitchFamily="18" charset="0"/>
              </a:rPr>
              <a:t>H</a:t>
            </a:r>
            <a:r>
              <a:rPr lang="en-US" sz="2400" baseline="-25000">
                <a:effectLst>
                  <a:outerShdw blurRad="38100" dist="38100" dir="2700000" algn="tl">
                    <a:srgbClr val="000000"/>
                  </a:outerShdw>
                </a:effectLst>
                <a:latin typeface="Book Antiqua" pitchFamily="18" charset="0"/>
              </a:rPr>
              <a:t>0</a:t>
            </a: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Symbol" pitchFamily="18" charset="2"/>
              </a:rPr>
              <a:t></a:t>
            </a:r>
            <a:r>
              <a:rPr lang="en-US" sz="2400" u="sng">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Symbol" pitchFamily="18" charset="2"/>
              </a:rPr>
              <a:t></a:t>
            </a:r>
          </a:p>
          <a:p>
            <a:pPr algn="l"/>
            <a:r>
              <a:rPr lang="en-US" sz="2400" i="1">
                <a:effectLst>
                  <a:outerShdw blurRad="38100" dist="38100" dir="2700000" algn="tl">
                    <a:srgbClr val="000000"/>
                  </a:outerShdw>
                </a:effectLst>
                <a:latin typeface="Book Antiqua" pitchFamily="18" charset="0"/>
              </a:rPr>
              <a:t>H</a:t>
            </a:r>
            <a:r>
              <a:rPr lang="en-US" sz="2800" baseline="-25000">
                <a:effectLst>
                  <a:outerShdw blurRad="38100" dist="38100" dir="2700000" algn="tl">
                    <a:srgbClr val="000000"/>
                  </a:outerShdw>
                </a:effectLst>
                <a:latin typeface="Book Antiqua" pitchFamily="18" charset="0"/>
              </a:rPr>
              <a:t>a</a:t>
            </a:r>
            <a:r>
              <a:rPr lang="en-US" sz="2400">
                <a:effectLst>
                  <a:outerShdw blurRad="38100" dist="38100" dir="2700000" algn="tl">
                    <a:srgbClr val="000000"/>
                  </a:outerShdw>
                </a:effectLst>
                <a:latin typeface="Book Antiqua" pitchFamily="18" charset="0"/>
              </a:rPr>
              <a:t>:</a:t>
            </a:r>
            <a:r>
              <a:rPr lang="en-US" sz="2400">
                <a:effectLst>
                  <a:outerShdw blurRad="38100" dist="38100" dir="2700000" algn="tl">
                    <a:srgbClr val="000000"/>
                  </a:outerShdw>
                </a:effectLst>
                <a:latin typeface="Symbol" pitchFamily="18" charset="2"/>
              </a:rPr>
              <a:t></a:t>
            </a:r>
            <a:r>
              <a:rPr lang="en-US" sz="2400" i="1">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Symbol" pitchFamily="18" charset="2"/>
              </a:rPr>
              <a:t></a:t>
            </a:r>
            <a:endParaRPr lang="en-US" sz="2400">
              <a:effectLst>
                <a:outerShdw blurRad="38100" dist="38100" dir="2700000" algn="tl">
                  <a:srgbClr val="000000"/>
                </a:outerShdw>
              </a:effectLst>
              <a:latin typeface="Book Antiqua" pitchFamily="18" charset="0"/>
            </a:endParaRPr>
          </a:p>
        </p:txBody>
      </p:sp>
      <p:sp>
        <p:nvSpPr>
          <p:cNvPr id="180351" name="Text Box 127"/>
          <p:cNvSpPr txBox="1">
            <a:spLocks noChangeArrowheads="1"/>
          </p:cNvSpPr>
          <p:nvPr/>
        </p:nvSpPr>
        <p:spPr bwMode="auto">
          <a:xfrm>
            <a:off x="698500" y="1093788"/>
            <a:ext cx="5899150" cy="457200"/>
          </a:xfrm>
          <a:prstGeom prst="rect">
            <a:avLst/>
          </a:prstGeom>
          <a:noFill/>
          <a:ln w="12700">
            <a:noFill/>
            <a:miter lim="800000"/>
            <a:headEnd/>
            <a:tailEnd/>
          </a:ln>
          <a:effectLst/>
        </p:spPr>
        <p:txBody>
          <a:bodyPr wrap="none">
            <a:spAutoFit/>
          </a:bodyPr>
          <a:lstStyle/>
          <a:p>
            <a:pPr algn="l">
              <a:buSzPct val="90000"/>
              <a:buFont typeface="Wingdings" pitchFamily="2" charset="2"/>
              <a:buChar char="n"/>
            </a:pPr>
            <a:r>
              <a:rPr lang="en-US" sz="2400" dirty="0">
                <a:solidFill>
                  <a:srgbClr val="66FFFF"/>
                </a:solidFill>
                <a:effectLst>
                  <a:outerShdw blurRad="38100" dist="38100" dir="2700000" algn="tl">
                    <a:srgbClr val="000000"/>
                  </a:outerShdw>
                </a:effectLst>
                <a:latin typeface="Book Antiqua" pitchFamily="18" charset="0"/>
              </a:rPr>
              <a:t>  </a:t>
            </a:r>
            <a:r>
              <a:rPr lang="en-US" sz="2400" i="1" dirty="0">
                <a:solidFill>
                  <a:srgbClr val="66FFFF"/>
                </a:solidFill>
                <a:effectLst>
                  <a:outerShdw blurRad="38100" dist="38100" dir="2700000" algn="tl">
                    <a:srgbClr val="000000"/>
                  </a:outerShdw>
                </a:effectLst>
                <a:latin typeface="Book Antiqua" pitchFamily="18" charset="0"/>
              </a:rPr>
              <a:t>p</a:t>
            </a:r>
            <a:r>
              <a:rPr lang="en-US" sz="2400" dirty="0">
                <a:solidFill>
                  <a:srgbClr val="66FFFF"/>
                </a:solidFill>
                <a:effectLst>
                  <a:outerShdw blurRad="38100" dist="38100" dir="2700000" algn="tl">
                    <a:srgbClr val="000000"/>
                  </a:outerShdw>
                </a:effectLst>
                <a:latin typeface="Book Antiqua" pitchFamily="18" charset="0"/>
              </a:rPr>
              <a:t> -Value and Critical Value Approaches</a:t>
            </a:r>
          </a:p>
        </p:txBody>
      </p:sp>
      <p:sp>
        <p:nvSpPr>
          <p:cNvPr id="180352" name="AutoShape 128"/>
          <p:cNvSpPr>
            <a:spLocks noChangeArrowheads="1"/>
          </p:cNvSpPr>
          <p:nvPr/>
        </p:nvSpPr>
        <p:spPr bwMode="auto">
          <a:xfrm rot="5400000">
            <a:off x="771525" y="19177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80353" name="AutoShape 129"/>
          <p:cNvSpPr>
            <a:spLocks noChangeArrowheads="1"/>
          </p:cNvSpPr>
          <p:nvPr/>
        </p:nvSpPr>
        <p:spPr bwMode="auto">
          <a:xfrm rot="5400000">
            <a:off x="771525" y="30797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80354" name="AutoShape 130"/>
          <p:cNvSpPr>
            <a:spLocks noChangeArrowheads="1"/>
          </p:cNvSpPr>
          <p:nvPr/>
        </p:nvSpPr>
        <p:spPr bwMode="auto">
          <a:xfrm rot="5400000">
            <a:off x="771525" y="38798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80356" name="Rectangle 132"/>
          <p:cNvSpPr>
            <a:spLocks noChangeArrowheads="1"/>
          </p:cNvSpPr>
          <p:nvPr/>
        </p:nvSpPr>
        <p:spPr bwMode="auto">
          <a:xfrm>
            <a:off x="690563" y="141288"/>
            <a:ext cx="7772400" cy="8143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One-Tailed Tests About a Population Mean:</a:t>
            </a:r>
          </a:p>
          <a:p>
            <a:r>
              <a:rPr lang="en-US" sz="2800" i="1">
                <a:solidFill>
                  <a:srgbClr val="66FFFF"/>
                </a:solidFill>
                <a:effectLst>
                  <a:outerShdw blurRad="38100" dist="38100" dir="2700000" algn="tl">
                    <a:srgbClr val="000000"/>
                  </a:outerShdw>
                </a:effectLst>
                <a:latin typeface="Symbol" pitchFamily="18" charset="2"/>
              </a:rPr>
              <a:t>s</a:t>
            </a:r>
            <a:r>
              <a:rPr lang="en-US" sz="2800">
                <a:solidFill>
                  <a:srgbClr val="66FFFF"/>
                </a:solidFill>
                <a:effectLst>
                  <a:outerShdw blurRad="38100" dist="38100" dir="2700000" algn="tl">
                    <a:srgbClr val="000000"/>
                  </a:outerShdw>
                </a:effectLst>
                <a:latin typeface="Book Antiqua" pitchFamily="18" charset="0"/>
              </a:rPr>
              <a:t>  Known</a:t>
            </a:r>
            <a:endParaRPr lang="en-US" sz="2600">
              <a:solidFill>
                <a:srgbClr val="66FFFF"/>
              </a:solidFill>
              <a:effectLst>
                <a:outerShdw blurRad="38100" dist="38100" dir="2700000" algn="tl">
                  <a:srgbClr val="000000"/>
                </a:outerShdw>
              </a:effectLst>
              <a:latin typeface="Book Antiqua" pitchFamily="18" charset="0"/>
            </a:endParaRPr>
          </a:p>
        </p:txBody>
      </p:sp>
      <p:sp>
        <p:nvSpPr>
          <p:cNvPr id="180357" name="Rectangle 133"/>
          <p:cNvSpPr>
            <a:spLocks noChangeArrowheads="1"/>
          </p:cNvSpPr>
          <p:nvPr/>
        </p:nvSpPr>
        <p:spPr bwMode="auto">
          <a:xfrm>
            <a:off x="1181100" y="3676650"/>
            <a:ext cx="5848350" cy="57150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180358" name="Text Box 134"/>
          <p:cNvSpPr txBox="1">
            <a:spLocks noChangeArrowheads="1"/>
          </p:cNvSpPr>
          <p:nvPr/>
        </p:nvSpPr>
        <p:spPr bwMode="auto">
          <a:xfrm>
            <a:off x="1255713" y="3729038"/>
            <a:ext cx="5719762" cy="457200"/>
          </a:xfrm>
          <a:prstGeom prst="rect">
            <a:avLst/>
          </a:prstGeom>
          <a:noFill/>
          <a:ln w="12700">
            <a:noFill/>
            <a:miter lim="800000"/>
            <a:headEnd/>
            <a:tailEnd/>
          </a:ln>
          <a:effectLst/>
        </p:spPr>
        <p:txBody>
          <a:bodyPr wrap="none">
            <a:spAutoFit/>
          </a:bodyPr>
          <a:lstStyle/>
          <a:p>
            <a:pPr algn="l"/>
            <a:r>
              <a:rPr lang="en-US" sz="2400">
                <a:effectLst>
                  <a:outerShdw blurRad="38100" dist="38100" dir="2700000" algn="tl">
                    <a:srgbClr val="000000"/>
                  </a:outerShdw>
                </a:effectLst>
                <a:latin typeface="Book Antiqua" pitchFamily="18" charset="0"/>
              </a:rPr>
              <a:t>3.  Compute the value of the test statistic.</a:t>
            </a:r>
          </a:p>
        </p:txBody>
      </p:sp>
      <p:graphicFrame>
        <p:nvGraphicFramePr>
          <p:cNvPr id="180359" name="Object 135">
            <a:hlinkClick r:id="" action="ppaction://ole?verb=0"/>
          </p:cNvPr>
          <p:cNvGraphicFramePr>
            <a:graphicFrameLocks/>
          </p:cNvGraphicFramePr>
          <p:nvPr/>
        </p:nvGraphicFramePr>
        <p:xfrm>
          <a:off x="2652713" y="4408488"/>
          <a:ext cx="3851275" cy="781050"/>
        </p:xfrm>
        <a:graphic>
          <a:graphicData uri="http://schemas.openxmlformats.org/presentationml/2006/ole">
            <mc:AlternateContent xmlns:mc="http://schemas.openxmlformats.org/markup-compatibility/2006">
              <mc:Choice xmlns:v="urn:schemas-microsoft-com:vml" Requires="v">
                <p:oleObj spid="_x0000_s180390" name="Equation" r:id="rId4" imgW="4647960" imgH="888840" progId="Equation.DSMT4">
                  <p:embed/>
                </p:oleObj>
              </mc:Choice>
              <mc:Fallback>
                <p:oleObj name="Equation" r:id="rId4" imgW="4647960" imgH="888840" progId="Equation.DSMT4">
                  <p:embed/>
                  <p:pic>
                    <p:nvPicPr>
                      <p:cNvPr id="0" name="Picture 135"/>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52713" y="4408488"/>
                        <a:ext cx="3851275" cy="781050"/>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sp>
        <p:nvSpPr>
          <p:cNvPr id="180360" name="Oval 136"/>
          <p:cNvSpPr>
            <a:spLocks noChangeArrowheads="1"/>
          </p:cNvSpPr>
          <p:nvPr/>
        </p:nvSpPr>
        <p:spPr bwMode="auto">
          <a:xfrm>
            <a:off x="5791200" y="4476750"/>
            <a:ext cx="838200" cy="514350"/>
          </a:xfrm>
          <a:prstGeom prst="ellipse">
            <a:avLst/>
          </a:prstGeom>
          <a:noFill/>
          <a:ln w="28575">
            <a:solidFill>
              <a:srgbClr val="66FFFF"/>
            </a:solidFill>
            <a:round/>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180352"/>
                                        </p:tgtEl>
                                        <p:attrNameLst>
                                          <p:attrName>style.visibility</p:attrName>
                                        </p:attrNameLst>
                                      </p:cBhvr>
                                      <p:to>
                                        <p:strVal val="visible"/>
                                      </p:to>
                                    </p:set>
                                    <p:animEffect transition="in" filter="slide(fromLeft)">
                                      <p:cBhvr>
                                        <p:cTn id="7" dur="500"/>
                                        <p:tgtEl>
                                          <p:spTgt spid="180352"/>
                                        </p:tgtEl>
                                      </p:cBhvr>
                                    </p:animEffect>
                                  </p:childTnLst>
                                  <p:subTnLst>
                                    <p:set>
                                      <p:cBhvr override="childStyle">
                                        <p:cTn dur="1" fill="hold" display="0" masterRel="nextClick" afterEffect="1"/>
                                        <p:tgtEl>
                                          <p:spTgt spid="180352"/>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80333"/>
                                        </p:tgtEl>
                                        <p:attrNameLst>
                                          <p:attrName>style.visibility</p:attrName>
                                        </p:attrNameLst>
                                      </p:cBhvr>
                                      <p:to>
                                        <p:strVal val="visible"/>
                                      </p:to>
                                    </p:set>
                                    <p:animEffect transition="in" filter="dissolve">
                                      <p:cBhvr>
                                        <p:cTn id="12" dur="500"/>
                                        <p:tgtEl>
                                          <p:spTgt spid="180333"/>
                                        </p:tgtEl>
                                      </p:cBhvr>
                                    </p:animEffect>
                                  </p:childTnLst>
                                </p:cTn>
                              </p:par>
                            </p:childTnLst>
                          </p:cTn>
                        </p:par>
                        <p:par>
                          <p:cTn id="13" fill="hold">
                            <p:stCondLst>
                              <p:cond delay="500"/>
                            </p:stCondLst>
                            <p:childTnLst>
                              <p:par>
                                <p:cTn id="14" presetID="23" presetClass="entr" presetSubtype="272" fill="hold" grpId="0" nodeType="afterEffect">
                                  <p:stCondLst>
                                    <p:cond delay="0"/>
                                  </p:stCondLst>
                                  <p:childTnLst>
                                    <p:set>
                                      <p:cBhvr>
                                        <p:cTn id="15" dur="1" fill="hold">
                                          <p:stCondLst>
                                            <p:cond delay="0"/>
                                          </p:stCondLst>
                                        </p:cTn>
                                        <p:tgtEl>
                                          <p:spTgt spid="180334"/>
                                        </p:tgtEl>
                                        <p:attrNameLst>
                                          <p:attrName>style.visibility</p:attrName>
                                        </p:attrNameLst>
                                      </p:cBhvr>
                                      <p:to>
                                        <p:strVal val="visible"/>
                                      </p:to>
                                    </p:set>
                                    <p:anim calcmode="lin" valueType="num">
                                      <p:cBhvr>
                                        <p:cTn id="16" dur="500" fill="hold"/>
                                        <p:tgtEl>
                                          <p:spTgt spid="180334"/>
                                        </p:tgtEl>
                                        <p:attrNameLst>
                                          <p:attrName>ppt_w</p:attrName>
                                        </p:attrNameLst>
                                      </p:cBhvr>
                                      <p:tavLst>
                                        <p:tav tm="0">
                                          <p:val>
                                            <p:strVal val="2/3*#ppt_w"/>
                                          </p:val>
                                        </p:tav>
                                        <p:tav tm="100000">
                                          <p:val>
                                            <p:strVal val="#ppt_w"/>
                                          </p:val>
                                        </p:tav>
                                      </p:tavLst>
                                    </p:anim>
                                    <p:anim calcmode="lin" valueType="num">
                                      <p:cBhvr>
                                        <p:cTn id="17" dur="500" fill="hold"/>
                                        <p:tgtEl>
                                          <p:spTgt spid="180334"/>
                                        </p:tgtEl>
                                        <p:attrNameLst>
                                          <p:attrName>ppt_h</p:attrName>
                                        </p:attrNameLst>
                                      </p:cBhvr>
                                      <p:tavLst>
                                        <p:tav tm="0">
                                          <p:val>
                                            <p:strVal val="2/3*#ppt_h"/>
                                          </p:val>
                                        </p:tav>
                                        <p:tav tm="100000">
                                          <p:val>
                                            <p:strVal val="#ppt_h"/>
                                          </p:val>
                                        </p:tav>
                                      </p:tavLst>
                                    </p:anim>
                                  </p:childTnLst>
                                </p:cTn>
                              </p:par>
                            </p:childTnLst>
                          </p:cTn>
                        </p:par>
                        <p:par>
                          <p:cTn id="18" fill="hold">
                            <p:stCondLst>
                              <p:cond delay="1000"/>
                            </p:stCondLst>
                            <p:childTnLst>
                              <p:par>
                                <p:cTn id="19" presetID="12" presetClass="entr" presetSubtype="1" fill="hold" grpId="0" nodeType="afterEffect">
                                  <p:stCondLst>
                                    <p:cond delay="2000"/>
                                  </p:stCondLst>
                                  <p:childTnLst>
                                    <p:set>
                                      <p:cBhvr>
                                        <p:cTn id="20" dur="1" fill="hold">
                                          <p:stCondLst>
                                            <p:cond delay="0"/>
                                          </p:stCondLst>
                                        </p:cTn>
                                        <p:tgtEl>
                                          <p:spTgt spid="180341"/>
                                        </p:tgtEl>
                                        <p:attrNameLst>
                                          <p:attrName>style.visibility</p:attrName>
                                        </p:attrNameLst>
                                      </p:cBhvr>
                                      <p:to>
                                        <p:strVal val="visible"/>
                                      </p:to>
                                    </p:set>
                                    <p:animEffect transition="in" filter="slide(fromTop)">
                                      <p:cBhvr>
                                        <p:cTn id="21" dur="500"/>
                                        <p:tgtEl>
                                          <p:spTgt spid="180341"/>
                                        </p:tgtEl>
                                      </p:cBhvr>
                                    </p:animEffect>
                                  </p:childTnLst>
                                </p:cTn>
                              </p:par>
                            </p:childTnLst>
                          </p:cTn>
                        </p:par>
                        <p:par>
                          <p:cTn id="22" fill="hold">
                            <p:stCondLst>
                              <p:cond delay="3500"/>
                            </p:stCondLst>
                            <p:childTnLst>
                              <p:par>
                                <p:cTn id="23" presetID="12" presetClass="entr" presetSubtype="8" fill="hold" grpId="0" nodeType="afterEffect">
                                  <p:stCondLst>
                                    <p:cond delay="2000"/>
                                  </p:stCondLst>
                                  <p:childTnLst>
                                    <p:set>
                                      <p:cBhvr>
                                        <p:cTn id="24" dur="1" fill="hold">
                                          <p:stCondLst>
                                            <p:cond delay="0"/>
                                          </p:stCondLst>
                                        </p:cTn>
                                        <p:tgtEl>
                                          <p:spTgt spid="180353"/>
                                        </p:tgtEl>
                                        <p:attrNameLst>
                                          <p:attrName>style.visibility</p:attrName>
                                        </p:attrNameLst>
                                      </p:cBhvr>
                                      <p:to>
                                        <p:strVal val="visible"/>
                                      </p:to>
                                    </p:set>
                                    <p:animEffect transition="in" filter="slide(fromLeft)">
                                      <p:cBhvr>
                                        <p:cTn id="25" dur="500"/>
                                        <p:tgtEl>
                                          <p:spTgt spid="180353"/>
                                        </p:tgtEl>
                                      </p:cBhvr>
                                    </p:animEffect>
                                  </p:childTnLst>
                                  <p:subTnLst>
                                    <p:set>
                                      <p:cBhvr override="childStyle">
                                        <p:cTn dur="1" fill="hold" display="0" masterRel="nextClick" afterEffect="1"/>
                                        <p:tgtEl>
                                          <p:spTgt spid="180353"/>
                                        </p:tgtEl>
                                        <p:attrNameLst>
                                          <p:attrName>style.visibility</p:attrName>
                                        </p:attrNameLst>
                                      </p:cBhvr>
                                      <p:to>
                                        <p:strVal val="hidden"/>
                                      </p:to>
                                    </p:set>
                                  </p:subTnLst>
                                </p:cTn>
                              </p:par>
                            </p:childTnLst>
                          </p:cTn>
                        </p:par>
                      </p:childTnLst>
                    </p:cTn>
                  </p:par>
                  <p:par>
                    <p:cTn id="26" fill="hold">
                      <p:stCondLst>
                        <p:cond delay="indefinite"/>
                      </p:stCondLst>
                      <p:childTnLst>
                        <p:par>
                          <p:cTn id="27" fill="hold">
                            <p:stCondLst>
                              <p:cond delay="0"/>
                            </p:stCondLst>
                            <p:childTnLst>
                              <p:par>
                                <p:cTn id="28" presetID="9" presetClass="entr" presetSubtype="0" fill="hold" grpId="0" nodeType="clickEffect">
                                  <p:stCondLst>
                                    <p:cond delay="0"/>
                                  </p:stCondLst>
                                  <p:childTnLst>
                                    <p:set>
                                      <p:cBhvr>
                                        <p:cTn id="29" dur="1" fill="hold">
                                          <p:stCondLst>
                                            <p:cond delay="0"/>
                                          </p:stCondLst>
                                        </p:cTn>
                                        <p:tgtEl>
                                          <p:spTgt spid="180335"/>
                                        </p:tgtEl>
                                        <p:attrNameLst>
                                          <p:attrName>style.visibility</p:attrName>
                                        </p:attrNameLst>
                                      </p:cBhvr>
                                      <p:to>
                                        <p:strVal val="visible"/>
                                      </p:to>
                                    </p:set>
                                    <p:animEffect transition="in" filter="dissolve">
                                      <p:cBhvr>
                                        <p:cTn id="30" dur="500"/>
                                        <p:tgtEl>
                                          <p:spTgt spid="180335"/>
                                        </p:tgtEl>
                                      </p:cBhvr>
                                    </p:animEffect>
                                  </p:childTnLst>
                                </p:cTn>
                              </p:par>
                            </p:childTnLst>
                          </p:cTn>
                        </p:par>
                        <p:par>
                          <p:cTn id="31" fill="hold">
                            <p:stCondLst>
                              <p:cond delay="500"/>
                            </p:stCondLst>
                            <p:childTnLst>
                              <p:par>
                                <p:cTn id="32" presetID="23" presetClass="entr" presetSubtype="272" fill="hold" grpId="0" nodeType="afterEffect">
                                  <p:stCondLst>
                                    <p:cond delay="0"/>
                                  </p:stCondLst>
                                  <p:childTnLst>
                                    <p:set>
                                      <p:cBhvr>
                                        <p:cTn id="33" dur="1" fill="hold">
                                          <p:stCondLst>
                                            <p:cond delay="0"/>
                                          </p:stCondLst>
                                        </p:cTn>
                                        <p:tgtEl>
                                          <p:spTgt spid="180336"/>
                                        </p:tgtEl>
                                        <p:attrNameLst>
                                          <p:attrName>style.visibility</p:attrName>
                                        </p:attrNameLst>
                                      </p:cBhvr>
                                      <p:to>
                                        <p:strVal val="visible"/>
                                      </p:to>
                                    </p:set>
                                    <p:anim calcmode="lin" valueType="num">
                                      <p:cBhvr>
                                        <p:cTn id="34" dur="500" fill="hold"/>
                                        <p:tgtEl>
                                          <p:spTgt spid="180336"/>
                                        </p:tgtEl>
                                        <p:attrNameLst>
                                          <p:attrName>ppt_w</p:attrName>
                                        </p:attrNameLst>
                                      </p:cBhvr>
                                      <p:tavLst>
                                        <p:tav tm="0">
                                          <p:val>
                                            <p:strVal val="2/3*#ppt_w"/>
                                          </p:val>
                                        </p:tav>
                                        <p:tav tm="100000">
                                          <p:val>
                                            <p:strVal val="#ppt_w"/>
                                          </p:val>
                                        </p:tav>
                                      </p:tavLst>
                                    </p:anim>
                                    <p:anim calcmode="lin" valueType="num">
                                      <p:cBhvr>
                                        <p:cTn id="35" dur="500" fill="hold"/>
                                        <p:tgtEl>
                                          <p:spTgt spid="180336"/>
                                        </p:tgtEl>
                                        <p:attrNameLst>
                                          <p:attrName>ppt_h</p:attrName>
                                        </p:attrNameLst>
                                      </p:cBhvr>
                                      <p:tavLst>
                                        <p:tav tm="0">
                                          <p:val>
                                            <p:strVal val="2/3*#ppt_h"/>
                                          </p:val>
                                        </p:tav>
                                        <p:tav tm="100000">
                                          <p:val>
                                            <p:strVal val="#ppt_h"/>
                                          </p:val>
                                        </p:tav>
                                      </p:tavLst>
                                    </p:anim>
                                  </p:childTnLst>
                                </p:cTn>
                              </p:par>
                            </p:childTnLst>
                          </p:cTn>
                        </p:par>
                        <p:par>
                          <p:cTn id="36" fill="hold">
                            <p:stCondLst>
                              <p:cond delay="1000"/>
                            </p:stCondLst>
                            <p:childTnLst>
                              <p:par>
                                <p:cTn id="37" presetID="12" presetClass="entr" presetSubtype="1" fill="hold" grpId="0" nodeType="afterEffect">
                                  <p:stCondLst>
                                    <p:cond delay="2000"/>
                                  </p:stCondLst>
                                  <p:childTnLst>
                                    <p:set>
                                      <p:cBhvr>
                                        <p:cTn id="38" dur="1" fill="hold">
                                          <p:stCondLst>
                                            <p:cond delay="0"/>
                                          </p:stCondLst>
                                        </p:cTn>
                                        <p:tgtEl>
                                          <p:spTgt spid="180339"/>
                                        </p:tgtEl>
                                        <p:attrNameLst>
                                          <p:attrName>style.visibility</p:attrName>
                                        </p:attrNameLst>
                                      </p:cBhvr>
                                      <p:to>
                                        <p:strVal val="visible"/>
                                      </p:to>
                                    </p:set>
                                    <p:animEffect transition="in" filter="slide(fromTop)">
                                      <p:cBhvr>
                                        <p:cTn id="39" dur="500"/>
                                        <p:tgtEl>
                                          <p:spTgt spid="180339"/>
                                        </p:tgtEl>
                                      </p:cBhvr>
                                    </p:animEffect>
                                  </p:childTnLst>
                                </p:cTn>
                              </p:par>
                            </p:childTnLst>
                          </p:cTn>
                        </p:par>
                        <p:par>
                          <p:cTn id="40" fill="hold">
                            <p:stCondLst>
                              <p:cond delay="3500"/>
                            </p:stCondLst>
                            <p:childTnLst>
                              <p:par>
                                <p:cTn id="41" presetID="12" presetClass="entr" presetSubtype="8" fill="hold" grpId="0" nodeType="afterEffect">
                                  <p:stCondLst>
                                    <p:cond delay="1000"/>
                                  </p:stCondLst>
                                  <p:childTnLst>
                                    <p:set>
                                      <p:cBhvr>
                                        <p:cTn id="42" dur="1" fill="hold">
                                          <p:stCondLst>
                                            <p:cond delay="0"/>
                                          </p:stCondLst>
                                        </p:cTn>
                                        <p:tgtEl>
                                          <p:spTgt spid="180354"/>
                                        </p:tgtEl>
                                        <p:attrNameLst>
                                          <p:attrName>style.visibility</p:attrName>
                                        </p:attrNameLst>
                                      </p:cBhvr>
                                      <p:to>
                                        <p:strVal val="visible"/>
                                      </p:to>
                                    </p:set>
                                    <p:animEffect transition="in" filter="slide(fromLeft)">
                                      <p:cBhvr>
                                        <p:cTn id="43" dur="500"/>
                                        <p:tgtEl>
                                          <p:spTgt spid="180354"/>
                                        </p:tgtEl>
                                      </p:cBhvr>
                                    </p:animEffect>
                                  </p:childTnLst>
                                  <p:subTnLst>
                                    <p:set>
                                      <p:cBhvr override="childStyle">
                                        <p:cTn dur="1" fill="hold" display="0" masterRel="nextClick" afterEffect="1"/>
                                        <p:tgtEl>
                                          <p:spTgt spid="180354"/>
                                        </p:tgtEl>
                                        <p:attrNameLst>
                                          <p:attrName>style.visibility</p:attrName>
                                        </p:attrNameLst>
                                      </p:cBhvr>
                                      <p:to>
                                        <p:strVal val="hidden"/>
                                      </p:to>
                                    </p:set>
                                  </p:subTnLst>
                                </p:cTn>
                              </p:par>
                            </p:childTnLst>
                          </p:cTn>
                        </p:par>
                      </p:childTnLst>
                    </p:cTn>
                  </p:par>
                  <p:par>
                    <p:cTn id="44" fill="hold">
                      <p:stCondLst>
                        <p:cond delay="indefinite"/>
                      </p:stCondLst>
                      <p:childTnLst>
                        <p:par>
                          <p:cTn id="45" fill="hold">
                            <p:stCondLst>
                              <p:cond delay="0"/>
                            </p:stCondLst>
                            <p:childTnLst>
                              <p:par>
                                <p:cTn id="46" presetID="9" presetClass="entr" presetSubtype="0" fill="hold" grpId="0" nodeType="clickEffect">
                                  <p:stCondLst>
                                    <p:cond delay="0"/>
                                  </p:stCondLst>
                                  <p:childTnLst>
                                    <p:set>
                                      <p:cBhvr>
                                        <p:cTn id="47" dur="1" fill="hold">
                                          <p:stCondLst>
                                            <p:cond delay="0"/>
                                          </p:stCondLst>
                                        </p:cTn>
                                        <p:tgtEl>
                                          <p:spTgt spid="180357"/>
                                        </p:tgtEl>
                                        <p:attrNameLst>
                                          <p:attrName>style.visibility</p:attrName>
                                        </p:attrNameLst>
                                      </p:cBhvr>
                                      <p:to>
                                        <p:strVal val="visible"/>
                                      </p:to>
                                    </p:set>
                                    <p:animEffect transition="in" filter="dissolve">
                                      <p:cBhvr>
                                        <p:cTn id="48" dur="500"/>
                                        <p:tgtEl>
                                          <p:spTgt spid="180357"/>
                                        </p:tgtEl>
                                      </p:cBhvr>
                                    </p:animEffect>
                                  </p:childTnLst>
                                </p:cTn>
                              </p:par>
                            </p:childTnLst>
                          </p:cTn>
                        </p:par>
                        <p:par>
                          <p:cTn id="49" fill="hold">
                            <p:stCondLst>
                              <p:cond delay="500"/>
                            </p:stCondLst>
                            <p:childTnLst>
                              <p:par>
                                <p:cTn id="50" presetID="23" presetClass="entr" presetSubtype="272" fill="hold" grpId="0" nodeType="afterEffect">
                                  <p:stCondLst>
                                    <p:cond delay="0"/>
                                  </p:stCondLst>
                                  <p:childTnLst>
                                    <p:set>
                                      <p:cBhvr>
                                        <p:cTn id="51" dur="1" fill="hold">
                                          <p:stCondLst>
                                            <p:cond delay="0"/>
                                          </p:stCondLst>
                                        </p:cTn>
                                        <p:tgtEl>
                                          <p:spTgt spid="180358"/>
                                        </p:tgtEl>
                                        <p:attrNameLst>
                                          <p:attrName>style.visibility</p:attrName>
                                        </p:attrNameLst>
                                      </p:cBhvr>
                                      <p:to>
                                        <p:strVal val="visible"/>
                                      </p:to>
                                    </p:set>
                                    <p:anim calcmode="lin" valueType="num">
                                      <p:cBhvr>
                                        <p:cTn id="52" dur="500" fill="hold"/>
                                        <p:tgtEl>
                                          <p:spTgt spid="180358"/>
                                        </p:tgtEl>
                                        <p:attrNameLst>
                                          <p:attrName>ppt_w</p:attrName>
                                        </p:attrNameLst>
                                      </p:cBhvr>
                                      <p:tavLst>
                                        <p:tav tm="0">
                                          <p:val>
                                            <p:strVal val="2/3*#ppt_w"/>
                                          </p:val>
                                        </p:tav>
                                        <p:tav tm="100000">
                                          <p:val>
                                            <p:strVal val="#ppt_w"/>
                                          </p:val>
                                        </p:tav>
                                      </p:tavLst>
                                    </p:anim>
                                    <p:anim calcmode="lin" valueType="num">
                                      <p:cBhvr>
                                        <p:cTn id="53" dur="500" fill="hold"/>
                                        <p:tgtEl>
                                          <p:spTgt spid="180358"/>
                                        </p:tgtEl>
                                        <p:attrNameLst>
                                          <p:attrName>ppt_h</p:attrName>
                                        </p:attrNameLst>
                                      </p:cBhvr>
                                      <p:tavLst>
                                        <p:tav tm="0">
                                          <p:val>
                                            <p:strVal val="2/3*#ppt_h"/>
                                          </p:val>
                                        </p:tav>
                                        <p:tav tm="100000">
                                          <p:val>
                                            <p:strVal val="#ppt_h"/>
                                          </p:val>
                                        </p:tav>
                                      </p:tavLst>
                                    </p:anim>
                                  </p:childTnLst>
                                </p:cTn>
                              </p:par>
                            </p:childTnLst>
                          </p:cTn>
                        </p:par>
                        <p:par>
                          <p:cTn id="54" fill="hold">
                            <p:stCondLst>
                              <p:cond delay="1000"/>
                            </p:stCondLst>
                            <p:childTnLst>
                              <p:par>
                                <p:cTn id="55" presetID="12" presetClass="entr" presetSubtype="1" fill="hold" nodeType="afterEffect">
                                  <p:stCondLst>
                                    <p:cond delay="2000"/>
                                  </p:stCondLst>
                                  <p:childTnLst>
                                    <p:set>
                                      <p:cBhvr>
                                        <p:cTn id="56" dur="1" fill="hold">
                                          <p:stCondLst>
                                            <p:cond delay="0"/>
                                          </p:stCondLst>
                                        </p:cTn>
                                        <p:tgtEl>
                                          <p:spTgt spid="180359"/>
                                        </p:tgtEl>
                                        <p:attrNameLst>
                                          <p:attrName>style.visibility</p:attrName>
                                        </p:attrNameLst>
                                      </p:cBhvr>
                                      <p:to>
                                        <p:strVal val="visible"/>
                                      </p:to>
                                    </p:set>
                                    <p:animEffect transition="in" filter="slide(fromTop)">
                                      <p:cBhvr>
                                        <p:cTn id="57" dur="500"/>
                                        <p:tgtEl>
                                          <p:spTgt spid="180359"/>
                                        </p:tgtEl>
                                      </p:cBhvr>
                                    </p:animEffect>
                                  </p:childTnLst>
                                </p:cTn>
                              </p:par>
                            </p:childTnLst>
                          </p:cTn>
                        </p:par>
                        <p:par>
                          <p:cTn id="58" fill="hold">
                            <p:stCondLst>
                              <p:cond delay="3500"/>
                            </p:stCondLst>
                            <p:childTnLst>
                              <p:par>
                                <p:cTn id="59" presetID="16" presetClass="entr" presetSubtype="21" fill="hold" grpId="0" nodeType="afterEffect">
                                  <p:stCondLst>
                                    <p:cond delay="1000"/>
                                  </p:stCondLst>
                                  <p:childTnLst>
                                    <p:set>
                                      <p:cBhvr>
                                        <p:cTn id="60" dur="1" fill="hold">
                                          <p:stCondLst>
                                            <p:cond delay="0"/>
                                          </p:stCondLst>
                                        </p:cTn>
                                        <p:tgtEl>
                                          <p:spTgt spid="180360"/>
                                        </p:tgtEl>
                                        <p:attrNameLst>
                                          <p:attrName>style.visibility</p:attrName>
                                        </p:attrNameLst>
                                      </p:cBhvr>
                                      <p:to>
                                        <p:strVal val="visible"/>
                                      </p:to>
                                    </p:set>
                                    <p:animEffect transition="in" filter="barn(inVertical)">
                                      <p:cBhvr>
                                        <p:cTn id="61" dur="500"/>
                                        <p:tgtEl>
                                          <p:spTgt spid="1803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0333" grpId="0" animBg="1"/>
      <p:bldP spid="180334" grpId="0" autoUpdateAnimBg="0"/>
      <p:bldP spid="180335" grpId="0" animBg="1"/>
      <p:bldP spid="180336" grpId="0" autoUpdateAnimBg="0"/>
      <p:bldP spid="180339" grpId="0" autoUpdateAnimBg="0"/>
      <p:bldP spid="180341" grpId="0" autoUpdateAnimBg="0"/>
      <p:bldP spid="180352" grpId="0" animBg="1"/>
      <p:bldP spid="180353" grpId="0" animBg="1"/>
      <p:bldP spid="180354" grpId="0" animBg="1"/>
      <p:bldP spid="180357" grpId="0" animBg="1"/>
      <p:bldP spid="180358" grpId="0" autoUpdateAnimBg="0"/>
      <p:bldP spid="180360"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632" name="Rectangle 104"/>
          <p:cNvSpPr>
            <a:spLocks noChangeArrowheads="1"/>
          </p:cNvSpPr>
          <p:nvPr/>
        </p:nvSpPr>
        <p:spPr bwMode="auto">
          <a:xfrm>
            <a:off x="1181100" y="3638550"/>
            <a:ext cx="4933950" cy="57150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278633" name="Text Box 105"/>
          <p:cNvSpPr txBox="1">
            <a:spLocks noChangeArrowheads="1"/>
          </p:cNvSpPr>
          <p:nvPr/>
        </p:nvSpPr>
        <p:spPr bwMode="auto">
          <a:xfrm>
            <a:off x="1255713" y="3690938"/>
            <a:ext cx="4824412" cy="457200"/>
          </a:xfrm>
          <a:prstGeom prst="rect">
            <a:avLst/>
          </a:prstGeom>
          <a:noFill/>
          <a:ln w="12700">
            <a:noFill/>
            <a:miter lim="800000"/>
            <a:headEnd/>
            <a:tailEnd/>
          </a:ln>
          <a:effectLst/>
        </p:spPr>
        <p:txBody>
          <a:bodyPr wrap="none">
            <a:spAutoFit/>
          </a:bodyPr>
          <a:lstStyle/>
          <a:p>
            <a:pPr algn="l"/>
            <a:r>
              <a:rPr lang="en-US" sz="2400">
                <a:effectLst>
                  <a:outerShdw blurRad="38100" dist="38100" dir="2700000" algn="tl">
                    <a:srgbClr val="000000"/>
                  </a:outerShdw>
                </a:effectLst>
                <a:latin typeface="Book Antiqua" pitchFamily="18" charset="0"/>
              </a:rPr>
              <a:t>5.  Determine whether to reject </a:t>
            </a:r>
            <a:r>
              <a:rPr lang="en-US" sz="2400" i="1">
                <a:effectLst>
                  <a:outerShdw blurRad="38100" dist="38100" dir="2700000" algn="tl">
                    <a:srgbClr val="000000"/>
                  </a:outerShdw>
                </a:effectLst>
                <a:latin typeface="Book Antiqua" pitchFamily="18" charset="0"/>
              </a:rPr>
              <a:t>H</a:t>
            </a:r>
            <a:r>
              <a:rPr lang="en-US" sz="2400" baseline="-25000">
                <a:effectLst>
                  <a:outerShdw blurRad="38100" dist="38100" dir="2700000" algn="tl">
                    <a:srgbClr val="000000"/>
                  </a:outerShdw>
                </a:effectLst>
                <a:latin typeface="Book Antiqua" pitchFamily="18" charset="0"/>
              </a:rPr>
              <a:t>0</a:t>
            </a:r>
            <a:r>
              <a:rPr lang="en-US" sz="2400">
                <a:effectLst>
                  <a:outerShdw blurRad="38100" dist="38100" dir="2700000" algn="tl">
                    <a:srgbClr val="000000"/>
                  </a:outerShdw>
                </a:effectLst>
                <a:latin typeface="Book Antiqua" pitchFamily="18" charset="0"/>
              </a:rPr>
              <a:t>.</a:t>
            </a:r>
          </a:p>
        </p:txBody>
      </p:sp>
      <p:sp>
        <p:nvSpPr>
          <p:cNvPr id="278636" name="Text Box 108"/>
          <p:cNvSpPr txBox="1">
            <a:spLocks noChangeArrowheads="1"/>
          </p:cNvSpPr>
          <p:nvPr/>
        </p:nvSpPr>
        <p:spPr bwMode="auto">
          <a:xfrm>
            <a:off x="698500" y="1093788"/>
            <a:ext cx="3148013" cy="457200"/>
          </a:xfrm>
          <a:prstGeom prst="rect">
            <a:avLst/>
          </a:prstGeom>
          <a:noFill/>
          <a:ln w="12700">
            <a:noFill/>
            <a:miter lim="800000"/>
            <a:headEnd/>
            <a:tailEnd/>
          </a:ln>
          <a:effectLst/>
        </p:spPr>
        <p:txBody>
          <a:bodyPr wrap="none">
            <a:spAutoFit/>
          </a:bodyPr>
          <a:lstStyle/>
          <a:p>
            <a:pPr algn="l">
              <a:buSzPct val="90000"/>
              <a:buFont typeface="Wingdings" pitchFamily="2" charset="2"/>
              <a:buChar char="n"/>
            </a:pPr>
            <a:r>
              <a:rPr lang="en-US" sz="2400" dirty="0">
                <a:solidFill>
                  <a:srgbClr val="66FFFF"/>
                </a:solidFill>
                <a:effectLst>
                  <a:outerShdw blurRad="38100" dist="38100" dir="2700000" algn="tl">
                    <a:srgbClr val="000000"/>
                  </a:outerShdw>
                </a:effectLst>
                <a:latin typeface="Book Antiqua" pitchFamily="18" charset="0"/>
              </a:rPr>
              <a:t>  </a:t>
            </a:r>
            <a:r>
              <a:rPr lang="en-US" sz="2400" i="1" dirty="0">
                <a:solidFill>
                  <a:srgbClr val="66FFFF"/>
                </a:solidFill>
                <a:effectLst>
                  <a:outerShdw blurRad="38100" dist="38100" dir="2700000" algn="tl">
                    <a:srgbClr val="000000"/>
                  </a:outerShdw>
                </a:effectLst>
                <a:latin typeface="Book Antiqua" pitchFamily="18" charset="0"/>
              </a:rPr>
              <a:t>p</a:t>
            </a:r>
            <a:r>
              <a:rPr lang="en-US" sz="2400" dirty="0">
                <a:solidFill>
                  <a:srgbClr val="66FFFF"/>
                </a:solidFill>
                <a:effectLst>
                  <a:outerShdw blurRad="38100" dist="38100" dir="2700000" algn="tl">
                    <a:srgbClr val="000000"/>
                  </a:outerShdw>
                </a:effectLst>
                <a:latin typeface="Book Antiqua" pitchFamily="18" charset="0"/>
              </a:rPr>
              <a:t> –Value Approach</a:t>
            </a:r>
          </a:p>
        </p:txBody>
      </p:sp>
      <p:sp>
        <p:nvSpPr>
          <p:cNvPr id="278637" name="AutoShape 109"/>
          <p:cNvSpPr>
            <a:spLocks noChangeArrowheads="1"/>
          </p:cNvSpPr>
          <p:nvPr/>
        </p:nvSpPr>
        <p:spPr bwMode="auto">
          <a:xfrm rot="5400000">
            <a:off x="771525" y="19177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78638" name="AutoShape 110"/>
          <p:cNvSpPr>
            <a:spLocks noChangeArrowheads="1"/>
          </p:cNvSpPr>
          <p:nvPr/>
        </p:nvSpPr>
        <p:spPr bwMode="auto">
          <a:xfrm rot="5400000">
            <a:off x="771525" y="38227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78639" name="Rectangle 111"/>
          <p:cNvSpPr>
            <a:spLocks noChangeArrowheads="1"/>
          </p:cNvSpPr>
          <p:nvPr/>
        </p:nvSpPr>
        <p:spPr bwMode="auto">
          <a:xfrm>
            <a:off x="690563" y="141288"/>
            <a:ext cx="7772400" cy="8143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One-Tailed Tests About a Population Mean:</a:t>
            </a:r>
          </a:p>
          <a:p>
            <a:r>
              <a:rPr lang="en-US" sz="2800" i="1">
                <a:solidFill>
                  <a:srgbClr val="66FFFF"/>
                </a:solidFill>
                <a:effectLst>
                  <a:outerShdw blurRad="38100" dist="38100" dir="2700000" algn="tl">
                    <a:srgbClr val="000000"/>
                  </a:outerShdw>
                </a:effectLst>
                <a:latin typeface="Symbol" pitchFamily="18" charset="2"/>
              </a:rPr>
              <a:t>s</a:t>
            </a:r>
            <a:r>
              <a:rPr lang="en-US" sz="2800">
                <a:solidFill>
                  <a:srgbClr val="66FFFF"/>
                </a:solidFill>
                <a:effectLst>
                  <a:outerShdw blurRad="38100" dist="38100" dir="2700000" algn="tl">
                    <a:srgbClr val="000000"/>
                  </a:outerShdw>
                </a:effectLst>
                <a:latin typeface="Book Antiqua" pitchFamily="18" charset="0"/>
              </a:rPr>
              <a:t>  Known</a:t>
            </a:r>
            <a:endParaRPr lang="en-US" sz="2600">
              <a:solidFill>
                <a:srgbClr val="66FFFF"/>
              </a:solidFill>
              <a:effectLst>
                <a:outerShdw blurRad="38100" dist="38100" dir="2700000" algn="tl">
                  <a:srgbClr val="000000"/>
                </a:outerShdw>
              </a:effectLst>
              <a:latin typeface="Book Antiqua" pitchFamily="18" charset="0"/>
            </a:endParaRPr>
          </a:p>
        </p:txBody>
      </p:sp>
      <p:sp>
        <p:nvSpPr>
          <p:cNvPr id="278641" name="Rectangle 113"/>
          <p:cNvSpPr>
            <a:spLocks noChangeArrowheads="1"/>
          </p:cNvSpPr>
          <p:nvPr/>
        </p:nvSpPr>
        <p:spPr bwMode="auto">
          <a:xfrm>
            <a:off x="1181100" y="1733550"/>
            <a:ext cx="3771900" cy="57150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278642" name="Text Box 114"/>
          <p:cNvSpPr txBox="1">
            <a:spLocks noChangeArrowheads="1"/>
          </p:cNvSpPr>
          <p:nvPr/>
        </p:nvSpPr>
        <p:spPr bwMode="auto">
          <a:xfrm>
            <a:off x="1236663" y="1766888"/>
            <a:ext cx="3606800" cy="457200"/>
          </a:xfrm>
          <a:prstGeom prst="rect">
            <a:avLst/>
          </a:prstGeom>
          <a:noFill/>
          <a:ln w="12700">
            <a:noFill/>
            <a:miter lim="800000"/>
            <a:headEnd/>
            <a:tailEnd/>
          </a:ln>
          <a:effectLst/>
        </p:spPr>
        <p:txBody>
          <a:bodyPr wrap="none">
            <a:spAutoFit/>
          </a:bodyPr>
          <a:lstStyle/>
          <a:p>
            <a:pPr algn="l"/>
            <a:r>
              <a:rPr lang="en-US" sz="2400">
                <a:effectLst>
                  <a:outerShdw blurRad="38100" dist="38100" dir="2700000" algn="tl">
                    <a:srgbClr val="000000"/>
                  </a:outerShdw>
                </a:effectLst>
                <a:latin typeface="Book Antiqua" pitchFamily="18" charset="0"/>
              </a:rPr>
              <a:t>4.  Compute the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 –value.</a:t>
            </a:r>
          </a:p>
        </p:txBody>
      </p:sp>
      <p:sp>
        <p:nvSpPr>
          <p:cNvPr id="278644" name="Text Box 116"/>
          <p:cNvSpPr txBox="1">
            <a:spLocks noChangeArrowheads="1"/>
          </p:cNvSpPr>
          <p:nvPr/>
        </p:nvSpPr>
        <p:spPr bwMode="auto">
          <a:xfrm>
            <a:off x="1677988" y="2376488"/>
            <a:ext cx="6065837" cy="944562"/>
          </a:xfrm>
          <a:prstGeom prst="rect">
            <a:avLst/>
          </a:prstGeom>
          <a:noFill/>
          <a:ln w="12700">
            <a:noFill/>
            <a:miter lim="800000"/>
            <a:headEnd/>
            <a:tailEnd/>
          </a:ln>
          <a:effectLst/>
        </p:spPr>
        <p:txBody>
          <a:bodyPr wrap="none">
            <a:spAutoFit/>
          </a:bodyPr>
          <a:lstStyle/>
          <a:p>
            <a:r>
              <a:rPr lang="en-US" sz="2400">
                <a:effectLst>
                  <a:outerShdw blurRad="38100" dist="38100" dir="2700000" algn="tl">
                    <a:srgbClr val="000000"/>
                  </a:outerShdw>
                </a:effectLst>
                <a:latin typeface="Book Antiqua" pitchFamily="18" charset="0"/>
              </a:rPr>
              <a:t>For </a:t>
            </a:r>
            <a:r>
              <a:rPr lang="en-US" sz="2400" i="1">
                <a:effectLst>
                  <a:outerShdw blurRad="38100" dist="38100" dir="2700000" algn="tl">
                    <a:srgbClr val="000000"/>
                  </a:outerShdw>
                </a:effectLst>
                <a:latin typeface="Book Antiqua" pitchFamily="18" charset="0"/>
              </a:rPr>
              <a:t>z</a:t>
            </a:r>
            <a:r>
              <a:rPr lang="en-US" sz="2400">
                <a:effectLst>
                  <a:outerShdw blurRad="38100" dist="38100" dir="2700000" algn="tl">
                    <a:srgbClr val="000000"/>
                  </a:outerShdw>
                </a:effectLst>
                <a:latin typeface="Book Antiqua" pitchFamily="18" charset="0"/>
              </a:rPr>
              <a:t> = 2.47, cumulative probability = .9932.</a:t>
            </a:r>
          </a:p>
          <a:p>
            <a:endParaRPr lang="en-US" sz="800">
              <a:effectLst>
                <a:outerShdw blurRad="38100" dist="38100" dir="2700000" algn="tl">
                  <a:srgbClr val="000000"/>
                </a:outerShdw>
              </a:effectLst>
              <a:latin typeface="Book Antiqua" pitchFamily="18" charset="0"/>
            </a:endParaRPr>
          </a:p>
          <a:p>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–value = 1 </a:t>
            </a:r>
            <a:r>
              <a:rPr lang="en-US" sz="2400">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 .9932 =  .0068</a:t>
            </a:r>
          </a:p>
        </p:txBody>
      </p:sp>
      <p:sp>
        <p:nvSpPr>
          <p:cNvPr id="278645" name="Oval 117"/>
          <p:cNvSpPr>
            <a:spLocks noChangeArrowheads="1"/>
          </p:cNvSpPr>
          <p:nvPr/>
        </p:nvSpPr>
        <p:spPr bwMode="auto">
          <a:xfrm>
            <a:off x="5727700" y="2838450"/>
            <a:ext cx="952500" cy="495300"/>
          </a:xfrm>
          <a:prstGeom prst="ellipse">
            <a:avLst/>
          </a:prstGeom>
          <a:noFill/>
          <a:ln w="28575">
            <a:solidFill>
              <a:srgbClr val="66FFFF"/>
            </a:solidFill>
            <a:round/>
            <a:headEnd/>
            <a:tailEnd/>
          </a:ln>
          <a:effectLst>
            <a:outerShdw dist="17961" dir="2700000" algn="ctr" rotWithShape="0">
              <a:srgbClr val="000000"/>
            </a:outerShdw>
          </a:effectLst>
        </p:spPr>
        <p:txBody>
          <a:bodyPr wrap="none" anchor="ctr"/>
          <a:lstStyle/>
          <a:p>
            <a:endParaRPr lang="en-US"/>
          </a:p>
        </p:txBody>
      </p:sp>
      <p:sp>
        <p:nvSpPr>
          <p:cNvPr id="278646" name="Text Box 118"/>
          <p:cNvSpPr txBox="1">
            <a:spLocks noChangeArrowheads="1"/>
          </p:cNvSpPr>
          <p:nvPr/>
        </p:nvSpPr>
        <p:spPr bwMode="auto">
          <a:xfrm>
            <a:off x="1577975" y="4259263"/>
            <a:ext cx="6492875" cy="457200"/>
          </a:xfrm>
          <a:prstGeom prst="rect">
            <a:avLst/>
          </a:prstGeom>
          <a:noFill/>
          <a:ln w="12700">
            <a:noFill/>
            <a:miter lim="800000"/>
            <a:headEnd/>
            <a:tailEnd/>
          </a:ln>
          <a:effectLst/>
        </p:spPr>
        <p:txBody>
          <a:bodyPr wrap="none">
            <a:spAutoFit/>
          </a:bodyPr>
          <a:lstStyle/>
          <a:p>
            <a:pPr algn="l"/>
            <a:r>
              <a:rPr lang="en-US" sz="2400">
                <a:effectLst>
                  <a:outerShdw blurRad="38100" dist="38100" dir="2700000" algn="tl">
                    <a:srgbClr val="000000"/>
                  </a:outerShdw>
                </a:effectLst>
                <a:latin typeface="Book Antiqua" pitchFamily="18" charset="0"/>
              </a:rPr>
              <a:t>Because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–value = .0068 </a:t>
            </a:r>
            <a:r>
              <a:rPr lang="en-US" sz="2400" u="sng">
                <a:effectLst>
                  <a:outerShdw blurRad="38100" dist="38100" dir="2700000" algn="tl">
                    <a:srgbClr val="000000"/>
                  </a:outerShdw>
                </a:effectLst>
                <a:latin typeface="Book Antiqua" pitchFamily="18" charset="0"/>
              </a:rPr>
              <a:t>&lt;</a:t>
            </a: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Symbol" pitchFamily="18" charset="2"/>
              </a:rPr>
              <a:t>a</a:t>
            </a:r>
            <a:r>
              <a:rPr lang="en-US" sz="2400">
                <a:effectLst>
                  <a:outerShdw blurRad="38100" dist="38100" dir="2700000" algn="tl">
                    <a:srgbClr val="000000"/>
                  </a:outerShdw>
                </a:effectLst>
                <a:latin typeface="Book Antiqua" pitchFamily="18" charset="0"/>
              </a:rPr>
              <a:t> = .05, we reject </a:t>
            </a:r>
            <a:r>
              <a:rPr lang="en-US" sz="2400" i="1">
                <a:effectLst>
                  <a:outerShdw blurRad="38100" dist="38100" dir="2700000" algn="tl">
                    <a:srgbClr val="000000"/>
                  </a:outerShdw>
                </a:effectLst>
                <a:latin typeface="Book Antiqua" pitchFamily="18" charset="0"/>
              </a:rPr>
              <a:t>H</a:t>
            </a:r>
            <a:r>
              <a:rPr lang="en-US" sz="2400" baseline="-25000">
                <a:effectLst>
                  <a:outerShdw blurRad="38100" dist="38100" dir="2700000" algn="tl">
                    <a:srgbClr val="000000"/>
                  </a:outerShdw>
                </a:effectLst>
                <a:latin typeface="Book Antiqua" pitchFamily="18" charset="0"/>
              </a:rPr>
              <a:t>0</a:t>
            </a:r>
            <a:r>
              <a:rPr lang="en-US" sz="2400">
                <a:effectLst>
                  <a:outerShdw blurRad="38100" dist="38100" dir="2700000" algn="tl">
                    <a:srgbClr val="000000"/>
                  </a:outerShdw>
                </a:effectLst>
                <a:latin typeface="Book Antiqua" pitchFamily="18" charset="0"/>
              </a:rPr>
              <a:t>.</a:t>
            </a:r>
          </a:p>
        </p:txBody>
      </p:sp>
      <p:sp>
        <p:nvSpPr>
          <p:cNvPr id="278647" name="Rectangle 119"/>
          <p:cNvSpPr>
            <a:spLocks noChangeArrowheads="1"/>
          </p:cNvSpPr>
          <p:nvPr/>
        </p:nvSpPr>
        <p:spPr bwMode="auto">
          <a:xfrm>
            <a:off x="1925638" y="4827588"/>
            <a:ext cx="5597525" cy="1162050"/>
          </a:xfrm>
          <a:prstGeom prst="rect">
            <a:avLst/>
          </a:prstGeom>
          <a:noFill/>
          <a:ln w="12700">
            <a:noFill/>
            <a:miter lim="800000"/>
            <a:headEnd/>
            <a:tailEnd/>
          </a:ln>
          <a:effectLst/>
        </p:spPr>
        <p:txBody>
          <a:bodyPr lIns="90488" tIns="44450" rIns="90488" bIns="44450"/>
          <a:lstStyle/>
          <a:p>
            <a:pPr>
              <a:lnSpc>
                <a:spcPct val="8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There is sufficient statistical evidence</a:t>
            </a:r>
          </a:p>
          <a:p>
            <a:pPr>
              <a:lnSpc>
                <a:spcPct val="8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to infer that Metro EMS is </a:t>
            </a:r>
            <a:r>
              <a:rPr lang="en-US" sz="2400" u="sng">
                <a:effectLst>
                  <a:outerShdw blurRad="38100" dist="38100" dir="2700000" algn="tl">
                    <a:srgbClr val="000000"/>
                  </a:outerShdw>
                </a:effectLst>
                <a:latin typeface="Book Antiqua" pitchFamily="18" charset="0"/>
              </a:rPr>
              <a:t>not</a:t>
            </a:r>
            <a:r>
              <a:rPr lang="en-US" sz="2400">
                <a:effectLst>
                  <a:outerShdw blurRad="38100" dist="38100" dir="2700000" algn="tl">
                    <a:srgbClr val="000000"/>
                  </a:outerShdw>
                </a:effectLst>
                <a:latin typeface="Book Antiqua" pitchFamily="18" charset="0"/>
              </a:rPr>
              <a:t> meeting</a:t>
            </a:r>
          </a:p>
          <a:p>
            <a:pPr>
              <a:lnSpc>
                <a:spcPct val="8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the response goal of 12 minutes.</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278637"/>
                                        </p:tgtEl>
                                        <p:attrNameLst>
                                          <p:attrName>style.visibility</p:attrName>
                                        </p:attrNameLst>
                                      </p:cBhvr>
                                      <p:to>
                                        <p:strVal val="visible"/>
                                      </p:to>
                                    </p:set>
                                    <p:animEffect transition="in" filter="slide(fromLeft)">
                                      <p:cBhvr>
                                        <p:cTn id="7" dur="500"/>
                                        <p:tgtEl>
                                          <p:spTgt spid="278637"/>
                                        </p:tgtEl>
                                      </p:cBhvr>
                                    </p:animEffect>
                                  </p:childTnLst>
                                  <p:subTnLst>
                                    <p:set>
                                      <p:cBhvr override="childStyle">
                                        <p:cTn dur="1" fill="hold" display="0" masterRel="nextClick" afterEffect="1"/>
                                        <p:tgtEl>
                                          <p:spTgt spid="278637"/>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78641"/>
                                        </p:tgtEl>
                                        <p:attrNameLst>
                                          <p:attrName>style.visibility</p:attrName>
                                        </p:attrNameLst>
                                      </p:cBhvr>
                                      <p:to>
                                        <p:strVal val="visible"/>
                                      </p:to>
                                    </p:set>
                                    <p:animEffect transition="in" filter="dissolve">
                                      <p:cBhvr>
                                        <p:cTn id="12" dur="500"/>
                                        <p:tgtEl>
                                          <p:spTgt spid="278641"/>
                                        </p:tgtEl>
                                      </p:cBhvr>
                                    </p:animEffect>
                                  </p:childTnLst>
                                </p:cTn>
                              </p:par>
                            </p:childTnLst>
                          </p:cTn>
                        </p:par>
                        <p:par>
                          <p:cTn id="13" fill="hold">
                            <p:stCondLst>
                              <p:cond delay="500"/>
                            </p:stCondLst>
                            <p:childTnLst>
                              <p:par>
                                <p:cTn id="14" presetID="23" presetClass="entr" presetSubtype="272" fill="hold" grpId="0" nodeType="afterEffect">
                                  <p:stCondLst>
                                    <p:cond delay="0"/>
                                  </p:stCondLst>
                                  <p:childTnLst>
                                    <p:set>
                                      <p:cBhvr>
                                        <p:cTn id="15" dur="1" fill="hold">
                                          <p:stCondLst>
                                            <p:cond delay="0"/>
                                          </p:stCondLst>
                                        </p:cTn>
                                        <p:tgtEl>
                                          <p:spTgt spid="278642"/>
                                        </p:tgtEl>
                                        <p:attrNameLst>
                                          <p:attrName>style.visibility</p:attrName>
                                        </p:attrNameLst>
                                      </p:cBhvr>
                                      <p:to>
                                        <p:strVal val="visible"/>
                                      </p:to>
                                    </p:set>
                                    <p:anim calcmode="lin" valueType="num">
                                      <p:cBhvr>
                                        <p:cTn id="16" dur="500" fill="hold"/>
                                        <p:tgtEl>
                                          <p:spTgt spid="278642"/>
                                        </p:tgtEl>
                                        <p:attrNameLst>
                                          <p:attrName>ppt_w</p:attrName>
                                        </p:attrNameLst>
                                      </p:cBhvr>
                                      <p:tavLst>
                                        <p:tav tm="0">
                                          <p:val>
                                            <p:strVal val="2/3*#ppt_w"/>
                                          </p:val>
                                        </p:tav>
                                        <p:tav tm="100000">
                                          <p:val>
                                            <p:strVal val="#ppt_w"/>
                                          </p:val>
                                        </p:tav>
                                      </p:tavLst>
                                    </p:anim>
                                    <p:anim calcmode="lin" valueType="num">
                                      <p:cBhvr>
                                        <p:cTn id="17" dur="500" fill="hold"/>
                                        <p:tgtEl>
                                          <p:spTgt spid="278642"/>
                                        </p:tgtEl>
                                        <p:attrNameLst>
                                          <p:attrName>ppt_h</p:attrName>
                                        </p:attrNameLst>
                                      </p:cBhvr>
                                      <p:tavLst>
                                        <p:tav tm="0">
                                          <p:val>
                                            <p:strVal val="2/3*#ppt_h"/>
                                          </p:val>
                                        </p:tav>
                                        <p:tav tm="100000">
                                          <p:val>
                                            <p:strVal val="#ppt_h"/>
                                          </p:val>
                                        </p:tav>
                                      </p:tavLst>
                                    </p:anim>
                                  </p:childTnLst>
                                </p:cTn>
                              </p:par>
                            </p:childTnLst>
                          </p:cTn>
                        </p:par>
                        <p:par>
                          <p:cTn id="18" fill="hold">
                            <p:stCondLst>
                              <p:cond delay="1000"/>
                            </p:stCondLst>
                            <p:childTnLst>
                              <p:par>
                                <p:cTn id="19" presetID="12" presetClass="entr" presetSubtype="1" fill="hold" grpId="0" nodeType="afterEffect">
                                  <p:stCondLst>
                                    <p:cond delay="2000"/>
                                  </p:stCondLst>
                                  <p:childTnLst>
                                    <p:set>
                                      <p:cBhvr>
                                        <p:cTn id="20" dur="1" fill="hold">
                                          <p:stCondLst>
                                            <p:cond delay="0"/>
                                          </p:stCondLst>
                                        </p:cTn>
                                        <p:tgtEl>
                                          <p:spTgt spid="278644"/>
                                        </p:tgtEl>
                                        <p:attrNameLst>
                                          <p:attrName>style.visibility</p:attrName>
                                        </p:attrNameLst>
                                      </p:cBhvr>
                                      <p:to>
                                        <p:strVal val="visible"/>
                                      </p:to>
                                    </p:set>
                                    <p:animEffect transition="in" filter="slide(fromTop)">
                                      <p:cBhvr>
                                        <p:cTn id="21" dur="500"/>
                                        <p:tgtEl>
                                          <p:spTgt spid="278644"/>
                                        </p:tgtEl>
                                      </p:cBhvr>
                                    </p:animEffect>
                                  </p:childTnLst>
                                </p:cTn>
                              </p:par>
                            </p:childTnLst>
                          </p:cTn>
                        </p:par>
                        <p:par>
                          <p:cTn id="22" fill="hold">
                            <p:stCondLst>
                              <p:cond delay="3500"/>
                            </p:stCondLst>
                            <p:childTnLst>
                              <p:par>
                                <p:cTn id="23" presetID="16" presetClass="entr" presetSubtype="21" fill="hold" grpId="0" nodeType="afterEffect">
                                  <p:stCondLst>
                                    <p:cond delay="2000"/>
                                  </p:stCondLst>
                                  <p:childTnLst>
                                    <p:set>
                                      <p:cBhvr>
                                        <p:cTn id="24" dur="1" fill="hold">
                                          <p:stCondLst>
                                            <p:cond delay="0"/>
                                          </p:stCondLst>
                                        </p:cTn>
                                        <p:tgtEl>
                                          <p:spTgt spid="278645"/>
                                        </p:tgtEl>
                                        <p:attrNameLst>
                                          <p:attrName>style.visibility</p:attrName>
                                        </p:attrNameLst>
                                      </p:cBhvr>
                                      <p:to>
                                        <p:strVal val="visible"/>
                                      </p:to>
                                    </p:set>
                                    <p:animEffect transition="in" filter="barn(inVertical)">
                                      <p:cBhvr>
                                        <p:cTn id="25" dur="500"/>
                                        <p:tgtEl>
                                          <p:spTgt spid="278645"/>
                                        </p:tgtEl>
                                      </p:cBhvr>
                                    </p:animEffect>
                                  </p:childTnLst>
                                </p:cTn>
                              </p:par>
                            </p:childTnLst>
                          </p:cTn>
                        </p:par>
                        <p:par>
                          <p:cTn id="26" fill="hold">
                            <p:stCondLst>
                              <p:cond delay="6000"/>
                            </p:stCondLst>
                            <p:childTnLst>
                              <p:par>
                                <p:cTn id="27" presetID="12" presetClass="entr" presetSubtype="8" fill="hold" grpId="0" nodeType="afterEffect">
                                  <p:stCondLst>
                                    <p:cond delay="2000"/>
                                  </p:stCondLst>
                                  <p:childTnLst>
                                    <p:set>
                                      <p:cBhvr>
                                        <p:cTn id="28" dur="1" fill="hold">
                                          <p:stCondLst>
                                            <p:cond delay="0"/>
                                          </p:stCondLst>
                                        </p:cTn>
                                        <p:tgtEl>
                                          <p:spTgt spid="278638"/>
                                        </p:tgtEl>
                                        <p:attrNameLst>
                                          <p:attrName>style.visibility</p:attrName>
                                        </p:attrNameLst>
                                      </p:cBhvr>
                                      <p:to>
                                        <p:strVal val="visible"/>
                                      </p:to>
                                    </p:set>
                                    <p:animEffect transition="in" filter="slide(fromLeft)">
                                      <p:cBhvr>
                                        <p:cTn id="29" dur="500"/>
                                        <p:tgtEl>
                                          <p:spTgt spid="278638"/>
                                        </p:tgtEl>
                                      </p:cBhvr>
                                    </p:animEffect>
                                  </p:childTnLst>
                                  <p:subTnLst>
                                    <p:set>
                                      <p:cBhvr override="childStyle">
                                        <p:cTn dur="1" fill="hold" display="0" masterRel="nextClick" afterEffect="1"/>
                                        <p:tgtEl>
                                          <p:spTgt spid="278638"/>
                                        </p:tgtEl>
                                        <p:attrNameLst>
                                          <p:attrName>style.visibility</p:attrName>
                                        </p:attrNameLst>
                                      </p:cBhvr>
                                      <p:to>
                                        <p:strVal val="hidden"/>
                                      </p:to>
                                    </p:set>
                                  </p:subTnLst>
                                </p:cTn>
                              </p:par>
                            </p:childTnLst>
                          </p:cTn>
                        </p:par>
                      </p:childTnLst>
                    </p:cTn>
                  </p:par>
                  <p:par>
                    <p:cTn id="30" fill="hold">
                      <p:stCondLst>
                        <p:cond delay="indefinite"/>
                      </p:stCondLst>
                      <p:childTnLst>
                        <p:par>
                          <p:cTn id="31" fill="hold">
                            <p:stCondLst>
                              <p:cond delay="0"/>
                            </p:stCondLst>
                            <p:childTnLst>
                              <p:par>
                                <p:cTn id="32" presetID="9" presetClass="entr" presetSubtype="0" fill="hold" grpId="0" nodeType="clickEffect">
                                  <p:stCondLst>
                                    <p:cond delay="0"/>
                                  </p:stCondLst>
                                  <p:childTnLst>
                                    <p:set>
                                      <p:cBhvr>
                                        <p:cTn id="33" dur="1" fill="hold">
                                          <p:stCondLst>
                                            <p:cond delay="0"/>
                                          </p:stCondLst>
                                        </p:cTn>
                                        <p:tgtEl>
                                          <p:spTgt spid="278632"/>
                                        </p:tgtEl>
                                        <p:attrNameLst>
                                          <p:attrName>style.visibility</p:attrName>
                                        </p:attrNameLst>
                                      </p:cBhvr>
                                      <p:to>
                                        <p:strVal val="visible"/>
                                      </p:to>
                                    </p:set>
                                    <p:animEffect transition="in" filter="dissolve">
                                      <p:cBhvr>
                                        <p:cTn id="34" dur="500"/>
                                        <p:tgtEl>
                                          <p:spTgt spid="278632"/>
                                        </p:tgtEl>
                                      </p:cBhvr>
                                    </p:animEffect>
                                  </p:childTnLst>
                                </p:cTn>
                              </p:par>
                            </p:childTnLst>
                          </p:cTn>
                        </p:par>
                        <p:par>
                          <p:cTn id="35" fill="hold">
                            <p:stCondLst>
                              <p:cond delay="500"/>
                            </p:stCondLst>
                            <p:childTnLst>
                              <p:par>
                                <p:cTn id="36" presetID="23" presetClass="entr" presetSubtype="272" fill="hold" grpId="0" nodeType="afterEffect">
                                  <p:stCondLst>
                                    <p:cond delay="1000"/>
                                  </p:stCondLst>
                                  <p:childTnLst>
                                    <p:set>
                                      <p:cBhvr>
                                        <p:cTn id="37" dur="1" fill="hold">
                                          <p:stCondLst>
                                            <p:cond delay="0"/>
                                          </p:stCondLst>
                                        </p:cTn>
                                        <p:tgtEl>
                                          <p:spTgt spid="278633"/>
                                        </p:tgtEl>
                                        <p:attrNameLst>
                                          <p:attrName>style.visibility</p:attrName>
                                        </p:attrNameLst>
                                      </p:cBhvr>
                                      <p:to>
                                        <p:strVal val="visible"/>
                                      </p:to>
                                    </p:set>
                                    <p:anim calcmode="lin" valueType="num">
                                      <p:cBhvr>
                                        <p:cTn id="38" dur="500" fill="hold"/>
                                        <p:tgtEl>
                                          <p:spTgt spid="278633"/>
                                        </p:tgtEl>
                                        <p:attrNameLst>
                                          <p:attrName>ppt_w</p:attrName>
                                        </p:attrNameLst>
                                      </p:cBhvr>
                                      <p:tavLst>
                                        <p:tav tm="0">
                                          <p:val>
                                            <p:strVal val="2/3*#ppt_w"/>
                                          </p:val>
                                        </p:tav>
                                        <p:tav tm="100000">
                                          <p:val>
                                            <p:strVal val="#ppt_w"/>
                                          </p:val>
                                        </p:tav>
                                      </p:tavLst>
                                    </p:anim>
                                    <p:anim calcmode="lin" valueType="num">
                                      <p:cBhvr>
                                        <p:cTn id="39" dur="500" fill="hold"/>
                                        <p:tgtEl>
                                          <p:spTgt spid="278633"/>
                                        </p:tgtEl>
                                        <p:attrNameLst>
                                          <p:attrName>ppt_h</p:attrName>
                                        </p:attrNameLst>
                                      </p:cBhvr>
                                      <p:tavLst>
                                        <p:tav tm="0">
                                          <p:val>
                                            <p:strVal val="2/3*#ppt_h"/>
                                          </p:val>
                                        </p:tav>
                                        <p:tav tm="100000">
                                          <p:val>
                                            <p:strVal val="#ppt_h"/>
                                          </p:val>
                                        </p:tav>
                                      </p:tavLst>
                                    </p:anim>
                                  </p:childTnLst>
                                </p:cTn>
                              </p:par>
                            </p:childTnLst>
                          </p:cTn>
                        </p:par>
                        <p:par>
                          <p:cTn id="40" fill="hold">
                            <p:stCondLst>
                              <p:cond delay="2000"/>
                            </p:stCondLst>
                            <p:childTnLst>
                              <p:par>
                                <p:cTn id="41" presetID="12" presetClass="entr" presetSubtype="1" fill="hold" grpId="0" nodeType="afterEffect">
                                  <p:stCondLst>
                                    <p:cond delay="2000"/>
                                  </p:stCondLst>
                                  <p:childTnLst>
                                    <p:set>
                                      <p:cBhvr>
                                        <p:cTn id="42" dur="1" fill="hold">
                                          <p:stCondLst>
                                            <p:cond delay="0"/>
                                          </p:stCondLst>
                                        </p:cTn>
                                        <p:tgtEl>
                                          <p:spTgt spid="278646"/>
                                        </p:tgtEl>
                                        <p:attrNameLst>
                                          <p:attrName>style.visibility</p:attrName>
                                        </p:attrNameLst>
                                      </p:cBhvr>
                                      <p:to>
                                        <p:strVal val="visible"/>
                                      </p:to>
                                    </p:set>
                                    <p:animEffect transition="in" filter="slide(fromTop)">
                                      <p:cBhvr>
                                        <p:cTn id="43" dur="500"/>
                                        <p:tgtEl>
                                          <p:spTgt spid="278646"/>
                                        </p:tgtEl>
                                      </p:cBhvr>
                                    </p:animEffect>
                                  </p:childTnLst>
                                </p:cTn>
                              </p:par>
                            </p:childTnLst>
                          </p:cTn>
                        </p:par>
                        <p:par>
                          <p:cTn id="44" fill="hold">
                            <p:stCondLst>
                              <p:cond delay="4500"/>
                            </p:stCondLst>
                            <p:childTnLst>
                              <p:par>
                                <p:cTn id="45" presetID="12" presetClass="entr" presetSubtype="1" fill="hold" grpId="0" nodeType="afterEffect">
                                  <p:stCondLst>
                                    <p:cond delay="2000"/>
                                  </p:stCondLst>
                                  <p:childTnLst>
                                    <p:set>
                                      <p:cBhvr>
                                        <p:cTn id="46" dur="1" fill="hold">
                                          <p:stCondLst>
                                            <p:cond delay="0"/>
                                          </p:stCondLst>
                                        </p:cTn>
                                        <p:tgtEl>
                                          <p:spTgt spid="278647"/>
                                        </p:tgtEl>
                                        <p:attrNameLst>
                                          <p:attrName>style.visibility</p:attrName>
                                        </p:attrNameLst>
                                      </p:cBhvr>
                                      <p:to>
                                        <p:strVal val="visible"/>
                                      </p:to>
                                    </p:set>
                                    <p:animEffect transition="in" filter="slide(fromTop)">
                                      <p:cBhvr>
                                        <p:cTn id="47" dur="500"/>
                                        <p:tgtEl>
                                          <p:spTgt spid="2786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8632" grpId="0" animBg="1"/>
      <p:bldP spid="278633" grpId="0" autoUpdateAnimBg="0"/>
      <p:bldP spid="278637" grpId="0" animBg="1"/>
      <p:bldP spid="278638" grpId="0" animBg="1"/>
      <p:bldP spid="278641" grpId="0" animBg="1"/>
      <p:bldP spid="278642" grpId="0" autoUpdateAnimBg="0"/>
      <p:bldP spid="278644" grpId="0" autoUpdateAnimBg="0"/>
      <p:bldP spid="278645" grpId="0" animBg="1"/>
      <p:bldP spid="278646" grpId="0" autoUpdateAnimBg="0"/>
      <p:bldP spid="278647" grpId="0"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9554" name="Rectangle 2"/>
          <p:cNvSpPr>
            <a:spLocks noChangeArrowheads="1"/>
          </p:cNvSpPr>
          <p:nvPr/>
        </p:nvSpPr>
        <p:spPr bwMode="auto">
          <a:xfrm>
            <a:off x="1130300" y="1600200"/>
            <a:ext cx="6877050" cy="44450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endParaRPr lang="en-US" sz="2400">
              <a:effectLst>
                <a:outerShdw blurRad="38100" dist="38100" dir="2700000" algn="tl">
                  <a:srgbClr val="000000"/>
                </a:outerShdw>
              </a:effectLst>
              <a:latin typeface="Book Antiqua" pitchFamily="18" charset="0"/>
            </a:endParaRPr>
          </a:p>
        </p:txBody>
      </p:sp>
      <p:sp>
        <p:nvSpPr>
          <p:cNvPr id="279555" name="Rectangle 3"/>
          <p:cNvSpPr>
            <a:spLocks noChangeArrowheads="1"/>
          </p:cNvSpPr>
          <p:nvPr/>
        </p:nvSpPr>
        <p:spPr bwMode="auto">
          <a:xfrm>
            <a:off x="706438" y="1092427"/>
            <a:ext cx="4649787" cy="571500"/>
          </a:xfrm>
          <a:prstGeom prst="rect">
            <a:avLst/>
          </a:prstGeom>
          <a:noFill/>
          <a:ln w="12700">
            <a:noFill/>
            <a:miter lim="800000"/>
            <a:headEnd/>
            <a:tailEnd/>
          </a:ln>
          <a:effectLst>
            <a:outerShdw dist="17961" dir="2700000" algn="ctr" rotWithShape="0">
              <a:srgbClr val="000000"/>
            </a:outerShdw>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i="1" dirty="0">
                <a:solidFill>
                  <a:srgbClr val="66FFFF"/>
                </a:solidFill>
                <a:effectLst/>
                <a:latin typeface="Book Antiqua" pitchFamily="18" charset="0"/>
              </a:rPr>
              <a:t>p </a:t>
            </a:r>
            <a:r>
              <a:rPr lang="en-US" sz="2400" dirty="0">
                <a:solidFill>
                  <a:srgbClr val="66FFFF"/>
                </a:solidFill>
                <a:effectLst/>
                <a:latin typeface="Book Antiqua" pitchFamily="18" charset="0"/>
              </a:rPr>
              <a:t>–Value Approach</a:t>
            </a:r>
            <a:endParaRPr lang="en-US" sz="2400" baseline="-25000" dirty="0">
              <a:effectLst/>
              <a:latin typeface="Book Antiqua" pitchFamily="18" charset="0"/>
            </a:endParaRPr>
          </a:p>
        </p:txBody>
      </p:sp>
      <p:sp>
        <p:nvSpPr>
          <p:cNvPr id="279556" name="Freeform 4"/>
          <p:cNvSpPr>
            <a:spLocks/>
          </p:cNvSpPr>
          <p:nvPr/>
        </p:nvSpPr>
        <p:spPr bwMode="auto">
          <a:xfrm>
            <a:off x="1657350" y="1771650"/>
            <a:ext cx="4508500" cy="3059113"/>
          </a:xfrm>
          <a:custGeom>
            <a:avLst/>
            <a:gdLst/>
            <a:ahLst/>
            <a:cxnLst>
              <a:cxn ang="0">
                <a:pos x="1356" y="8"/>
              </a:cxn>
              <a:cxn ang="0">
                <a:pos x="1262" y="96"/>
              </a:cxn>
              <a:cxn ang="0">
                <a:pos x="1203" y="196"/>
              </a:cxn>
              <a:cxn ang="0">
                <a:pos x="1144" y="304"/>
              </a:cxn>
              <a:cxn ang="0">
                <a:pos x="1098" y="406"/>
              </a:cxn>
              <a:cxn ang="0">
                <a:pos x="1059" y="508"/>
              </a:cxn>
              <a:cxn ang="0">
                <a:pos x="1014" y="625"/>
              </a:cxn>
              <a:cxn ang="0">
                <a:pos x="975" y="748"/>
              </a:cxn>
              <a:cxn ang="0">
                <a:pos x="948" y="853"/>
              </a:cxn>
              <a:cxn ang="0">
                <a:pos x="922" y="965"/>
              </a:cxn>
              <a:cxn ang="0">
                <a:pos x="885" y="1072"/>
              </a:cxn>
              <a:cxn ang="0">
                <a:pos x="844" y="1177"/>
              </a:cxn>
              <a:cxn ang="0">
                <a:pos x="812" y="1282"/>
              </a:cxn>
              <a:cxn ang="0">
                <a:pos x="748" y="1402"/>
              </a:cxn>
              <a:cxn ang="0">
                <a:pos x="677" y="1516"/>
              </a:cxn>
              <a:cxn ang="0">
                <a:pos x="605" y="1613"/>
              </a:cxn>
              <a:cxn ang="0">
                <a:pos x="504" y="1686"/>
              </a:cxn>
              <a:cxn ang="0">
                <a:pos x="396" y="1740"/>
              </a:cxn>
              <a:cxn ang="0">
                <a:pos x="293" y="1783"/>
              </a:cxn>
              <a:cxn ang="0">
                <a:pos x="204" y="1813"/>
              </a:cxn>
              <a:cxn ang="0">
                <a:pos x="81" y="1849"/>
              </a:cxn>
              <a:cxn ang="0">
                <a:pos x="2" y="1876"/>
              </a:cxn>
              <a:cxn ang="0">
                <a:pos x="2840" y="1924"/>
              </a:cxn>
              <a:cxn ang="0">
                <a:pos x="2796" y="1856"/>
              </a:cxn>
              <a:cxn ang="0">
                <a:pos x="2692" y="1826"/>
              </a:cxn>
              <a:cxn ang="0">
                <a:pos x="2574" y="1792"/>
              </a:cxn>
              <a:cxn ang="0">
                <a:pos x="2460" y="1744"/>
              </a:cxn>
              <a:cxn ang="0">
                <a:pos x="2342" y="1688"/>
              </a:cxn>
              <a:cxn ang="0">
                <a:pos x="2293" y="1658"/>
              </a:cxn>
              <a:cxn ang="0">
                <a:pos x="2212" y="1584"/>
              </a:cxn>
              <a:cxn ang="0">
                <a:pos x="2140" y="1500"/>
              </a:cxn>
              <a:cxn ang="0">
                <a:pos x="2078" y="1402"/>
              </a:cxn>
              <a:cxn ang="0">
                <a:pos x="2024" y="1300"/>
              </a:cxn>
              <a:cxn ang="0">
                <a:pos x="1978" y="1200"/>
              </a:cxn>
              <a:cxn ang="0">
                <a:pos x="1942" y="1106"/>
              </a:cxn>
              <a:cxn ang="0">
                <a:pos x="1910" y="1012"/>
              </a:cxn>
              <a:cxn ang="0">
                <a:pos x="1870" y="890"/>
              </a:cxn>
              <a:cxn ang="0">
                <a:pos x="1840" y="776"/>
              </a:cxn>
              <a:cxn ang="0">
                <a:pos x="1798" y="640"/>
              </a:cxn>
              <a:cxn ang="0">
                <a:pos x="1748" y="507"/>
              </a:cxn>
              <a:cxn ang="0">
                <a:pos x="1704" y="396"/>
              </a:cxn>
              <a:cxn ang="0">
                <a:pos x="1672" y="318"/>
              </a:cxn>
              <a:cxn ang="0">
                <a:pos x="1630" y="232"/>
              </a:cxn>
              <a:cxn ang="0">
                <a:pos x="1598" y="180"/>
              </a:cxn>
              <a:cxn ang="0">
                <a:pos x="1560" y="124"/>
              </a:cxn>
              <a:cxn ang="0">
                <a:pos x="1546" y="106"/>
              </a:cxn>
              <a:cxn ang="0">
                <a:pos x="1490" y="42"/>
              </a:cxn>
              <a:cxn ang="0">
                <a:pos x="1448" y="8"/>
              </a:cxn>
            </a:cxnLst>
            <a:rect l="0" t="0" r="r" b="b"/>
            <a:pathLst>
              <a:path w="2840" h="1927">
                <a:moveTo>
                  <a:pt x="1416" y="0"/>
                </a:moveTo>
                <a:lnTo>
                  <a:pt x="1384" y="0"/>
                </a:lnTo>
                <a:lnTo>
                  <a:pt x="1356" y="8"/>
                </a:lnTo>
                <a:lnTo>
                  <a:pt x="1324" y="30"/>
                </a:lnTo>
                <a:lnTo>
                  <a:pt x="1299" y="55"/>
                </a:lnTo>
                <a:lnTo>
                  <a:pt x="1262" y="96"/>
                </a:lnTo>
                <a:lnTo>
                  <a:pt x="1242" y="128"/>
                </a:lnTo>
                <a:lnTo>
                  <a:pt x="1218" y="162"/>
                </a:lnTo>
                <a:lnTo>
                  <a:pt x="1203" y="196"/>
                </a:lnTo>
                <a:lnTo>
                  <a:pt x="1185" y="232"/>
                </a:lnTo>
                <a:lnTo>
                  <a:pt x="1164" y="268"/>
                </a:lnTo>
                <a:lnTo>
                  <a:pt x="1144" y="304"/>
                </a:lnTo>
                <a:lnTo>
                  <a:pt x="1128" y="343"/>
                </a:lnTo>
                <a:lnTo>
                  <a:pt x="1112" y="372"/>
                </a:lnTo>
                <a:lnTo>
                  <a:pt x="1098" y="406"/>
                </a:lnTo>
                <a:lnTo>
                  <a:pt x="1086" y="439"/>
                </a:lnTo>
                <a:lnTo>
                  <a:pt x="1071" y="475"/>
                </a:lnTo>
                <a:lnTo>
                  <a:pt x="1059" y="508"/>
                </a:lnTo>
                <a:lnTo>
                  <a:pt x="1041" y="547"/>
                </a:lnTo>
                <a:lnTo>
                  <a:pt x="1026" y="589"/>
                </a:lnTo>
                <a:lnTo>
                  <a:pt x="1014" y="625"/>
                </a:lnTo>
                <a:lnTo>
                  <a:pt x="1002" y="664"/>
                </a:lnTo>
                <a:lnTo>
                  <a:pt x="990" y="709"/>
                </a:lnTo>
                <a:lnTo>
                  <a:pt x="975" y="748"/>
                </a:lnTo>
                <a:lnTo>
                  <a:pt x="966" y="784"/>
                </a:lnTo>
                <a:lnTo>
                  <a:pt x="954" y="823"/>
                </a:lnTo>
                <a:lnTo>
                  <a:pt x="948" y="853"/>
                </a:lnTo>
                <a:lnTo>
                  <a:pt x="936" y="892"/>
                </a:lnTo>
                <a:lnTo>
                  <a:pt x="927" y="931"/>
                </a:lnTo>
                <a:lnTo>
                  <a:pt x="922" y="965"/>
                </a:lnTo>
                <a:lnTo>
                  <a:pt x="909" y="1003"/>
                </a:lnTo>
                <a:lnTo>
                  <a:pt x="897" y="1036"/>
                </a:lnTo>
                <a:lnTo>
                  <a:pt x="885" y="1072"/>
                </a:lnTo>
                <a:lnTo>
                  <a:pt x="873" y="1108"/>
                </a:lnTo>
                <a:lnTo>
                  <a:pt x="860" y="1144"/>
                </a:lnTo>
                <a:lnTo>
                  <a:pt x="844" y="1177"/>
                </a:lnTo>
                <a:lnTo>
                  <a:pt x="832" y="1218"/>
                </a:lnTo>
                <a:lnTo>
                  <a:pt x="822" y="1246"/>
                </a:lnTo>
                <a:lnTo>
                  <a:pt x="812" y="1282"/>
                </a:lnTo>
                <a:lnTo>
                  <a:pt x="789" y="1324"/>
                </a:lnTo>
                <a:lnTo>
                  <a:pt x="768" y="1363"/>
                </a:lnTo>
                <a:lnTo>
                  <a:pt x="748" y="1402"/>
                </a:lnTo>
                <a:lnTo>
                  <a:pt x="730" y="1437"/>
                </a:lnTo>
                <a:lnTo>
                  <a:pt x="708" y="1478"/>
                </a:lnTo>
                <a:lnTo>
                  <a:pt x="677" y="1516"/>
                </a:lnTo>
                <a:lnTo>
                  <a:pt x="653" y="1547"/>
                </a:lnTo>
                <a:lnTo>
                  <a:pt x="632" y="1578"/>
                </a:lnTo>
                <a:lnTo>
                  <a:pt x="605" y="1613"/>
                </a:lnTo>
                <a:lnTo>
                  <a:pt x="580" y="1632"/>
                </a:lnTo>
                <a:lnTo>
                  <a:pt x="551" y="1656"/>
                </a:lnTo>
                <a:lnTo>
                  <a:pt x="504" y="1686"/>
                </a:lnTo>
                <a:lnTo>
                  <a:pt x="458" y="1710"/>
                </a:lnTo>
                <a:lnTo>
                  <a:pt x="424" y="1726"/>
                </a:lnTo>
                <a:lnTo>
                  <a:pt x="396" y="1740"/>
                </a:lnTo>
                <a:lnTo>
                  <a:pt x="364" y="1752"/>
                </a:lnTo>
                <a:lnTo>
                  <a:pt x="328" y="1768"/>
                </a:lnTo>
                <a:lnTo>
                  <a:pt x="293" y="1783"/>
                </a:lnTo>
                <a:lnTo>
                  <a:pt x="264" y="1789"/>
                </a:lnTo>
                <a:lnTo>
                  <a:pt x="237" y="1801"/>
                </a:lnTo>
                <a:lnTo>
                  <a:pt x="204" y="1813"/>
                </a:lnTo>
                <a:lnTo>
                  <a:pt x="160" y="1826"/>
                </a:lnTo>
                <a:lnTo>
                  <a:pt x="114" y="1843"/>
                </a:lnTo>
                <a:lnTo>
                  <a:pt x="81" y="1849"/>
                </a:lnTo>
                <a:lnTo>
                  <a:pt x="48" y="1861"/>
                </a:lnTo>
                <a:lnTo>
                  <a:pt x="21" y="1867"/>
                </a:lnTo>
                <a:lnTo>
                  <a:pt x="2" y="1876"/>
                </a:lnTo>
                <a:lnTo>
                  <a:pt x="0" y="1927"/>
                </a:lnTo>
                <a:lnTo>
                  <a:pt x="0" y="1924"/>
                </a:lnTo>
                <a:lnTo>
                  <a:pt x="2840" y="1924"/>
                </a:lnTo>
                <a:lnTo>
                  <a:pt x="2838" y="1886"/>
                </a:lnTo>
                <a:lnTo>
                  <a:pt x="2838" y="1868"/>
                </a:lnTo>
                <a:lnTo>
                  <a:pt x="2796" y="1856"/>
                </a:lnTo>
                <a:lnTo>
                  <a:pt x="2754" y="1846"/>
                </a:lnTo>
                <a:lnTo>
                  <a:pt x="2724" y="1834"/>
                </a:lnTo>
                <a:lnTo>
                  <a:pt x="2692" y="1826"/>
                </a:lnTo>
                <a:lnTo>
                  <a:pt x="2670" y="1820"/>
                </a:lnTo>
                <a:lnTo>
                  <a:pt x="2620" y="1804"/>
                </a:lnTo>
                <a:lnTo>
                  <a:pt x="2574" y="1792"/>
                </a:lnTo>
                <a:lnTo>
                  <a:pt x="2535" y="1774"/>
                </a:lnTo>
                <a:lnTo>
                  <a:pt x="2499" y="1759"/>
                </a:lnTo>
                <a:lnTo>
                  <a:pt x="2460" y="1744"/>
                </a:lnTo>
                <a:lnTo>
                  <a:pt x="2424" y="1730"/>
                </a:lnTo>
                <a:lnTo>
                  <a:pt x="2379" y="1708"/>
                </a:lnTo>
                <a:lnTo>
                  <a:pt x="2342" y="1688"/>
                </a:lnTo>
                <a:lnTo>
                  <a:pt x="2322" y="1676"/>
                </a:lnTo>
                <a:lnTo>
                  <a:pt x="2308" y="1666"/>
                </a:lnTo>
                <a:lnTo>
                  <a:pt x="2293" y="1658"/>
                </a:lnTo>
                <a:lnTo>
                  <a:pt x="2266" y="1636"/>
                </a:lnTo>
                <a:lnTo>
                  <a:pt x="2245" y="1613"/>
                </a:lnTo>
                <a:lnTo>
                  <a:pt x="2212" y="1584"/>
                </a:lnTo>
                <a:lnTo>
                  <a:pt x="2191" y="1565"/>
                </a:lnTo>
                <a:lnTo>
                  <a:pt x="2161" y="1528"/>
                </a:lnTo>
                <a:lnTo>
                  <a:pt x="2140" y="1500"/>
                </a:lnTo>
                <a:lnTo>
                  <a:pt x="2120" y="1466"/>
                </a:lnTo>
                <a:lnTo>
                  <a:pt x="2098" y="1434"/>
                </a:lnTo>
                <a:lnTo>
                  <a:pt x="2078" y="1402"/>
                </a:lnTo>
                <a:lnTo>
                  <a:pt x="2058" y="1362"/>
                </a:lnTo>
                <a:lnTo>
                  <a:pt x="2042" y="1332"/>
                </a:lnTo>
                <a:lnTo>
                  <a:pt x="2024" y="1300"/>
                </a:lnTo>
                <a:lnTo>
                  <a:pt x="2006" y="1270"/>
                </a:lnTo>
                <a:lnTo>
                  <a:pt x="1996" y="1238"/>
                </a:lnTo>
                <a:lnTo>
                  <a:pt x="1978" y="1200"/>
                </a:lnTo>
                <a:lnTo>
                  <a:pt x="1964" y="1164"/>
                </a:lnTo>
                <a:lnTo>
                  <a:pt x="1952" y="1134"/>
                </a:lnTo>
                <a:lnTo>
                  <a:pt x="1942" y="1106"/>
                </a:lnTo>
                <a:lnTo>
                  <a:pt x="1934" y="1080"/>
                </a:lnTo>
                <a:lnTo>
                  <a:pt x="1924" y="1058"/>
                </a:lnTo>
                <a:lnTo>
                  <a:pt x="1910" y="1012"/>
                </a:lnTo>
                <a:lnTo>
                  <a:pt x="1896" y="970"/>
                </a:lnTo>
                <a:lnTo>
                  <a:pt x="1884" y="930"/>
                </a:lnTo>
                <a:lnTo>
                  <a:pt x="1870" y="890"/>
                </a:lnTo>
                <a:lnTo>
                  <a:pt x="1862" y="850"/>
                </a:lnTo>
                <a:lnTo>
                  <a:pt x="1852" y="814"/>
                </a:lnTo>
                <a:lnTo>
                  <a:pt x="1840" y="776"/>
                </a:lnTo>
                <a:lnTo>
                  <a:pt x="1828" y="734"/>
                </a:lnTo>
                <a:lnTo>
                  <a:pt x="1816" y="694"/>
                </a:lnTo>
                <a:lnTo>
                  <a:pt x="1798" y="640"/>
                </a:lnTo>
                <a:lnTo>
                  <a:pt x="1784" y="598"/>
                </a:lnTo>
                <a:lnTo>
                  <a:pt x="1766" y="550"/>
                </a:lnTo>
                <a:lnTo>
                  <a:pt x="1748" y="507"/>
                </a:lnTo>
                <a:lnTo>
                  <a:pt x="1734" y="474"/>
                </a:lnTo>
                <a:lnTo>
                  <a:pt x="1722" y="432"/>
                </a:lnTo>
                <a:lnTo>
                  <a:pt x="1704" y="396"/>
                </a:lnTo>
                <a:lnTo>
                  <a:pt x="1686" y="348"/>
                </a:lnTo>
                <a:lnTo>
                  <a:pt x="1698" y="372"/>
                </a:lnTo>
                <a:lnTo>
                  <a:pt x="1672" y="318"/>
                </a:lnTo>
                <a:lnTo>
                  <a:pt x="1654" y="284"/>
                </a:lnTo>
                <a:lnTo>
                  <a:pt x="1642" y="256"/>
                </a:lnTo>
                <a:lnTo>
                  <a:pt x="1630" y="232"/>
                </a:lnTo>
                <a:lnTo>
                  <a:pt x="1612" y="206"/>
                </a:lnTo>
                <a:lnTo>
                  <a:pt x="1606" y="196"/>
                </a:lnTo>
                <a:lnTo>
                  <a:pt x="1598" y="180"/>
                </a:lnTo>
                <a:lnTo>
                  <a:pt x="1586" y="160"/>
                </a:lnTo>
                <a:lnTo>
                  <a:pt x="1574" y="142"/>
                </a:lnTo>
                <a:lnTo>
                  <a:pt x="1560" y="124"/>
                </a:lnTo>
                <a:lnTo>
                  <a:pt x="1552" y="114"/>
                </a:lnTo>
                <a:lnTo>
                  <a:pt x="1568" y="136"/>
                </a:lnTo>
                <a:lnTo>
                  <a:pt x="1546" y="106"/>
                </a:lnTo>
                <a:lnTo>
                  <a:pt x="1530" y="86"/>
                </a:lnTo>
                <a:lnTo>
                  <a:pt x="1512" y="62"/>
                </a:lnTo>
                <a:lnTo>
                  <a:pt x="1490" y="42"/>
                </a:lnTo>
                <a:lnTo>
                  <a:pt x="1476" y="28"/>
                </a:lnTo>
                <a:lnTo>
                  <a:pt x="1464" y="16"/>
                </a:lnTo>
                <a:lnTo>
                  <a:pt x="1448" y="8"/>
                </a:lnTo>
                <a:lnTo>
                  <a:pt x="1432" y="2"/>
                </a:lnTo>
              </a:path>
            </a:pathLst>
          </a:cu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12700" cap="rnd" cmpd="sng">
            <a:noFill/>
            <a:prstDash val="solid"/>
            <a:round/>
            <a:headEnd type="none" w="med" len="med"/>
            <a:tailEnd type="none" w="med" len="med"/>
          </a:ln>
          <a:effectLst/>
        </p:spPr>
        <p:txBody>
          <a:bodyPr/>
          <a:lstStyle/>
          <a:p>
            <a:endParaRPr lang="en-US"/>
          </a:p>
        </p:txBody>
      </p:sp>
      <p:sp>
        <p:nvSpPr>
          <p:cNvPr id="279557" name="Rectangle 5"/>
          <p:cNvSpPr>
            <a:spLocks noChangeArrowheads="1"/>
          </p:cNvSpPr>
          <p:nvPr/>
        </p:nvSpPr>
        <p:spPr bwMode="auto">
          <a:xfrm>
            <a:off x="6634163" y="3354388"/>
            <a:ext cx="1177925" cy="819150"/>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i="1">
                <a:solidFill>
                  <a:srgbClr val="66FFFF"/>
                </a:solidFill>
                <a:effectLst/>
                <a:latin typeface="Book Antiqua" pitchFamily="18" charset="0"/>
              </a:rPr>
              <a:t>p</a:t>
            </a:r>
            <a:r>
              <a:rPr lang="en-US" sz="2400">
                <a:solidFill>
                  <a:srgbClr val="66FFFF"/>
                </a:solidFill>
                <a:effectLst/>
                <a:latin typeface="Book Antiqua" pitchFamily="18" charset="0"/>
              </a:rPr>
              <a:t>-value</a:t>
            </a:r>
          </a:p>
          <a:p>
            <a:pPr algn="l"/>
            <a:r>
              <a:rPr lang="en-US" sz="2400" i="1">
                <a:solidFill>
                  <a:srgbClr val="66FFFF"/>
                </a:solidFill>
                <a:effectLst/>
                <a:latin typeface="Symbol" pitchFamily="18" charset="2"/>
              </a:rPr>
              <a:t></a:t>
            </a:r>
            <a:r>
              <a:rPr lang="en-US" sz="2400">
                <a:solidFill>
                  <a:srgbClr val="66FFFF"/>
                </a:solidFill>
                <a:effectLst/>
                <a:latin typeface="Symbol" pitchFamily="18" charset="2"/>
              </a:rPr>
              <a:t></a:t>
            </a:r>
          </a:p>
        </p:txBody>
      </p:sp>
      <p:sp>
        <p:nvSpPr>
          <p:cNvPr id="279558" name="Freeform 6"/>
          <p:cNvSpPr>
            <a:spLocks/>
          </p:cNvSpPr>
          <p:nvPr/>
        </p:nvSpPr>
        <p:spPr bwMode="auto">
          <a:xfrm>
            <a:off x="5861050" y="4641850"/>
            <a:ext cx="307975" cy="190500"/>
          </a:xfrm>
          <a:custGeom>
            <a:avLst/>
            <a:gdLst/>
            <a:ahLst/>
            <a:cxnLst>
              <a:cxn ang="0">
                <a:pos x="6" y="6"/>
              </a:cxn>
              <a:cxn ang="0">
                <a:pos x="1" y="0"/>
              </a:cxn>
              <a:cxn ang="0">
                <a:pos x="4" y="15"/>
              </a:cxn>
              <a:cxn ang="0">
                <a:pos x="4" y="26"/>
              </a:cxn>
              <a:cxn ang="0">
                <a:pos x="4" y="42"/>
              </a:cxn>
              <a:cxn ang="0">
                <a:pos x="4" y="54"/>
              </a:cxn>
              <a:cxn ang="0">
                <a:pos x="4" y="68"/>
              </a:cxn>
              <a:cxn ang="0">
                <a:pos x="4" y="90"/>
              </a:cxn>
              <a:cxn ang="0">
                <a:pos x="6" y="118"/>
              </a:cxn>
              <a:cxn ang="0">
                <a:pos x="192" y="120"/>
              </a:cxn>
              <a:cxn ang="0">
                <a:pos x="194" y="64"/>
              </a:cxn>
              <a:cxn ang="0">
                <a:pos x="184" y="58"/>
              </a:cxn>
              <a:cxn ang="0">
                <a:pos x="170" y="54"/>
              </a:cxn>
              <a:cxn ang="0">
                <a:pos x="156" y="52"/>
              </a:cxn>
              <a:cxn ang="0">
                <a:pos x="146" y="50"/>
              </a:cxn>
              <a:cxn ang="0">
                <a:pos x="140" y="48"/>
              </a:cxn>
              <a:cxn ang="0">
                <a:pos x="130" y="46"/>
              </a:cxn>
              <a:cxn ang="0">
                <a:pos x="104" y="38"/>
              </a:cxn>
              <a:cxn ang="0">
                <a:pos x="116" y="44"/>
              </a:cxn>
              <a:cxn ang="0">
                <a:pos x="110" y="42"/>
              </a:cxn>
              <a:cxn ang="0">
                <a:pos x="98" y="38"/>
              </a:cxn>
              <a:cxn ang="0">
                <a:pos x="90" y="34"/>
              </a:cxn>
              <a:cxn ang="0">
                <a:pos x="78" y="30"/>
              </a:cxn>
              <a:cxn ang="0">
                <a:pos x="70" y="28"/>
              </a:cxn>
              <a:cxn ang="0">
                <a:pos x="59" y="26"/>
              </a:cxn>
              <a:cxn ang="0">
                <a:pos x="50" y="22"/>
              </a:cxn>
              <a:cxn ang="0">
                <a:pos x="40" y="19"/>
              </a:cxn>
              <a:cxn ang="0">
                <a:pos x="31" y="15"/>
              </a:cxn>
              <a:cxn ang="0">
                <a:pos x="22" y="7"/>
              </a:cxn>
              <a:cxn ang="0">
                <a:pos x="13" y="4"/>
              </a:cxn>
              <a:cxn ang="0">
                <a:pos x="0" y="4"/>
              </a:cxn>
              <a:cxn ang="0">
                <a:pos x="8" y="8"/>
              </a:cxn>
            </a:cxnLst>
            <a:rect l="0" t="0" r="r" b="b"/>
            <a:pathLst>
              <a:path w="194" h="120">
                <a:moveTo>
                  <a:pt x="6" y="6"/>
                </a:moveTo>
                <a:lnTo>
                  <a:pt x="1" y="0"/>
                </a:lnTo>
                <a:lnTo>
                  <a:pt x="4" y="15"/>
                </a:lnTo>
                <a:lnTo>
                  <a:pt x="4" y="26"/>
                </a:lnTo>
                <a:lnTo>
                  <a:pt x="4" y="42"/>
                </a:lnTo>
                <a:lnTo>
                  <a:pt x="4" y="54"/>
                </a:lnTo>
                <a:lnTo>
                  <a:pt x="4" y="68"/>
                </a:lnTo>
                <a:lnTo>
                  <a:pt x="4" y="90"/>
                </a:lnTo>
                <a:lnTo>
                  <a:pt x="6" y="118"/>
                </a:lnTo>
                <a:lnTo>
                  <a:pt x="192" y="120"/>
                </a:lnTo>
                <a:lnTo>
                  <a:pt x="194" y="64"/>
                </a:lnTo>
                <a:lnTo>
                  <a:pt x="184" y="58"/>
                </a:lnTo>
                <a:lnTo>
                  <a:pt x="170" y="54"/>
                </a:lnTo>
                <a:lnTo>
                  <a:pt x="156" y="52"/>
                </a:lnTo>
                <a:lnTo>
                  <a:pt x="146" y="50"/>
                </a:lnTo>
                <a:lnTo>
                  <a:pt x="140" y="48"/>
                </a:lnTo>
                <a:lnTo>
                  <a:pt x="130" y="46"/>
                </a:lnTo>
                <a:lnTo>
                  <a:pt x="104" y="38"/>
                </a:lnTo>
                <a:lnTo>
                  <a:pt x="116" y="44"/>
                </a:lnTo>
                <a:lnTo>
                  <a:pt x="110" y="42"/>
                </a:lnTo>
                <a:lnTo>
                  <a:pt x="98" y="38"/>
                </a:lnTo>
                <a:lnTo>
                  <a:pt x="90" y="34"/>
                </a:lnTo>
                <a:lnTo>
                  <a:pt x="78" y="30"/>
                </a:lnTo>
                <a:lnTo>
                  <a:pt x="70" y="28"/>
                </a:lnTo>
                <a:lnTo>
                  <a:pt x="59" y="26"/>
                </a:lnTo>
                <a:lnTo>
                  <a:pt x="50" y="22"/>
                </a:lnTo>
                <a:lnTo>
                  <a:pt x="40" y="19"/>
                </a:lnTo>
                <a:lnTo>
                  <a:pt x="31" y="15"/>
                </a:lnTo>
                <a:lnTo>
                  <a:pt x="22" y="7"/>
                </a:lnTo>
                <a:lnTo>
                  <a:pt x="13" y="4"/>
                </a:lnTo>
                <a:lnTo>
                  <a:pt x="0" y="4"/>
                </a:lnTo>
                <a:lnTo>
                  <a:pt x="8" y="8"/>
                </a:lnTo>
              </a:path>
            </a:pathLst>
          </a:custGeom>
          <a:solidFill>
            <a:srgbClr val="002060"/>
          </a:solidFill>
          <a:ln w="12700" cap="rnd" cmpd="sng">
            <a:noFill/>
            <a:prstDash val="solid"/>
            <a:round/>
            <a:headEnd type="none" w="med" len="med"/>
            <a:tailEnd type="none" w="med" len="med"/>
          </a:ln>
          <a:effectLst/>
        </p:spPr>
        <p:txBody>
          <a:bodyPr/>
          <a:lstStyle/>
          <a:p>
            <a:endParaRPr lang="en-US"/>
          </a:p>
        </p:txBody>
      </p:sp>
      <p:sp>
        <p:nvSpPr>
          <p:cNvPr id="279559" name="Line 7"/>
          <p:cNvSpPr>
            <a:spLocks noChangeShapeType="1"/>
          </p:cNvSpPr>
          <p:nvPr/>
        </p:nvSpPr>
        <p:spPr bwMode="auto">
          <a:xfrm>
            <a:off x="5416550" y="2301875"/>
            <a:ext cx="647700" cy="0"/>
          </a:xfrm>
          <a:prstGeom prst="line">
            <a:avLst/>
          </a:prstGeom>
          <a:noFill/>
          <a:ln w="12700">
            <a:solidFill>
              <a:schemeClr val="tx1"/>
            </a:solidFill>
            <a:round/>
            <a:headEnd/>
            <a:tailEnd type="triangle" w="med" len="med"/>
          </a:ln>
          <a:effectLst>
            <a:outerShdw dist="17961" dir="2700000" algn="ctr" rotWithShape="0">
              <a:srgbClr val="000000"/>
            </a:outerShdw>
          </a:effectLst>
        </p:spPr>
        <p:txBody>
          <a:bodyPr wrap="none" anchor="ctr"/>
          <a:lstStyle/>
          <a:p>
            <a:endParaRPr lang="en-US"/>
          </a:p>
        </p:txBody>
      </p:sp>
      <p:sp>
        <p:nvSpPr>
          <p:cNvPr id="279560" name="Rectangle 8"/>
          <p:cNvSpPr>
            <a:spLocks noChangeArrowheads="1"/>
          </p:cNvSpPr>
          <p:nvPr/>
        </p:nvSpPr>
        <p:spPr bwMode="auto">
          <a:xfrm>
            <a:off x="3752850" y="5164138"/>
            <a:ext cx="333375" cy="4540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a:effectLst/>
                <a:latin typeface="Book Antiqua" pitchFamily="18" charset="0"/>
              </a:rPr>
              <a:t>0</a:t>
            </a:r>
          </a:p>
        </p:txBody>
      </p:sp>
      <p:sp>
        <p:nvSpPr>
          <p:cNvPr id="279561" name="Rectangle 9"/>
          <p:cNvSpPr>
            <a:spLocks noChangeArrowheads="1"/>
          </p:cNvSpPr>
          <p:nvPr/>
        </p:nvSpPr>
        <p:spPr bwMode="auto">
          <a:xfrm>
            <a:off x="4652963" y="5126038"/>
            <a:ext cx="866775" cy="819150"/>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a:effectLst/>
                <a:latin typeface="Book Antiqua" pitchFamily="18" charset="0"/>
              </a:rPr>
              <a:t> </a:t>
            </a:r>
            <a:r>
              <a:rPr lang="en-US" sz="2400" i="1">
                <a:effectLst/>
                <a:latin typeface="Book Antiqua" pitchFamily="18" charset="0"/>
              </a:rPr>
              <a:t>z</a:t>
            </a:r>
            <a:r>
              <a:rPr lang="en-US" sz="2400" i="1" baseline="-25000">
                <a:effectLst/>
                <a:latin typeface="Symbol" pitchFamily="18" charset="2"/>
              </a:rPr>
              <a:t>a</a:t>
            </a:r>
            <a:r>
              <a:rPr lang="en-US" sz="2400">
                <a:effectLst/>
                <a:latin typeface="Book Antiqua" pitchFamily="18" charset="0"/>
              </a:rPr>
              <a:t> =</a:t>
            </a:r>
          </a:p>
          <a:p>
            <a:pPr algn="l"/>
            <a:r>
              <a:rPr lang="en-US" sz="2400">
                <a:effectLst/>
                <a:latin typeface="Book Antiqua" pitchFamily="18" charset="0"/>
              </a:rPr>
              <a:t>1.645</a:t>
            </a:r>
          </a:p>
        </p:txBody>
      </p:sp>
      <p:sp>
        <p:nvSpPr>
          <p:cNvPr id="279562" name="Rectangle 10"/>
          <p:cNvSpPr>
            <a:spLocks noChangeArrowheads="1"/>
          </p:cNvSpPr>
          <p:nvPr/>
        </p:nvSpPr>
        <p:spPr bwMode="auto">
          <a:xfrm>
            <a:off x="6138863" y="2058988"/>
            <a:ext cx="1090612" cy="4540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i="1">
                <a:effectLst/>
                <a:latin typeface="Symbol" pitchFamily="18" charset="2"/>
              </a:rPr>
              <a:t>a</a:t>
            </a:r>
            <a:r>
              <a:rPr lang="en-US" sz="2400">
                <a:effectLst/>
                <a:latin typeface="Book Antiqua" pitchFamily="18" charset="0"/>
              </a:rPr>
              <a:t> = .05</a:t>
            </a:r>
            <a:endParaRPr lang="en-US" sz="2400" baseline="-25000">
              <a:effectLst/>
              <a:latin typeface="Book Antiqua" pitchFamily="18" charset="0"/>
            </a:endParaRPr>
          </a:p>
        </p:txBody>
      </p:sp>
      <p:sp>
        <p:nvSpPr>
          <p:cNvPr id="279563" name="Line 11"/>
          <p:cNvSpPr>
            <a:spLocks noChangeShapeType="1"/>
          </p:cNvSpPr>
          <p:nvPr/>
        </p:nvSpPr>
        <p:spPr bwMode="auto">
          <a:xfrm>
            <a:off x="1420813" y="4833938"/>
            <a:ext cx="5002212" cy="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279564" name="Rectangle 12"/>
          <p:cNvSpPr>
            <a:spLocks noChangeArrowheads="1"/>
          </p:cNvSpPr>
          <p:nvPr/>
        </p:nvSpPr>
        <p:spPr bwMode="auto">
          <a:xfrm>
            <a:off x="6519863" y="4611688"/>
            <a:ext cx="315912" cy="4540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i="1">
                <a:effectLst/>
                <a:latin typeface="Book Antiqua" pitchFamily="18" charset="0"/>
              </a:rPr>
              <a:t>z</a:t>
            </a:r>
          </a:p>
        </p:txBody>
      </p:sp>
      <p:sp>
        <p:nvSpPr>
          <p:cNvPr id="279565" name="Rectangle 13"/>
          <p:cNvSpPr>
            <a:spLocks noChangeArrowheads="1"/>
          </p:cNvSpPr>
          <p:nvPr/>
        </p:nvSpPr>
        <p:spPr bwMode="auto">
          <a:xfrm>
            <a:off x="5795963" y="5126038"/>
            <a:ext cx="714375" cy="819150"/>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i="1">
                <a:solidFill>
                  <a:srgbClr val="66FFFF"/>
                </a:solidFill>
                <a:effectLst/>
                <a:latin typeface="Book Antiqua" pitchFamily="18" charset="0"/>
              </a:rPr>
              <a:t> z</a:t>
            </a:r>
            <a:r>
              <a:rPr lang="en-US" sz="2400">
                <a:solidFill>
                  <a:srgbClr val="66FFFF"/>
                </a:solidFill>
                <a:effectLst/>
                <a:latin typeface="Book Antiqua" pitchFamily="18" charset="0"/>
              </a:rPr>
              <a:t> =</a:t>
            </a:r>
          </a:p>
          <a:p>
            <a:pPr algn="l"/>
            <a:r>
              <a:rPr lang="en-US" sz="2400">
                <a:solidFill>
                  <a:srgbClr val="66FFFF"/>
                </a:solidFill>
                <a:effectLst/>
                <a:latin typeface="Book Antiqua" pitchFamily="18" charset="0"/>
              </a:rPr>
              <a:t>2.47</a:t>
            </a:r>
          </a:p>
        </p:txBody>
      </p:sp>
      <p:sp>
        <p:nvSpPr>
          <p:cNvPr id="279566" name="Freeform 14"/>
          <p:cNvSpPr>
            <a:spLocks noChangeArrowheads="1"/>
          </p:cNvSpPr>
          <p:nvPr/>
        </p:nvSpPr>
        <p:spPr bwMode="auto">
          <a:xfrm>
            <a:off x="3916363" y="4708525"/>
            <a:ext cx="1587" cy="428625"/>
          </a:xfrm>
          <a:custGeom>
            <a:avLst/>
            <a:gdLst/>
            <a:ahLst/>
            <a:cxnLst>
              <a:cxn ang="0">
                <a:pos x="0" y="0"/>
              </a:cxn>
              <a:cxn ang="0">
                <a:pos x="1" y="270"/>
              </a:cxn>
            </a:cxnLst>
            <a:rect l="0" t="0" r="r" b="b"/>
            <a:pathLst>
              <a:path w="1" h="270">
                <a:moveTo>
                  <a:pt x="0" y="0"/>
                </a:moveTo>
                <a:lnTo>
                  <a:pt x="1" y="270"/>
                </a:lnTo>
              </a:path>
            </a:pathLst>
          </a:cu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grpSp>
        <p:nvGrpSpPr>
          <p:cNvPr id="279567" name="Group 15"/>
          <p:cNvGrpSpPr>
            <a:grpSpLocks/>
          </p:cNvGrpSpPr>
          <p:nvPr/>
        </p:nvGrpSpPr>
        <p:grpSpPr bwMode="auto">
          <a:xfrm>
            <a:off x="1557338" y="1704975"/>
            <a:ext cx="4773612" cy="2936875"/>
            <a:chOff x="981" y="1178"/>
            <a:chExt cx="3007" cy="1850"/>
          </a:xfrm>
        </p:grpSpPr>
        <p:sp>
          <p:nvSpPr>
            <p:cNvPr id="279568" name="Arc 16"/>
            <p:cNvSpPr>
              <a:spLocks/>
            </p:cNvSpPr>
            <p:nvPr/>
          </p:nvSpPr>
          <p:spPr bwMode="auto">
            <a:xfrm rot="4500000">
              <a:off x="2754" y="2296"/>
              <a:ext cx="790" cy="284"/>
            </a:xfrm>
            <a:custGeom>
              <a:avLst/>
              <a:gdLst>
                <a:gd name="G0" fmla="+- 0 0 0"/>
                <a:gd name="G1" fmla="+- 0 0 0"/>
                <a:gd name="G2" fmla="+- 21600 0 0"/>
                <a:gd name="T0" fmla="*/ 19428 w 19428"/>
                <a:gd name="T1" fmla="*/ 9440 h 21600"/>
                <a:gd name="T2" fmla="*/ 0 w 19428"/>
                <a:gd name="T3" fmla="*/ 21600 h 21600"/>
                <a:gd name="T4" fmla="*/ 0 w 19428"/>
                <a:gd name="T5" fmla="*/ 0 h 21600"/>
              </a:gdLst>
              <a:ahLst/>
              <a:cxnLst>
                <a:cxn ang="0">
                  <a:pos x="T0" y="T1"/>
                </a:cxn>
                <a:cxn ang="0">
                  <a:pos x="T2" y="T3"/>
                </a:cxn>
                <a:cxn ang="0">
                  <a:pos x="T4" y="T5"/>
                </a:cxn>
              </a:cxnLst>
              <a:rect l="0" t="0" r="r" b="b"/>
              <a:pathLst>
                <a:path w="19428" h="21600" fill="none" extrusionOk="0">
                  <a:moveTo>
                    <a:pt x="19427" y="9439"/>
                  </a:moveTo>
                  <a:cubicBezTo>
                    <a:pt x="15813" y="16878"/>
                    <a:pt x="8269" y="21599"/>
                    <a:pt x="0" y="21600"/>
                  </a:cubicBezTo>
                </a:path>
                <a:path w="19428" h="21600" stroke="0" extrusionOk="0">
                  <a:moveTo>
                    <a:pt x="19427" y="9439"/>
                  </a:moveTo>
                  <a:cubicBezTo>
                    <a:pt x="15813" y="16878"/>
                    <a:pt x="8269" y="21599"/>
                    <a:pt x="0" y="21600"/>
                  </a:cubicBezTo>
                  <a:lnTo>
                    <a:pt x="0" y="0"/>
                  </a:lnTo>
                  <a:close/>
                </a:path>
              </a:pathLst>
            </a:custGeom>
            <a:noFill/>
            <a:ln w="12700" cap="rnd">
              <a:solidFill>
                <a:schemeClr val="tx1"/>
              </a:solidFill>
              <a:round/>
              <a:headEnd/>
              <a:tailEnd/>
            </a:ln>
            <a:effectLst/>
          </p:spPr>
          <p:txBody>
            <a:bodyPr wrap="none" anchor="ctr"/>
            <a:lstStyle/>
            <a:p>
              <a:endParaRPr lang="en-US"/>
            </a:p>
          </p:txBody>
        </p:sp>
        <p:sp>
          <p:nvSpPr>
            <p:cNvPr id="279569" name="Arc 17"/>
            <p:cNvSpPr>
              <a:spLocks/>
            </p:cNvSpPr>
            <p:nvPr/>
          </p:nvSpPr>
          <p:spPr bwMode="auto">
            <a:xfrm rot="6300000">
              <a:off x="1738" y="1544"/>
              <a:ext cx="956" cy="224"/>
            </a:xfrm>
            <a:custGeom>
              <a:avLst/>
              <a:gdLst>
                <a:gd name="G0" fmla="+- 21600 0 0"/>
                <a:gd name="G1" fmla="+- 0 0 0"/>
                <a:gd name="G2" fmla="+- 21600 0 0"/>
                <a:gd name="T0" fmla="*/ 2160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noFill/>
            <a:ln w="12700" cap="rnd">
              <a:solidFill>
                <a:schemeClr val="tx1"/>
              </a:solidFill>
              <a:round/>
              <a:headEnd/>
              <a:tailEnd/>
            </a:ln>
            <a:effectLst/>
          </p:spPr>
          <p:txBody>
            <a:bodyPr wrap="none" anchor="ctr"/>
            <a:lstStyle/>
            <a:p>
              <a:endParaRPr lang="en-US"/>
            </a:p>
          </p:txBody>
        </p:sp>
        <p:sp>
          <p:nvSpPr>
            <p:cNvPr id="279570" name="Arc 18"/>
            <p:cNvSpPr>
              <a:spLocks/>
            </p:cNvSpPr>
            <p:nvPr/>
          </p:nvSpPr>
          <p:spPr bwMode="auto">
            <a:xfrm rot="16980000">
              <a:off x="1362" y="2302"/>
              <a:ext cx="790" cy="284"/>
            </a:xfrm>
            <a:custGeom>
              <a:avLst/>
              <a:gdLst>
                <a:gd name="G0" fmla="+- 19433 0 0"/>
                <a:gd name="G1" fmla="+- 0 0 0"/>
                <a:gd name="G2" fmla="+- 21600 0 0"/>
                <a:gd name="T0" fmla="*/ 19433 w 19433"/>
                <a:gd name="T1" fmla="*/ 21600 h 21600"/>
                <a:gd name="T2" fmla="*/ 0 w 19433"/>
                <a:gd name="T3" fmla="*/ 9430 h 21600"/>
                <a:gd name="T4" fmla="*/ 19433 w 19433"/>
                <a:gd name="T5" fmla="*/ 0 h 21600"/>
              </a:gdLst>
              <a:ahLst/>
              <a:cxnLst>
                <a:cxn ang="0">
                  <a:pos x="T0" y="T1"/>
                </a:cxn>
                <a:cxn ang="0">
                  <a:pos x="T2" y="T3"/>
                </a:cxn>
                <a:cxn ang="0">
                  <a:pos x="T4" y="T5"/>
                </a:cxn>
              </a:cxnLst>
              <a:rect l="0" t="0" r="r" b="b"/>
              <a:pathLst>
                <a:path w="19433" h="21600" fill="none" extrusionOk="0">
                  <a:moveTo>
                    <a:pt x="19433" y="21600"/>
                  </a:moveTo>
                  <a:cubicBezTo>
                    <a:pt x="11159" y="21600"/>
                    <a:pt x="3612" y="16873"/>
                    <a:pt x="0" y="9429"/>
                  </a:cubicBezTo>
                </a:path>
                <a:path w="19433" h="21600" stroke="0" extrusionOk="0">
                  <a:moveTo>
                    <a:pt x="19433" y="21600"/>
                  </a:moveTo>
                  <a:cubicBezTo>
                    <a:pt x="11159" y="21600"/>
                    <a:pt x="3612" y="16873"/>
                    <a:pt x="0" y="9429"/>
                  </a:cubicBezTo>
                  <a:lnTo>
                    <a:pt x="19433" y="0"/>
                  </a:lnTo>
                  <a:close/>
                </a:path>
              </a:pathLst>
            </a:custGeom>
            <a:noFill/>
            <a:ln w="12700" cap="rnd">
              <a:solidFill>
                <a:schemeClr val="tx1"/>
              </a:solidFill>
              <a:round/>
              <a:headEnd/>
              <a:tailEnd/>
            </a:ln>
            <a:effectLst/>
          </p:spPr>
          <p:txBody>
            <a:bodyPr wrap="none" anchor="ctr"/>
            <a:lstStyle/>
            <a:p>
              <a:endParaRPr lang="en-US"/>
            </a:p>
          </p:txBody>
        </p:sp>
        <p:sp>
          <p:nvSpPr>
            <p:cNvPr id="279571" name="Arc 19"/>
            <p:cNvSpPr>
              <a:spLocks/>
            </p:cNvSpPr>
            <p:nvPr/>
          </p:nvSpPr>
          <p:spPr bwMode="auto">
            <a:xfrm rot="20760000">
              <a:off x="981" y="2854"/>
              <a:ext cx="697" cy="164"/>
            </a:xfrm>
            <a:custGeom>
              <a:avLst/>
              <a:gdLst>
                <a:gd name="G0" fmla="+- 0 0 0"/>
                <a:gd name="G1" fmla="+- 0 0 0"/>
                <a:gd name="G2" fmla="+- 21600 0 0"/>
                <a:gd name="T0" fmla="*/ 20693 w 20693"/>
                <a:gd name="T1" fmla="*/ 6194 h 21576"/>
                <a:gd name="T2" fmla="*/ 1014 w 20693"/>
                <a:gd name="T3" fmla="*/ 21576 h 21576"/>
                <a:gd name="T4" fmla="*/ 0 w 20693"/>
                <a:gd name="T5" fmla="*/ 0 h 21576"/>
              </a:gdLst>
              <a:ahLst/>
              <a:cxnLst>
                <a:cxn ang="0">
                  <a:pos x="T0" y="T1"/>
                </a:cxn>
                <a:cxn ang="0">
                  <a:pos x="T2" y="T3"/>
                </a:cxn>
                <a:cxn ang="0">
                  <a:pos x="T4" y="T5"/>
                </a:cxn>
              </a:cxnLst>
              <a:rect l="0" t="0" r="r" b="b"/>
              <a:pathLst>
                <a:path w="20693" h="21576" fill="none" extrusionOk="0">
                  <a:moveTo>
                    <a:pt x="20692" y="6193"/>
                  </a:moveTo>
                  <a:cubicBezTo>
                    <a:pt x="18063" y="14978"/>
                    <a:pt x="10173" y="21145"/>
                    <a:pt x="1014" y="21576"/>
                  </a:cubicBezTo>
                </a:path>
                <a:path w="20693" h="21576" stroke="0" extrusionOk="0">
                  <a:moveTo>
                    <a:pt x="20692" y="6193"/>
                  </a:moveTo>
                  <a:cubicBezTo>
                    <a:pt x="18063" y="14978"/>
                    <a:pt x="10173" y="21145"/>
                    <a:pt x="1014" y="21576"/>
                  </a:cubicBezTo>
                  <a:lnTo>
                    <a:pt x="0" y="0"/>
                  </a:lnTo>
                  <a:close/>
                </a:path>
              </a:pathLst>
            </a:custGeom>
            <a:noFill/>
            <a:ln w="12700" cap="rnd">
              <a:solidFill>
                <a:schemeClr val="tx1"/>
              </a:solidFill>
              <a:round/>
              <a:headEnd/>
              <a:tailEnd/>
            </a:ln>
            <a:effectLst/>
          </p:spPr>
          <p:txBody>
            <a:bodyPr wrap="none" anchor="ctr"/>
            <a:lstStyle/>
            <a:p>
              <a:endParaRPr lang="en-US"/>
            </a:p>
          </p:txBody>
        </p:sp>
        <p:sp>
          <p:nvSpPr>
            <p:cNvPr id="279572" name="Arc 20"/>
            <p:cNvSpPr>
              <a:spLocks/>
            </p:cNvSpPr>
            <p:nvPr/>
          </p:nvSpPr>
          <p:spPr bwMode="auto">
            <a:xfrm rot="15300000">
              <a:off x="2199" y="1546"/>
              <a:ext cx="957" cy="225"/>
            </a:xfrm>
            <a:custGeom>
              <a:avLst/>
              <a:gdLst>
                <a:gd name="G0" fmla="+- 0 0 0"/>
                <a:gd name="G1" fmla="+- 96 0 0"/>
                <a:gd name="G2" fmla="+- 21600 0 0"/>
                <a:gd name="T0" fmla="*/ 21600 w 21600"/>
                <a:gd name="T1" fmla="*/ 0 h 21696"/>
                <a:gd name="T2" fmla="*/ 0 w 21600"/>
                <a:gd name="T3" fmla="*/ 21696 h 21696"/>
                <a:gd name="T4" fmla="*/ 0 w 21600"/>
                <a:gd name="T5" fmla="*/ 96 h 21696"/>
              </a:gdLst>
              <a:ahLst/>
              <a:cxnLst>
                <a:cxn ang="0">
                  <a:pos x="T0" y="T1"/>
                </a:cxn>
                <a:cxn ang="0">
                  <a:pos x="T2" y="T3"/>
                </a:cxn>
                <a:cxn ang="0">
                  <a:pos x="T4" y="T5"/>
                </a:cxn>
              </a:cxnLst>
              <a:rect l="0" t="0" r="r" b="b"/>
              <a:pathLst>
                <a:path w="21600" h="21696" fill="none" extrusionOk="0">
                  <a:moveTo>
                    <a:pt x="21599" y="0"/>
                  </a:moveTo>
                  <a:cubicBezTo>
                    <a:pt x="21599" y="32"/>
                    <a:pt x="21600" y="64"/>
                    <a:pt x="21600" y="96"/>
                  </a:cubicBezTo>
                  <a:cubicBezTo>
                    <a:pt x="21600" y="12025"/>
                    <a:pt x="11929" y="21695"/>
                    <a:pt x="0" y="21696"/>
                  </a:cubicBezTo>
                </a:path>
                <a:path w="21600" h="21696" stroke="0" extrusionOk="0">
                  <a:moveTo>
                    <a:pt x="21599" y="0"/>
                  </a:moveTo>
                  <a:cubicBezTo>
                    <a:pt x="21599" y="32"/>
                    <a:pt x="21600" y="64"/>
                    <a:pt x="21600" y="96"/>
                  </a:cubicBezTo>
                  <a:cubicBezTo>
                    <a:pt x="21600" y="12025"/>
                    <a:pt x="11929" y="21695"/>
                    <a:pt x="0" y="21696"/>
                  </a:cubicBezTo>
                  <a:lnTo>
                    <a:pt x="0" y="96"/>
                  </a:lnTo>
                  <a:close/>
                </a:path>
              </a:pathLst>
            </a:custGeom>
            <a:noFill/>
            <a:ln w="12700" cap="rnd">
              <a:solidFill>
                <a:schemeClr val="tx1"/>
              </a:solidFill>
              <a:round/>
              <a:headEnd/>
              <a:tailEnd/>
            </a:ln>
            <a:effectLst/>
          </p:spPr>
          <p:txBody>
            <a:bodyPr wrap="none" anchor="ctr"/>
            <a:lstStyle/>
            <a:p>
              <a:endParaRPr lang="en-US"/>
            </a:p>
          </p:txBody>
        </p:sp>
        <p:sp>
          <p:nvSpPr>
            <p:cNvPr id="279573" name="Arc 21"/>
            <p:cNvSpPr>
              <a:spLocks/>
            </p:cNvSpPr>
            <p:nvPr/>
          </p:nvSpPr>
          <p:spPr bwMode="auto">
            <a:xfrm rot="720000">
              <a:off x="3252" y="2824"/>
              <a:ext cx="736" cy="204"/>
            </a:xfrm>
            <a:custGeom>
              <a:avLst/>
              <a:gdLst>
                <a:gd name="G0" fmla="+- 20480 0 0"/>
                <a:gd name="G1" fmla="+- 0 0 0"/>
                <a:gd name="G2" fmla="+- 21600 0 0"/>
                <a:gd name="T0" fmla="*/ 18341 w 20480"/>
                <a:gd name="T1" fmla="*/ 21494 h 21494"/>
                <a:gd name="T2" fmla="*/ 0 w 20480"/>
                <a:gd name="T3" fmla="*/ 6865 h 21494"/>
                <a:gd name="T4" fmla="*/ 20480 w 20480"/>
                <a:gd name="T5" fmla="*/ 0 h 21494"/>
              </a:gdLst>
              <a:ahLst/>
              <a:cxnLst>
                <a:cxn ang="0">
                  <a:pos x="T0" y="T1"/>
                </a:cxn>
                <a:cxn ang="0">
                  <a:pos x="T2" y="T3"/>
                </a:cxn>
                <a:cxn ang="0">
                  <a:pos x="T4" y="T5"/>
                </a:cxn>
              </a:cxnLst>
              <a:rect l="0" t="0" r="r" b="b"/>
              <a:pathLst>
                <a:path w="20480" h="21494" fill="none" extrusionOk="0">
                  <a:moveTo>
                    <a:pt x="18341" y="21493"/>
                  </a:moveTo>
                  <a:cubicBezTo>
                    <a:pt x="9881" y="20651"/>
                    <a:pt x="2701" y="14925"/>
                    <a:pt x="-1" y="6865"/>
                  </a:cubicBezTo>
                </a:path>
                <a:path w="20480" h="21494" stroke="0" extrusionOk="0">
                  <a:moveTo>
                    <a:pt x="18341" y="21493"/>
                  </a:moveTo>
                  <a:cubicBezTo>
                    <a:pt x="9881" y="20651"/>
                    <a:pt x="2701" y="14925"/>
                    <a:pt x="-1" y="6865"/>
                  </a:cubicBezTo>
                  <a:lnTo>
                    <a:pt x="20480" y="0"/>
                  </a:lnTo>
                  <a:close/>
                </a:path>
              </a:pathLst>
            </a:custGeom>
            <a:noFill/>
            <a:ln w="12700" cap="rnd">
              <a:solidFill>
                <a:schemeClr val="tx1"/>
              </a:solidFill>
              <a:round/>
              <a:headEnd/>
              <a:tailEnd/>
            </a:ln>
            <a:effectLst/>
          </p:spPr>
          <p:txBody>
            <a:bodyPr wrap="none" anchor="ctr"/>
            <a:lstStyle/>
            <a:p>
              <a:endParaRPr lang="en-US"/>
            </a:p>
          </p:txBody>
        </p:sp>
      </p:grpSp>
      <p:grpSp>
        <p:nvGrpSpPr>
          <p:cNvPr id="279676" name="Group 124"/>
          <p:cNvGrpSpPr>
            <a:grpSpLocks/>
          </p:cNvGrpSpPr>
          <p:nvPr/>
        </p:nvGrpSpPr>
        <p:grpSpPr bwMode="auto">
          <a:xfrm>
            <a:off x="5786438" y="3416300"/>
            <a:ext cx="176212" cy="1765300"/>
            <a:chOff x="3645" y="2256"/>
            <a:chExt cx="111" cy="1112"/>
          </a:xfrm>
        </p:grpSpPr>
        <p:sp>
          <p:nvSpPr>
            <p:cNvPr id="279677" name="Freeform 125"/>
            <p:cNvSpPr>
              <a:spLocks noChangeArrowheads="1"/>
            </p:cNvSpPr>
            <p:nvPr/>
          </p:nvSpPr>
          <p:spPr bwMode="auto">
            <a:xfrm flipH="1">
              <a:off x="3645" y="2256"/>
              <a:ext cx="47" cy="959"/>
            </a:xfrm>
            <a:custGeom>
              <a:avLst/>
              <a:gdLst/>
              <a:ahLst/>
              <a:cxnLst>
                <a:cxn ang="0">
                  <a:pos x="0" y="0"/>
                </a:cxn>
                <a:cxn ang="0">
                  <a:pos x="0" y="263"/>
                </a:cxn>
              </a:cxnLst>
              <a:rect l="0" t="0" r="r" b="b"/>
              <a:pathLst>
                <a:path w="1" h="263">
                  <a:moveTo>
                    <a:pt x="0" y="0"/>
                  </a:moveTo>
                  <a:lnTo>
                    <a:pt x="0" y="263"/>
                  </a:lnTo>
                </a:path>
              </a:pathLst>
            </a:custGeom>
            <a:noFill/>
            <a:ln w="12700">
              <a:solidFill>
                <a:srgbClr val="66FFFF"/>
              </a:solidFill>
              <a:round/>
              <a:headEnd/>
              <a:tailEnd/>
            </a:ln>
            <a:effectLst>
              <a:outerShdw dist="17961" dir="2700000" algn="ctr" rotWithShape="0">
                <a:srgbClr val="000000"/>
              </a:outerShdw>
            </a:effectLst>
          </p:spPr>
          <p:txBody>
            <a:bodyPr wrap="none" anchor="ctr"/>
            <a:lstStyle/>
            <a:p>
              <a:endParaRPr lang="en-US"/>
            </a:p>
          </p:txBody>
        </p:sp>
        <p:sp>
          <p:nvSpPr>
            <p:cNvPr id="279678" name="Line 126"/>
            <p:cNvSpPr>
              <a:spLocks noChangeShapeType="1"/>
            </p:cNvSpPr>
            <p:nvPr/>
          </p:nvSpPr>
          <p:spPr bwMode="auto">
            <a:xfrm>
              <a:off x="3692" y="3216"/>
              <a:ext cx="64" cy="152"/>
            </a:xfrm>
            <a:prstGeom prst="line">
              <a:avLst/>
            </a:prstGeom>
            <a:noFill/>
            <a:ln w="12700">
              <a:solidFill>
                <a:srgbClr val="66FFFF"/>
              </a:solidFill>
              <a:round/>
              <a:headEnd/>
              <a:tailEnd/>
            </a:ln>
            <a:effectLst>
              <a:outerShdw dist="17961" dir="2700000" algn="ctr" rotWithShape="0">
                <a:srgbClr val="000000"/>
              </a:outerShdw>
            </a:effectLst>
          </p:spPr>
          <p:txBody>
            <a:bodyPr/>
            <a:lstStyle/>
            <a:p>
              <a:endParaRPr lang="en-US"/>
            </a:p>
          </p:txBody>
        </p:sp>
      </p:grpSp>
      <p:grpSp>
        <p:nvGrpSpPr>
          <p:cNvPr id="279679" name="Group 127"/>
          <p:cNvGrpSpPr>
            <a:grpSpLocks/>
          </p:cNvGrpSpPr>
          <p:nvPr/>
        </p:nvGrpSpPr>
        <p:grpSpPr bwMode="auto">
          <a:xfrm>
            <a:off x="5289550" y="2117725"/>
            <a:ext cx="101600" cy="3076575"/>
            <a:chOff x="3380" y="1438"/>
            <a:chExt cx="64" cy="1938"/>
          </a:xfrm>
        </p:grpSpPr>
        <p:sp>
          <p:nvSpPr>
            <p:cNvPr id="279680" name="Line 128"/>
            <p:cNvSpPr>
              <a:spLocks noChangeShapeType="1"/>
            </p:cNvSpPr>
            <p:nvPr/>
          </p:nvSpPr>
          <p:spPr bwMode="auto">
            <a:xfrm>
              <a:off x="3444" y="1438"/>
              <a:ext cx="0" cy="1792"/>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279681" name="Line 129"/>
            <p:cNvSpPr>
              <a:spLocks noChangeShapeType="1"/>
            </p:cNvSpPr>
            <p:nvPr/>
          </p:nvSpPr>
          <p:spPr bwMode="auto">
            <a:xfrm flipH="1">
              <a:off x="3380" y="3224"/>
              <a:ext cx="64" cy="152"/>
            </a:xfrm>
            <a:prstGeom prst="line">
              <a:avLst/>
            </a:prstGeom>
            <a:noFill/>
            <a:ln w="12700">
              <a:solidFill>
                <a:schemeClr val="tx1"/>
              </a:solidFill>
              <a:round/>
              <a:headEnd/>
              <a:tailEnd/>
            </a:ln>
            <a:effectLst>
              <a:outerShdw dist="17961" dir="2700000" algn="ctr" rotWithShape="0">
                <a:srgbClr val="000000"/>
              </a:outerShdw>
            </a:effectLst>
          </p:spPr>
          <p:txBody>
            <a:bodyPr/>
            <a:lstStyle/>
            <a:p>
              <a:endParaRPr lang="en-US"/>
            </a:p>
          </p:txBody>
        </p:sp>
      </p:grpSp>
      <p:sp>
        <p:nvSpPr>
          <p:cNvPr id="279682" name="Line 130"/>
          <p:cNvSpPr>
            <a:spLocks noChangeShapeType="1"/>
          </p:cNvSpPr>
          <p:nvPr/>
        </p:nvSpPr>
        <p:spPr bwMode="auto">
          <a:xfrm>
            <a:off x="5873750" y="3616325"/>
            <a:ext cx="647700" cy="0"/>
          </a:xfrm>
          <a:prstGeom prst="line">
            <a:avLst/>
          </a:prstGeom>
          <a:noFill/>
          <a:ln w="12700">
            <a:solidFill>
              <a:srgbClr val="66FFFF"/>
            </a:solidFill>
            <a:round/>
            <a:headEnd/>
            <a:tailEnd type="triangle" w="med" len="med"/>
          </a:ln>
          <a:effectLst>
            <a:outerShdw dist="17961" dir="2700000" algn="ctr" rotWithShape="0">
              <a:srgbClr val="000000"/>
            </a:outerShdw>
          </a:effectLst>
        </p:spPr>
        <p:txBody>
          <a:bodyPr wrap="none" anchor="ctr"/>
          <a:lstStyle/>
          <a:p>
            <a:endParaRPr lang="en-US"/>
          </a:p>
        </p:txBody>
      </p:sp>
      <p:sp>
        <p:nvSpPr>
          <p:cNvPr id="279683" name="AutoShape 131"/>
          <p:cNvSpPr>
            <a:spLocks noChangeArrowheads="1"/>
          </p:cNvSpPr>
          <p:nvPr/>
        </p:nvSpPr>
        <p:spPr bwMode="auto">
          <a:xfrm rot="5400000">
            <a:off x="885825" y="21717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79684" name="AutoShape 132"/>
          <p:cNvSpPr>
            <a:spLocks noChangeArrowheads="1"/>
          </p:cNvSpPr>
          <p:nvPr/>
        </p:nvSpPr>
        <p:spPr bwMode="auto">
          <a:xfrm rot="5400000">
            <a:off x="885825" y="36957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79685" name="Rectangle 133"/>
          <p:cNvSpPr>
            <a:spLocks noChangeArrowheads="1"/>
          </p:cNvSpPr>
          <p:nvPr/>
        </p:nvSpPr>
        <p:spPr bwMode="auto">
          <a:xfrm>
            <a:off x="690563" y="141288"/>
            <a:ext cx="7772400" cy="8143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One-Tailed Tests About a Population Mean:</a:t>
            </a:r>
          </a:p>
          <a:p>
            <a:r>
              <a:rPr lang="en-US" sz="2800" i="1">
                <a:solidFill>
                  <a:srgbClr val="66FFFF"/>
                </a:solidFill>
                <a:effectLst>
                  <a:outerShdw blurRad="38100" dist="38100" dir="2700000" algn="tl">
                    <a:srgbClr val="000000"/>
                  </a:outerShdw>
                </a:effectLst>
                <a:latin typeface="Symbol" pitchFamily="18" charset="2"/>
              </a:rPr>
              <a:t>s</a:t>
            </a:r>
            <a:r>
              <a:rPr lang="en-US" sz="2800">
                <a:solidFill>
                  <a:srgbClr val="66FFFF"/>
                </a:solidFill>
                <a:effectLst>
                  <a:outerShdw blurRad="38100" dist="38100" dir="2700000" algn="tl">
                    <a:srgbClr val="000000"/>
                  </a:outerShdw>
                </a:effectLst>
                <a:latin typeface="Book Antiqua" pitchFamily="18" charset="0"/>
              </a:rPr>
              <a:t>  Known</a:t>
            </a:r>
            <a:endParaRPr lang="en-US" sz="2600">
              <a:solidFill>
                <a:srgbClr val="66FFFF"/>
              </a:solidFill>
              <a:effectLst>
                <a:outerShdw blurRad="38100" dist="38100" dir="2700000" algn="tl">
                  <a:srgbClr val="000000"/>
                </a:outerShdw>
              </a:effectLst>
              <a:latin typeface="Book Antiqua" pitchFamily="18" charset="0"/>
            </a:endParaRPr>
          </a:p>
        </p:txBody>
      </p:sp>
      <p:grpSp>
        <p:nvGrpSpPr>
          <p:cNvPr id="279686" name="Group 134"/>
          <p:cNvGrpSpPr>
            <a:grpSpLocks/>
          </p:cNvGrpSpPr>
          <p:nvPr/>
        </p:nvGrpSpPr>
        <p:grpSpPr bwMode="auto">
          <a:xfrm>
            <a:off x="1344613" y="1636713"/>
            <a:ext cx="1779587" cy="1379537"/>
            <a:chOff x="895" y="1663"/>
            <a:chExt cx="1121" cy="869"/>
          </a:xfrm>
        </p:grpSpPr>
        <p:sp>
          <p:nvSpPr>
            <p:cNvPr id="279687" name="Rectangle 135"/>
            <p:cNvSpPr>
              <a:spLocks noChangeArrowheads="1"/>
            </p:cNvSpPr>
            <p:nvPr/>
          </p:nvSpPr>
          <p:spPr bwMode="auto">
            <a:xfrm>
              <a:off x="895" y="1663"/>
              <a:ext cx="1121" cy="804"/>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a:effectLst/>
                  <a:latin typeface="Book Antiqua" pitchFamily="18" charset="0"/>
                </a:rPr>
                <a:t>  Sampling</a:t>
              </a:r>
            </a:p>
            <a:p>
              <a:pPr algn="l"/>
              <a:r>
                <a:rPr lang="en-US" sz="2400">
                  <a:effectLst/>
                  <a:latin typeface="Book Antiqua" pitchFamily="18" charset="0"/>
                </a:rPr>
                <a:t>distribution</a:t>
              </a:r>
            </a:p>
            <a:p>
              <a:pPr algn="l"/>
              <a:endParaRPr lang="en-US" sz="600">
                <a:effectLst/>
                <a:latin typeface="Book Antiqua" pitchFamily="18" charset="0"/>
              </a:endParaRPr>
            </a:p>
            <a:p>
              <a:pPr algn="l"/>
              <a:r>
                <a:rPr lang="en-US" sz="2400">
                  <a:effectLst/>
                  <a:latin typeface="Book Antiqua" pitchFamily="18" charset="0"/>
                </a:rPr>
                <a:t> of </a:t>
              </a:r>
            </a:p>
          </p:txBody>
        </p:sp>
        <p:graphicFrame>
          <p:nvGraphicFramePr>
            <p:cNvPr id="279688" name="Object 136">
              <a:hlinkClick r:id="" action="ppaction://ole?verb=0"/>
            </p:cNvPr>
            <p:cNvGraphicFramePr>
              <a:graphicFrameLocks/>
            </p:cNvGraphicFramePr>
            <p:nvPr/>
          </p:nvGraphicFramePr>
          <p:xfrm>
            <a:off x="1208" y="2155"/>
            <a:ext cx="753" cy="377"/>
          </p:xfrm>
          <a:graphic>
            <a:graphicData uri="http://schemas.openxmlformats.org/presentationml/2006/ole">
              <mc:AlternateContent xmlns:mc="http://schemas.openxmlformats.org/markup-compatibility/2006">
                <mc:Choice xmlns:v="urn:schemas-microsoft-com:vml" Requires="v">
                  <p:oleObj spid="_x0000_s279719" name="Equation" r:id="rId4" imgW="1204560" imgH="607680" progId="Equation">
                    <p:embed/>
                  </p:oleObj>
                </mc:Choice>
                <mc:Fallback>
                  <p:oleObj name="Equation" r:id="rId4" imgW="1204560" imgH="607680" progId="Equation">
                    <p:embed/>
                    <p:pic>
                      <p:nvPicPr>
                        <p:cNvPr id="0" name="Picture 136"/>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08" y="2155"/>
                          <a:ext cx="753" cy="377"/>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279683"/>
                                        </p:tgtEl>
                                        <p:attrNameLst>
                                          <p:attrName>style.visibility</p:attrName>
                                        </p:attrNameLst>
                                      </p:cBhvr>
                                      <p:to>
                                        <p:strVal val="visible"/>
                                      </p:to>
                                    </p:set>
                                    <p:animEffect transition="in" filter="slide(fromLeft)">
                                      <p:cBhvr>
                                        <p:cTn id="7" dur="500"/>
                                        <p:tgtEl>
                                          <p:spTgt spid="279683"/>
                                        </p:tgtEl>
                                      </p:cBhvr>
                                    </p:animEffect>
                                  </p:childTnLst>
                                  <p:subTnLst>
                                    <p:set>
                                      <p:cBhvr override="childStyle">
                                        <p:cTn dur="1" fill="hold" display="0" masterRel="nextClick" afterEffect="1"/>
                                        <p:tgtEl>
                                          <p:spTgt spid="279683"/>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79554"/>
                                        </p:tgtEl>
                                        <p:attrNameLst>
                                          <p:attrName>style.visibility</p:attrName>
                                        </p:attrNameLst>
                                      </p:cBhvr>
                                      <p:to>
                                        <p:strVal val="visible"/>
                                      </p:to>
                                    </p:set>
                                    <p:animEffect transition="in" filter="dissolve">
                                      <p:cBhvr>
                                        <p:cTn id="12" dur="500"/>
                                        <p:tgtEl>
                                          <p:spTgt spid="279554"/>
                                        </p:tgtEl>
                                      </p:cBhvr>
                                    </p:animEffect>
                                  </p:childTnLst>
                                </p:cTn>
                              </p:par>
                            </p:childTnLst>
                          </p:cTn>
                        </p:par>
                        <p:par>
                          <p:cTn id="13" fill="hold">
                            <p:stCondLst>
                              <p:cond delay="500"/>
                            </p:stCondLst>
                            <p:childTnLst>
                              <p:par>
                                <p:cTn id="14" presetID="12" presetClass="entr" presetSubtype="8" fill="hold" grpId="0" nodeType="afterEffect">
                                  <p:stCondLst>
                                    <p:cond delay="1000"/>
                                  </p:stCondLst>
                                  <p:childTnLst>
                                    <p:set>
                                      <p:cBhvr>
                                        <p:cTn id="15" dur="1" fill="hold">
                                          <p:stCondLst>
                                            <p:cond delay="0"/>
                                          </p:stCondLst>
                                        </p:cTn>
                                        <p:tgtEl>
                                          <p:spTgt spid="279563"/>
                                        </p:tgtEl>
                                        <p:attrNameLst>
                                          <p:attrName>style.visibility</p:attrName>
                                        </p:attrNameLst>
                                      </p:cBhvr>
                                      <p:to>
                                        <p:strVal val="visible"/>
                                      </p:to>
                                    </p:set>
                                    <p:animEffect transition="in" filter="slide(fromLeft)">
                                      <p:cBhvr>
                                        <p:cTn id="16" dur="500"/>
                                        <p:tgtEl>
                                          <p:spTgt spid="279563"/>
                                        </p:tgtEl>
                                      </p:cBhvr>
                                    </p:animEffect>
                                  </p:childTnLst>
                                </p:cTn>
                              </p:par>
                            </p:childTnLst>
                          </p:cTn>
                        </p:par>
                        <p:par>
                          <p:cTn id="17" fill="hold">
                            <p:stCondLst>
                              <p:cond delay="2000"/>
                            </p:stCondLst>
                            <p:childTnLst>
                              <p:par>
                                <p:cTn id="18" presetID="12" presetClass="entr" presetSubtype="8" fill="hold" grpId="0" nodeType="afterEffect">
                                  <p:stCondLst>
                                    <p:cond delay="0"/>
                                  </p:stCondLst>
                                  <p:childTnLst>
                                    <p:set>
                                      <p:cBhvr>
                                        <p:cTn id="19" dur="1" fill="hold">
                                          <p:stCondLst>
                                            <p:cond delay="0"/>
                                          </p:stCondLst>
                                        </p:cTn>
                                        <p:tgtEl>
                                          <p:spTgt spid="279564"/>
                                        </p:tgtEl>
                                        <p:attrNameLst>
                                          <p:attrName>style.visibility</p:attrName>
                                        </p:attrNameLst>
                                      </p:cBhvr>
                                      <p:to>
                                        <p:strVal val="visible"/>
                                      </p:to>
                                    </p:set>
                                    <p:animEffect transition="in" filter="slide(fromLeft)">
                                      <p:cBhvr>
                                        <p:cTn id="20" dur="500"/>
                                        <p:tgtEl>
                                          <p:spTgt spid="279564"/>
                                        </p:tgtEl>
                                      </p:cBhvr>
                                    </p:animEffect>
                                  </p:childTnLst>
                                </p:cTn>
                              </p:par>
                            </p:childTnLst>
                          </p:cTn>
                        </p:par>
                        <p:par>
                          <p:cTn id="21" fill="hold">
                            <p:stCondLst>
                              <p:cond delay="2500"/>
                            </p:stCondLst>
                            <p:childTnLst>
                              <p:par>
                                <p:cTn id="22" presetID="12" presetClass="entr" presetSubtype="1" fill="hold" grpId="0" nodeType="afterEffect">
                                  <p:stCondLst>
                                    <p:cond delay="1000"/>
                                  </p:stCondLst>
                                  <p:childTnLst>
                                    <p:set>
                                      <p:cBhvr>
                                        <p:cTn id="23" dur="1" fill="hold">
                                          <p:stCondLst>
                                            <p:cond delay="0"/>
                                          </p:stCondLst>
                                        </p:cTn>
                                        <p:tgtEl>
                                          <p:spTgt spid="279566"/>
                                        </p:tgtEl>
                                        <p:attrNameLst>
                                          <p:attrName>style.visibility</p:attrName>
                                        </p:attrNameLst>
                                      </p:cBhvr>
                                      <p:to>
                                        <p:strVal val="visible"/>
                                      </p:to>
                                    </p:set>
                                    <p:animEffect transition="in" filter="slide(fromTop)">
                                      <p:cBhvr>
                                        <p:cTn id="24" dur="500"/>
                                        <p:tgtEl>
                                          <p:spTgt spid="279566"/>
                                        </p:tgtEl>
                                      </p:cBhvr>
                                    </p:animEffect>
                                  </p:childTnLst>
                                </p:cTn>
                              </p:par>
                            </p:childTnLst>
                          </p:cTn>
                        </p:par>
                        <p:par>
                          <p:cTn id="25" fill="hold">
                            <p:stCondLst>
                              <p:cond delay="4000"/>
                            </p:stCondLst>
                            <p:childTnLst>
                              <p:par>
                                <p:cTn id="26" presetID="12" presetClass="entr" presetSubtype="1" fill="hold" grpId="0" nodeType="afterEffect">
                                  <p:stCondLst>
                                    <p:cond delay="1000"/>
                                  </p:stCondLst>
                                  <p:childTnLst>
                                    <p:set>
                                      <p:cBhvr>
                                        <p:cTn id="27" dur="1" fill="hold">
                                          <p:stCondLst>
                                            <p:cond delay="0"/>
                                          </p:stCondLst>
                                        </p:cTn>
                                        <p:tgtEl>
                                          <p:spTgt spid="279560"/>
                                        </p:tgtEl>
                                        <p:attrNameLst>
                                          <p:attrName>style.visibility</p:attrName>
                                        </p:attrNameLst>
                                      </p:cBhvr>
                                      <p:to>
                                        <p:strVal val="visible"/>
                                      </p:to>
                                    </p:set>
                                    <p:animEffect transition="in" filter="slide(fromTop)">
                                      <p:cBhvr>
                                        <p:cTn id="28" dur="500"/>
                                        <p:tgtEl>
                                          <p:spTgt spid="279560"/>
                                        </p:tgtEl>
                                      </p:cBhvr>
                                    </p:animEffect>
                                  </p:childTnLst>
                                </p:cTn>
                              </p:par>
                            </p:childTnLst>
                          </p:cTn>
                        </p:par>
                        <p:par>
                          <p:cTn id="29" fill="hold">
                            <p:stCondLst>
                              <p:cond delay="5500"/>
                            </p:stCondLst>
                            <p:childTnLst>
                              <p:par>
                                <p:cTn id="30" presetID="12" presetClass="entr" presetSubtype="4" fill="hold" nodeType="afterEffect">
                                  <p:stCondLst>
                                    <p:cond delay="1000"/>
                                  </p:stCondLst>
                                  <p:childTnLst>
                                    <p:set>
                                      <p:cBhvr>
                                        <p:cTn id="31" dur="1" fill="hold">
                                          <p:stCondLst>
                                            <p:cond delay="0"/>
                                          </p:stCondLst>
                                        </p:cTn>
                                        <p:tgtEl>
                                          <p:spTgt spid="279567"/>
                                        </p:tgtEl>
                                        <p:attrNameLst>
                                          <p:attrName>style.visibility</p:attrName>
                                        </p:attrNameLst>
                                      </p:cBhvr>
                                      <p:to>
                                        <p:strVal val="visible"/>
                                      </p:to>
                                    </p:set>
                                    <p:animEffect transition="in" filter="slide(fromBottom)">
                                      <p:cBhvr>
                                        <p:cTn id="32" dur="500"/>
                                        <p:tgtEl>
                                          <p:spTgt spid="279567"/>
                                        </p:tgtEl>
                                      </p:cBhvr>
                                    </p:animEffect>
                                  </p:childTnLst>
                                </p:cTn>
                              </p:par>
                            </p:childTnLst>
                          </p:cTn>
                        </p:par>
                        <p:par>
                          <p:cTn id="33" fill="hold">
                            <p:stCondLst>
                              <p:cond delay="7000"/>
                            </p:stCondLst>
                            <p:childTnLst>
                              <p:par>
                                <p:cTn id="34" presetID="12" presetClass="entr" presetSubtype="4" fill="hold" grpId="0" nodeType="afterEffect">
                                  <p:stCondLst>
                                    <p:cond delay="1000"/>
                                  </p:stCondLst>
                                  <p:childTnLst>
                                    <p:set>
                                      <p:cBhvr>
                                        <p:cTn id="35" dur="1" fill="hold">
                                          <p:stCondLst>
                                            <p:cond delay="0"/>
                                          </p:stCondLst>
                                        </p:cTn>
                                        <p:tgtEl>
                                          <p:spTgt spid="279556"/>
                                        </p:tgtEl>
                                        <p:attrNameLst>
                                          <p:attrName>style.visibility</p:attrName>
                                        </p:attrNameLst>
                                      </p:cBhvr>
                                      <p:to>
                                        <p:strVal val="visible"/>
                                      </p:to>
                                    </p:set>
                                    <p:animEffect transition="in" filter="slide(fromBottom)">
                                      <p:cBhvr>
                                        <p:cTn id="36" dur="500"/>
                                        <p:tgtEl>
                                          <p:spTgt spid="279556"/>
                                        </p:tgtEl>
                                      </p:cBhvr>
                                    </p:animEffect>
                                  </p:childTnLst>
                                </p:cTn>
                              </p:par>
                            </p:childTnLst>
                          </p:cTn>
                        </p:par>
                        <p:par>
                          <p:cTn id="37" fill="hold">
                            <p:stCondLst>
                              <p:cond delay="8500"/>
                            </p:stCondLst>
                            <p:childTnLst>
                              <p:par>
                                <p:cTn id="38" presetID="12" presetClass="entr" presetSubtype="1" fill="hold" nodeType="afterEffect">
                                  <p:stCondLst>
                                    <p:cond delay="1000"/>
                                  </p:stCondLst>
                                  <p:childTnLst>
                                    <p:set>
                                      <p:cBhvr>
                                        <p:cTn id="39" dur="1" fill="hold">
                                          <p:stCondLst>
                                            <p:cond delay="0"/>
                                          </p:stCondLst>
                                        </p:cTn>
                                        <p:tgtEl>
                                          <p:spTgt spid="279686"/>
                                        </p:tgtEl>
                                        <p:attrNameLst>
                                          <p:attrName>style.visibility</p:attrName>
                                        </p:attrNameLst>
                                      </p:cBhvr>
                                      <p:to>
                                        <p:strVal val="visible"/>
                                      </p:to>
                                    </p:set>
                                    <p:animEffect transition="in" filter="slide(fromTop)">
                                      <p:cBhvr>
                                        <p:cTn id="40" dur="500"/>
                                        <p:tgtEl>
                                          <p:spTgt spid="279686"/>
                                        </p:tgtEl>
                                      </p:cBhvr>
                                    </p:animEffect>
                                  </p:childTnLst>
                                </p:cTn>
                              </p:par>
                            </p:childTnLst>
                          </p:cTn>
                        </p:par>
                        <p:par>
                          <p:cTn id="41" fill="hold">
                            <p:stCondLst>
                              <p:cond delay="10000"/>
                            </p:stCondLst>
                            <p:childTnLst>
                              <p:par>
                                <p:cTn id="42" presetID="12" presetClass="entr" presetSubtype="1" fill="hold" nodeType="afterEffect">
                                  <p:stCondLst>
                                    <p:cond delay="2000"/>
                                  </p:stCondLst>
                                  <p:childTnLst>
                                    <p:set>
                                      <p:cBhvr>
                                        <p:cTn id="43" dur="1" fill="hold">
                                          <p:stCondLst>
                                            <p:cond delay="0"/>
                                          </p:stCondLst>
                                        </p:cTn>
                                        <p:tgtEl>
                                          <p:spTgt spid="279679"/>
                                        </p:tgtEl>
                                        <p:attrNameLst>
                                          <p:attrName>style.visibility</p:attrName>
                                        </p:attrNameLst>
                                      </p:cBhvr>
                                      <p:to>
                                        <p:strVal val="visible"/>
                                      </p:to>
                                    </p:set>
                                    <p:animEffect transition="in" filter="slide(fromTop)">
                                      <p:cBhvr>
                                        <p:cTn id="44" dur="500"/>
                                        <p:tgtEl>
                                          <p:spTgt spid="279679"/>
                                        </p:tgtEl>
                                      </p:cBhvr>
                                    </p:animEffect>
                                  </p:childTnLst>
                                </p:cTn>
                              </p:par>
                            </p:childTnLst>
                          </p:cTn>
                        </p:par>
                        <p:par>
                          <p:cTn id="45" fill="hold">
                            <p:stCondLst>
                              <p:cond delay="12500"/>
                            </p:stCondLst>
                            <p:childTnLst>
                              <p:par>
                                <p:cTn id="46" presetID="12" presetClass="entr" presetSubtype="8" fill="hold" grpId="0" nodeType="afterEffect">
                                  <p:stCondLst>
                                    <p:cond delay="1000"/>
                                  </p:stCondLst>
                                  <p:childTnLst>
                                    <p:set>
                                      <p:cBhvr>
                                        <p:cTn id="47" dur="1" fill="hold">
                                          <p:stCondLst>
                                            <p:cond delay="0"/>
                                          </p:stCondLst>
                                        </p:cTn>
                                        <p:tgtEl>
                                          <p:spTgt spid="279561"/>
                                        </p:tgtEl>
                                        <p:attrNameLst>
                                          <p:attrName>style.visibility</p:attrName>
                                        </p:attrNameLst>
                                      </p:cBhvr>
                                      <p:to>
                                        <p:strVal val="visible"/>
                                      </p:to>
                                    </p:set>
                                    <p:animEffect transition="in" filter="slide(fromLeft)">
                                      <p:cBhvr>
                                        <p:cTn id="48" dur="500"/>
                                        <p:tgtEl>
                                          <p:spTgt spid="279561"/>
                                        </p:tgtEl>
                                      </p:cBhvr>
                                    </p:animEffect>
                                  </p:childTnLst>
                                </p:cTn>
                              </p:par>
                            </p:childTnLst>
                          </p:cTn>
                        </p:par>
                        <p:par>
                          <p:cTn id="49" fill="hold">
                            <p:stCondLst>
                              <p:cond delay="14000"/>
                            </p:stCondLst>
                            <p:childTnLst>
                              <p:par>
                                <p:cTn id="50" presetID="12" presetClass="entr" presetSubtype="8" fill="hold" grpId="0" nodeType="afterEffect">
                                  <p:stCondLst>
                                    <p:cond delay="1000"/>
                                  </p:stCondLst>
                                  <p:childTnLst>
                                    <p:set>
                                      <p:cBhvr>
                                        <p:cTn id="51" dur="1" fill="hold">
                                          <p:stCondLst>
                                            <p:cond delay="0"/>
                                          </p:stCondLst>
                                        </p:cTn>
                                        <p:tgtEl>
                                          <p:spTgt spid="279559"/>
                                        </p:tgtEl>
                                        <p:attrNameLst>
                                          <p:attrName>style.visibility</p:attrName>
                                        </p:attrNameLst>
                                      </p:cBhvr>
                                      <p:to>
                                        <p:strVal val="visible"/>
                                      </p:to>
                                    </p:set>
                                    <p:animEffect transition="in" filter="slide(fromLeft)">
                                      <p:cBhvr>
                                        <p:cTn id="52" dur="500"/>
                                        <p:tgtEl>
                                          <p:spTgt spid="279559"/>
                                        </p:tgtEl>
                                      </p:cBhvr>
                                    </p:animEffect>
                                  </p:childTnLst>
                                </p:cTn>
                              </p:par>
                            </p:childTnLst>
                          </p:cTn>
                        </p:par>
                        <p:par>
                          <p:cTn id="53" fill="hold">
                            <p:stCondLst>
                              <p:cond delay="15500"/>
                            </p:stCondLst>
                            <p:childTnLst>
                              <p:par>
                                <p:cTn id="54" presetID="12" presetClass="entr" presetSubtype="8" fill="hold" grpId="0" nodeType="afterEffect">
                                  <p:stCondLst>
                                    <p:cond delay="1000"/>
                                  </p:stCondLst>
                                  <p:childTnLst>
                                    <p:set>
                                      <p:cBhvr>
                                        <p:cTn id="55" dur="1" fill="hold">
                                          <p:stCondLst>
                                            <p:cond delay="0"/>
                                          </p:stCondLst>
                                        </p:cTn>
                                        <p:tgtEl>
                                          <p:spTgt spid="279562"/>
                                        </p:tgtEl>
                                        <p:attrNameLst>
                                          <p:attrName>style.visibility</p:attrName>
                                        </p:attrNameLst>
                                      </p:cBhvr>
                                      <p:to>
                                        <p:strVal val="visible"/>
                                      </p:to>
                                    </p:set>
                                    <p:animEffect transition="in" filter="slide(fromLeft)">
                                      <p:cBhvr>
                                        <p:cTn id="56" dur="500"/>
                                        <p:tgtEl>
                                          <p:spTgt spid="279562"/>
                                        </p:tgtEl>
                                      </p:cBhvr>
                                    </p:animEffect>
                                  </p:childTnLst>
                                </p:cTn>
                              </p:par>
                            </p:childTnLst>
                          </p:cTn>
                        </p:par>
                        <p:par>
                          <p:cTn id="57" fill="hold">
                            <p:stCondLst>
                              <p:cond delay="17000"/>
                            </p:stCondLst>
                            <p:childTnLst>
                              <p:par>
                                <p:cTn id="58" presetID="12" presetClass="entr" presetSubtype="8" fill="hold" grpId="0" nodeType="afterEffect">
                                  <p:stCondLst>
                                    <p:cond delay="1000"/>
                                  </p:stCondLst>
                                  <p:childTnLst>
                                    <p:set>
                                      <p:cBhvr>
                                        <p:cTn id="59" dur="1" fill="hold">
                                          <p:stCondLst>
                                            <p:cond delay="0"/>
                                          </p:stCondLst>
                                        </p:cTn>
                                        <p:tgtEl>
                                          <p:spTgt spid="279684"/>
                                        </p:tgtEl>
                                        <p:attrNameLst>
                                          <p:attrName>style.visibility</p:attrName>
                                        </p:attrNameLst>
                                      </p:cBhvr>
                                      <p:to>
                                        <p:strVal val="visible"/>
                                      </p:to>
                                    </p:set>
                                    <p:animEffect transition="in" filter="slide(fromLeft)">
                                      <p:cBhvr>
                                        <p:cTn id="60" dur="500"/>
                                        <p:tgtEl>
                                          <p:spTgt spid="279684"/>
                                        </p:tgtEl>
                                      </p:cBhvr>
                                    </p:animEffect>
                                  </p:childTnLst>
                                  <p:subTnLst>
                                    <p:set>
                                      <p:cBhvr override="childStyle">
                                        <p:cTn dur="1" fill="hold" display="0" masterRel="nextClick" afterEffect="1"/>
                                        <p:tgtEl>
                                          <p:spTgt spid="279684"/>
                                        </p:tgtEl>
                                        <p:attrNameLst>
                                          <p:attrName>style.visibility</p:attrName>
                                        </p:attrNameLst>
                                      </p:cBhvr>
                                      <p:to>
                                        <p:strVal val="hidden"/>
                                      </p:to>
                                    </p:set>
                                  </p:subTnLst>
                                </p:cTn>
                              </p:par>
                            </p:childTnLst>
                          </p:cTn>
                        </p:par>
                      </p:childTnLst>
                    </p:cTn>
                  </p:par>
                  <p:par>
                    <p:cTn id="61" fill="hold">
                      <p:stCondLst>
                        <p:cond delay="indefinite"/>
                      </p:stCondLst>
                      <p:childTnLst>
                        <p:par>
                          <p:cTn id="62" fill="hold">
                            <p:stCondLst>
                              <p:cond delay="0"/>
                            </p:stCondLst>
                            <p:childTnLst>
                              <p:par>
                                <p:cTn id="63" presetID="12" presetClass="entr" presetSubtype="1" fill="hold" nodeType="clickEffect">
                                  <p:stCondLst>
                                    <p:cond delay="0"/>
                                  </p:stCondLst>
                                  <p:childTnLst>
                                    <p:set>
                                      <p:cBhvr>
                                        <p:cTn id="64" dur="1" fill="hold">
                                          <p:stCondLst>
                                            <p:cond delay="0"/>
                                          </p:stCondLst>
                                        </p:cTn>
                                        <p:tgtEl>
                                          <p:spTgt spid="279676"/>
                                        </p:tgtEl>
                                        <p:attrNameLst>
                                          <p:attrName>style.visibility</p:attrName>
                                        </p:attrNameLst>
                                      </p:cBhvr>
                                      <p:to>
                                        <p:strVal val="visible"/>
                                      </p:to>
                                    </p:set>
                                    <p:animEffect transition="in" filter="slide(fromTop)">
                                      <p:cBhvr>
                                        <p:cTn id="65" dur="500"/>
                                        <p:tgtEl>
                                          <p:spTgt spid="279676"/>
                                        </p:tgtEl>
                                      </p:cBhvr>
                                    </p:animEffect>
                                  </p:childTnLst>
                                </p:cTn>
                              </p:par>
                            </p:childTnLst>
                          </p:cTn>
                        </p:par>
                        <p:par>
                          <p:cTn id="66" fill="hold">
                            <p:stCondLst>
                              <p:cond delay="500"/>
                            </p:stCondLst>
                            <p:childTnLst>
                              <p:par>
                                <p:cTn id="67" presetID="12" presetClass="entr" presetSubtype="8" fill="hold" grpId="0" nodeType="afterEffect">
                                  <p:stCondLst>
                                    <p:cond delay="1000"/>
                                  </p:stCondLst>
                                  <p:childTnLst>
                                    <p:set>
                                      <p:cBhvr>
                                        <p:cTn id="68" dur="1" fill="hold">
                                          <p:stCondLst>
                                            <p:cond delay="0"/>
                                          </p:stCondLst>
                                        </p:cTn>
                                        <p:tgtEl>
                                          <p:spTgt spid="279565"/>
                                        </p:tgtEl>
                                        <p:attrNameLst>
                                          <p:attrName>style.visibility</p:attrName>
                                        </p:attrNameLst>
                                      </p:cBhvr>
                                      <p:to>
                                        <p:strVal val="visible"/>
                                      </p:to>
                                    </p:set>
                                    <p:animEffect transition="in" filter="slide(fromLeft)">
                                      <p:cBhvr>
                                        <p:cTn id="69" dur="500"/>
                                        <p:tgtEl>
                                          <p:spTgt spid="279565"/>
                                        </p:tgtEl>
                                      </p:cBhvr>
                                    </p:animEffect>
                                  </p:childTnLst>
                                </p:cTn>
                              </p:par>
                            </p:childTnLst>
                          </p:cTn>
                        </p:par>
                        <p:par>
                          <p:cTn id="70" fill="hold">
                            <p:stCondLst>
                              <p:cond delay="2000"/>
                            </p:stCondLst>
                            <p:childTnLst>
                              <p:par>
                                <p:cTn id="71" presetID="12" presetClass="entr" presetSubtype="8" fill="hold" grpId="0" nodeType="afterEffect">
                                  <p:stCondLst>
                                    <p:cond delay="1000"/>
                                  </p:stCondLst>
                                  <p:childTnLst>
                                    <p:set>
                                      <p:cBhvr>
                                        <p:cTn id="72" dur="1" fill="hold">
                                          <p:stCondLst>
                                            <p:cond delay="0"/>
                                          </p:stCondLst>
                                        </p:cTn>
                                        <p:tgtEl>
                                          <p:spTgt spid="279558"/>
                                        </p:tgtEl>
                                        <p:attrNameLst>
                                          <p:attrName>style.visibility</p:attrName>
                                        </p:attrNameLst>
                                      </p:cBhvr>
                                      <p:to>
                                        <p:strVal val="visible"/>
                                      </p:to>
                                    </p:set>
                                    <p:animEffect transition="in" filter="slide(fromLeft)">
                                      <p:cBhvr>
                                        <p:cTn id="73" dur="500"/>
                                        <p:tgtEl>
                                          <p:spTgt spid="279558"/>
                                        </p:tgtEl>
                                      </p:cBhvr>
                                    </p:animEffect>
                                  </p:childTnLst>
                                </p:cTn>
                              </p:par>
                            </p:childTnLst>
                          </p:cTn>
                        </p:par>
                        <p:par>
                          <p:cTn id="74" fill="hold">
                            <p:stCondLst>
                              <p:cond delay="3500"/>
                            </p:stCondLst>
                            <p:childTnLst>
                              <p:par>
                                <p:cTn id="75" presetID="12" presetClass="entr" presetSubtype="8" fill="hold" grpId="0" nodeType="afterEffect">
                                  <p:stCondLst>
                                    <p:cond delay="1000"/>
                                  </p:stCondLst>
                                  <p:childTnLst>
                                    <p:set>
                                      <p:cBhvr>
                                        <p:cTn id="76" dur="1" fill="hold">
                                          <p:stCondLst>
                                            <p:cond delay="0"/>
                                          </p:stCondLst>
                                        </p:cTn>
                                        <p:tgtEl>
                                          <p:spTgt spid="279682"/>
                                        </p:tgtEl>
                                        <p:attrNameLst>
                                          <p:attrName>style.visibility</p:attrName>
                                        </p:attrNameLst>
                                      </p:cBhvr>
                                      <p:to>
                                        <p:strVal val="visible"/>
                                      </p:to>
                                    </p:set>
                                    <p:animEffect transition="in" filter="slide(fromLeft)">
                                      <p:cBhvr>
                                        <p:cTn id="77" dur="500"/>
                                        <p:tgtEl>
                                          <p:spTgt spid="279682"/>
                                        </p:tgtEl>
                                      </p:cBhvr>
                                    </p:animEffect>
                                  </p:childTnLst>
                                </p:cTn>
                              </p:par>
                            </p:childTnLst>
                          </p:cTn>
                        </p:par>
                        <p:par>
                          <p:cTn id="78" fill="hold">
                            <p:stCondLst>
                              <p:cond delay="5000"/>
                            </p:stCondLst>
                            <p:childTnLst>
                              <p:par>
                                <p:cTn id="79" presetID="12" presetClass="entr" presetSubtype="8" fill="hold" grpId="0" nodeType="afterEffect">
                                  <p:stCondLst>
                                    <p:cond delay="1000"/>
                                  </p:stCondLst>
                                  <p:childTnLst>
                                    <p:set>
                                      <p:cBhvr>
                                        <p:cTn id="80" dur="1" fill="hold">
                                          <p:stCondLst>
                                            <p:cond delay="0"/>
                                          </p:stCondLst>
                                        </p:cTn>
                                        <p:tgtEl>
                                          <p:spTgt spid="279557"/>
                                        </p:tgtEl>
                                        <p:attrNameLst>
                                          <p:attrName>style.visibility</p:attrName>
                                        </p:attrNameLst>
                                      </p:cBhvr>
                                      <p:to>
                                        <p:strVal val="visible"/>
                                      </p:to>
                                    </p:set>
                                    <p:animEffect transition="in" filter="slide(fromLeft)">
                                      <p:cBhvr>
                                        <p:cTn id="81" dur="500"/>
                                        <p:tgtEl>
                                          <p:spTgt spid="2795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9554" grpId="0" animBg="1" autoUpdateAnimBg="0"/>
      <p:bldP spid="279556" grpId="0" animBg="1"/>
      <p:bldP spid="279557" grpId="0" autoUpdateAnimBg="0"/>
      <p:bldP spid="279558" grpId="0" animBg="1"/>
      <p:bldP spid="279559" grpId="0" animBg="1"/>
      <p:bldP spid="279560" grpId="0" autoUpdateAnimBg="0"/>
      <p:bldP spid="279561" grpId="0" autoUpdateAnimBg="0"/>
      <p:bldP spid="279562" grpId="0" autoUpdateAnimBg="0"/>
      <p:bldP spid="279563" grpId="0" animBg="1"/>
      <p:bldP spid="279564" grpId="0" autoUpdateAnimBg="0"/>
      <p:bldP spid="279565" grpId="0" autoUpdateAnimBg="0"/>
      <p:bldP spid="279566" grpId="0" animBg="1"/>
      <p:bldP spid="279682" grpId="0" animBg="1"/>
      <p:bldP spid="279683" grpId="0" animBg="1"/>
      <p:bldP spid="279684"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383" name="Rectangle 111"/>
          <p:cNvSpPr>
            <a:spLocks noChangeArrowheads="1"/>
          </p:cNvSpPr>
          <p:nvPr/>
        </p:nvSpPr>
        <p:spPr bwMode="auto">
          <a:xfrm>
            <a:off x="1181100" y="3638550"/>
            <a:ext cx="4933950" cy="57150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182384" name="Text Box 112"/>
          <p:cNvSpPr txBox="1">
            <a:spLocks noChangeArrowheads="1"/>
          </p:cNvSpPr>
          <p:nvPr/>
        </p:nvSpPr>
        <p:spPr bwMode="auto">
          <a:xfrm>
            <a:off x="1255713" y="3690938"/>
            <a:ext cx="4824412" cy="457200"/>
          </a:xfrm>
          <a:prstGeom prst="rect">
            <a:avLst/>
          </a:prstGeom>
          <a:noFill/>
          <a:ln w="12700">
            <a:noFill/>
            <a:miter lim="800000"/>
            <a:headEnd/>
            <a:tailEnd/>
          </a:ln>
          <a:effectLst/>
        </p:spPr>
        <p:txBody>
          <a:bodyPr wrap="none">
            <a:spAutoFit/>
          </a:bodyPr>
          <a:lstStyle/>
          <a:p>
            <a:pPr algn="l"/>
            <a:r>
              <a:rPr lang="en-US" sz="2400">
                <a:effectLst>
                  <a:outerShdw blurRad="38100" dist="38100" dir="2700000" algn="tl">
                    <a:srgbClr val="000000"/>
                  </a:outerShdw>
                </a:effectLst>
                <a:latin typeface="Book Antiqua" pitchFamily="18" charset="0"/>
              </a:rPr>
              <a:t>5.  Determine whether to reject </a:t>
            </a:r>
            <a:r>
              <a:rPr lang="en-US" sz="2400" i="1">
                <a:effectLst>
                  <a:outerShdw blurRad="38100" dist="38100" dir="2700000" algn="tl">
                    <a:srgbClr val="000000"/>
                  </a:outerShdw>
                </a:effectLst>
                <a:latin typeface="Book Antiqua" pitchFamily="18" charset="0"/>
              </a:rPr>
              <a:t>H</a:t>
            </a:r>
            <a:r>
              <a:rPr lang="en-US" sz="2400" baseline="-25000">
                <a:effectLst>
                  <a:outerShdw blurRad="38100" dist="38100" dir="2700000" algn="tl">
                    <a:srgbClr val="000000"/>
                  </a:outerShdw>
                </a:effectLst>
                <a:latin typeface="Book Antiqua" pitchFamily="18" charset="0"/>
              </a:rPr>
              <a:t>0</a:t>
            </a:r>
            <a:r>
              <a:rPr lang="en-US" sz="2400">
                <a:effectLst>
                  <a:outerShdw blurRad="38100" dist="38100" dir="2700000" algn="tl">
                    <a:srgbClr val="000000"/>
                  </a:outerShdw>
                </a:effectLst>
                <a:latin typeface="Book Antiqua" pitchFamily="18" charset="0"/>
              </a:rPr>
              <a:t>.</a:t>
            </a:r>
          </a:p>
        </p:txBody>
      </p:sp>
      <p:sp>
        <p:nvSpPr>
          <p:cNvPr id="182386" name="Rectangle 114"/>
          <p:cNvSpPr>
            <a:spLocks noChangeArrowheads="1"/>
          </p:cNvSpPr>
          <p:nvPr/>
        </p:nvSpPr>
        <p:spPr bwMode="auto">
          <a:xfrm>
            <a:off x="1925638" y="4827588"/>
            <a:ext cx="5597525" cy="1162050"/>
          </a:xfrm>
          <a:prstGeom prst="rect">
            <a:avLst/>
          </a:prstGeom>
          <a:noFill/>
          <a:ln w="12700">
            <a:noFill/>
            <a:miter lim="800000"/>
            <a:headEnd/>
            <a:tailEnd/>
          </a:ln>
          <a:effectLst/>
        </p:spPr>
        <p:txBody>
          <a:bodyPr lIns="90488" tIns="44450" rIns="90488" bIns="44450"/>
          <a:lstStyle/>
          <a:p>
            <a:pPr>
              <a:lnSpc>
                <a:spcPct val="8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There is sufficient statistical evidence</a:t>
            </a:r>
          </a:p>
          <a:p>
            <a:pPr>
              <a:lnSpc>
                <a:spcPct val="8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to infer that Metro EMS is </a:t>
            </a:r>
            <a:r>
              <a:rPr lang="en-US" sz="2400" u="sng">
                <a:effectLst>
                  <a:outerShdw blurRad="38100" dist="38100" dir="2700000" algn="tl">
                    <a:srgbClr val="000000"/>
                  </a:outerShdw>
                </a:effectLst>
                <a:latin typeface="Book Antiqua" pitchFamily="18" charset="0"/>
              </a:rPr>
              <a:t>not</a:t>
            </a:r>
            <a:r>
              <a:rPr lang="en-US" sz="2400">
                <a:effectLst>
                  <a:outerShdw blurRad="38100" dist="38100" dir="2700000" algn="tl">
                    <a:srgbClr val="000000"/>
                  </a:outerShdw>
                </a:effectLst>
                <a:latin typeface="Book Antiqua" pitchFamily="18" charset="0"/>
              </a:rPr>
              <a:t> meeting</a:t>
            </a:r>
          </a:p>
          <a:p>
            <a:pPr>
              <a:lnSpc>
                <a:spcPct val="8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the response goal of 12 minutes.</a:t>
            </a:r>
          </a:p>
        </p:txBody>
      </p:sp>
      <p:sp>
        <p:nvSpPr>
          <p:cNvPr id="182387" name="Text Box 115"/>
          <p:cNvSpPr txBox="1">
            <a:spLocks noChangeArrowheads="1"/>
          </p:cNvSpPr>
          <p:nvPr/>
        </p:nvSpPr>
        <p:spPr bwMode="auto">
          <a:xfrm>
            <a:off x="2363788" y="4281488"/>
            <a:ext cx="4732337" cy="457200"/>
          </a:xfrm>
          <a:prstGeom prst="rect">
            <a:avLst/>
          </a:prstGeom>
          <a:noFill/>
          <a:ln w="12700">
            <a:noFill/>
            <a:miter lim="800000"/>
            <a:headEnd/>
            <a:tailEnd/>
          </a:ln>
          <a:effectLst/>
        </p:spPr>
        <p:txBody>
          <a:bodyPr wrap="none">
            <a:spAutoFit/>
          </a:bodyPr>
          <a:lstStyle/>
          <a:p>
            <a:pPr algn="l"/>
            <a:r>
              <a:rPr lang="en-US" sz="2400">
                <a:effectLst>
                  <a:outerShdw blurRad="38100" dist="38100" dir="2700000" algn="tl">
                    <a:srgbClr val="000000"/>
                  </a:outerShdw>
                </a:effectLst>
                <a:latin typeface="Book Antiqua" pitchFamily="18" charset="0"/>
              </a:rPr>
              <a:t>Because 2.47 </a:t>
            </a:r>
            <a:r>
              <a:rPr lang="en-US" sz="2400" u="sng">
                <a:effectLst>
                  <a:outerShdw blurRad="38100" dist="38100" dir="2700000" algn="tl">
                    <a:srgbClr val="000000"/>
                  </a:outerShdw>
                </a:effectLst>
                <a:latin typeface="Book Antiqua" pitchFamily="18" charset="0"/>
              </a:rPr>
              <a:t>&gt;</a:t>
            </a:r>
            <a:r>
              <a:rPr lang="en-US" sz="2400">
                <a:effectLst>
                  <a:outerShdw blurRad="38100" dist="38100" dir="2700000" algn="tl">
                    <a:srgbClr val="000000"/>
                  </a:outerShdw>
                </a:effectLst>
                <a:latin typeface="Book Antiqua" pitchFamily="18" charset="0"/>
              </a:rPr>
              <a:t> 1.645, we reject </a:t>
            </a:r>
            <a:r>
              <a:rPr lang="en-US" sz="2400" i="1">
                <a:effectLst>
                  <a:outerShdw blurRad="38100" dist="38100" dir="2700000" algn="tl">
                    <a:srgbClr val="000000"/>
                  </a:outerShdw>
                </a:effectLst>
                <a:latin typeface="Book Antiqua" pitchFamily="18" charset="0"/>
              </a:rPr>
              <a:t>H</a:t>
            </a:r>
            <a:r>
              <a:rPr lang="en-US" sz="2400" baseline="-25000">
                <a:effectLst>
                  <a:outerShdw blurRad="38100" dist="38100" dir="2700000" algn="tl">
                    <a:srgbClr val="000000"/>
                  </a:outerShdw>
                </a:effectLst>
                <a:latin typeface="Book Antiqua" pitchFamily="18" charset="0"/>
              </a:rPr>
              <a:t>0</a:t>
            </a:r>
            <a:r>
              <a:rPr lang="en-US" sz="2400">
                <a:effectLst>
                  <a:outerShdw blurRad="38100" dist="38100" dir="2700000" algn="tl">
                    <a:srgbClr val="000000"/>
                  </a:outerShdw>
                </a:effectLst>
                <a:latin typeface="Book Antiqua" pitchFamily="18" charset="0"/>
              </a:rPr>
              <a:t>.</a:t>
            </a:r>
          </a:p>
        </p:txBody>
      </p:sp>
      <p:sp>
        <p:nvSpPr>
          <p:cNvPr id="182388" name="Text Box 116"/>
          <p:cNvSpPr txBox="1">
            <a:spLocks noChangeArrowheads="1"/>
          </p:cNvSpPr>
          <p:nvPr/>
        </p:nvSpPr>
        <p:spPr bwMode="auto">
          <a:xfrm>
            <a:off x="698500" y="1093788"/>
            <a:ext cx="3833813" cy="457200"/>
          </a:xfrm>
          <a:prstGeom prst="rect">
            <a:avLst/>
          </a:prstGeom>
          <a:noFill/>
          <a:ln w="12700">
            <a:noFill/>
            <a:miter lim="800000"/>
            <a:headEnd/>
            <a:tailEnd/>
          </a:ln>
          <a:effectLst/>
        </p:spPr>
        <p:txBody>
          <a:bodyPr wrap="none">
            <a:spAutoFit/>
          </a:bodyPr>
          <a:lstStyle/>
          <a:p>
            <a:pPr algn="l">
              <a:buSzPct val="90000"/>
              <a:buFont typeface="Wingdings" pitchFamily="2" charset="2"/>
              <a:buChar char="n"/>
            </a:pPr>
            <a:r>
              <a:rPr lang="en-US" sz="2400">
                <a:solidFill>
                  <a:srgbClr val="66FFFF"/>
                </a:solidFill>
                <a:effectLst>
                  <a:outerShdw blurRad="38100" dist="38100" dir="2700000" algn="tl">
                    <a:srgbClr val="000000"/>
                  </a:outerShdw>
                </a:effectLst>
                <a:latin typeface="Book Antiqua" pitchFamily="18" charset="0"/>
              </a:rPr>
              <a:t>  Critical Value Approach</a:t>
            </a:r>
          </a:p>
        </p:txBody>
      </p:sp>
      <p:sp>
        <p:nvSpPr>
          <p:cNvPr id="182389" name="AutoShape 117"/>
          <p:cNvSpPr>
            <a:spLocks noChangeArrowheads="1"/>
          </p:cNvSpPr>
          <p:nvPr/>
        </p:nvSpPr>
        <p:spPr bwMode="auto">
          <a:xfrm rot="5400000">
            <a:off x="771525" y="19177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82390" name="AutoShape 118"/>
          <p:cNvSpPr>
            <a:spLocks noChangeArrowheads="1"/>
          </p:cNvSpPr>
          <p:nvPr/>
        </p:nvSpPr>
        <p:spPr bwMode="auto">
          <a:xfrm rot="5400000">
            <a:off x="771525" y="38227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82392" name="Rectangle 120"/>
          <p:cNvSpPr>
            <a:spLocks noChangeArrowheads="1"/>
          </p:cNvSpPr>
          <p:nvPr/>
        </p:nvSpPr>
        <p:spPr bwMode="auto">
          <a:xfrm>
            <a:off x="690563" y="141288"/>
            <a:ext cx="7772400" cy="8143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One-Tailed Tests About a Population Mean:</a:t>
            </a:r>
          </a:p>
          <a:p>
            <a:r>
              <a:rPr lang="en-US" sz="2800" i="1">
                <a:solidFill>
                  <a:srgbClr val="66FFFF"/>
                </a:solidFill>
                <a:effectLst>
                  <a:outerShdw blurRad="38100" dist="38100" dir="2700000" algn="tl">
                    <a:srgbClr val="000000"/>
                  </a:outerShdw>
                </a:effectLst>
                <a:latin typeface="Symbol" pitchFamily="18" charset="2"/>
              </a:rPr>
              <a:t>s</a:t>
            </a:r>
            <a:r>
              <a:rPr lang="en-US" sz="2800">
                <a:solidFill>
                  <a:srgbClr val="66FFFF"/>
                </a:solidFill>
                <a:effectLst>
                  <a:outerShdw blurRad="38100" dist="38100" dir="2700000" algn="tl">
                    <a:srgbClr val="000000"/>
                  </a:outerShdw>
                </a:effectLst>
                <a:latin typeface="Book Antiqua" pitchFamily="18" charset="0"/>
              </a:rPr>
              <a:t>  Known</a:t>
            </a:r>
            <a:endParaRPr lang="en-US" sz="2600">
              <a:solidFill>
                <a:srgbClr val="66FFFF"/>
              </a:solidFill>
              <a:effectLst>
                <a:outerShdw blurRad="38100" dist="38100" dir="2700000" algn="tl">
                  <a:srgbClr val="000000"/>
                </a:outerShdw>
              </a:effectLst>
              <a:latin typeface="Book Antiqua" pitchFamily="18" charset="0"/>
            </a:endParaRPr>
          </a:p>
        </p:txBody>
      </p:sp>
      <p:sp>
        <p:nvSpPr>
          <p:cNvPr id="182393" name="Text Box 121"/>
          <p:cNvSpPr txBox="1">
            <a:spLocks noChangeArrowheads="1"/>
          </p:cNvSpPr>
          <p:nvPr/>
        </p:nvSpPr>
        <p:spPr bwMode="auto">
          <a:xfrm>
            <a:off x="3016250" y="2392363"/>
            <a:ext cx="3267075" cy="457200"/>
          </a:xfrm>
          <a:prstGeom prst="rect">
            <a:avLst/>
          </a:prstGeom>
          <a:noFill/>
          <a:ln w="12700">
            <a:noFill/>
            <a:miter lim="800000"/>
            <a:headEnd/>
            <a:tailEnd/>
          </a:ln>
          <a:effectLst/>
        </p:spPr>
        <p:txBody>
          <a:bodyPr wrap="none">
            <a:spAutoFit/>
          </a:bodyPr>
          <a:lstStyle/>
          <a:p>
            <a:r>
              <a:rPr lang="en-US" sz="2400">
                <a:effectLst>
                  <a:outerShdw blurRad="38100" dist="38100" dir="2700000" algn="tl">
                    <a:srgbClr val="000000"/>
                  </a:outerShdw>
                </a:effectLst>
                <a:latin typeface="Book Antiqua" pitchFamily="18" charset="0"/>
              </a:rPr>
              <a:t>For </a:t>
            </a:r>
            <a:r>
              <a:rPr lang="en-US" sz="2400" i="1">
                <a:effectLst>
                  <a:outerShdw blurRad="38100" dist="38100" dir="2700000" algn="tl">
                    <a:srgbClr val="000000"/>
                  </a:outerShdw>
                </a:effectLst>
                <a:latin typeface="Symbol" pitchFamily="18" charset="2"/>
              </a:rPr>
              <a:t>a</a:t>
            </a:r>
            <a:r>
              <a:rPr lang="en-US" sz="2400">
                <a:effectLst>
                  <a:outerShdw blurRad="38100" dist="38100" dir="2700000" algn="tl">
                    <a:srgbClr val="000000"/>
                  </a:outerShdw>
                </a:effectLst>
                <a:latin typeface="Book Antiqua" pitchFamily="18" charset="0"/>
              </a:rPr>
              <a:t> = .05,  </a:t>
            </a:r>
            <a:r>
              <a:rPr lang="en-US" sz="2400" i="1">
                <a:effectLst>
                  <a:outerShdw blurRad="38100" dist="38100" dir="2700000" algn="tl">
                    <a:srgbClr val="000000"/>
                  </a:outerShdw>
                </a:effectLst>
                <a:latin typeface="Book Antiqua" pitchFamily="18" charset="0"/>
              </a:rPr>
              <a:t>z</a:t>
            </a:r>
            <a:r>
              <a:rPr lang="en-US" sz="2400" baseline="-25000">
                <a:effectLst>
                  <a:outerShdw blurRad="38100" dist="38100" dir="2700000" algn="tl">
                    <a:srgbClr val="000000"/>
                  </a:outerShdw>
                </a:effectLst>
                <a:latin typeface="Book Antiqua" pitchFamily="18" charset="0"/>
              </a:rPr>
              <a:t>.05</a:t>
            </a:r>
            <a:r>
              <a:rPr lang="en-US" sz="2400">
                <a:effectLst>
                  <a:outerShdw blurRad="38100" dist="38100" dir="2700000" algn="tl">
                    <a:srgbClr val="000000"/>
                  </a:outerShdw>
                </a:effectLst>
                <a:latin typeface="Book Antiqua" pitchFamily="18" charset="0"/>
              </a:rPr>
              <a:t> = 1.645</a:t>
            </a:r>
          </a:p>
        </p:txBody>
      </p:sp>
      <p:sp>
        <p:nvSpPr>
          <p:cNvPr id="182394" name="Rectangle 122"/>
          <p:cNvSpPr>
            <a:spLocks noChangeArrowheads="1"/>
          </p:cNvSpPr>
          <p:nvPr/>
        </p:nvSpPr>
        <p:spPr bwMode="auto">
          <a:xfrm>
            <a:off x="1181100" y="1733550"/>
            <a:ext cx="6934200" cy="57150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182395" name="Text Box 123"/>
          <p:cNvSpPr txBox="1">
            <a:spLocks noChangeArrowheads="1"/>
          </p:cNvSpPr>
          <p:nvPr/>
        </p:nvSpPr>
        <p:spPr bwMode="auto">
          <a:xfrm>
            <a:off x="1236663" y="1766888"/>
            <a:ext cx="6815137" cy="457200"/>
          </a:xfrm>
          <a:prstGeom prst="rect">
            <a:avLst/>
          </a:prstGeom>
          <a:noFill/>
          <a:ln w="12700">
            <a:noFill/>
            <a:miter lim="800000"/>
            <a:headEnd/>
            <a:tailEnd/>
          </a:ln>
          <a:effectLst/>
        </p:spPr>
        <p:txBody>
          <a:bodyPr wrap="none">
            <a:spAutoFit/>
          </a:bodyPr>
          <a:lstStyle/>
          <a:p>
            <a:pPr algn="l"/>
            <a:r>
              <a:rPr lang="en-US" sz="2400">
                <a:effectLst>
                  <a:outerShdw blurRad="38100" dist="38100" dir="2700000" algn="tl">
                    <a:srgbClr val="000000"/>
                  </a:outerShdw>
                </a:effectLst>
                <a:latin typeface="Book Antiqua" pitchFamily="18" charset="0"/>
              </a:rPr>
              <a:t>4.  Determine the critical value and rejection rule.</a:t>
            </a:r>
          </a:p>
        </p:txBody>
      </p:sp>
      <p:sp>
        <p:nvSpPr>
          <p:cNvPr id="182397" name="Text Box 125"/>
          <p:cNvSpPr txBox="1">
            <a:spLocks noChangeArrowheads="1"/>
          </p:cNvSpPr>
          <p:nvPr/>
        </p:nvSpPr>
        <p:spPr bwMode="auto">
          <a:xfrm>
            <a:off x="3201988" y="2947988"/>
            <a:ext cx="2900362" cy="457200"/>
          </a:xfrm>
          <a:prstGeom prst="rect">
            <a:avLst/>
          </a:prstGeom>
          <a:noFill/>
          <a:ln w="12700">
            <a:noFill/>
            <a:miter lim="800000"/>
            <a:headEnd/>
            <a:tailEnd/>
          </a:ln>
          <a:effectLst/>
        </p:spPr>
        <p:txBody>
          <a:bodyPr wrap="none">
            <a:spAutoFit/>
          </a:bodyPr>
          <a:lstStyle/>
          <a:p>
            <a:r>
              <a:rPr lang="en-US" sz="2400">
                <a:effectLst>
                  <a:outerShdw blurRad="38100" dist="38100" dir="2700000" algn="tl">
                    <a:srgbClr val="000000"/>
                  </a:outerShdw>
                </a:effectLst>
                <a:latin typeface="Book Antiqua" pitchFamily="18" charset="0"/>
              </a:rPr>
              <a:t>Reject </a:t>
            </a:r>
            <a:r>
              <a:rPr lang="en-US" sz="2400" i="1">
                <a:effectLst>
                  <a:outerShdw blurRad="38100" dist="38100" dir="2700000" algn="tl">
                    <a:srgbClr val="000000"/>
                  </a:outerShdw>
                </a:effectLst>
                <a:latin typeface="Book Antiqua" pitchFamily="18" charset="0"/>
              </a:rPr>
              <a:t>H</a:t>
            </a:r>
            <a:r>
              <a:rPr lang="en-US" sz="2400" baseline="-25000">
                <a:effectLst>
                  <a:outerShdw blurRad="38100" dist="38100" dir="2700000" algn="tl">
                    <a:srgbClr val="000000"/>
                  </a:outerShdw>
                </a:effectLst>
                <a:latin typeface="Book Antiqua" pitchFamily="18" charset="0"/>
              </a:rPr>
              <a:t>0</a:t>
            </a:r>
            <a:r>
              <a:rPr lang="en-US" sz="2400">
                <a:effectLst>
                  <a:outerShdw blurRad="38100" dist="38100" dir="2700000" algn="tl">
                    <a:srgbClr val="000000"/>
                  </a:outerShdw>
                </a:effectLst>
                <a:latin typeface="Book Antiqua" pitchFamily="18" charset="0"/>
              </a:rPr>
              <a:t> if </a:t>
            </a:r>
            <a:r>
              <a:rPr lang="en-US" sz="2400" i="1">
                <a:effectLst>
                  <a:outerShdw blurRad="38100" dist="38100" dir="2700000" algn="tl">
                    <a:srgbClr val="000000"/>
                  </a:outerShdw>
                </a:effectLst>
                <a:latin typeface="Book Antiqua" pitchFamily="18" charset="0"/>
              </a:rPr>
              <a:t>z</a:t>
            </a:r>
            <a:r>
              <a:rPr lang="en-US" sz="2400">
                <a:effectLst>
                  <a:outerShdw blurRad="38100" dist="38100" dir="2700000" algn="tl">
                    <a:srgbClr val="000000"/>
                  </a:outerShdw>
                </a:effectLst>
                <a:latin typeface="Book Antiqua" pitchFamily="18" charset="0"/>
              </a:rPr>
              <a:t> </a:t>
            </a:r>
            <a:r>
              <a:rPr lang="en-US" sz="2400" u="sng">
                <a:effectLst>
                  <a:outerShdw blurRad="38100" dist="38100" dir="2700000" algn="tl">
                    <a:srgbClr val="000000"/>
                  </a:outerShdw>
                </a:effectLst>
                <a:latin typeface="Book Antiqua" pitchFamily="18" charset="0"/>
              </a:rPr>
              <a:t>&gt;</a:t>
            </a:r>
            <a:r>
              <a:rPr lang="en-US" sz="2400">
                <a:effectLst>
                  <a:outerShdw blurRad="38100" dist="38100" dir="2700000" algn="tl">
                    <a:srgbClr val="000000"/>
                  </a:outerShdw>
                </a:effectLst>
                <a:latin typeface="Book Antiqua" pitchFamily="18" charset="0"/>
              </a:rPr>
              <a:t> 1.645</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182389"/>
                                        </p:tgtEl>
                                        <p:attrNameLst>
                                          <p:attrName>style.visibility</p:attrName>
                                        </p:attrNameLst>
                                      </p:cBhvr>
                                      <p:to>
                                        <p:strVal val="visible"/>
                                      </p:to>
                                    </p:set>
                                    <p:animEffect transition="in" filter="slide(fromLeft)">
                                      <p:cBhvr>
                                        <p:cTn id="7" dur="500"/>
                                        <p:tgtEl>
                                          <p:spTgt spid="182389"/>
                                        </p:tgtEl>
                                      </p:cBhvr>
                                    </p:animEffect>
                                  </p:childTnLst>
                                  <p:subTnLst>
                                    <p:set>
                                      <p:cBhvr override="childStyle">
                                        <p:cTn dur="1" fill="hold" display="0" masterRel="nextClick" afterEffect="1"/>
                                        <p:tgtEl>
                                          <p:spTgt spid="182389"/>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82394"/>
                                        </p:tgtEl>
                                        <p:attrNameLst>
                                          <p:attrName>style.visibility</p:attrName>
                                        </p:attrNameLst>
                                      </p:cBhvr>
                                      <p:to>
                                        <p:strVal val="visible"/>
                                      </p:to>
                                    </p:set>
                                    <p:animEffect transition="in" filter="dissolve">
                                      <p:cBhvr>
                                        <p:cTn id="12" dur="500"/>
                                        <p:tgtEl>
                                          <p:spTgt spid="182394"/>
                                        </p:tgtEl>
                                      </p:cBhvr>
                                    </p:animEffect>
                                  </p:childTnLst>
                                </p:cTn>
                              </p:par>
                            </p:childTnLst>
                          </p:cTn>
                        </p:par>
                        <p:par>
                          <p:cTn id="13" fill="hold">
                            <p:stCondLst>
                              <p:cond delay="500"/>
                            </p:stCondLst>
                            <p:childTnLst>
                              <p:par>
                                <p:cTn id="14" presetID="23" presetClass="entr" presetSubtype="272" fill="hold" grpId="0" nodeType="afterEffect">
                                  <p:stCondLst>
                                    <p:cond delay="0"/>
                                  </p:stCondLst>
                                  <p:childTnLst>
                                    <p:set>
                                      <p:cBhvr>
                                        <p:cTn id="15" dur="1" fill="hold">
                                          <p:stCondLst>
                                            <p:cond delay="0"/>
                                          </p:stCondLst>
                                        </p:cTn>
                                        <p:tgtEl>
                                          <p:spTgt spid="182395"/>
                                        </p:tgtEl>
                                        <p:attrNameLst>
                                          <p:attrName>style.visibility</p:attrName>
                                        </p:attrNameLst>
                                      </p:cBhvr>
                                      <p:to>
                                        <p:strVal val="visible"/>
                                      </p:to>
                                    </p:set>
                                    <p:anim calcmode="lin" valueType="num">
                                      <p:cBhvr>
                                        <p:cTn id="16" dur="500" fill="hold"/>
                                        <p:tgtEl>
                                          <p:spTgt spid="182395"/>
                                        </p:tgtEl>
                                        <p:attrNameLst>
                                          <p:attrName>ppt_w</p:attrName>
                                        </p:attrNameLst>
                                      </p:cBhvr>
                                      <p:tavLst>
                                        <p:tav tm="0">
                                          <p:val>
                                            <p:strVal val="2/3*#ppt_w"/>
                                          </p:val>
                                        </p:tav>
                                        <p:tav tm="100000">
                                          <p:val>
                                            <p:strVal val="#ppt_w"/>
                                          </p:val>
                                        </p:tav>
                                      </p:tavLst>
                                    </p:anim>
                                    <p:anim calcmode="lin" valueType="num">
                                      <p:cBhvr>
                                        <p:cTn id="17" dur="500" fill="hold"/>
                                        <p:tgtEl>
                                          <p:spTgt spid="182395"/>
                                        </p:tgtEl>
                                        <p:attrNameLst>
                                          <p:attrName>ppt_h</p:attrName>
                                        </p:attrNameLst>
                                      </p:cBhvr>
                                      <p:tavLst>
                                        <p:tav tm="0">
                                          <p:val>
                                            <p:strVal val="2/3*#ppt_h"/>
                                          </p:val>
                                        </p:tav>
                                        <p:tav tm="100000">
                                          <p:val>
                                            <p:strVal val="#ppt_h"/>
                                          </p:val>
                                        </p:tav>
                                      </p:tavLst>
                                    </p:anim>
                                  </p:childTnLst>
                                </p:cTn>
                              </p:par>
                            </p:childTnLst>
                          </p:cTn>
                        </p:par>
                        <p:par>
                          <p:cTn id="18" fill="hold">
                            <p:stCondLst>
                              <p:cond delay="1000"/>
                            </p:stCondLst>
                            <p:childTnLst>
                              <p:par>
                                <p:cTn id="19" presetID="12" presetClass="entr" presetSubtype="1" fill="hold" grpId="0" nodeType="afterEffect">
                                  <p:stCondLst>
                                    <p:cond delay="2000"/>
                                  </p:stCondLst>
                                  <p:childTnLst>
                                    <p:set>
                                      <p:cBhvr>
                                        <p:cTn id="20" dur="1" fill="hold">
                                          <p:stCondLst>
                                            <p:cond delay="0"/>
                                          </p:stCondLst>
                                        </p:cTn>
                                        <p:tgtEl>
                                          <p:spTgt spid="182393"/>
                                        </p:tgtEl>
                                        <p:attrNameLst>
                                          <p:attrName>style.visibility</p:attrName>
                                        </p:attrNameLst>
                                      </p:cBhvr>
                                      <p:to>
                                        <p:strVal val="visible"/>
                                      </p:to>
                                    </p:set>
                                    <p:animEffect transition="in" filter="slide(fromTop)">
                                      <p:cBhvr>
                                        <p:cTn id="21" dur="500"/>
                                        <p:tgtEl>
                                          <p:spTgt spid="182393"/>
                                        </p:tgtEl>
                                      </p:cBhvr>
                                    </p:animEffect>
                                  </p:childTnLst>
                                </p:cTn>
                              </p:par>
                            </p:childTnLst>
                          </p:cTn>
                        </p:par>
                        <p:par>
                          <p:cTn id="22" fill="hold">
                            <p:stCondLst>
                              <p:cond delay="3500"/>
                            </p:stCondLst>
                            <p:childTnLst>
                              <p:par>
                                <p:cTn id="23" presetID="12" presetClass="entr" presetSubtype="1" fill="hold" grpId="0" nodeType="afterEffect">
                                  <p:stCondLst>
                                    <p:cond delay="2000"/>
                                  </p:stCondLst>
                                  <p:childTnLst>
                                    <p:set>
                                      <p:cBhvr>
                                        <p:cTn id="24" dur="1" fill="hold">
                                          <p:stCondLst>
                                            <p:cond delay="0"/>
                                          </p:stCondLst>
                                        </p:cTn>
                                        <p:tgtEl>
                                          <p:spTgt spid="182397"/>
                                        </p:tgtEl>
                                        <p:attrNameLst>
                                          <p:attrName>style.visibility</p:attrName>
                                        </p:attrNameLst>
                                      </p:cBhvr>
                                      <p:to>
                                        <p:strVal val="visible"/>
                                      </p:to>
                                    </p:set>
                                    <p:animEffect transition="in" filter="slide(fromTop)">
                                      <p:cBhvr>
                                        <p:cTn id="25" dur="500"/>
                                        <p:tgtEl>
                                          <p:spTgt spid="182397"/>
                                        </p:tgtEl>
                                      </p:cBhvr>
                                    </p:animEffect>
                                  </p:childTnLst>
                                </p:cTn>
                              </p:par>
                            </p:childTnLst>
                          </p:cTn>
                        </p:par>
                        <p:par>
                          <p:cTn id="26" fill="hold">
                            <p:stCondLst>
                              <p:cond delay="6000"/>
                            </p:stCondLst>
                            <p:childTnLst>
                              <p:par>
                                <p:cTn id="27" presetID="12" presetClass="entr" presetSubtype="8" fill="hold" grpId="0" nodeType="afterEffect">
                                  <p:stCondLst>
                                    <p:cond delay="2000"/>
                                  </p:stCondLst>
                                  <p:childTnLst>
                                    <p:set>
                                      <p:cBhvr>
                                        <p:cTn id="28" dur="1" fill="hold">
                                          <p:stCondLst>
                                            <p:cond delay="0"/>
                                          </p:stCondLst>
                                        </p:cTn>
                                        <p:tgtEl>
                                          <p:spTgt spid="182390"/>
                                        </p:tgtEl>
                                        <p:attrNameLst>
                                          <p:attrName>style.visibility</p:attrName>
                                        </p:attrNameLst>
                                      </p:cBhvr>
                                      <p:to>
                                        <p:strVal val="visible"/>
                                      </p:to>
                                    </p:set>
                                    <p:animEffect transition="in" filter="slide(fromLeft)">
                                      <p:cBhvr>
                                        <p:cTn id="29" dur="500"/>
                                        <p:tgtEl>
                                          <p:spTgt spid="182390"/>
                                        </p:tgtEl>
                                      </p:cBhvr>
                                    </p:animEffect>
                                  </p:childTnLst>
                                  <p:subTnLst>
                                    <p:set>
                                      <p:cBhvr override="childStyle">
                                        <p:cTn dur="1" fill="hold" display="0" masterRel="nextClick" afterEffect="1"/>
                                        <p:tgtEl>
                                          <p:spTgt spid="182390"/>
                                        </p:tgtEl>
                                        <p:attrNameLst>
                                          <p:attrName>style.visibility</p:attrName>
                                        </p:attrNameLst>
                                      </p:cBhvr>
                                      <p:to>
                                        <p:strVal val="hidden"/>
                                      </p:to>
                                    </p:set>
                                  </p:subTnLst>
                                </p:cTn>
                              </p:par>
                            </p:childTnLst>
                          </p:cTn>
                        </p:par>
                      </p:childTnLst>
                    </p:cTn>
                  </p:par>
                  <p:par>
                    <p:cTn id="30" fill="hold">
                      <p:stCondLst>
                        <p:cond delay="indefinite"/>
                      </p:stCondLst>
                      <p:childTnLst>
                        <p:par>
                          <p:cTn id="31" fill="hold">
                            <p:stCondLst>
                              <p:cond delay="0"/>
                            </p:stCondLst>
                            <p:childTnLst>
                              <p:par>
                                <p:cTn id="32" presetID="9" presetClass="entr" presetSubtype="0" fill="hold" grpId="0" nodeType="clickEffect">
                                  <p:stCondLst>
                                    <p:cond delay="0"/>
                                  </p:stCondLst>
                                  <p:childTnLst>
                                    <p:set>
                                      <p:cBhvr>
                                        <p:cTn id="33" dur="1" fill="hold">
                                          <p:stCondLst>
                                            <p:cond delay="0"/>
                                          </p:stCondLst>
                                        </p:cTn>
                                        <p:tgtEl>
                                          <p:spTgt spid="182383"/>
                                        </p:tgtEl>
                                        <p:attrNameLst>
                                          <p:attrName>style.visibility</p:attrName>
                                        </p:attrNameLst>
                                      </p:cBhvr>
                                      <p:to>
                                        <p:strVal val="visible"/>
                                      </p:to>
                                    </p:set>
                                    <p:animEffect transition="in" filter="dissolve">
                                      <p:cBhvr>
                                        <p:cTn id="34" dur="500"/>
                                        <p:tgtEl>
                                          <p:spTgt spid="182383"/>
                                        </p:tgtEl>
                                      </p:cBhvr>
                                    </p:animEffect>
                                  </p:childTnLst>
                                </p:cTn>
                              </p:par>
                            </p:childTnLst>
                          </p:cTn>
                        </p:par>
                        <p:par>
                          <p:cTn id="35" fill="hold">
                            <p:stCondLst>
                              <p:cond delay="500"/>
                            </p:stCondLst>
                            <p:childTnLst>
                              <p:par>
                                <p:cTn id="36" presetID="23" presetClass="entr" presetSubtype="272" fill="hold" grpId="0" nodeType="afterEffect">
                                  <p:stCondLst>
                                    <p:cond delay="1000"/>
                                  </p:stCondLst>
                                  <p:childTnLst>
                                    <p:set>
                                      <p:cBhvr>
                                        <p:cTn id="37" dur="1" fill="hold">
                                          <p:stCondLst>
                                            <p:cond delay="0"/>
                                          </p:stCondLst>
                                        </p:cTn>
                                        <p:tgtEl>
                                          <p:spTgt spid="182384"/>
                                        </p:tgtEl>
                                        <p:attrNameLst>
                                          <p:attrName>style.visibility</p:attrName>
                                        </p:attrNameLst>
                                      </p:cBhvr>
                                      <p:to>
                                        <p:strVal val="visible"/>
                                      </p:to>
                                    </p:set>
                                    <p:anim calcmode="lin" valueType="num">
                                      <p:cBhvr>
                                        <p:cTn id="38" dur="500" fill="hold"/>
                                        <p:tgtEl>
                                          <p:spTgt spid="182384"/>
                                        </p:tgtEl>
                                        <p:attrNameLst>
                                          <p:attrName>ppt_w</p:attrName>
                                        </p:attrNameLst>
                                      </p:cBhvr>
                                      <p:tavLst>
                                        <p:tav tm="0">
                                          <p:val>
                                            <p:strVal val="2/3*#ppt_w"/>
                                          </p:val>
                                        </p:tav>
                                        <p:tav tm="100000">
                                          <p:val>
                                            <p:strVal val="#ppt_w"/>
                                          </p:val>
                                        </p:tav>
                                      </p:tavLst>
                                    </p:anim>
                                    <p:anim calcmode="lin" valueType="num">
                                      <p:cBhvr>
                                        <p:cTn id="39" dur="500" fill="hold"/>
                                        <p:tgtEl>
                                          <p:spTgt spid="182384"/>
                                        </p:tgtEl>
                                        <p:attrNameLst>
                                          <p:attrName>ppt_h</p:attrName>
                                        </p:attrNameLst>
                                      </p:cBhvr>
                                      <p:tavLst>
                                        <p:tav tm="0">
                                          <p:val>
                                            <p:strVal val="2/3*#ppt_h"/>
                                          </p:val>
                                        </p:tav>
                                        <p:tav tm="100000">
                                          <p:val>
                                            <p:strVal val="#ppt_h"/>
                                          </p:val>
                                        </p:tav>
                                      </p:tavLst>
                                    </p:anim>
                                  </p:childTnLst>
                                </p:cTn>
                              </p:par>
                            </p:childTnLst>
                          </p:cTn>
                        </p:par>
                        <p:par>
                          <p:cTn id="40" fill="hold">
                            <p:stCondLst>
                              <p:cond delay="2000"/>
                            </p:stCondLst>
                            <p:childTnLst>
                              <p:par>
                                <p:cTn id="41" presetID="12" presetClass="entr" presetSubtype="1" fill="hold" grpId="0" nodeType="afterEffect">
                                  <p:stCondLst>
                                    <p:cond delay="2000"/>
                                  </p:stCondLst>
                                  <p:childTnLst>
                                    <p:set>
                                      <p:cBhvr>
                                        <p:cTn id="42" dur="1" fill="hold">
                                          <p:stCondLst>
                                            <p:cond delay="0"/>
                                          </p:stCondLst>
                                        </p:cTn>
                                        <p:tgtEl>
                                          <p:spTgt spid="182387"/>
                                        </p:tgtEl>
                                        <p:attrNameLst>
                                          <p:attrName>style.visibility</p:attrName>
                                        </p:attrNameLst>
                                      </p:cBhvr>
                                      <p:to>
                                        <p:strVal val="visible"/>
                                      </p:to>
                                    </p:set>
                                    <p:animEffect transition="in" filter="slide(fromTop)">
                                      <p:cBhvr>
                                        <p:cTn id="43" dur="500"/>
                                        <p:tgtEl>
                                          <p:spTgt spid="182387"/>
                                        </p:tgtEl>
                                      </p:cBhvr>
                                    </p:animEffect>
                                  </p:childTnLst>
                                </p:cTn>
                              </p:par>
                            </p:childTnLst>
                          </p:cTn>
                        </p:par>
                        <p:par>
                          <p:cTn id="44" fill="hold">
                            <p:stCondLst>
                              <p:cond delay="4500"/>
                            </p:stCondLst>
                            <p:childTnLst>
                              <p:par>
                                <p:cTn id="45" presetID="12" presetClass="entr" presetSubtype="1" fill="hold" grpId="0" nodeType="afterEffect">
                                  <p:stCondLst>
                                    <p:cond delay="2000"/>
                                  </p:stCondLst>
                                  <p:childTnLst>
                                    <p:set>
                                      <p:cBhvr>
                                        <p:cTn id="46" dur="1" fill="hold">
                                          <p:stCondLst>
                                            <p:cond delay="0"/>
                                          </p:stCondLst>
                                        </p:cTn>
                                        <p:tgtEl>
                                          <p:spTgt spid="182386"/>
                                        </p:tgtEl>
                                        <p:attrNameLst>
                                          <p:attrName>style.visibility</p:attrName>
                                        </p:attrNameLst>
                                      </p:cBhvr>
                                      <p:to>
                                        <p:strVal val="visible"/>
                                      </p:to>
                                    </p:set>
                                    <p:animEffect transition="in" filter="slide(fromTop)">
                                      <p:cBhvr>
                                        <p:cTn id="47" dur="500"/>
                                        <p:tgtEl>
                                          <p:spTgt spid="182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2383" grpId="0" animBg="1"/>
      <p:bldP spid="182384" grpId="0" autoUpdateAnimBg="0"/>
      <p:bldP spid="182386" grpId="0" autoUpdateAnimBg="0"/>
      <p:bldP spid="182387" grpId="0" autoUpdateAnimBg="0"/>
      <p:bldP spid="182389" grpId="0" animBg="1"/>
      <p:bldP spid="182390" grpId="0" animBg="1"/>
      <p:bldP spid="182393" grpId="0" autoUpdateAnimBg="0"/>
      <p:bldP spid="182394" grpId="0" animBg="1"/>
      <p:bldP spid="182395" grpId="0" autoUpdateAnimBg="0"/>
      <p:bldP spid="182397"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txBox="1">
            <a:spLocks noChangeArrowheads="1"/>
          </p:cNvSpPr>
          <p:nvPr/>
        </p:nvSpPr>
        <p:spPr>
          <a:xfrm>
            <a:off x="684213" y="188913"/>
            <a:ext cx="7772400" cy="642937"/>
          </a:xfrm>
          <a:prstGeom prst="rect">
            <a:avLst/>
          </a:prstGeom>
          <a:noFill/>
          <a:ln/>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800" b="0" i="0" u="none" strike="noStrike" kern="0" cap="none" spc="0" normalizeH="0" baseline="0" noProof="0" dirty="0">
                <a:ln>
                  <a:noFill/>
                </a:ln>
                <a:solidFill>
                  <a:srgbClr val="66FFFF"/>
                </a:solidFill>
                <a:effectLst>
                  <a:outerShdw blurRad="38100" dist="38100" dir="2700000" algn="tl">
                    <a:srgbClr val="000000"/>
                  </a:outerShdw>
                </a:effectLst>
                <a:uLnTx/>
                <a:uFillTx/>
                <a:latin typeface="+mj-lt"/>
                <a:ea typeface="+mj-ea"/>
                <a:cs typeface="+mj-cs"/>
              </a:rPr>
              <a:t>Developing Null and Alternative Hypotheses</a:t>
            </a:r>
          </a:p>
        </p:txBody>
      </p:sp>
      <p:sp>
        <p:nvSpPr>
          <p:cNvPr id="4" name="Rectangle 5"/>
          <p:cNvSpPr>
            <a:spLocks noChangeArrowheads="1"/>
          </p:cNvSpPr>
          <p:nvPr/>
        </p:nvSpPr>
        <p:spPr bwMode="auto">
          <a:xfrm>
            <a:off x="730250" y="1130300"/>
            <a:ext cx="7353300" cy="876300"/>
          </a:xfrm>
          <a:prstGeom prst="rect">
            <a:avLst/>
          </a:prstGeom>
          <a:noFill/>
          <a:ln w="12700">
            <a:noFill/>
            <a:miter lim="800000"/>
            <a:headEnd/>
            <a:tailEnd/>
          </a:ln>
          <a:effectLst/>
        </p:spPr>
        <p:txBody>
          <a:bodyPr wrap="none" anchor="ctr"/>
          <a:lstStyle/>
          <a:p>
            <a:pPr algn="l">
              <a:buClr>
                <a:srgbClr val="66FFFF"/>
              </a:buClr>
              <a:buSzPct val="125000"/>
              <a:buFontTx/>
              <a:buChar char="•"/>
            </a:pPr>
            <a:r>
              <a:rPr lang="en-US" sz="2400" dirty="0">
                <a:effectLst>
                  <a:outerShdw blurRad="38100" dist="38100" dir="2700000" algn="tl">
                    <a:srgbClr val="000000"/>
                  </a:outerShdw>
                </a:effectLst>
                <a:latin typeface="Book Antiqua" pitchFamily="18" charset="0"/>
              </a:rPr>
              <a:t>   It is not always obvious how the null and alternative</a:t>
            </a:r>
          </a:p>
          <a:p>
            <a:pPr algn="l">
              <a:buClr>
                <a:srgbClr val="66FFFF"/>
              </a:buClr>
              <a:buSzPct val="125000"/>
            </a:pPr>
            <a:r>
              <a:rPr lang="en-US" sz="2400" dirty="0">
                <a:effectLst>
                  <a:outerShdw blurRad="38100" dist="38100" dir="2700000" algn="tl">
                    <a:srgbClr val="000000"/>
                  </a:outerShdw>
                </a:effectLst>
                <a:latin typeface="Book Antiqua" pitchFamily="18" charset="0"/>
              </a:rPr>
              <a:t>      hypotheses should be formulated.</a:t>
            </a:r>
          </a:p>
        </p:txBody>
      </p:sp>
      <p:sp>
        <p:nvSpPr>
          <p:cNvPr id="5" name="Rectangle 6"/>
          <p:cNvSpPr>
            <a:spLocks noChangeArrowheads="1"/>
          </p:cNvSpPr>
          <p:nvPr/>
        </p:nvSpPr>
        <p:spPr bwMode="auto">
          <a:xfrm>
            <a:off x="730250" y="1949450"/>
            <a:ext cx="7315200" cy="1295400"/>
          </a:xfrm>
          <a:prstGeom prst="rect">
            <a:avLst/>
          </a:prstGeom>
          <a:noFill/>
          <a:ln w="12700">
            <a:noFill/>
            <a:miter lim="800000"/>
            <a:headEnd/>
            <a:tailEnd/>
          </a:ln>
          <a:effectLst/>
        </p:spPr>
        <p:txBody>
          <a:bodyPr wrap="none" anchor="ctr"/>
          <a:lstStyle/>
          <a:p>
            <a:pPr algn="l">
              <a:buClr>
                <a:srgbClr val="66FFFF"/>
              </a:buClr>
              <a:buSzPct val="125000"/>
              <a:buFontTx/>
              <a:buChar char="•"/>
            </a:pPr>
            <a:r>
              <a:rPr lang="en-US" sz="2400" dirty="0">
                <a:effectLst>
                  <a:outerShdw blurRad="38100" dist="38100" dir="2700000" algn="tl">
                    <a:srgbClr val="000000"/>
                  </a:outerShdw>
                </a:effectLst>
                <a:latin typeface="Book Antiqua" pitchFamily="18" charset="0"/>
              </a:rPr>
              <a:t>   Care must be taken to structure the hypotheses</a:t>
            </a:r>
          </a:p>
          <a:p>
            <a:pPr algn="l">
              <a:buClr>
                <a:srgbClr val="66FFFF"/>
              </a:buClr>
              <a:buSzPct val="125000"/>
            </a:pPr>
            <a:r>
              <a:rPr lang="en-US" sz="2400" dirty="0">
                <a:effectLst>
                  <a:outerShdw blurRad="38100" dist="38100" dir="2700000" algn="tl">
                    <a:srgbClr val="000000"/>
                  </a:outerShdw>
                </a:effectLst>
                <a:latin typeface="Book Antiqua" pitchFamily="18" charset="0"/>
              </a:rPr>
              <a:t>      appropriately so that the test conclusion provides</a:t>
            </a:r>
          </a:p>
          <a:p>
            <a:pPr algn="l">
              <a:buClr>
                <a:srgbClr val="66FFFF"/>
              </a:buClr>
              <a:buSzPct val="125000"/>
            </a:pPr>
            <a:r>
              <a:rPr lang="en-US" sz="2400" dirty="0">
                <a:effectLst>
                  <a:outerShdw blurRad="38100" dist="38100" dir="2700000" algn="tl">
                    <a:srgbClr val="000000"/>
                  </a:outerShdw>
                </a:effectLst>
                <a:latin typeface="Book Antiqua" pitchFamily="18" charset="0"/>
              </a:rPr>
              <a:t>      the information the researcher wants.</a:t>
            </a:r>
          </a:p>
        </p:txBody>
      </p:sp>
      <p:sp>
        <p:nvSpPr>
          <p:cNvPr id="6" name="AutoShape 8"/>
          <p:cNvSpPr>
            <a:spLocks noChangeArrowheads="1"/>
          </p:cNvSpPr>
          <p:nvPr/>
        </p:nvSpPr>
        <p:spPr bwMode="auto">
          <a:xfrm rot="5400000">
            <a:off x="492125" y="12573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7" name="AutoShape 9"/>
          <p:cNvSpPr>
            <a:spLocks noChangeArrowheads="1"/>
          </p:cNvSpPr>
          <p:nvPr/>
        </p:nvSpPr>
        <p:spPr bwMode="auto">
          <a:xfrm rot="5400000">
            <a:off x="492125" y="20955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8" name="Rectangle 6"/>
          <p:cNvSpPr>
            <a:spLocks noChangeArrowheads="1"/>
          </p:cNvSpPr>
          <p:nvPr/>
        </p:nvSpPr>
        <p:spPr bwMode="auto">
          <a:xfrm>
            <a:off x="730250" y="3041650"/>
            <a:ext cx="7315200" cy="1162050"/>
          </a:xfrm>
          <a:prstGeom prst="rect">
            <a:avLst/>
          </a:prstGeom>
          <a:noFill/>
          <a:ln w="12700">
            <a:noFill/>
            <a:miter lim="800000"/>
            <a:headEnd/>
            <a:tailEnd/>
          </a:ln>
          <a:effectLst/>
        </p:spPr>
        <p:txBody>
          <a:bodyPr wrap="none" anchor="ctr"/>
          <a:lstStyle/>
          <a:p>
            <a:pPr algn="l">
              <a:buClr>
                <a:srgbClr val="66FFFF"/>
              </a:buClr>
              <a:buSzPct val="125000"/>
              <a:buFontTx/>
              <a:buChar char="•"/>
            </a:pPr>
            <a:r>
              <a:rPr lang="en-US" sz="2400" dirty="0">
                <a:effectLst>
                  <a:outerShdw blurRad="38100" dist="38100" dir="2700000" algn="tl">
                    <a:srgbClr val="000000"/>
                  </a:outerShdw>
                </a:effectLst>
                <a:latin typeface="Book Antiqua" pitchFamily="18" charset="0"/>
              </a:rPr>
              <a:t>   The context of the situation is very important in</a:t>
            </a:r>
          </a:p>
          <a:p>
            <a:pPr algn="l">
              <a:buClr>
                <a:srgbClr val="66FFFF"/>
              </a:buClr>
              <a:buSzPct val="125000"/>
            </a:pPr>
            <a:r>
              <a:rPr lang="en-US" sz="2400" dirty="0">
                <a:effectLst>
                  <a:outerShdw blurRad="38100" dist="38100" dir="2700000" algn="tl">
                    <a:srgbClr val="000000"/>
                  </a:outerShdw>
                </a:effectLst>
                <a:latin typeface="Book Antiqua" pitchFamily="18" charset="0"/>
              </a:rPr>
              <a:t>      determining how the hypotheses should be stated.</a:t>
            </a:r>
          </a:p>
        </p:txBody>
      </p:sp>
      <p:sp>
        <p:nvSpPr>
          <p:cNvPr id="9" name="AutoShape 9"/>
          <p:cNvSpPr>
            <a:spLocks noChangeArrowheads="1"/>
          </p:cNvSpPr>
          <p:nvPr/>
        </p:nvSpPr>
        <p:spPr bwMode="auto">
          <a:xfrm rot="5400000">
            <a:off x="492125" y="33020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0" name="Rectangle 6"/>
          <p:cNvSpPr>
            <a:spLocks noChangeArrowheads="1"/>
          </p:cNvSpPr>
          <p:nvPr/>
        </p:nvSpPr>
        <p:spPr bwMode="auto">
          <a:xfrm>
            <a:off x="730250" y="3892550"/>
            <a:ext cx="7315200" cy="1162050"/>
          </a:xfrm>
          <a:prstGeom prst="rect">
            <a:avLst/>
          </a:prstGeom>
          <a:noFill/>
          <a:ln w="12700">
            <a:noFill/>
            <a:miter lim="800000"/>
            <a:headEnd/>
            <a:tailEnd/>
          </a:ln>
          <a:effectLst/>
        </p:spPr>
        <p:txBody>
          <a:bodyPr wrap="none" anchor="ctr"/>
          <a:lstStyle/>
          <a:p>
            <a:pPr algn="l">
              <a:buClr>
                <a:srgbClr val="66FFFF"/>
              </a:buClr>
              <a:buSzPct val="125000"/>
              <a:buFontTx/>
              <a:buChar char="•"/>
            </a:pPr>
            <a:r>
              <a:rPr lang="en-US" sz="2400" dirty="0">
                <a:effectLst>
                  <a:outerShdw blurRad="38100" dist="38100" dir="2700000" algn="tl">
                    <a:srgbClr val="000000"/>
                  </a:outerShdw>
                </a:effectLst>
                <a:latin typeface="Book Antiqua" pitchFamily="18" charset="0"/>
              </a:rPr>
              <a:t>   In some cases it is easier to identify the alternative</a:t>
            </a:r>
          </a:p>
          <a:p>
            <a:pPr algn="l">
              <a:buClr>
                <a:srgbClr val="66FFFF"/>
              </a:buClr>
              <a:buSzPct val="125000"/>
            </a:pPr>
            <a:r>
              <a:rPr lang="en-US" sz="2400" dirty="0">
                <a:effectLst>
                  <a:outerShdw blurRad="38100" dist="38100" dir="2700000" algn="tl">
                    <a:srgbClr val="000000"/>
                  </a:outerShdw>
                </a:effectLst>
                <a:latin typeface="Book Antiqua" pitchFamily="18" charset="0"/>
              </a:rPr>
              <a:t>      hypothesis first.  In other cases the null is easier.</a:t>
            </a:r>
          </a:p>
        </p:txBody>
      </p:sp>
      <p:sp>
        <p:nvSpPr>
          <p:cNvPr id="11" name="AutoShape 9"/>
          <p:cNvSpPr>
            <a:spLocks noChangeArrowheads="1"/>
          </p:cNvSpPr>
          <p:nvPr/>
        </p:nvSpPr>
        <p:spPr bwMode="auto">
          <a:xfrm rot="5400000">
            <a:off x="492125" y="41529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2" name="Rectangle 6"/>
          <p:cNvSpPr>
            <a:spLocks noChangeArrowheads="1"/>
          </p:cNvSpPr>
          <p:nvPr/>
        </p:nvSpPr>
        <p:spPr bwMode="auto">
          <a:xfrm>
            <a:off x="730250" y="4730750"/>
            <a:ext cx="7315200" cy="857250"/>
          </a:xfrm>
          <a:prstGeom prst="rect">
            <a:avLst/>
          </a:prstGeom>
          <a:noFill/>
          <a:ln w="12700">
            <a:noFill/>
            <a:miter lim="800000"/>
            <a:headEnd/>
            <a:tailEnd/>
          </a:ln>
          <a:effectLst/>
        </p:spPr>
        <p:txBody>
          <a:bodyPr wrap="none" anchor="ctr"/>
          <a:lstStyle/>
          <a:p>
            <a:pPr algn="l">
              <a:buClr>
                <a:srgbClr val="66FFFF"/>
              </a:buClr>
              <a:buSzPct val="125000"/>
              <a:buFontTx/>
              <a:buChar char="•"/>
            </a:pPr>
            <a:r>
              <a:rPr lang="en-US" sz="2400" dirty="0">
                <a:effectLst>
                  <a:outerShdw blurRad="38100" dist="38100" dir="2700000" algn="tl">
                    <a:srgbClr val="000000"/>
                  </a:outerShdw>
                </a:effectLst>
                <a:latin typeface="Book Antiqua" pitchFamily="18" charset="0"/>
              </a:rPr>
              <a:t>   Correct hypothesis formulation will take practice.</a:t>
            </a:r>
          </a:p>
        </p:txBody>
      </p:sp>
      <p:sp>
        <p:nvSpPr>
          <p:cNvPr id="13" name="AutoShape 9"/>
          <p:cNvSpPr>
            <a:spLocks noChangeArrowheads="1"/>
          </p:cNvSpPr>
          <p:nvPr/>
        </p:nvSpPr>
        <p:spPr bwMode="auto">
          <a:xfrm rot="5400000">
            <a:off x="492125" y="50292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6"/>
                                        </p:tgtEl>
                                        <p:attrNameLst>
                                          <p:attrName>style.visibility</p:attrName>
                                        </p:attrNameLst>
                                      </p:cBhvr>
                                      <p:to>
                                        <p:strVal val="visible"/>
                                      </p:to>
                                    </p:set>
                                    <p:animEffect transition="in" filter="slide(fromLeft)">
                                      <p:cBhvr>
                                        <p:cTn id="7" dur="500"/>
                                        <p:tgtEl>
                                          <p:spTgt spid="6"/>
                                        </p:tgtEl>
                                      </p:cBhvr>
                                    </p:animEffect>
                                  </p:childTnLst>
                                  <p:subTnLst>
                                    <p:set>
                                      <p:cBhvr override="childStyle">
                                        <p:cTn dur="1" fill="hold" display="0" masterRel="nextClick" afterEffect="1"/>
                                        <p:tgtEl>
                                          <p:spTgt spid="6"/>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slide(fromTop)">
                                      <p:cBhvr>
                                        <p:cTn id="12" dur="500"/>
                                        <p:tgtEl>
                                          <p:spTgt spid="4"/>
                                        </p:tgtEl>
                                      </p:cBhvr>
                                    </p:animEffect>
                                  </p:childTnLst>
                                </p:cTn>
                              </p:par>
                            </p:childTnLst>
                          </p:cTn>
                        </p:par>
                        <p:par>
                          <p:cTn id="13" fill="hold">
                            <p:stCondLst>
                              <p:cond delay="500"/>
                            </p:stCondLst>
                            <p:childTnLst>
                              <p:par>
                                <p:cTn id="14" presetID="12" presetClass="entr" presetSubtype="8" fill="hold" grpId="0" nodeType="afterEffect">
                                  <p:stCondLst>
                                    <p:cond delay="2000"/>
                                  </p:stCondLst>
                                  <p:childTnLst>
                                    <p:set>
                                      <p:cBhvr>
                                        <p:cTn id="15" dur="1" fill="hold">
                                          <p:stCondLst>
                                            <p:cond delay="0"/>
                                          </p:stCondLst>
                                        </p:cTn>
                                        <p:tgtEl>
                                          <p:spTgt spid="7"/>
                                        </p:tgtEl>
                                        <p:attrNameLst>
                                          <p:attrName>style.visibility</p:attrName>
                                        </p:attrNameLst>
                                      </p:cBhvr>
                                      <p:to>
                                        <p:strVal val="visible"/>
                                      </p:to>
                                    </p:set>
                                    <p:animEffect transition="in" filter="slide(fromLeft)">
                                      <p:cBhvr>
                                        <p:cTn id="16" dur="500"/>
                                        <p:tgtEl>
                                          <p:spTgt spid="7"/>
                                        </p:tgtEl>
                                      </p:cBhvr>
                                    </p:animEffect>
                                  </p:childTnLst>
                                  <p:subTnLst>
                                    <p:set>
                                      <p:cBhvr override="childStyle">
                                        <p:cTn dur="1" fill="hold" display="0" masterRel="nextClick" afterEffect="1"/>
                                        <p:tgtEl>
                                          <p:spTgt spid="7"/>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slide(fromTop)">
                                      <p:cBhvr>
                                        <p:cTn id="21" dur="500"/>
                                        <p:tgtEl>
                                          <p:spTgt spid="5"/>
                                        </p:tgtEl>
                                      </p:cBhvr>
                                    </p:animEffect>
                                  </p:childTnLst>
                                </p:cTn>
                              </p:par>
                            </p:childTnLst>
                          </p:cTn>
                        </p:par>
                        <p:par>
                          <p:cTn id="22" fill="hold">
                            <p:stCondLst>
                              <p:cond delay="500"/>
                            </p:stCondLst>
                            <p:childTnLst>
                              <p:par>
                                <p:cTn id="23" presetID="12" presetClass="entr" presetSubtype="8" fill="hold" grpId="0" nodeType="afterEffect">
                                  <p:stCondLst>
                                    <p:cond delay="2500"/>
                                  </p:stCondLst>
                                  <p:childTnLst>
                                    <p:set>
                                      <p:cBhvr>
                                        <p:cTn id="24" dur="1" fill="hold">
                                          <p:stCondLst>
                                            <p:cond delay="0"/>
                                          </p:stCondLst>
                                        </p:cTn>
                                        <p:tgtEl>
                                          <p:spTgt spid="9"/>
                                        </p:tgtEl>
                                        <p:attrNameLst>
                                          <p:attrName>style.visibility</p:attrName>
                                        </p:attrNameLst>
                                      </p:cBhvr>
                                      <p:to>
                                        <p:strVal val="visible"/>
                                      </p:to>
                                    </p:set>
                                    <p:animEffect transition="in" filter="slide(fromLeft)">
                                      <p:cBhvr>
                                        <p:cTn id="25" dur="500"/>
                                        <p:tgtEl>
                                          <p:spTgt spid="9"/>
                                        </p:tgtEl>
                                      </p:cBhvr>
                                    </p:animEffect>
                                  </p:childTnLst>
                                  <p:subTnLst>
                                    <p:set>
                                      <p:cBhvr override="childStyle">
                                        <p:cTn dur="1" fill="hold" display="0" masterRel="nextClick" afterEffect="1"/>
                                        <p:tgtEl>
                                          <p:spTgt spid="9"/>
                                        </p:tgtEl>
                                        <p:attrNameLst>
                                          <p:attrName>style.visibility</p:attrName>
                                        </p:attrNameLst>
                                      </p:cBhvr>
                                      <p:to>
                                        <p:strVal val="hidden"/>
                                      </p:to>
                                    </p:set>
                                  </p:subTnLst>
                                </p:cTn>
                              </p:par>
                            </p:childTnLst>
                          </p:cTn>
                        </p:par>
                      </p:childTnLst>
                    </p:cTn>
                  </p:par>
                  <p:par>
                    <p:cTn id="26" fill="hold">
                      <p:stCondLst>
                        <p:cond delay="indefinite"/>
                      </p:stCondLst>
                      <p:childTnLst>
                        <p:par>
                          <p:cTn id="27" fill="hold">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slide(fromTop)">
                                      <p:cBhvr>
                                        <p:cTn id="30" dur="500"/>
                                        <p:tgtEl>
                                          <p:spTgt spid="8"/>
                                        </p:tgtEl>
                                      </p:cBhvr>
                                    </p:animEffect>
                                  </p:childTnLst>
                                </p:cTn>
                              </p:par>
                            </p:childTnLst>
                          </p:cTn>
                        </p:par>
                        <p:par>
                          <p:cTn id="31" fill="hold">
                            <p:stCondLst>
                              <p:cond delay="500"/>
                            </p:stCondLst>
                            <p:childTnLst>
                              <p:par>
                                <p:cTn id="32" presetID="12" presetClass="entr" presetSubtype="8" fill="hold" grpId="0" nodeType="afterEffect">
                                  <p:stCondLst>
                                    <p:cond delay="2000"/>
                                  </p:stCondLst>
                                  <p:childTnLst>
                                    <p:set>
                                      <p:cBhvr>
                                        <p:cTn id="33" dur="1" fill="hold">
                                          <p:stCondLst>
                                            <p:cond delay="0"/>
                                          </p:stCondLst>
                                        </p:cTn>
                                        <p:tgtEl>
                                          <p:spTgt spid="11"/>
                                        </p:tgtEl>
                                        <p:attrNameLst>
                                          <p:attrName>style.visibility</p:attrName>
                                        </p:attrNameLst>
                                      </p:cBhvr>
                                      <p:to>
                                        <p:strVal val="visible"/>
                                      </p:to>
                                    </p:set>
                                    <p:animEffect transition="in" filter="slide(fromLeft)">
                                      <p:cBhvr>
                                        <p:cTn id="34" dur="500"/>
                                        <p:tgtEl>
                                          <p:spTgt spid="11"/>
                                        </p:tgtEl>
                                      </p:cBhvr>
                                    </p:animEffect>
                                  </p:childTnLst>
                                  <p:subTnLst>
                                    <p:set>
                                      <p:cBhvr override="childStyle">
                                        <p:cTn dur="1" fill="hold" display="0" masterRel="nextClick" afterEffect="1"/>
                                        <p:tgtEl>
                                          <p:spTgt spid="11"/>
                                        </p:tgtEl>
                                        <p:attrNameLst>
                                          <p:attrName>style.visibility</p:attrName>
                                        </p:attrNameLst>
                                      </p:cBhvr>
                                      <p:to>
                                        <p:strVal val="hidden"/>
                                      </p:to>
                                    </p:set>
                                  </p:subTnLst>
                                </p:cTn>
                              </p:par>
                            </p:childTnLst>
                          </p:cTn>
                        </p:par>
                      </p:childTnLst>
                    </p:cTn>
                  </p:par>
                  <p:par>
                    <p:cTn id="35" fill="hold">
                      <p:stCondLst>
                        <p:cond delay="indefinite"/>
                      </p:stCondLst>
                      <p:childTnLst>
                        <p:par>
                          <p:cTn id="36" fill="hold">
                            <p:stCondLst>
                              <p:cond delay="0"/>
                            </p:stCondLst>
                            <p:childTnLst>
                              <p:par>
                                <p:cTn id="37" presetID="12" presetClass="entr" presetSubtype="1" fill="hold" grpId="0" nodeType="clickEffect">
                                  <p:stCondLst>
                                    <p:cond delay="0"/>
                                  </p:stCondLst>
                                  <p:childTnLst>
                                    <p:set>
                                      <p:cBhvr>
                                        <p:cTn id="38" dur="1" fill="hold">
                                          <p:stCondLst>
                                            <p:cond delay="0"/>
                                          </p:stCondLst>
                                        </p:cTn>
                                        <p:tgtEl>
                                          <p:spTgt spid="10"/>
                                        </p:tgtEl>
                                        <p:attrNameLst>
                                          <p:attrName>style.visibility</p:attrName>
                                        </p:attrNameLst>
                                      </p:cBhvr>
                                      <p:to>
                                        <p:strVal val="visible"/>
                                      </p:to>
                                    </p:set>
                                    <p:animEffect transition="in" filter="slide(fromTop)">
                                      <p:cBhvr>
                                        <p:cTn id="39" dur="500"/>
                                        <p:tgtEl>
                                          <p:spTgt spid="10"/>
                                        </p:tgtEl>
                                      </p:cBhvr>
                                    </p:animEffect>
                                  </p:childTnLst>
                                </p:cTn>
                              </p:par>
                            </p:childTnLst>
                          </p:cTn>
                        </p:par>
                        <p:par>
                          <p:cTn id="40" fill="hold">
                            <p:stCondLst>
                              <p:cond delay="500"/>
                            </p:stCondLst>
                            <p:childTnLst>
                              <p:par>
                                <p:cTn id="41" presetID="12" presetClass="entr" presetSubtype="8" fill="hold" grpId="0" nodeType="afterEffect">
                                  <p:stCondLst>
                                    <p:cond delay="2000"/>
                                  </p:stCondLst>
                                  <p:childTnLst>
                                    <p:set>
                                      <p:cBhvr>
                                        <p:cTn id="42" dur="1" fill="hold">
                                          <p:stCondLst>
                                            <p:cond delay="0"/>
                                          </p:stCondLst>
                                        </p:cTn>
                                        <p:tgtEl>
                                          <p:spTgt spid="13"/>
                                        </p:tgtEl>
                                        <p:attrNameLst>
                                          <p:attrName>style.visibility</p:attrName>
                                        </p:attrNameLst>
                                      </p:cBhvr>
                                      <p:to>
                                        <p:strVal val="visible"/>
                                      </p:to>
                                    </p:set>
                                    <p:animEffect transition="in" filter="slide(fromLeft)">
                                      <p:cBhvr>
                                        <p:cTn id="43" dur="500"/>
                                        <p:tgtEl>
                                          <p:spTgt spid="13"/>
                                        </p:tgtEl>
                                      </p:cBhvr>
                                    </p:animEffect>
                                  </p:childTnLst>
                                  <p:subTnLst>
                                    <p:set>
                                      <p:cBhvr override="childStyle">
                                        <p:cTn dur="1" fill="hold" display="0" masterRel="nextClick" afterEffect="1"/>
                                        <p:tgtEl>
                                          <p:spTgt spid="13"/>
                                        </p:tgtEl>
                                        <p:attrNameLst>
                                          <p:attrName>style.visibility</p:attrName>
                                        </p:attrNameLst>
                                      </p:cBhvr>
                                      <p:to>
                                        <p:strVal val="hidden"/>
                                      </p:to>
                                    </p:set>
                                  </p:subTnLst>
                                </p:cTn>
                              </p:par>
                            </p:childTnLst>
                          </p:cTn>
                        </p:par>
                      </p:childTnLst>
                    </p:cTn>
                  </p:par>
                  <p:par>
                    <p:cTn id="44" fill="hold">
                      <p:stCondLst>
                        <p:cond delay="indefinite"/>
                      </p:stCondLst>
                      <p:childTnLst>
                        <p:par>
                          <p:cTn id="45" fill="hold">
                            <p:stCondLst>
                              <p:cond delay="0"/>
                            </p:stCondLst>
                            <p:childTnLst>
                              <p:par>
                                <p:cTn id="46" presetID="12" presetClass="entr" presetSubtype="1" fill="hold" grpId="0" nodeType="clickEffect">
                                  <p:stCondLst>
                                    <p:cond delay="0"/>
                                  </p:stCondLst>
                                  <p:childTnLst>
                                    <p:set>
                                      <p:cBhvr>
                                        <p:cTn id="47" dur="1" fill="hold">
                                          <p:stCondLst>
                                            <p:cond delay="0"/>
                                          </p:stCondLst>
                                        </p:cTn>
                                        <p:tgtEl>
                                          <p:spTgt spid="12"/>
                                        </p:tgtEl>
                                        <p:attrNameLst>
                                          <p:attrName>style.visibility</p:attrName>
                                        </p:attrNameLst>
                                      </p:cBhvr>
                                      <p:to>
                                        <p:strVal val="visible"/>
                                      </p:to>
                                    </p:set>
                                    <p:animEffect transition="in" filter="slide(fromTop)">
                                      <p:cBhvr>
                                        <p:cTn id="48"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utoUpdateAnimBg="0"/>
      <p:bldP spid="5" grpId="0" autoUpdateAnimBg="0"/>
      <p:bldP spid="6" grpId="0" animBg="1"/>
      <p:bldP spid="7" grpId="0" animBg="1"/>
      <p:bldP spid="8" grpId="0" autoUpdateAnimBg="0"/>
      <p:bldP spid="9" grpId="0" animBg="1"/>
      <p:bldP spid="10" grpId="0" autoUpdateAnimBg="0"/>
      <p:bldP spid="11" grpId="0" animBg="1"/>
      <p:bldP spid="12" grpId="0" autoUpdateAnimBg="0"/>
      <p:bldP spid="13"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2626" name="Rectangle 2"/>
          <p:cNvSpPr>
            <a:spLocks noChangeArrowheads="1"/>
          </p:cNvSpPr>
          <p:nvPr/>
        </p:nvSpPr>
        <p:spPr bwMode="auto">
          <a:xfrm>
            <a:off x="685800" y="69850"/>
            <a:ext cx="7772400" cy="966788"/>
          </a:xfrm>
          <a:prstGeom prst="rect">
            <a:avLst/>
          </a:prstGeom>
          <a:noFill/>
          <a:ln w="12700">
            <a:noFill/>
            <a:miter lim="800000"/>
            <a:headEnd/>
            <a:tailEnd/>
          </a:ln>
          <a:effectLst/>
        </p:spPr>
        <p:txBody>
          <a:bodyPr lIns="90488" tIns="44450" rIns="90488" bIns="44450" anchor="ctr"/>
          <a:lstStyle/>
          <a:p>
            <a:r>
              <a:rPr lang="en-US" sz="2800" i="1">
                <a:solidFill>
                  <a:srgbClr val="66FFFF"/>
                </a:solidFill>
                <a:effectLst>
                  <a:outerShdw blurRad="38100" dist="38100" dir="2700000" algn="tl">
                    <a:srgbClr val="000000"/>
                  </a:outerShdw>
                </a:effectLst>
                <a:latin typeface="Book Antiqua" pitchFamily="18" charset="0"/>
              </a:rPr>
              <a:t>p</a:t>
            </a:r>
            <a:r>
              <a:rPr lang="en-US" sz="2800">
                <a:solidFill>
                  <a:srgbClr val="66FFFF"/>
                </a:solidFill>
                <a:effectLst>
                  <a:outerShdw blurRad="38100" dist="38100" dir="2700000" algn="tl">
                    <a:srgbClr val="000000"/>
                  </a:outerShdw>
                </a:effectLst>
                <a:latin typeface="Book Antiqua" pitchFamily="18" charset="0"/>
              </a:rPr>
              <a:t>-Value Approach to</a:t>
            </a:r>
          </a:p>
          <a:p>
            <a:r>
              <a:rPr lang="en-US" sz="2800">
                <a:solidFill>
                  <a:srgbClr val="66FFFF"/>
                </a:solidFill>
                <a:effectLst>
                  <a:outerShdw blurRad="38100" dist="38100" dir="2700000" algn="tl">
                    <a:srgbClr val="000000"/>
                  </a:outerShdw>
                </a:effectLst>
                <a:latin typeface="Book Antiqua" pitchFamily="18" charset="0"/>
              </a:rPr>
              <a:t>Two-Tailed Hypothesis Testing</a:t>
            </a:r>
          </a:p>
        </p:txBody>
      </p:sp>
      <p:sp>
        <p:nvSpPr>
          <p:cNvPr id="282627" name="Rectangle 3"/>
          <p:cNvSpPr>
            <a:spLocks noChangeArrowheads="1"/>
          </p:cNvSpPr>
          <p:nvPr/>
        </p:nvSpPr>
        <p:spPr bwMode="auto">
          <a:xfrm>
            <a:off x="698500" y="4924874"/>
            <a:ext cx="6591300" cy="838200"/>
          </a:xfrm>
          <a:prstGeom prst="rect">
            <a:avLst/>
          </a:prstGeom>
          <a:noFill/>
          <a:ln w="12700">
            <a:noFill/>
            <a:miter lim="800000"/>
            <a:headEnd/>
            <a:tailEnd/>
          </a:ln>
          <a:effectLst/>
        </p:spPr>
        <p:txBody>
          <a:bodyPr wrap="none" anchor="ctr"/>
          <a:lstStyle/>
          <a:p>
            <a:pPr algn="l">
              <a:buClr>
                <a:srgbClr val="66FFFF"/>
              </a:buClr>
              <a:buSzPct val="90000"/>
              <a:buFont typeface="Wingdings" pitchFamily="2" charset="2"/>
              <a:buChar char="n"/>
            </a:pPr>
            <a:r>
              <a:rPr lang="en-US" sz="2400">
                <a:effectLst>
                  <a:outerShdw blurRad="38100" dist="38100" dir="2700000" algn="tl">
                    <a:srgbClr val="000000"/>
                  </a:outerShdw>
                </a:effectLst>
                <a:latin typeface="Book Antiqua" pitchFamily="18" charset="0"/>
              </a:rPr>
              <a:t>   The rejection rule:</a:t>
            </a:r>
          </a:p>
          <a:p>
            <a:pPr algn="l">
              <a:buClr>
                <a:srgbClr val="66FFFF"/>
              </a:buClr>
              <a:buSzPct val="90000"/>
              <a:buFont typeface="Wingdings" pitchFamily="2" charset="2"/>
              <a:buNone/>
            </a:pPr>
            <a:r>
              <a:rPr lang="en-US" sz="2400">
                <a:effectLst>
                  <a:outerShdw blurRad="38100" dist="38100" dir="2700000" algn="tl">
                    <a:srgbClr val="000000"/>
                  </a:outerShdw>
                </a:effectLst>
                <a:latin typeface="Book Antiqua" pitchFamily="18" charset="0"/>
              </a:rPr>
              <a:t>                         Reject </a:t>
            </a:r>
            <a:r>
              <a:rPr lang="en-US" sz="2400" i="1">
                <a:effectLst>
                  <a:outerShdw blurRad="38100" dist="38100" dir="2700000" algn="tl">
                    <a:srgbClr val="000000"/>
                  </a:outerShdw>
                </a:effectLst>
                <a:latin typeface="Book Antiqua" pitchFamily="18" charset="0"/>
              </a:rPr>
              <a:t>H</a:t>
            </a:r>
            <a:r>
              <a:rPr lang="en-US" sz="2400" baseline="-25000">
                <a:effectLst>
                  <a:outerShdw blurRad="38100" dist="38100" dir="2700000" algn="tl">
                    <a:srgbClr val="000000"/>
                  </a:outerShdw>
                </a:effectLst>
                <a:latin typeface="Book Antiqua" pitchFamily="18" charset="0"/>
              </a:rPr>
              <a:t>0</a:t>
            </a:r>
            <a:r>
              <a:rPr lang="en-US" sz="2400">
                <a:effectLst>
                  <a:outerShdw blurRad="38100" dist="38100" dir="2700000" algn="tl">
                    <a:srgbClr val="000000"/>
                  </a:outerShdw>
                </a:effectLst>
                <a:latin typeface="Book Antiqua" pitchFamily="18" charset="0"/>
              </a:rPr>
              <a:t> if the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-value </a:t>
            </a:r>
            <a:r>
              <a:rPr lang="en-US" sz="2400" u="sng">
                <a:effectLst>
                  <a:outerShdw blurRad="38100" dist="38100" dir="2700000" algn="tl">
                    <a:srgbClr val="000000"/>
                  </a:outerShdw>
                </a:effectLst>
                <a:latin typeface="Book Antiqua" pitchFamily="18" charset="0"/>
              </a:rPr>
              <a:t>&lt;</a:t>
            </a: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Symbol" pitchFamily="18" charset="2"/>
              </a:rPr>
              <a:t></a:t>
            </a:r>
            <a:r>
              <a:rPr lang="en-US" sz="1200">
                <a:effectLst>
                  <a:outerShdw blurRad="38100" dist="38100" dir="2700000" algn="tl">
                    <a:srgbClr val="000000"/>
                  </a:outerShdw>
                </a:effectLst>
                <a:latin typeface="Book Antiqua" pitchFamily="18" charset="0"/>
              </a:rPr>
              <a:t> </a:t>
            </a:r>
            <a:r>
              <a:rPr lang="en-US" sz="2400">
                <a:effectLst>
                  <a:outerShdw blurRad="38100" dist="38100" dir="2700000" algn="tl">
                    <a:srgbClr val="000000"/>
                  </a:outerShdw>
                </a:effectLst>
                <a:latin typeface="Book Antiqua" pitchFamily="18" charset="0"/>
              </a:rPr>
              <a:t>.</a:t>
            </a:r>
            <a:endParaRPr lang="en-US" sz="2400" i="1">
              <a:effectLst>
                <a:outerShdw blurRad="38100" dist="38100" dir="2700000" algn="tl">
                  <a:srgbClr val="000000"/>
                </a:outerShdw>
              </a:effectLst>
              <a:latin typeface="Symbol" pitchFamily="18" charset="2"/>
            </a:endParaRPr>
          </a:p>
        </p:txBody>
      </p:sp>
      <p:sp>
        <p:nvSpPr>
          <p:cNvPr id="282628" name="Rectangle 4"/>
          <p:cNvSpPr>
            <a:spLocks noChangeArrowheads="1"/>
          </p:cNvSpPr>
          <p:nvPr/>
        </p:nvSpPr>
        <p:spPr bwMode="auto">
          <a:xfrm>
            <a:off x="698500" y="1019175"/>
            <a:ext cx="7467600" cy="606425"/>
          </a:xfrm>
          <a:prstGeom prst="rect">
            <a:avLst/>
          </a:prstGeom>
          <a:noFill/>
          <a:ln w="12700">
            <a:noFill/>
            <a:miter lim="800000"/>
            <a:headEnd/>
            <a:tailEnd/>
          </a:ln>
          <a:effectLst/>
        </p:spPr>
        <p:txBody>
          <a:bodyPr wrap="none" anchor="ctr"/>
          <a:lstStyle/>
          <a:p>
            <a:pPr algn="l">
              <a:lnSpc>
                <a:spcPct val="110000"/>
              </a:lnSpc>
              <a:buClr>
                <a:srgbClr val="66FFFF"/>
              </a:buClr>
              <a:buSzPct val="90000"/>
              <a:buFont typeface="Wingdings" pitchFamily="2" charset="2"/>
              <a:buChar char="n"/>
            </a:pPr>
            <a:r>
              <a:rPr lang="en-US" sz="2400">
                <a:effectLst>
                  <a:outerShdw blurRad="38100" dist="38100" dir="2700000" algn="tl">
                    <a:srgbClr val="000000"/>
                  </a:outerShdw>
                </a:effectLst>
                <a:latin typeface="Book Antiqua" pitchFamily="18" charset="0"/>
              </a:rPr>
              <a:t>   Compute the </a:t>
            </a:r>
            <a:r>
              <a:rPr lang="en-US" sz="2400" i="1" u="sng">
                <a:effectLst>
                  <a:outerShdw blurRad="38100" dist="38100" dir="2700000" algn="tl">
                    <a:srgbClr val="000000"/>
                  </a:outerShdw>
                </a:effectLst>
                <a:latin typeface="Book Antiqua" pitchFamily="18" charset="0"/>
              </a:rPr>
              <a:t>p</a:t>
            </a:r>
            <a:r>
              <a:rPr lang="en-US" sz="2400" u="sng">
                <a:effectLst>
                  <a:outerShdw blurRad="38100" dist="38100" dir="2700000" algn="tl">
                    <a:srgbClr val="000000"/>
                  </a:outerShdw>
                </a:effectLst>
                <a:latin typeface="Book Antiqua" pitchFamily="18" charset="0"/>
              </a:rPr>
              <a:t>-value</a:t>
            </a:r>
            <a:r>
              <a:rPr lang="en-US" sz="2400">
                <a:effectLst>
                  <a:outerShdw blurRad="38100" dist="38100" dir="2700000" algn="tl">
                    <a:srgbClr val="000000"/>
                  </a:outerShdw>
                </a:effectLst>
                <a:latin typeface="Book Antiqua" pitchFamily="18" charset="0"/>
              </a:rPr>
              <a:t> using the following three steps:</a:t>
            </a:r>
          </a:p>
        </p:txBody>
      </p:sp>
      <p:sp>
        <p:nvSpPr>
          <p:cNvPr id="282630" name="AutoShape 6"/>
          <p:cNvSpPr>
            <a:spLocks noChangeArrowheads="1"/>
          </p:cNvSpPr>
          <p:nvPr/>
        </p:nvSpPr>
        <p:spPr bwMode="auto">
          <a:xfrm rot="5400000">
            <a:off x="536575" y="12255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82632" name="AutoShape 8"/>
          <p:cNvSpPr>
            <a:spLocks noChangeArrowheads="1"/>
          </p:cNvSpPr>
          <p:nvPr/>
        </p:nvSpPr>
        <p:spPr bwMode="auto">
          <a:xfrm rot="5400000">
            <a:off x="536575" y="5070924"/>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82633" name="AutoShape 9"/>
          <p:cNvSpPr>
            <a:spLocks noChangeArrowheads="1"/>
          </p:cNvSpPr>
          <p:nvPr/>
        </p:nvSpPr>
        <p:spPr bwMode="auto">
          <a:xfrm rot="5400000">
            <a:off x="536575" y="16954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82634" name="AutoShape 10"/>
          <p:cNvSpPr>
            <a:spLocks noChangeArrowheads="1"/>
          </p:cNvSpPr>
          <p:nvPr/>
        </p:nvSpPr>
        <p:spPr bwMode="auto">
          <a:xfrm rot="5400000">
            <a:off x="536575" y="21717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82635" name="AutoShape 11"/>
          <p:cNvSpPr>
            <a:spLocks noChangeArrowheads="1"/>
          </p:cNvSpPr>
          <p:nvPr/>
        </p:nvSpPr>
        <p:spPr bwMode="auto">
          <a:xfrm rot="5400000">
            <a:off x="536575" y="4232724"/>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82636" name="Text Box 12"/>
          <p:cNvSpPr txBox="1">
            <a:spLocks noChangeArrowheads="1"/>
          </p:cNvSpPr>
          <p:nvPr/>
        </p:nvSpPr>
        <p:spPr bwMode="auto">
          <a:xfrm>
            <a:off x="1139825" y="4072387"/>
            <a:ext cx="6950075" cy="895350"/>
          </a:xfrm>
          <a:prstGeom prst="rect">
            <a:avLst/>
          </a:prstGeom>
          <a:noFill/>
          <a:ln w="12700">
            <a:noFill/>
            <a:miter lim="800000"/>
            <a:headEnd/>
            <a:tailEnd/>
          </a:ln>
          <a:effectLst/>
        </p:spPr>
        <p:txBody>
          <a:bodyPr wrap="none">
            <a:spAutoFit/>
          </a:bodyPr>
          <a:lstStyle/>
          <a:p>
            <a:pPr algn="l">
              <a:lnSpc>
                <a:spcPct val="110000"/>
              </a:lnSpc>
              <a:buClr>
                <a:srgbClr val="66FFFF"/>
              </a:buClr>
              <a:buFont typeface="Wingdings" pitchFamily="2" charset="2"/>
              <a:buNone/>
            </a:pPr>
            <a:r>
              <a:rPr lang="en-US" sz="2400">
                <a:effectLst>
                  <a:outerShdw blurRad="38100" dist="38100" dir="2700000" algn="tl">
                    <a:srgbClr val="000000"/>
                  </a:outerShdw>
                </a:effectLst>
                <a:latin typeface="Book Antiqua" pitchFamily="18" charset="0"/>
              </a:rPr>
              <a:t>3.  Double the tail area obtained in step 2 to obtain</a:t>
            </a:r>
          </a:p>
          <a:p>
            <a:pPr algn="l">
              <a:lnSpc>
                <a:spcPct val="110000"/>
              </a:lnSpc>
              <a:buClr>
                <a:srgbClr val="66FFFF"/>
              </a:buClr>
              <a:buFont typeface="Wingdings" pitchFamily="2" charset="2"/>
              <a:buNone/>
            </a:pPr>
            <a:r>
              <a:rPr lang="en-US" sz="2400">
                <a:effectLst>
                  <a:outerShdw blurRad="38100" dist="38100" dir="2700000" algn="tl">
                    <a:srgbClr val="000000"/>
                  </a:outerShdw>
                </a:effectLst>
                <a:latin typeface="Book Antiqua" pitchFamily="18" charset="0"/>
              </a:rPr>
              <a:t>     the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 –value.</a:t>
            </a:r>
          </a:p>
        </p:txBody>
      </p:sp>
      <p:sp>
        <p:nvSpPr>
          <p:cNvPr id="282637" name="Text Box 13"/>
          <p:cNvSpPr txBox="1">
            <a:spLocks noChangeArrowheads="1"/>
          </p:cNvSpPr>
          <p:nvPr/>
        </p:nvSpPr>
        <p:spPr bwMode="auto">
          <a:xfrm>
            <a:off x="1158875" y="2011363"/>
            <a:ext cx="7824578" cy="2123658"/>
          </a:xfrm>
          <a:prstGeom prst="rect">
            <a:avLst/>
          </a:prstGeom>
          <a:noFill/>
          <a:ln w="12700">
            <a:noFill/>
            <a:miter lim="800000"/>
            <a:headEnd/>
            <a:tailEnd/>
          </a:ln>
          <a:effectLst/>
        </p:spPr>
        <p:txBody>
          <a:bodyPr wrap="none">
            <a:spAutoFit/>
          </a:bodyPr>
          <a:lstStyle/>
          <a:p>
            <a:pPr algn="l">
              <a:lnSpc>
                <a:spcPct val="110000"/>
              </a:lnSpc>
              <a:buClr>
                <a:srgbClr val="66FFFF"/>
              </a:buClr>
              <a:buFont typeface="Wingdings" pitchFamily="2" charset="2"/>
              <a:buNone/>
            </a:pPr>
            <a:r>
              <a:rPr lang="en-US" sz="2400" dirty="0">
                <a:effectLst>
                  <a:outerShdw blurRad="38100" dist="38100" dir="2700000" algn="tl">
                    <a:srgbClr val="000000"/>
                  </a:outerShdw>
                </a:effectLst>
                <a:latin typeface="Book Antiqua" pitchFamily="18" charset="0"/>
              </a:rPr>
              <a:t>2.  If </a:t>
            </a:r>
            <a:r>
              <a:rPr lang="en-US" sz="2400" i="1" dirty="0">
                <a:effectLst>
                  <a:outerShdw blurRad="38100" dist="38100" dir="2700000" algn="tl">
                    <a:srgbClr val="000000"/>
                  </a:outerShdw>
                </a:effectLst>
                <a:latin typeface="Book Antiqua" pitchFamily="18" charset="0"/>
              </a:rPr>
              <a:t>z</a:t>
            </a:r>
            <a:r>
              <a:rPr lang="en-US" sz="2400" dirty="0">
                <a:effectLst>
                  <a:outerShdw blurRad="38100" dist="38100" dir="2700000" algn="tl">
                    <a:srgbClr val="000000"/>
                  </a:outerShdw>
                </a:effectLst>
                <a:latin typeface="Book Antiqua" pitchFamily="18" charset="0"/>
              </a:rPr>
              <a:t> is in the upper tail (</a:t>
            </a:r>
            <a:r>
              <a:rPr lang="en-US" sz="2400" i="1" dirty="0">
                <a:effectLst>
                  <a:outerShdw blurRad="38100" dist="38100" dir="2700000" algn="tl">
                    <a:srgbClr val="000000"/>
                  </a:outerShdw>
                </a:effectLst>
                <a:latin typeface="Book Antiqua" pitchFamily="18" charset="0"/>
              </a:rPr>
              <a:t>z</a:t>
            </a:r>
            <a:r>
              <a:rPr lang="en-US" sz="2400" dirty="0">
                <a:effectLst>
                  <a:outerShdw blurRad="38100" dist="38100" dir="2700000" algn="tl">
                    <a:srgbClr val="000000"/>
                  </a:outerShdw>
                </a:effectLst>
                <a:latin typeface="Book Antiqua" pitchFamily="18" charset="0"/>
              </a:rPr>
              <a:t> &gt; 0), compute the </a:t>
            </a:r>
          </a:p>
          <a:p>
            <a:pPr algn="l">
              <a:lnSpc>
                <a:spcPct val="110000"/>
              </a:lnSpc>
              <a:buClr>
                <a:srgbClr val="66FFFF"/>
              </a:buClr>
              <a:buFont typeface="Wingdings" pitchFamily="2" charset="2"/>
              <a:buNone/>
            </a:pPr>
            <a:r>
              <a:rPr lang="en-US" sz="2400" dirty="0">
                <a:effectLst>
                  <a:outerShdw blurRad="38100" dist="38100" dir="2700000" algn="tl">
                    <a:srgbClr val="000000"/>
                  </a:outerShdw>
                </a:effectLst>
                <a:latin typeface="Book Antiqua" pitchFamily="18" charset="0"/>
              </a:rPr>
              <a:t>     probability that </a:t>
            </a:r>
            <a:r>
              <a:rPr lang="en-US" sz="2400" i="1" dirty="0">
                <a:effectLst>
                  <a:outerShdw blurRad="38100" dist="38100" dir="2700000" algn="tl">
                    <a:srgbClr val="000000"/>
                  </a:outerShdw>
                </a:effectLst>
                <a:latin typeface="Book Antiqua" pitchFamily="18" charset="0"/>
              </a:rPr>
              <a:t>z</a:t>
            </a:r>
            <a:r>
              <a:rPr lang="en-US" sz="2400" dirty="0">
                <a:effectLst>
                  <a:outerShdw blurRad="38100" dist="38100" dir="2700000" algn="tl">
                    <a:srgbClr val="000000"/>
                  </a:outerShdw>
                </a:effectLst>
                <a:latin typeface="Book Antiqua" pitchFamily="18" charset="0"/>
              </a:rPr>
              <a:t> is greater than or equal to the</a:t>
            </a:r>
          </a:p>
          <a:p>
            <a:pPr algn="l">
              <a:lnSpc>
                <a:spcPct val="110000"/>
              </a:lnSpc>
              <a:buClr>
                <a:srgbClr val="66FFFF"/>
              </a:buClr>
              <a:buFont typeface="Wingdings" pitchFamily="2" charset="2"/>
              <a:buNone/>
            </a:pPr>
            <a:r>
              <a:rPr lang="en-US" sz="2400" dirty="0">
                <a:effectLst>
                  <a:outerShdw blurRad="38100" dist="38100" dir="2700000" algn="tl">
                    <a:srgbClr val="000000"/>
                  </a:outerShdw>
                </a:effectLst>
                <a:latin typeface="Book Antiqua" pitchFamily="18" charset="0"/>
              </a:rPr>
              <a:t>     value of the test statistic.  If </a:t>
            </a:r>
            <a:r>
              <a:rPr lang="en-US" sz="2400" i="1" dirty="0">
                <a:effectLst>
                  <a:outerShdw blurRad="38100" dist="38100" dir="2700000" algn="tl">
                    <a:srgbClr val="000000"/>
                  </a:outerShdw>
                </a:effectLst>
                <a:latin typeface="Book Antiqua" pitchFamily="18" charset="0"/>
              </a:rPr>
              <a:t>z</a:t>
            </a:r>
            <a:r>
              <a:rPr lang="en-US" sz="2400" dirty="0">
                <a:effectLst>
                  <a:outerShdw blurRad="38100" dist="38100" dir="2700000" algn="tl">
                    <a:srgbClr val="000000"/>
                  </a:outerShdw>
                </a:effectLst>
                <a:latin typeface="Book Antiqua" pitchFamily="18" charset="0"/>
              </a:rPr>
              <a:t> is in the lower tail</a:t>
            </a:r>
          </a:p>
          <a:p>
            <a:pPr algn="l">
              <a:lnSpc>
                <a:spcPct val="110000"/>
              </a:lnSpc>
              <a:buClr>
                <a:srgbClr val="66FFFF"/>
              </a:buClr>
              <a:buFont typeface="Wingdings" pitchFamily="2" charset="2"/>
              <a:buNone/>
            </a:pPr>
            <a:r>
              <a:rPr lang="en-US" sz="2400" dirty="0">
                <a:effectLst>
                  <a:outerShdw blurRad="38100" dist="38100" dir="2700000" algn="tl">
                    <a:srgbClr val="000000"/>
                  </a:outerShdw>
                </a:effectLst>
                <a:latin typeface="Book Antiqua" pitchFamily="18" charset="0"/>
              </a:rPr>
              <a:t>     (</a:t>
            </a:r>
            <a:r>
              <a:rPr lang="en-US" sz="2400" i="1" dirty="0">
                <a:effectLst>
                  <a:outerShdw blurRad="38100" dist="38100" dir="2700000" algn="tl">
                    <a:srgbClr val="000000"/>
                  </a:outerShdw>
                </a:effectLst>
                <a:latin typeface="Book Antiqua" pitchFamily="18" charset="0"/>
              </a:rPr>
              <a:t>z</a:t>
            </a:r>
            <a:r>
              <a:rPr lang="en-US" sz="2400" dirty="0">
                <a:effectLst>
                  <a:outerShdw blurRad="38100" dist="38100" dir="2700000" algn="tl">
                    <a:srgbClr val="000000"/>
                  </a:outerShdw>
                </a:effectLst>
                <a:latin typeface="Book Antiqua" pitchFamily="18" charset="0"/>
              </a:rPr>
              <a:t> &lt; 0), compute the probability that </a:t>
            </a:r>
            <a:r>
              <a:rPr lang="en-US" sz="2400" i="1" dirty="0">
                <a:effectLst>
                  <a:outerShdw blurRad="38100" dist="38100" dir="2700000" algn="tl">
                    <a:srgbClr val="000000"/>
                  </a:outerShdw>
                </a:effectLst>
                <a:latin typeface="Book Antiqua" pitchFamily="18" charset="0"/>
              </a:rPr>
              <a:t>z</a:t>
            </a:r>
            <a:r>
              <a:rPr lang="en-US" sz="2400" dirty="0">
                <a:effectLst>
                  <a:outerShdw blurRad="38100" dist="38100" dir="2700000" algn="tl">
                    <a:srgbClr val="000000"/>
                  </a:outerShdw>
                </a:effectLst>
                <a:latin typeface="Book Antiqua" pitchFamily="18" charset="0"/>
              </a:rPr>
              <a:t> is less than or </a:t>
            </a:r>
          </a:p>
          <a:p>
            <a:pPr algn="l">
              <a:lnSpc>
                <a:spcPct val="110000"/>
              </a:lnSpc>
              <a:buClr>
                <a:srgbClr val="66FFFF"/>
              </a:buClr>
              <a:buFont typeface="Wingdings" pitchFamily="2" charset="2"/>
              <a:buNone/>
            </a:pPr>
            <a:r>
              <a:rPr lang="en-US" sz="2400" dirty="0">
                <a:effectLst>
                  <a:outerShdw blurRad="38100" dist="38100" dir="2700000" algn="tl">
                    <a:srgbClr val="000000"/>
                  </a:outerShdw>
                </a:effectLst>
                <a:latin typeface="Book Antiqua" pitchFamily="18" charset="0"/>
              </a:rPr>
              <a:t>     equal to the value of the test statistic. </a:t>
            </a:r>
          </a:p>
        </p:txBody>
      </p:sp>
      <p:sp>
        <p:nvSpPr>
          <p:cNvPr id="282638" name="Text Box 14"/>
          <p:cNvSpPr txBox="1">
            <a:spLocks noChangeArrowheads="1"/>
          </p:cNvSpPr>
          <p:nvPr/>
        </p:nvSpPr>
        <p:spPr bwMode="auto">
          <a:xfrm>
            <a:off x="1158875" y="1535113"/>
            <a:ext cx="5930900" cy="493712"/>
          </a:xfrm>
          <a:prstGeom prst="rect">
            <a:avLst/>
          </a:prstGeom>
          <a:noFill/>
          <a:ln w="12700">
            <a:noFill/>
            <a:miter lim="800000"/>
            <a:headEnd/>
            <a:tailEnd/>
          </a:ln>
          <a:effectLst/>
        </p:spPr>
        <p:txBody>
          <a:bodyPr wrap="none">
            <a:spAutoFit/>
          </a:bodyPr>
          <a:lstStyle/>
          <a:p>
            <a:pPr algn="l">
              <a:lnSpc>
                <a:spcPct val="110000"/>
              </a:lnSpc>
              <a:buClr>
                <a:srgbClr val="66FFFF"/>
              </a:buClr>
              <a:buFont typeface="Wingdings" pitchFamily="2" charset="2"/>
              <a:buNone/>
            </a:pPr>
            <a:r>
              <a:rPr lang="en-US" sz="2400">
                <a:effectLst>
                  <a:outerShdw blurRad="38100" dist="38100" dir="2700000" algn="tl">
                    <a:srgbClr val="000000"/>
                  </a:outerShdw>
                </a:effectLst>
                <a:latin typeface="Book Antiqua" pitchFamily="18" charset="0"/>
              </a:rPr>
              <a:t>1.  Compute the value of the test statistic </a:t>
            </a:r>
            <a:r>
              <a:rPr lang="en-US" sz="2400" i="1">
                <a:effectLst>
                  <a:outerShdw blurRad="38100" dist="38100" dir="2700000" algn="tl">
                    <a:srgbClr val="000000"/>
                  </a:outerShdw>
                </a:effectLst>
                <a:latin typeface="Book Antiqua" pitchFamily="18" charset="0"/>
              </a:rPr>
              <a:t>z</a:t>
            </a:r>
            <a:r>
              <a:rPr lang="en-US" sz="2400">
                <a:effectLst>
                  <a:outerShdw blurRad="38100" dist="38100" dir="2700000" algn="tl">
                    <a:srgbClr val="000000"/>
                  </a:outerShdw>
                </a:effectLst>
                <a:latin typeface="Book Antiqua" pitchFamily="18" charset="0"/>
              </a:rPr>
              <a:t>.</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282630"/>
                                        </p:tgtEl>
                                        <p:attrNameLst>
                                          <p:attrName>style.visibility</p:attrName>
                                        </p:attrNameLst>
                                      </p:cBhvr>
                                      <p:to>
                                        <p:strVal val="visible"/>
                                      </p:to>
                                    </p:set>
                                    <p:animEffect transition="in" filter="slide(fromLeft)">
                                      <p:cBhvr>
                                        <p:cTn id="7" dur="500"/>
                                        <p:tgtEl>
                                          <p:spTgt spid="282630"/>
                                        </p:tgtEl>
                                      </p:cBhvr>
                                    </p:animEffect>
                                  </p:childTnLst>
                                  <p:subTnLst>
                                    <p:set>
                                      <p:cBhvr override="childStyle">
                                        <p:cTn dur="1" fill="hold" display="0" masterRel="nextClick" afterEffect="1"/>
                                        <p:tgtEl>
                                          <p:spTgt spid="282630"/>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282628"/>
                                        </p:tgtEl>
                                        <p:attrNameLst>
                                          <p:attrName>style.visibility</p:attrName>
                                        </p:attrNameLst>
                                      </p:cBhvr>
                                      <p:to>
                                        <p:strVal val="visible"/>
                                      </p:to>
                                    </p:set>
                                    <p:animEffect transition="in" filter="slide(fromTop)">
                                      <p:cBhvr>
                                        <p:cTn id="12" dur="500"/>
                                        <p:tgtEl>
                                          <p:spTgt spid="282628"/>
                                        </p:tgtEl>
                                      </p:cBhvr>
                                    </p:animEffect>
                                  </p:childTnLst>
                                </p:cTn>
                              </p:par>
                            </p:childTnLst>
                          </p:cTn>
                        </p:par>
                        <p:par>
                          <p:cTn id="13" fill="hold">
                            <p:stCondLst>
                              <p:cond delay="500"/>
                            </p:stCondLst>
                            <p:childTnLst>
                              <p:par>
                                <p:cTn id="14" presetID="12" presetClass="entr" presetSubtype="8" fill="hold" grpId="0" nodeType="afterEffect">
                                  <p:stCondLst>
                                    <p:cond delay="1000"/>
                                  </p:stCondLst>
                                  <p:childTnLst>
                                    <p:set>
                                      <p:cBhvr>
                                        <p:cTn id="15" dur="1" fill="hold">
                                          <p:stCondLst>
                                            <p:cond delay="0"/>
                                          </p:stCondLst>
                                        </p:cTn>
                                        <p:tgtEl>
                                          <p:spTgt spid="282633"/>
                                        </p:tgtEl>
                                        <p:attrNameLst>
                                          <p:attrName>style.visibility</p:attrName>
                                        </p:attrNameLst>
                                      </p:cBhvr>
                                      <p:to>
                                        <p:strVal val="visible"/>
                                      </p:to>
                                    </p:set>
                                    <p:animEffect transition="in" filter="slide(fromLeft)">
                                      <p:cBhvr>
                                        <p:cTn id="16" dur="500"/>
                                        <p:tgtEl>
                                          <p:spTgt spid="282633"/>
                                        </p:tgtEl>
                                      </p:cBhvr>
                                    </p:animEffect>
                                  </p:childTnLst>
                                  <p:subTnLst>
                                    <p:set>
                                      <p:cBhvr override="childStyle">
                                        <p:cTn dur="1" fill="hold" display="0" masterRel="nextClick" afterEffect="1"/>
                                        <p:tgtEl>
                                          <p:spTgt spid="282633"/>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282638"/>
                                        </p:tgtEl>
                                        <p:attrNameLst>
                                          <p:attrName>style.visibility</p:attrName>
                                        </p:attrNameLst>
                                      </p:cBhvr>
                                      <p:to>
                                        <p:strVal val="visible"/>
                                      </p:to>
                                    </p:set>
                                    <p:animEffect transition="in" filter="slide(fromTop)">
                                      <p:cBhvr>
                                        <p:cTn id="21" dur="500"/>
                                        <p:tgtEl>
                                          <p:spTgt spid="282638"/>
                                        </p:tgtEl>
                                      </p:cBhvr>
                                    </p:animEffect>
                                  </p:childTnLst>
                                </p:cTn>
                              </p:par>
                            </p:childTnLst>
                          </p:cTn>
                        </p:par>
                        <p:par>
                          <p:cTn id="22" fill="hold">
                            <p:stCondLst>
                              <p:cond delay="500"/>
                            </p:stCondLst>
                            <p:childTnLst>
                              <p:par>
                                <p:cTn id="23" presetID="12" presetClass="entr" presetSubtype="8" fill="hold" grpId="0" nodeType="afterEffect">
                                  <p:stCondLst>
                                    <p:cond delay="2000"/>
                                  </p:stCondLst>
                                  <p:childTnLst>
                                    <p:set>
                                      <p:cBhvr>
                                        <p:cTn id="24" dur="1" fill="hold">
                                          <p:stCondLst>
                                            <p:cond delay="0"/>
                                          </p:stCondLst>
                                        </p:cTn>
                                        <p:tgtEl>
                                          <p:spTgt spid="282634"/>
                                        </p:tgtEl>
                                        <p:attrNameLst>
                                          <p:attrName>style.visibility</p:attrName>
                                        </p:attrNameLst>
                                      </p:cBhvr>
                                      <p:to>
                                        <p:strVal val="visible"/>
                                      </p:to>
                                    </p:set>
                                    <p:animEffect transition="in" filter="slide(fromLeft)">
                                      <p:cBhvr>
                                        <p:cTn id="25" dur="500"/>
                                        <p:tgtEl>
                                          <p:spTgt spid="282634"/>
                                        </p:tgtEl>
                                      </p:cBhvr>
                                    </p:animEffect>
                                  </p:childTnLst>
                                  <p:subTnLst>
                                    <p:set>
                                      <p:cBhvr override="childStyle">
                                        <p:cTn dur="1" fill="hold" display="0" masterRel="nextClick" afterEffect="1"/>
                                        <p:tgtEl>
                                          <p:spTgt spid="282634"/>
                                        </p:tgtEl>
                                        <p:attrNameLst>
                                          <p:attrName>style.visibility</p:attrName>
                                        </p:attrNameLst>
                                      </p:cBhvr>
                                      <p:to>
                                        <p:strVal val="hidden"/>
                                      </p:to>
                                    </p:set>
                                  </p:subTnLst>
                                </p:cTn>
                              </p:par>
                            </p:childTnLst>
                          </p:cTn>
                        </p:par>
                      </p:childTnLst>
                    </p:cTn>
                  </p:par>
                  <p:par>
                    <p:cTn id="26" fill="hold">
                      <p:stCondLst>
                        <p:cond delay="indefinite"/>
                      </p:stCondLst>
                      <p:childTnLst>
                        <p:par>
                          <p:cTn id="27" fill="hold">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282637"/>
                                        </p:tgtEl>
                                        <p:attrNameLst>
                                          <p:attrName>style.visibility</p:attrName>
                                        </p:attrNameLst>
                                      </p:cBhvr>
                                      <p:to>
                                        <p:strVal val="visible"/>
                                      </p:to>
                                    </p:set>
                                    <p:animEffect transition="in" filter="slide(fromTop)">
                                      <p:cBhvr>
                                        <p:cTn id="30" dur="500"/>
                                        <p:tgtEl>
                                          <p:spTgt spid="282637"/>
                                        </p:tgtEl>
                                      </p:cBhvr>
                                    </p:animEffect>
                                  </p:childTnLst>
                                </p:cTn>
                              </p:par>
                            </p:childTnLst>
                          </p:cTn>
                        </p:par>
                        <p:par>
                          <p:cTn id="31" fill="hold">
                            <p:stCondLst>
                              <p:cond delay="500"/>
                            </p:stCondLst>
                            <p:childTnLst>
                              <p:par>
                                <p:cTn id="32" presetID="12" presetClass="entr" presetSubtype="8" fill="hold" grpId="0" nodeType="afterEffect">
                                  <p:stCondLst>
                                    <p:cond delay="3500"/>
                                  </p:stCondLst>
                                  <p:childTnLst>
                                    <p:set>
                                      <p:cBhvr>
                                        <p:cTn id="33" dur="1" fill="hold">
                                          <p:stCondLst>
                                            <p:cond delay="0"/>
                                          </p:stCondLst>
                                        </p:cTn>
                                        <p:tgtEl>
                                          <p:spTgt spid="282635"/>
                                        </p:tgtEl>
                                        <p:attrNameLst>
                                          <p:attrName>style.visibility</p:attrName>
                                        </p:attrNameLst>
                                      </p:cBhvr>
                                      <p:to>
                                        <p:strVal val="visible"/>
                                      </p:to>
                                    </p:set>
                                    <p:animEffect transition="in" filter="slide(fromLeft)">
                                      <p:cBhvr>
                                        <p:cTn id="34" dur="500"/>
                                        <p:tgtEl>
                                          <p:spTgt spid="282635"/>
                                        </p:tgtEl>
                                      </p:cBhvr>
                                    </p:animEffect>
                                  </p:childTnLst>
                                  <p:subTnLst>
                                    <p:set>
                                      <p:cBhvr override="childStyle">
                                        <p:cTn dur="1" fill="hold" display="0" masterRel="nextClick" afterEffect="1"/>
                                        <p:tgtEl>
                                          <p:spTgt spid="282635"/>
                                        </p:tgtEl>
                                        <p:attrNameLst>
                                          <p:attrName>style.visibility</p:attrName>
                                        </p:attrNameLst>
                                      </p:cBhvr>
                                      <p:to>
                                        <p:strVal val="hidden"/>
                                      </p:to>
                                    </p:set>
                                  </p:subTnLst>
                                </p:cTn>
                              </p:par>
                            </p:childTnLst>
                          </p:cTn>
                        </p:par>
                      </p:childTnLst>
                    </p:cTn>
                  </p:par>
                  <p:par>
                    <p:cTn id="35" fill="hold">
                      <p:stCondLst>
                        <p:cond delay="indefinite"/>
                      </p:stCondLst>
                      <p:childTnLst>
                        <p:par>
                          <p:cTn id="36" fill="hold">
                            <p:stCondLst>
                              <p:cond delay="0"/>
                            </p:stCondLst>
                            <p:childTnLst>
                              <p:par>
                                <p:cTn id="37" presetID="12" presetClass="entr" presetSubtype="1" fill="hold" grpId="0" nodeType="clickEffect">
                                  <p:stCondLst>
                                    <p:cond delay="0"/>
                                  </p:stCondLst>
                                  <p:childTnLst>
                                    <p:set>
                                      <p:cBhvr>
                                        <p:cTn id="38" dur="1" fill="hold">
                                          <p:stCondLst>
                                            <p:cond delay="0"/>
                                          </p:stCondLst>
                                        </p:cTn>
                                        <p:tgtEl>
                                          <p:spTgt spid="282636"/>
                                        </p:tgtEl>
                                        <p:attrNameLst>
                                          <p:attrName>style.visibility</p:attrName>
                                        </p:attrNameLst>
                                      </p:cBhvr>
                                      <p:to>
                                        <p:strVal val="visible"/>
                                      </p:to>
                                    </p:set>
                                    <p:animEffect transition="in" filter="slide(fromTop)">
                                      <p:cBhvr>
                                        <p:cTn id="39" dur="500"/>
                                        <p:tgtEl>
                                          <p:spTgt spid="282636"/>
                                        </p:tgtEl>
                                      </p:cBhvr>
                                    </p:animEffect>
                                  </p:childTnLst>
                                </p:cTn>
                              </p:par>
                            </p:childTnLst>
                          </p:cTn>
                        </p:par>
                        <p:par>
                          <p:cTn id="40" fill="hold">
                            <p:stCondLst>
                              <p:cond delay="500"/>
                            </p:stCondLst>
                            <p:childTnLst>
                              <p:par>
                                <p:cTn id="41" presetID="12" presetClass="entr" presetSubtype="8" fill="hold" grpId="0" nodeType="afterEffect">
                                  <p:stCondLst>
                                    <p:cond delay="2000"/>
                                  </p:stCondLst>
                                  <p:childTnLst>
                                    <p:set>
                                      <p:cBhvr>
                                        <p:cTn id="42" dur="1" fill="hold">
                                          <p:stCondLst>
                                            <p:cond delay="0"/>
                                          </p:stCondLst>
                                        </p:cTn>
                                        <p:tgtEl>
                                          <p:spTgt spid="282632"/>
                                        </p:tgtEl>
                                        <p:attrNameLst>
                                          <p:attrName>style.visibility</p:attrName>
                                        </p:attrNameLst>
                                      </p:cBhvr>
                                      <p:to>
                                        <p:strVal val="visible"/>
                                      </p:to>
                                    </p:set>
                                    <p:animEffect transition="in" filter="slide(fromLeft)">
                                      <p:cBhvr>
                                        <p:cTn id="43" dur="500"/>
                                        <p:tgtEl>
                                          <p:spTgt spid="282632"/>
                                        </p:tgtEl>
                                      </p:cBhvr>
                                    </p:animEffect>
                                  </p:childTnLst>
                                  <p:subTnLst>
                                    <p:set>
                                      <p:cBhvr override="childStyle">
                                        <p:cTn dur="1" fill="hold" display="0" masterRel="nextClick" afterEffect="1"/>
                                        <p:tgtEl>
                                          <p:spTgt spid="282632"/>
                                        </p:tgtEl>
                                        <p:attrNameLst>
                                          <p:attrName>style.visibility</p:attrName>
                                        </p:attrNameLst>
                                      </p:cBhvr>
                                      <p:to>
                                        <p:strVal val="hidden"/>
                                      </p:to>
                                    </p:set>
                                  </p:subTnLst>
                                </p:cTn>
                              </p:par>
                            </p:childTnLst>
                          </p:cTn>
                        </p:par>
                      </p:childTnLst>
                    </p:cTn>
                  </p:par>
                  <p:par>
                    <p:cTn id="44" fill="hold">
                      <p:stCondLst>
                        <p:cond delay="indefinite"/>
                      </p:stCondLst>
                      <p:childTnLst>
                        <p:par>
                          <p:cTn id="45" fill="hold">
                            <p:stCondLst>
                              <p:cond delay="0"/>
                            </p:stCondLst>
                            <p:childTnLst>
                              <p:par>
                                <p:cTn id="46" presetID="12" presetClass="entr" presetSubtype="1" fill="hold" grpId="0" nodeType="clickEffect">
                                  <p:stCondLst>
                                    <p:cond delay="0"/>
                                  </p:stCondLst>
                                  <p:childTnLst>
                                    <p:set>
                                      <p:cBhvr>
                                        <p:cTn id="47" dur="1" fill="hold">
                                          <p:stCondLst>
                                            <p:cond delay="0"/>
                                          </p:stCondLst>
                                        </p:cTn>
                                        <p:tgtEl>
                                          <p:spTgt spid="282627"/>
                                        </p:tgtEl>
                                        <p:attrNameLst>
                                          <p:attrName>style.visibility</p:attrName>
                                        </p:attrNameLst>
                                      </p:cBhvr>
                                      <p:to>
                                        <p:strVal val="visible"/>
                                      </p:to>
                                    </p:set>
                                    <p:animEffect transition="in" filter="slide(fromTop)">
                                      <p:cBhvr>
                                        <p:cTn id="48" dur="500"/>
                                        <p:tgtEl>
                                          <p:spTgt spid="2826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2627" grpId="0" autoUpdateAnimBg="0"/>
      <p:bldP spid="282628" grpId="0" autoUpdateAnimBg="0"/>
      <p:bldP spid="282630" grpId="0" animBg="1"/>
      <p:bldP spid="282632" grpId="0" animBg="1"/>
      <p:bldP spid="282633" grpId="0" animBg="1"/>
      <p:bldP spid="282634" grpId="0" animBg="1"/>
      <p:bldP spid="282635" grpId="0" animBg="1"/>
      <p:bldP spid="282636" grpId="0" autoUpdateAnimBg="0"/>
      <p:bldP spid="282637" grpId="0" autoUpdateAnimBg="0"/>
      <p:bldP spid="282638" grpId="0"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674" name="Rectangle 2"/>
          <p:cNvSpPr>
            <a:spLocks noChangeArrowheads="1"/>
          </p:cNvSpPr>
          <p:nvPr/>
        </p:nvSpPr>
        <p:spPr bwMode="auto">
          <a:xfrm>
            <a:off x="685800" y="50800"/>
            <a:ext cx="7772400" cy="1004888"/>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Critical Value Approach to </a:t>
            </a:r>
          </a:p>
          <a:p>
            <a:r>
              <a:rPr lang="en-US" sz="2800">
                <a:solidFill>
                  <a:srgbClr val="66FFFF"/>
                </a:solidFill>
                <a:effectLst>
                  <a:outerShdw blurRad="38100" dist="38100" dir="2700000" algn="tl">
                    <a:srgbClr val="000000"/>
                  </a:outerShdw>
                </a:effectLst>
                <a:latin typeface="Book Antiqua" pitchFamily="18" charset="0"/>
              </a:rPr>
              <a:t>Two-Tailed Hypothesis Testing</a:t>
            </a:r>
          </a:p>
        </p:txBody>
      </p:sp>
      <p:sp>
        <p:nvSpPr>
          <p:cNvPr id="284676" name="AutoShape 4"/>
          <p:cNvSpPr>
            <a:spLocks noChangeArrowheads="1"/>
          </p:cNvSpPr>
          <p:nvPr/>
        </p:nvSpPr>
        <p:spPr bwMode="auto">
          <a:xfrm rot="5400000">
            <a:off x="536575" y="12255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84677" name="Rectangle 5"/>
          <p:cNvSpPr>
            <a:spLocks noChangeArrowheads="1"/>
          </p:cNvSpPr>
          <p:nvPr/>
        </p:nvSpPr>
        <p:spPr bwMode="auto">
          <a:xfrm>
            <a:off x="698500" y="1206500"/>
            <a:ext cx="4343400" cy="609600"/>
          </a:xfrm>
          <a:prstGeom prst="rect">
            <a:avLst/>
          </a:prstGeom>
          <a:noFill/>
          <a:ln w="12700">
            <a:noFill/>
            <a:miter lim="800000"/>
            <a:headEnd/>
            <a:tailEnd/>
          </a:ln>
          <a:effectLst/>
        </p:spPr>
        <p:txBody>
          <a:bodyPr wrap="none" anchor="ctr"/>
          <a:lstStyle/>
          <a:p>
            <a:pPr algn="l">
              <a:buClr>
                <a:srgbClr val="66FFFF"/>
              </a:buClr>
              <a:buSzPct val="90000"/>
              <a:buFont typeface="Wingdings" pitchFamily="2" charset="2"/>
              <a:buChar char="n"/>
            </a:pPr>
            <a:r>
              <a:rPr lang="en-US" sz="2400">
                <a:effectLst>
                  <a:outerShdw blurRad="38100" dist="38100" dir="2700000" algn="tl">
                    <a:srgbClr val="000000"/>
                  </a:outerShdw>
                </a:effectLst>
                <a:latin typeface="Book Antiqua" pitchFamily="18" charset="0"/>
              </a:rPr>
              <a:t>   The critical values will occur in both the lower and</a:t>
            </a:r>
          </a:p>
          <a:p>
            <a:pPr algn="l">
              <a:buClr>
                <a:srgbClr val="66FFFF"/>
              </a:buClr>
              <a:buFont typeface="Wingdings" pitchFamily="2" charset="2"/>
              <a:buNone/>
            </a:pPr>
            <a:r>
              <a:rPr lang="en-US" sz="2400">
                <a:effectLst>
                  <a:outerShdw blurRad="38100" dist="38100" dir="2700000" algn="tl">
                    <a:srgbClr val="000000"/>
                  </a:outerShdw>
                </a:effectLst>
                <a:latin typeface="Book Antiqua" pitchFamily="18" charset="0"/>
              </a:rPr>
              <a:t>      upper tails of the standard normal curve.</a:t>
            </a:r>
            <a:endParaRPr lang="en-US" sz="2400" i="1">
              <a:effectLst>
                <a:outerShdw blurRad="38100" dist="38100" dir="2700000" algn="tl">
                  <a:srgbClr val="000000"/>
                </a:outerShdw>
              </a:effectLst>
              <a:latin typeface="Symbol" pitchFamily="18" charset="2"/>
            </a:endParaRPr>
          </a:p>
        </p:txBody>
      </p:sp>
      <p:sp>
        <p:nvSpPr>
          <p:cNvPr id="284678" name="Text Box 6"/>
          <p:cNvSpPr txBox="1">
            <a:spLocks noChangeArrowheads="1"/>
          </p:cNvSpPr>
          <p:nvPr/>
        </p:nvSpPr>
        <p:spPr bwMode="auto">
          <a:xfrm>
            <a:off x="720725" y="3192463"/>
            <a:ext cx="6034088" cy="822325"/>
          </a:xfrm>
          <a:prstGeom prst="rect">
            <a:avLst/>
          </a:prstGeom>
          <a:noFill/>
          <a:ln w="12700">
            <a:noFill/>
            <a:miter lim="800000"/>
            <a:headEnd/>
            <a:tailEnd/>
          </a:ln>
          <a:effectLst/>
        </p:spPr>
        <p:txBody>
          <a:bodyPr wrap="none">
            <a:spAutoFit/>
          </a:bodyPr>
          <a:lstStyle/>
          <a:p>
            <a:pPr algn="l">
              <a:lnSpc>
                <a:spcPct val="90000"/>
              </a:lnSpc>
              <a:spcBef>
                <a:spcPct val="20000"/>
              </a:spcBef>
              <a:buClr>
                <a:srgbClr val="66FFFF"/>
              </a:buClr>
              <a:buSzPct val="75000"/>
              <a:buFont typeface="Monotype Sorts" pitchFamily="2" charset="2"/>
              <a:buChar char="n"/>
            </a:pPr>
            <a:r>
              <a:rPr lang="en-US" sz="2400">
                <a:effectLst>
                  <a:outerShdw blurRad="38100" dist="38100" dir="2700000" algn="tl">
                    <a:srgbClr val="000000"/>
                  </a:outerShdw>
                </a:effectLst>
                <a:latin typeface="Book Antiqua" pitchFamily="18" charset="0"/>
              </a:rPr>
              <a:t>   The rejection rule is:</a:t>
            </a:r>
          </a:p>
          <a:p>
            <a:pPr lvl="1" algn="l">
              <a:lnSpc>
                <a:spcPct val="90000"/>
              </a:lnSpc>
              <a:spcBef>
                <a:spcPct val="20000"/>
              </a:spcBef>
              <a:buClr>
                <a:srgbClr val="66FFFF"/>
              </a:buClr>
            </a:pPr>
            <a:r>
              <a:rPr lang="en-US" sz="2400">
                <a:effectLst>
                  <a:outerShdw blurRad="38100" dist="38100" dir="2700000" algn="tl">
                    <a:srgbClr val="000000"/>
                  </a:outerShdw>
                </a:effectLst>
                <a:latin typeface="Book Antiqua" pitchFamily="18" charset="0"/>
              </a:rPr>
              <a:t>               Reject </a:t>
            </a:r>
            <a:r>
              <a:rPr lang="en-US" sz="2400" i="1">
                <a:effectLst>
                  <a:outerShdw blurRad="38100" dist="38100" dir="2700000" algn="tl">
                    <a:srgbClr val="000000"/>
                  </a:outerShdw>
                </a:effectLst>
                <a:latin typeface="Book Antiqua" pitchFamily="18" charset="0"/>
              </a:rPr>
              <a:t>H</a:t>
            </a:r>
            <a:r>
              <a:rPr lang="en-US" sz="2400" baseline="-25000">
                <a:effectLst>
                  <a:outerShdw blurRad="38100" dist="38100" dir="2700000" algn="tl">
                    <a:srgbClr val="000000"/>
                  </a:outerShdw>
                </a:effectLst>
                <a:latin typeface="Book Antiqua" pitchFamily="18" charset="0"/>
              </a:rPr>
              <a:t>0</a:t>
            </a:r>
            <a:r>
              <a:rPr lang="en-US" sz="2400">
                <a:effectLst>
                  <a:outerShdw blurRad="38100" dist="38100" dir="2700000" algn="tl">
                    <a:srgbClr val="000000"/>
                  </a:outerShdw>
                </a:effectLst>
                <a:latin typeface="Book Antiqua" pitchFamily="18" charset="0"/>
              </a:rPr>
              <a:t> if </a:t>
            </a:r>
            <a:r>
              <a:rPr lang="en-US" sz="2400" i="1">
                <a:effectLst>
                  <a:outerShdw blurRad="38100" dist="38100" dir="2700000" algn="tl">
                    <a:srgbClr val="000000"/>
                  </a:outerShdw>
                </a:effectLst>
                <a:latin typeface="Book Antiqua" pitchFamily="18" charset="0"/>
              </a:rPr>
              <a:t>z</a:t>
            </a:r>
            <a:r>
              <a:rPr lang="en-US" sz="2400">
                <a:effectLst>
                  <a:outerShdw blurRad="38100" dist="38100" dir="2700000" algn="tl">
                    <a:srgbClr val="000000"/>
                  </a:outerShdw>
                </a:effectLst>
                <a:latin typeface="Book Antiqua" pitchFamily="18" charset="0"/>
              </a:rPr>
              <a:t> </a:t>
            </a:r>
            <a:r>
              <a:rPr lang="en-US" sz="2400" u="sng">
                <a:effectLst>
                  <a:outerShdw blurRad="38100" dist="38100" dir="2700000" algn="tl">
                    <a:srgbClr val="000000"/>
                  </a:outerShdw>
                </a:effectLst>
                <a:latin typeface="Book Antiqua" pitchFamily="18" charset="0"/>
              </a:rPr>
              <a:t>&lt;</a:t>
            </a: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Book Antiqua" pitchFamily="18" charset="0"/>
              </a:rPr>
              <a:t>z</a:t>
            </a:r>
            <a:r>
              <a:rPr lang="en-US" sz="2400" i="1" baseline="-25000">
                <a:effectLst>
                  <a:outerShdw blurRad="38100" dist="38100" dir="2700000" algn="tl">
                    <a:srgbClr val="000000"/>
                  </a:outerShdw>
                </a:effectLst>
                <a:latin typeface="Symbol" pitchFamily="18" charset="2"/>
              </a:rPr>
              <a:t></a:t>
            </a:r>
            <a:r>
              <a:rPr lang="en-US" sz="2400" baseline="-25000">
                <a:effectLst>
                  <a:outerShdw blurRad="38100" dist="38100" dir="2700000" algn="tl">
                    <a:srgbClr val="000000"/>
                  </a:outerShdw>
                </a:effectLst>
                <a:latin typeface="Book Antiqua" pitchFamily="18" charset="0"/>
              </a:rPr>
              <a:t>/2</a:t>
            </a:r>
            <a:r>
              <a:rPr lang="en-US" sz="2400">
                <a:effectLst>
                  <a:outerShdw blurRad="38100" dist="38100" dir="2700000" algn="tl">
                    <a:srgbClr val="000000"/>
                  </a:outerShdw>
                </a:effectLst>
                <a:latin typeface="Book Antiqua" pitchFamily="18" charset="0"/>
              </a:rPr>
              <a:t>  or  </a:t>
            </a:r>
            <a:r>
              <a:rPr lang="en-US" sz="2400" i="1">
                <a:effectLst>
                  <a:outerShdw blurRad="38100" dist="38100" dir="2700000" algn="tl">
                    <a:srgbClr val="000000"/>
                  </a:outerShdw>
                </a:effectLst>
                <a:latin typeface="Book Antiqua" pitchFamily="18" charset="0"/>
              </a:rPr>
              <a:t>z</a:t>
            </a:r>
            <a:r>
              <a:rPr lang="en-US" sz="2400">
                <a:effectLst>
                  <a:outerShdw blurRad="38100" dist="38100" dir="2700000" algn="tl">
                    <a:srgbClr val="000000"/>
                  </a:outerShdw>
                </a:effectLst>
                <a:latin typeface="Book Antiqua" pitchFamily="18" charset="0"/>
              </a:rPr>
              <a:t> </a:t>
            </a:r>
            <a:r>
              <a:rPr lang="en-US" sz="2400" u="sng">
                <a:effectLst>
                  <a:outerShdw blurRad="38100" dist="38100" dir="2700000" algn="tl">
                    <a:srgbClr val="000000"/>
                  </a:outerShdw>
                </a:effectLst>
                <a:latin typeface="Book Antiqua" pitchFamily="18" charset="0"/>
              </a:rPr>
              <a:t>&gt;</a:t>
            </a: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Book Antiqua" pitchFamily="18" charset="0"/>
              </a:rPr>
              <a:t>z</a:t>
            </a:r>
            <a:r>
              <a:rPr lang="en-US" sz="2400" i="1" baseline="-25000">
                <a:effectLst>
                  <a:outerShdw blurRad="38100" dist="38100" dir="2700000" algn="tl">
                    <a:srgbClr val="000000"/>
                  </a:outerShdw>
                </a:effectLst>
                <a:latin typeface="Symbol" pitchFamily="18" charset="2"/>
              </a:rPr>
              <a:t></a:t>
            </a:r>
            <a:r>
              <a:rPr lang="en-US" sz="2400" baseline="-25000">
                <a:effectLst>
                  <a:outerShdw blurRad="38100" dist="38100" dir="2700000" algn="tl">
                    <a:srgbClr val="000000"/>
                  </a:outerShdw>
                </a:effectLst>
                <a:latin typeface="Book Antiqua" pitchFamily="18" charset="0"/>
              </a:rPr>
              <a:t>/2</a:t>
            </a:r>
            <a:r>
              <a:rPr lang="en-US" sz="2400">
                <a:effectLst>
                  <a:outerShdw blurRad="38100" dist="38100" dir="2700000" algn="tl">
                    <a:srgbClr val="000000"/>
                  </a:outerShdw>
                </a:effectLst>
                <a:latin typeface="Book Antiqua" pitchFamily="18" charset="0"/>
              </a:rPr>
              <a:t>.</a:t>
            </a:r>
            <a:endParaRPr lang="en-US">
              <a:effectLst>
                <a:outerShdw blurRad="38100" dist="38100" dir="2700000" algn="tl">
                  <a:srgbClr val="000000"/>
                </a:outerShdw>
              </a:effectLst>
              <a:latin typeface="Book Antiqua" pitchFamily="18" charset="0"/>
            </a:endParaRPr>
          </a:p>
        </p:txBody>
      </p:sp>
      <p:sp>
        <p:nvSpPr>
          <p:cNvPr id="284679" name="AutoShape 7"/>
          <p:cNvSpPr>
            <a:spLocks noChangeArrowheads="1"/>
          </p:cNvSpPr>
          <p:nvPr/>
        </p:nvSpPr>
        <p:spPr bwMode="auto">
          <a:xfrm rot="5400000">
            <a:off x="536575" y="33147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84680" name="Text Box 8"/>
          <p:cNvSpPr txBox="1">
            <a:spLocks noChangeArrowheads="1"/>
          </p:cNvSpPr>
          <p:nvPr/>
        </p:nvSpPr>
        <p:spPr bwMode="auto">
          <a:xfrm>
            <a:off x="698500" y="1963738"/>
            <a:ext cx="7613650" cy="1187450"/>
          </a:xfrm>
          <a:prstGeom prst="rect">
            <a:avLst/>
          </a:prstGeom>
          <a:noFill/>
          <a:ln w="12700">
            <a:noFill/>
            <a:miter lim="800000"/>
            <a:headEnd/>
            <a:tailEnd/>
          </a:ln>
          <a:effectLst/>
        </p:spPr>
        <p:txBody>
          <a:bodyPr>
            <a:spAutoFit/>
          </a:bodyPr>
          <a:lstStyle/>
          <a:p>
            <a:pPr algn="l">
              <a:buClr>
                <a:srgbClr val="66FFFF"/>
              </a:buClr>
              <a:buSzPct val="90000"/>
              <a:buFont typeface="Wingdings" pitchFamily="2" charset="2"/>
              <a:buChar char="n"/>
            </a:pPr>
            <a:r>
              <a:rPr lang="en-US" sz="2400">
                <a:effectLst>
                  <a:outerShdw blurRad="38100" dist="38100" dir="2700000" algn="tl">
                    <a:srgbClr val="000000"/>
                  </a:outerShdw>
                </a:effectLst>
                <a:latin typeface="Book Antiqua" pitchFamily="18" charset="0"/>
              </a:rPr>
              <a:t>   Use the standard normal probability distribution</a:t>
            </a:r>
          </a:p>
          <a:p>
            <a:pPr algn="l">
              <a:buClr>
                <a:srgbClr val="66FFFF"/>
              </a:buClr>
              <a:buFont typeface="Wingdings" pitchFamily="2" charset="2"/>
              <a:buNone/>
            </a:pPr>
            <a:r>
              <a:rPr lang="en-US" sz="2400">
                <a:effectLst>
                  <a:outerShdw blurRad="38100" dist="38100" dir="2700000" algn="tl">
                    <a:srgbClr val="000000"/>
                  </a:outerShdw>
                </a:effectLst>
                <a:latin typeface="Book Antiqua" pitchFamily="18" charset="0"/>
              </a:rPr>
              <a:t>      table to find </a:t>
            </a:r>
            <a:r>
              <a:rPr lang="en-US" sz="2400" i="1">
                <a:effectLst>
                  <a:outerShdw blurRad="38100" dist="38100" dir="2700000" algn="tl">
                    <a:srgbClr val="000000"/>
                  </a:outerShdw>
                </a:effectLst>
                <a:latin typeface="Book Antiqua" pitchFamily="18" charset="0"/>
              </a:rPr>
              <a:t>z</a:t>
            </a:r>
            <a:r>
              <a:rPr lang="en-US" sz="2400" i="1" baseline="-25000">
                <a:effectLst>
                  <a:outerShdw blurRad="38100" dist="38100" dir="2700000" algn="tl">
                    <a:srgbClr val="000000"/>
                  </a:outerShdw>
                </a:effectLst>
                <a:latin typeface="Symbol" pitchFamily="18" charset="2"/>
              </a:rPr>
              <a:t></a:t>
            </a:r>
            <a:r>
              <a:rPr lang="en-US" sz="2400" baseline="-25000">
                <a:effectLst>
                  <a:outerShdw blurRad="38100" dist="38100" dir="2700000" algn="tl">
                    <a:srgbClr val="000000"/>
                  </a:outerShdw>
                </a:effectLst>
                <a:latin typeface="Book Antiqua" pitchFamily="18" charset="0"/>
              </a:rPr>
              <a:t>/2</a:t>
            </a:r>
            <a:r>
              <a:rPr lang="en-US" sz="2400">
                <a:effectLst>
                  <a:outerShdw blurRad="38100" dist="38100" dir="2700000" algn="tl">
                    <a:srgbClr val="000000"/>
                  </a:outerShdw>
                </a:effectLst>
                <a:latin typeface="Book Antiqua" pitchFamily="18" charset="0"/>
              </a:rPr>
              <a:t> (the </a:t>
            </a:r>
            <a:r>
              <a:rPr lang="en-US" sz="2400" i="1">
                <a:effectLst>
                  <a:outerShdw blurRad="38100" dist="38100" dir="2700000" algn="tl">
                    <a:srgbClr val="000000"/>
                  </a:outerShdw>
                </a:effectLst>
                <a:latin typeface="Book Antiqua" pitchFamily="18" charset="0"/>
              </a:rPr>
              <a:t>z</a:t>
            </a:r>
            <a:r>
              <a:rPr lang="en-US" sz="2400">
                <a:effectLst>
                  <a:outerShdw blurRad="38100" dist="38100" dir="2700000" algn="tl">
                    <a:srgbClr val="000000"/>
                  </a:outerShdw>
                </a:effectLst>
                <a:latin typeface="Book Antiqua" pitchFamily="18" charset="0"/>
              </a:rPr>
              <a:t>-value with an area of </a:t>
            </a:r>
            <a:r>
              <a:rPr lang="en-US" sz="2400" i="1">
                <a:effectLst>
                  <a:outerShdw blurRad="38100" dist="38100" dir="2700000" algn="tl">
                    <a:srgbClr val="000000"/>
                  </a:outerShdw>
                </a:effectLst>
                <a:latin typeface="Symbol" pitchFamily="18" charset="2"/>
              </a:rPr>
              <a:t>a</a:t>
            </a:r>
            <a:r>
              <a:rPr lang="en-US" sz="2400">
                <a:effectLst>
                  <a:outerShdw blurRad="38100" dist="38100" dir="2700000" algn="tl">
                    <a:srgbClr val="000000"/>
                  </a:outerShdw>
                </a:effectLst>
                <a:latin typeface="Book Antiqua" pitchFamily="18" charset="0"/>
              </a:rPr>
              <a:t>/2 in</a:t>
            </a:r>
          </a:p>
          <a:p>
            <a:pPr algn="l">
              <a:buClr>
                <a:srgbClr val="66FFFF"/>
              </a:buClr>
              <a:buFont typeface="Wingdings" pitchFamily="2" charset="2"/>
              <a:buNone/>
            </a:pPr>
            <a:r>
              <a:rPr lang="en-US" sz="2400">
                <a:effectLst>
                  <a:outerShdw blurRad="38100" dist="38100" dir="2700000" algn="tl">
                    <a:srgbClr val="000000"/>
                  </a:outerShdw>
                </a:effectLst>
                <a:latin typeface="Book Antiqua" pitchFamily="18" charset="0"/>
              </a:rPr>
              <a:t>      the upper tail of the distribution).</a:t>
            </a:r>
          </a:p>
        </p:txBody>
      </p:sp>
      <p:sp>
        <p:nvSpPr>
          <p:cNvPr id="284681" name="AutoShape 9"/>
          <p:cNvSpPr>
            <a:spLocks noChangeArrowheads="1"/>
          </p:cNvSpPr>
          <p:nvPr/>
        </p:nvSpPr>
        <p:spPr bwMode="auto">
          <a:xfrm rot="5400000">
            <a:off x="536575" y="20955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284676"/>
                                        </p:tgtEl>
                                        <p:attrNameLst>
                                          <p:attrName>style.visibility</p:attrName>
                                        </p:attrNameLst>
                                      </p:cBhvr>
                                      <p:to>
                                        <p:strVal val="visible"/>
                                      </p:to>
                                    </p:set>
                                    <p:animEffect transition="in" filter="slide(fromLeft)">
                                      <p:cBhvr>
                                        <p:cTn id="7" dur="500"/>
                                        <p:tgtEl>
                                          <p:spTgt spid="284676"/>
                                        </p:tgtEl>
                                      </p:cBhvr>
                                    </p:animEffect>
                                  </p:childTnLst>
                                  <p:subTnLst>
                                    <p:set>
                                      <p:cBhvr override="childStyle">
                                        <p:cTn dur="1" fill="hold" display="0" masterRel="nextClick" afterEffect="1"/>
                                        <p:tgtEl>
                                          <p:spTgt spid="284676"/>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284677"/>
                                        </p:tgtEl>
                                        <p:attrNameLst>
                                          <p:attrName>style.visibility</p:attrName>
                                        </p:attrNameLst>
                                      </p:cBhvr>
                                      <p:to>
                                        <p:strVal val="visible"/>
                                      </p:to>
                                    </p:set>
                                    <p:animEffect transition="in" filter="slide(fromTop)">
                                      <p:cBhvr>
                                        <p:cTn id="12" dur="500"/>
                                        <p:tgtEl>
                                          <p:spTgt spid="284677"/>
                                        </p:tgtEl>
                                      </p:cBhvr>
                                    </p:animEffect>
                                  </p:childTnLst>
                                </p:cTn>
                              </p:par>
                            </p:childTnLst>
                          </p:cTn>
                        </p:par>
                        <p:par>
                          <p:cTn id="13" fill="hold">
                            <p:stCondLst>
                              <p:cond delay="500"/>
                            </p:stCondLst>
                            <p:childTnLst>
                              <p:par>
                                <p:cTn id="14" presetID="12" presetClass="entr" presetSubtype="8" fill="hold" grpId="0" nodeType="afterEffect">
                                  <p:stCondLst>
                                    <p:cond delay="2000"/>
                                  </p:stCondLst>
                                  <p:childTnLst>
                                    <p:set>
                                      <p:cBhvr>
                                        <p:cTn id="15" dur="1" fill="hold">
                                          <p:stCondLst>
                                            <p:cond delay="0"/>
                                          </p:stCondLst>
                                        </p:cTn>
                                        <p:tgtEl>
                                          <p:spTgt spid="284681"/>
                                        </p:tgtEl>
                                        <p:attrNameLst>
                                          <p:attrName>style.visibility</p:attrName>
                                        </p:attrNameLst>
                                      </p:cBhvr>
                                      <p:to>
                                        <p:strVal val="visible"/>
                                      </p:to>
                                    </p:set>
                                    <p:animEffect transition="in" filter="slide(fromLeft)">
                                      <p:cBhvr>
                                        <p:cTn id="16" dur="500"/>
                                        <p:tgtEl>
                                          <p:spTgt spid="284681"/>
                                        </p:tgtEl>
                                      </p:cBhvr>
                                    </p:animEffect>
                                  </p:childTnLst>
                                  <p:subTnLst>
                                    <p:set>
                                      <p:cBhvr override="childStyle">
                                        <p:cTn dur="1" fill="hold" display="0" masterRel="nextClick" afterEffect="1"/>
                                        <p:tgtEl>
                                          <p:spTgt spid="284681"/>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284680"/>
                                        </p:tgtEl>
                                        <p:attrNameLst>
                                          <p:attrName>style.visibility</p:attrName>
                                        </p:attrNameLst>
                                      </p:cBhvr>
                                      <p:to>
                                        <p:strVal val="visible"/>
                                      </p:to>
                                    </p:set>
                                    <p:animEffect transition="in" filter="slide(fromTop)">
                                      <p:cBhvr>
                                        <p:cTn id="21" dur="500"/>
                                        <p:tgtEl>
                                          <p:spTgt spid="284680"/>
                                        </p:tgtEl>
                                      </p:cBhvr>
                                    </p:animEffect>
                                  </p:childTnLst>
                                </p:cTn>
                              </p:par>
                            </p:childTnLst>
                          </p:cTn>
                        </p:par>
                        <p:par>
                          <p:cTn id="22" fill="hold">
                            <p:stCondLst>
                              <p:cond delay="500"/>
                            </p:stCondLst>
                            <p:childTnLst>
                              <p:par>
                                <p:cTn id="23" presetID="12" presetClass="entr" presetSubtype="8" fill="hold" grpId="0" nodeType="afterEffect">
                                  <p:stCondLst>
                                    <p:cond delay="2000"/>
                                  </p:stCondLst>
                                  <p:childTnLst>
                                    <p:set>
                                      <p:cBhvr>
                                        <p:cTn id="24" dur="1" fill="hold">
                                          <p:stCondLst>
                                            <p:cond delay="0"/>
                                          </p:stCondLst>
                                        </p:cTn>
                                        <p:tgtEl>
                                          <p:spTgt spid="284679"/>
                                        </p:tgtEl>
                                        <p:attrNameLst>
                                          <p:attrName>style.visibility</p:attrName>
                                        </p:attrNameLst>
                                      </p:cBhvr>
                                      <p:to>
                                        <p:strVal val="visible"/>
                                      </p:to>
                                    </p:set>
                                    <p:animEffect transition="in" filter="slide(fromLeft)">
                                      <p:cBhvr>
                                        <p:cTn id="25" dur="500"/>
                                        <p:tgtEl>
                                          <p:spTgt spid="284679"/>
                                        </p:tgtEl>
                                      </p:cBhvr>
                                    </p:animEffect>
                                  </p:childTnLst>
                                  <p:subTnLst>
                                    <p:set>
                                      <p:cBhvr override="childStyle">
                                        <p:cTn dur="1" fill="hold" display="0" masterRel="nextClick" afterEffect="1"/>
                                        <p:tgtEl>
                                          <p:spTgt spid="284679"/>
                                        </p:tgtEl>
                                        <p:attrNameLst>
                                          <p:attrName>style.visibility</p:attrName>
                                        </p:attrNameLst>
                                      </p:cBhvr>
                                      <p:to>
                                        <p:strVal val="hidden"/>
                                      </p:to>
                                    </p:set>
                                  </p:subTnLst>
                                </p:cTn>
                              </p:par>
                            </p:childTnLst>
                          </p:cTn>
                        </p:par>
                      </p:childTnLst>
                    </p:cTn>
                  </p:par>
                  <p:par>
                    <p:cTn id="26" fill="hold">
                      <p:stCondLst>
                        <p:cond delay="indefinite"/>
                      </p:stCondLst>
                      <p:childTnLst>
                        <p:par>
                          <p:cTn id="27" fill="hold">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284678"/>
                                        </p:tgtEl>
                                        <p:attrNameLst>
                                          <p:attrName>style.visibility</p:attrName>
                                        </p:attrNameLst>
                                      </p:cBhvr>
                                      <p:to>
                                        <p:strVal val="visible"/>
                                      </p:to>
                                    </p:set>
                                    <p:animEffect transition="in" filter="slide(fromTop)">
                                      <p:cBhvr>
                                        <p:cTn id="30" dur="500"/>
                                        <p:tgtEl>
                                          <p:spTgt spid="2846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4676" grpId="0" animBg="1"/>
      <p:bldP spid="284677" grpId="0" autoUpdateAnimBg="0"/>
      <p:bldP spid="284678" grpId="0" autoUpdateAnimBg="0"/>
      <p:bldP spid="284679" grpId="0" animBg="1"/>
      <p:bldP spid="284680" grpId="0" autoUpdateAnimBg="0"/>
      <p:bldP spid="284681"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Grp="1" noChangeArrowheads="1"/>
          </p:cNvSpPr>
          <p:nvPr>
            <p:ph type="body" idx="1"/>
          </p:nvPr>
        </p:nvSpPr>
        <p:spPr>
          <a:xfrm>
            <a:off x="711200" y="1084263"/>
            <a:ext cx="5110163" cy="541337"/>
          </a:xfrm>
          <a:noFill/>
          <a:ln/>
        </p:spPr>
        <p:txBody>
          <a:bodyPr/>
          <a:lstStyle/>
          <a:p>
            <a:r>
              <a:rPr lang="en-US">
                <a:solidFill>
                  <a:srgbClr val="66FFFF"/>
                </a:solidFill>
              </a:rPr>
              <a:t>Example:  Glow Toothpaste</a:t>
            </a:r>
            <a:r>
              <a:rPr lang="en-US"/>
              <a:t> </a:t>
            </a:r>
          </a:p>
        </p:txBody>
      </p:sp>
      <p:sp>
        <p:nvSpPr>
          <p:cNvPr id="21572" name="AutoShape 68"/>
          <p:cNvSpPr>
            <a:spLocks noChangeArrowheads="1"/>
          </p:cNvSpPr>
          <p:nvPr/>
        </p:nvSpPr>
        <p:spPr bwMode="auto">
          <a:xfrm rot="5400000">
            <a:off x="752475" y="17335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1573" name="AutoShape 69"/>
          <p:cNvSpPr>
            <a:spLocks noChangeArrowheads="1"/>
          </p:cNvSpPr>
          <p:nvPr/>
        </p:nvSpPr>
        <p:spPr bwMode="auto">
          <a:xfrm rot="5400000">
            <a:off x="752475" y="32956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1574" name="Text Box 70"/>
          <p:cNvSpPr txBox="1">
            <a:spLocks noChangeArrowheads="1"/>
          </p:cNvSpPr>
          <p:nvPr/>
        </p:nvSpPr>
        <p:spPr bwMode="auto">
          <a:xfrm>
            <a:off x="1082675" y="3195638"/>
            <a:ext cx="7343775" cy="1844675"/>
          </a:xfrm>
          <a:prstGeom prst="rect">
            <a:avLst/>
          </a:prstGeom>
          <a:noFill/>
          <a:ln w="12700">
            <a:noFill/>
            <a:miter lim="800000"/>
            <a:headEnd/>
            <a:tailEnd/>
          </a:ln>
          <a:effectLst/>
        </p:spPr>
        <p:txBody>
          <a:bodyPr>
            <a:spAutoFit/>
          </a:bodyPr>
          <a:lstStyle/>
          <a:p>
            <a:pPr algn="l">
              <a:lnSpc>
                <a:spcPct val="8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Quality assurance procedures call for the</a:t>
            </a:r>
          </a:p>
          <a:p>
            <a:pPr algn="l">
              <a:lnSpc>
                <a:spcPct val="8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continuation of the filling process if the sample</a:t>
            </a:r>
          </a:p>
          <a:p>
            <a:pPr algn="l">
              <a:lnSpc>
                <a:spcPct val="8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results are consistent with the assumption that the</a:t>
            </a:r>
          </a:p>
          <a:p>
            <a:pPr algn="l">
              <a:lnSpc>
                <a:spcPct val="8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mean filling weight for the population of toothpaste</a:t>
            </a:r>
          </a:p>
          <a:p>
            <a:pPr algn="l">
              <a:lnSpc>
                <a:spcPct val="8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tubes is 6 oz.; otherwise the process will be adjusted.</a:t>
            </a:r>
          </a:p>
        </p:txBody>
      </p:sp>
      <p:sp>
        <p:nvSpPr>
          <p:cNvPr id="21575" name="Text Box 71"/>
          <p:cNvSpPr txBox="1">
            <a:spLocks noChangeArrowheads="1"/>
          </p:cNvSpPr>
          <p:nvPr/>
        </p:nvSpPr>
        <p:spPr bwMode="auto">
          <a:xfrm>
            <a:off x="1076325" y="1665288"/>
            <a:ext cx="7200900" cy="1479550"/>
          </a:xfrm>
          <a:prstGeom prst="rect">
            <a:avLst/>
          </a:prstGeom>
          <a:noFill/>
          <a:ln w="12700">
            <a:noFill/>
            <a:miter lim="800000"/>
            <a:headEnd/>
            <a:tailEnd/>
          </a:ln>
          <a:effectLst/>
        </p:spPr>
        <p:txBody>
          <a:bodyPr>
            <a:spAutoFit/>
          </a:bodyPr>
          <a:lstStyle/>
          <a:p>
            <a:pPr algn="l">
              <a:lnSpc>
                <a:spcPct val="8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The production line for Glow toothpaste is</a:t>
            </a:r>
          </a:p>
          <a:p>
            <a:pPr algn="l">
              <a:lnSpc>
                <a:spcPct val="8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designed to fill tubes with a mean weight of 6 oz.</a:t>
            </a:r>
          </a:p>
          <a:p>
            <a:pPr algn="l">
              <a:lnSpc>
                <a:spcPct val="8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Periodically, a sample of 30 tubes will be selected in</a:t>
            </a:r>
          </a:p>
          <a:p>
            <a:pPr algn="l">
              <a:lnSpc>
                <a:spcPct val="8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order to check the filling process.</a:t>
            </a:r>
          </a:p>
        </p:txBody>
      </p:sp>
      <p:sp>
        <p:nvSpPr>
          <p:cNvPr id="21577" name="Rectangle 73"/>
          <p:cNvSpPr>
            <a:spLocks noChangeArrowheads="1"/>
          </p:cNvSpPr>
          <p:nvPr/>
        </p:nvSpPr>
        <p:spPr bwMode="auto">
          <a:xfrm>
            <a:off x="690563" y="141288"/>
            <a:ext cx="7772400" cy="8143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Two-Tailed Tests About a Population Mean:</a:t>
            </a:r>
          </a:p>
          <a:p>
            <a:r>
              <a:rPr lang="en-US" sz="2800" i="1">
                <a:solidFill>
                  <a:srgbClr val="66FFFF"/>
                </a:solidFill>
                <a:effectLst>
                  <a:outerShdw blurRad="38100" dist="38100" dir="2700000" algn="tl">
                    <a:srgbClr val="000000"/>
                  </a:outerShdw>
                </a:effectLst>
                <a:latin typeface="Symbol" pitchFamily="18" charset="2"/>
              </a:rPr>
              <a:t>s</a:t>
            </a:r>
            <a:r>
              <a:rPr lang="en-US" sz="2800">
                <a:solidFill>
                  <a:srgbClr val="66FFFF"/>
                </a:solidFill>
                <a:effectLst>
                  <a:outerShdw blurRad="38100" dist="38100" dir="2700000" algn="tl">
                    <a:srgbClr val="000000"/>
                  </a:outerShdw>
                </a:effectLst>
                <a:latin typeface="Book Antiqua" pitchFamily="18" charset="0"/>
              </a:rPr>
              <a:t>  Known</a:t>
            </a:r>
            <a:endParaRPr lang="en-US" sz="2600">
              <a:solidFill>
                <a:srgbClr val="66FFFF"/>
              </a:solidFill>
              <a:effectLst>
                <a:outerShdw blurRad="38100" dist="38100" dir="2700000" algn="tl">
                  <a:srgbClr val="000000"/>
                </a:outerShdw>
              </a:effectLst>
              <a:latin typeface="Book Antiqua" pitchFamily="18" charset="0"/>
            </a:endParaRP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21572"/>
                                        </p:tgtEl>
                                        <p:attrNameLst>
                                          <p:attrName>style.visibility</p:attrName>
                                        </p:attrNameLst>
                                      </p:cBhvr>
                                      <p:to>
                                        <p:strVal val="visible"/>
                                      </p:to>
                                    </p:set>
                                    <p:animEffect transition="in" filter="slide(fromLeft)">
                                      <p:cBhvr>
                                        <p:cTn id="7" dur="500"/>
                                        <p:tgtEl>
                                          <p:spTgt spid="21572"/>
                                        </p:tgtEl>
                                      </p:cBhvr>
                                    </p:animEffect>
                                  </p:childTnLst>
                                  <p:subTnLst>
                                    <p:set>
                                      <p:cBhvr override="childStyle">
                                        <p:cTn dur="1" fill="hold" display="0" masterRel="nextClick" afterEffect="1"/>
                                        <p:tgtEl>
                                          <p:spTgt spid="21572"/>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1575"/>
                                        </p:tgtEl>
                                        <p:attrNameLst>
                                          <p:attrName>style.visibility</p:attrName>
                                        </p:attrNameLst>
                                      </p:cBhvr>
                                      <p:to>
                                        <p:strVal val="visible"/>
                                      </p:to>
                                    </p:set>
                                    <p:animEffect transition="in" filter="blinds(horizontal)">
                                      <p:cBhvr>
                                        <p:cTn id="12" dur="500"/>
                                        <p:tgtEl>
                                          <p:spTgt spid="21575"/>
                                        </p:tgtEl>
                                      </p:cBhvr>
                                    </p:animEffect>
                                  </p:childTnLst>
                                </p:cTn>
                              </p:par>
                            </p:childTnLst>
                          </p:cTn>
                        </p:par>
                        <p:par>
                          <p:cTn id="13" fill="hold">
                            <p:stCondLst>
                              <p:cond delay="500"/>
                            </p:stCondLst>
                            <p:childTnLst>
                              <p:par>
                                <p:cTn id="14" presetID="12" presetClass="entr" presetSubtype="8" fill="hold" grpId="0" nodeType="afterEffect">
                                  <p:stCondLst>
                                    <p:cond delay="3000"/>
                                  </p:stCondLst>
                                  <p:childTnLst>
                                    <p:set>
                                      <p:cBhvr>
                                        <p:cTn id="15" dur="1" fill="hold">
                                          <p:stCondLst>
                                            <p:cond delay="0"/>
                                          </p:stCondLst>
                                        </p:cTn>
                                        <p:tgtEl>
                                          <p:spTgt spid="21573"/>
                                        </p:tgtEl>
                                        <p:attrNameLst>
                                          <p:attrName>style.visibility</p:attrName>
                                        </p:attrNameLst>
                                      </p:cBhvr>
                                      <p:to>
                                        <p:strVal val="visible"/>
                                      </p:to>
                                    </p:set>
                                    <p:animEffect transition="in" filter="slide(fromLeft)">
                                      <p:cBhvr>
                                        <p:cTn id="16" dur="500"/>
                                        <p:tgtEl>
                                          <p:spTgt spid="21573"/>
                                        </p:tgtEl>
                                      </p:cBhvr>
                                    </p:animEffect>
                                  </p:childTnLst>
                                  <p:subTnLst>
                                    <p:set>
                                      <p:cBhvr override="childStyle">
                                        <p:cTn dur="1" fill="hold" display="0" masterRel="nextClick" afterEffect="1"/>
                                        <p:tgtEl>
                                          <p:spTgt spid="21573"/>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21574"/>
                                        </p:tgtEl>
                                        <p:attrNameLst>
                                          <p:attrName>style.visibility</p:attrName>
                                        </p:attrNameLst>
                                      </p:cBhvr>
                                      <p:to>
                                        <p:strVal val="visible"/>
                                      </p:to>
                                    </p:set>
                                    <p:animEffect transition="in" filter="blinds(horizontal)">
                                      <p:cBhvr>
                                        <p:cTn id="21" dur="500"/>
                                        <p:tgtEl>
                                          <p:spTgt spid="215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72" grpId="0" animBg="1"/>
      <p:bldP spid="21573" grpId="0" animBg="1"/>
      <p:bldP spid="21574" grpId="0" autoUpdateAnimBg="0"/>
      <p:bldP spid="21575" grpId="0"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801" name="AutoShape 193"/>
          <p:cNvSpPr>
            <a:spLocks noChangeArrowheads="1"/>
          </p:cNvSpPr>
          <p:nvPr/>
        </p:nvSpPr>
        <p:spPr bwMode="auto">
          <a:xfrm rot="5400000">
            <a:off x="752475" y="17399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96802" name="AutoShape 194"/>
          <p:cNvSpPr>
            <a:spLocks noChangeArrowheads="1"/>
          </p:cNvSpPr>
          <p:nvPr/>
        </p:nvSpPr>
        <p:spPr bwMode="auto">
          <a:xfrm rot="5400000">
            <a:off x="752475" y="30289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96803" name="Text Box 195"/>
          <p:cNvSpPr txBox="1">
            <a:spLocks noChangeArrowheads="1"/>
          </p:cNvSpPr>
          <p:nvPr/>
        </p:nvSpPr>
        <p:spPr bwMode="auto">
          <a:xfrm>
            <a:off x="1038225" y="2919413"/>
            <a:ext cx="7378700" cy="1625600"/>
          </a:xfrm>
          <a:prstGeom prst="rect">
            <a:avLst/>
          </a:prstGeom>
          <a:noFill/>
          <a:ln w="12700">
            <a:noFill/>
            <a:miter lim="800000"/>
            <a:headEnd/>
            <a:tailEnd/>
          </a:ln>
          <a:effectLst/>
        </p:spPr>
        <p:txBody>
          <a:bodyPr>
            <a:spAutoFit/>
          </a:bodyPr>
          <a:lstStyle/>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Perform a hypothesis test, at the .03 level of</a:t>
            </a:r>
          </a:p>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significance, to help determine whether the filling</a:t>
            </a:r>
          </a:p>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process should continue operating or be stopped and</a:t>
            </a:r>
          </a:p>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corrected.</a:t>
            </a:r>
          </a:p>
        </p:txBody>
      </p:sp>
      <p:sp>
        <p:nvSpPr>
          <p:cNvPr id="196804" name="Text Box 196"/>
          <p:cNvSpPr txBox="1">
            <a:spLocks noChangeArrowheads="1"/>
          </p:cNvSpPr>
          <p:nvPr/>
        </p:nvSpPr>
        <p:spPr bwMode="auto">
          <a:xfrm>
            <a:off x="1019175" y="1636713"/>
            <a:ext cx="7234238" cy="1223962"/>
          </a:xfrm>
          <a:prstGeom prst="rect">
            <a:avLst/>
          </a:prstGeom>
          <a:noFill/>
          <a:ln w="12700">
            <a:noFill/>
            <a:miter lim="800000"/>
            <a:headEnd/>
            <a:tailEnd/>
          </a:ln>
          <a:effectLst/>
        </p:spPr>
        <p:txBody>
          <a:bodyPr>
            <a:spAutoFit/>
          </a:bodyPr>
          <a:lstStyle/>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Assume that a sample of 30 toothpaste tubes</a:t>
            </a:r>
          </a:p>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provides a sample mean of 6.1 oz.  The population</a:t>
            </a:r>
          </a:p>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standard deviation is believed to be 0.2 oz.</a:t>
            </a:r>
          </a:p>
        </p:txBody>
      </p:sp>
      <p:sp>
        <p:nvSpPr>
          <p:cNvPr id="196805" name="Rectangle 197"/>
          <p:cNvSpPr>
            <a:spLocks noChangeArrowheads="1"/>
          </p:cNvSpPr>
          <p:nvPr/>
        </p:nvSpPr>
        <p:spPr bwMode="auto">
          <a:xfrm>
            <a:off x="690563" y="141288"/>
            <a:ext cx="7772400" cy="8143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Two-Tailed Tests About a Population Mean:</a:t>
            </a:r>
          </a:p>
          <a:p>
            <a:r>
              <a:rPr lang="en-US" sz="2800" i="1">
                <a:solidFill>
                  <a:srgbClr val="66FFFF"/>
                </a:solidFill>
                <a:effectLst>
                  <a:outerShdw blurRad="38100" dist="38100" dir="2700000" algn="tl">
                    <a:srgbClr val="000000"/>
                  </a:outerShdw>
                </a:effectLst>
                <a:latin typeface="Symbol" pitchFamily="18" charset="2"/>
              </a:rPr>
              <a:t>s</a:t>
            </a:r>
            <a:r>
              <a:rPr lang="en-US" sz="2800">
                <a:solidFill>
                  <a:srgbClr val="66FFFF"/>
                </a:solidFill>
                <a:effectLst>
                  <a:outerShdw blurRad="38100" dist="38100" dir="2700000" algn="tl">
                    <a:srgbClr val="000000"/>
                  </a:outerShdw>
                </a:effectLst>
                <a:latin typeface="Book Antiqua" pitchFamily="18" charset="0"/>
              </a:rPr>
              <a:t>  Known</a:t>
            </a:r>
            <a:endParaRPr lang="en-US" sz="2600">
              <a:solidFill>
                <a:srgbClr val="66FFFF"/>
              </a:solidFill>
              <a:effectLst>
                <a:outerShdw blurRad="38100" dist="38100" dir="2700000" algn="tl">
                  <a:srgbClr val="000000"/>
                </a:outerShdw>
              </a:effectLst>
              <a:latin typeface="Book Antiqua" pitchFamily="18" charset="0"/>
            </a:endParaRPr>
          </a:p>
        </p:txBody>
      </p:sp>
      <p:sp>
        <p:nvSpPr>
          <p:cNvPr id="196806" name="Rectangle 198"/>
          <p:cNvSpPr>
            <a:spLocks noChangeArrowheads="1"/>
          </p:cNvSpPr>
          <p:nvPr/>
        </p:nvSpPr>
        <p:spPr bwMode="auto">
          <a:xfrm>
            <a:off x="711200" y="1084263"/>
            <a:ext cx="5110163" cy="541337"/>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solidFill>
                  <a:srgbClr val="66FFFF"/>
                </a:solidFill>
                <a:effectLst>
                  <a:outerShdw blurRad="38100" dist="38100" dir="2700000" algn="tl">
                    <a:srgbClr val="000000"/>
                  </a:outerShdw>
                </a:effectLst>
                <a:latin typeface="Book Antiqua" pitchFamily="18" charset="0"/>
              </a:rPr>
              <a:t>Example:  Glow Toothpaste</a:t>
            </a:r>
            <a:r>
              <a:rPr lang="en-US" sz="2400">
                <a:effectLst>
                  <a:outerShdw blurRad="38100" dist="38100" dir="2700000" algn="tl">
                    <a:srgbClr val="000000"/>
                  </a:outerShdw>
                </a:effectLst>
                <a:latin typeface="Book Antiqua" pitchFamily="18" charset="0"/>
              </a:rPr>
              <a:t> </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196801"/>
                                        </p:tgtEl>
                                        <p:attrNameLst>
                                          <p:attrName>style.visibility</p:attrName>
                                        </p:attrNameLst>
                                      </p:cBhvr>
                                      <p:to>
                                        <p:strVal val="visible"/>
                                      </p:to>
                                    </p:set>
                                    <p:animEffect transition="in" filter="slide(fromLeft)">
                                      <p:cBhvr>
                                        <p:cTn id="7" dur="500"/>
                                        <p:tgtEl>
                                          <p:spTgt spid="196801"/>
                                        </p:tgtEl>
                                      </p:cBhvr>
                                    </p:animEffect>
                                  </p:childTnLst>
                                  <p:subTnLst>
                                    <p:set>
                                      <p:cBhvr override="childStyle">
                                        <p:cTn dur="1" fill="hold" display="0" masterRel="nextClick" afterEffect="1"/>
                                        <p:tgtEl>
                                          <p:spTgt spid="196801"/>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96804"/>
                                        </p:tgtEl>
                                        <p:attrNameLst>
                                          <p:attrName>style.visibility</p:attrName>
                                        </p:attrNameLst>
                                      </p:cBhvr>
                                      <p:to>
                                        <p:strVal val="visible"/>
                                      </p:to>
                                    </p:set>
                                    <p:animEffect transition="in" filter="blinds(horizontal)">
                                      <p:cBhvr>
                                        <p:cTn id="12" dur="500"/>
                                        <p:tgtEl>
                                          <p:spTgt spid="196804"/>
                                        </p:tgtEl>
                                      </p:cBhvr>
                                    </p:animEffect>
                                  </p:childTnLst>
                                </p:cTn>
                              </p:par>
                            </p:childTnLst>
                          </p:cTn>
                        </p:par>
                        <p:par>
                          <p:cTn id="13" fill="hold">
                            <p:stCondLst>
                              <p:cond delay="500"/>
                            </p:stCondLst>
                            <p:childTnLst>
                              <p:par>
                                <p:cTn id="14" presetID="12" presetClass="entr" presetSubtype="8" fill="hold" grpId="0" nodeType="afterEffect">
                                  <p:stCondLst>
                                    <p:cond delay="3000"/>
                                  </p:stCondLst>
                                  <p:childTnLst>
                                    <p:set>
                                      <p:cBhvr>
                                        <p:cTn id="15" dur="1" fill="hold">
                                          <p:stCondLst>
                                            <p:cond delay="0"/>
                                          </p:stCondLst>
                                        </p:cTn>
                                        <p:tgtEl>
                                          <p:spTgt spid="196802"/>
                                        </p:tgtEl>
                                        <p:attrNameLst>
                                          <p:attrName>style.visibility</p:attrName>
                                        </p:attrNameLst>
                                      </p:cBhvr>
                                      <p:to>
                                        <p:strVal val="visible"/>
                                      </p:to>
                                    </p:set>
                                    <p:animEffect transition="in" filter="slide(fromLeft)">
                                      <p:cBhvr>
                                        <p:cTn id="16" dur="500"/>
                                        <p:tgtEl>
                                          <p:spTgt spid="196802"/>
                                        </p:tgtEl>
                                      </p:cBhvr>
                                    </p:animEffect>
                                  </p:childTnLst>
                                  <p:subTnLst>
                                    <p:set>
                                      <p:cBhvr override="childStyle">
                                        <p:cTn dur="1" fill="hold" display="0" masterRel="nextClick" afterEffect="1"/>
                                        <p:tgtEl>
                                          <p:spTgt spid="196802"/>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196803"/>
                                        </p:tgtEl>
                                        <p:attrNameLst>
                                          <p:attrName>style.visibility</p:attrName>
                                        </p:attrNameLst>
                                      </p:cBhvr>
                                      <p:to>
                                        <p:strVal val="visible"/>
                                      </p:to>
                                    </p:set>
                                    <p:animEffect transition="in" filter="blinds(horizontal)">
                                      <p:cBhvr>
                                        <p:cTn id="21" dur="500"/>
                                        <p:tgtEl>
                                          <p:spTgt spid="1968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6801" grpId="0" animBg="1"/>
      <p:bldP spid="196802" grpId="0" animBg="1"/>
      <p:bldP spid="196803" grpId="0" autoUpdateAnimBg="0"/>
      <p:bldP spid="196804" grpId="0"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698" name="Rectangle 2"/>
          <p:cNvSpPr>
            <a:spLocks noChangeArrowheads="1"/>
          </p:cNvSpPr>
          <p:nvPr/>
        </p:nvSpPr>
        <p:spPr bwMode="auto">
          <a:xfrm>
            <a:off x="1181100" y="1733550"/>
            <a:ext cx="4267200" cy="57150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285699" name="Text Box 3"/>
          <p:cNvSpPr txBox="1">
            <a:spLocks noChangeArrowheads="1"/>
          </p:cNvSpPr>
          <p:nvPr/>
        </p:nvSpPr>
        <p:spPr bwMode="auto">
          <a:xfrm>
            <a:off x="1216025" y="1785938"/>
            <a:ext cx="4173538" cy="457200"/>
          </a:xfrm>
          <a:prstGeom prst="rect">
            <a:avLst/>
          </a:prstGeom>
          <a:noFill/>
          <a:ln w="12700">
            <a:noFill/>
            <a:miter lim="800000"/>
            <a:headEnd/>
            <a:tailEnd/>
          </a:ln>
          <a:effectLst/>
        </p:spPr>
        <p:txBody>
          <a:bodyPr wrap="none">
            <a:spAutoFit/>
          </a:bodyPr>
          <a:lstStyle/>
          <a:p>
            <a:pPr algn="l"/>
            <a:r>
              <a:rPr lang="en-US" sz="2400">
                <a:effectLst>
                  <a:outerShdw blurRad="38100" dist="38100" dir="2700000" algn="tl">
                    <a:srgbClr val="000000"/>
                  </a:outerShdw>
                </a:effectLst>
                <a:latin typeface="Book Antiqua" pitchFamily="18" charset="0"/>
              </a:rPr>
              <a:t>1.  Determine the hypotheses.</a:t>
            </a:r>
          </a:p>
        </p:txBody>
      </p:sp>
      <p:sp>
        <p:nvSpPr>
          <p:cNvPr id="285700" name="Rectangle 4"/>
          <p:cNvSpPr>
            <a:spLocks noChangeArrowheads="1"/>
          </p:cNvSpPr>
          <p:nvPr/>
        </p:nvSpPr>
        <p:spPr bwMode="auto">
          <a:xfrm>
            <a:off x="1181100" y="2876550"/>
            <a:ext cx="4953000" cy="57150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285701" name="Text Box 5"/>
          <p:cNvSpPr txBox="1">
            <a:spLocks noChangeArrowheads="1"/>
          </p:cNvSpPr>
          <p:nvPr/>
        </p:nvSpPr>
        <p:spPr bwMode="auto">
          <a:xfrm>
            <a:off x="1219200" y="2928938"/>
            <a:ext cx="4854575" cy="457200"/>
          </a:xfrm>
          <a:prstGeom prst="rect">
            <a:avLst/>
          </a:prstGeom>
          <a:noFill/>
          <a:ln w="12700">
            <a:noFill/>
            <a:miter lim="800000"/>
            <a:headEnd/>
            <a:tailEnd/>
          </a:ln>
          <a:effectLst/>
        </p:spPr>
        <p:txBody>
          <a:bodyPr wrap="none">
            <a:spAutoFit/>
          </a:bodyPr>
          <a:lstStyle/>
          <a:p>
            <a:pPr algn="l"/>
            <a:r>
              <a:rPr lang="en-US" sz="2400">
                <a:effectLst>
                  <a:outerShdw blurRad="38100" dist="38100" dir="2700000" algn="tl">
                    <a:srgbClr val="000000"/>
                  </a:outerShdw>
                </a:effectLst>
                <a:latin typeface="Book Antiqua" pitchFamily="18" charset="0"/>
              </a:rPr>
              <a:t>2.  Specify the level of significance.</a:t>
            </a:r>
          </a:p>
        </p:txBody>
      </p:sp>
      <p:sp>
        <p:nvSpPr>
          <p:cNvPr id="285702" name="Rectangle 6"/>
          <p:cNvSpPr>
            <a:spLocks noChangeArrowheads="1"/>
          </p:cNvSpPr>
          <p:nvPr/>
        </p:nvSpPr>
        <p:spPr bwMode="auto">
          <a:xfrm>
            <a:off x="1181100" y="3714750"/>
            <a:ext cx="5829300" cy="57150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285703" name="Text Box 7"/>
          <p:cNvSpPr txBox="1">
            <a:spLocks noChangeArrowheads="1"/>
          </p:cNvSpPr>
          <p:nvPr/>
        </p:nvSpPr>
        <p:spPr bwMode="auto">
          <a:xfrm>
            <a:off x="1236663" y="3767138"/>
            <a:ext cx="5719762" cy="457200"/>
          </a:xfrm>
          <a:prstGeom prst="rect">
            <a:avLst/>
          </a:prstGeom>
          <a:noFill/>
          <a:ln w="12700">
            <a:noFill/>
            <a:miter lim="800000"/>
            <a:headEnd/>
            <a:tailEnd/>
          </a:ln>
          <a:effectLst/>
        </p:spPr>
        <p:txBody>
          <a:bodyPr wrap="none">
            <a:spAutoFit/>
          </a:bodyPr>
          <a:lstStyle/>
          <a:p>
            <a:pPr algn="l"/>
            <a:r>
              <a:rPr lang="en-US" sz="2400">
                <a:effectLst>
                  <a:outerShdw blurRad="38100" dist="38100" dir="2700000" algn="tl">
                    <a:srgbClr val="000000"/>
                  </a:outerShdw>
                </a:effectLst>
                <a:latin typeface="Book Antiqua" pitchFamily="18" charset="0"/>
              </a:rPr>
              <a:t>3.  Compute the value of the test statistic.</a:t>
            </a:r>
          </a:p>
        </p:txBody>
      </p:sp>
      <p:sp>
        <p:nvSpPr>
          <p:cNvPr id="285704" name="Text Box 8"/>
          <p:cNvSpPr txBox="1">
            <a:spLocks noChangeArrowheads="1"/>
          </p:cNvSpPr>
          <p:nvPr/>
        </p:nvSpPr>
        <p:spPr bwMode="auto">
          <a:xfrm>
            <a:off x="6237288" y="2925763"/>
            <a:ext cx="1169987" cy="457200"/>
          </a:xfrm>
          <a:prstGeom prst="rect">
            <a:avLst/>
          </a:prstGeom>
          <a:noFill/>
          <a:ln w="12700">
            <a:noFill/>
            <a:miter lim="800000"/>
            <a:headEnd/>
            <a:tailEnd/>
          </a:ln>
          <a:effectLst/>
        </p:spPr>
        <p:txBody>
          <a:bodyPr wrap="none">
            <a:spAutoFit/>
          </a:bodyPr>
          <a:lstStyle/>
          <a:p>
            <a:r>
              <a:rPr lang="en-US" sz="2400" i="1">
                <a:effectLst>
                  <a:outerShdw blurRad="38100" dist="38100" dir="2700000" algn="tl">
                    <a:srgbClr val="000000"/>
                  </a:outerShdw>
                </a:effectLst>
                <a:latin typeface="Symbol" pitchFamily="18" charset="2"/>
              </a:rPr>
              <a:t>a </a:t>
            </a:r>
            <a:r>
              <a:rPr lang="en-US" sz="2400">
                <a:effectLst>
                  <a:outerShdw blurRad="38100" dist="38100" dir="2700000" algn="tl">
                    <a:srgbClr val="000000"/>
                  </a:outerShdw>
                </a:effectLst>
                <a:latin typeface="Book Antiqua" pitchFamily="18" charset="0"/>
              </a:rPr>
              <a:t> = .03</a:t>
            </a:r>
          </a:p>
        </p:txBody>
      </p:sp>
      <p:sp>
        <p:nvSpPr>
          <p:cNvPr id="285709" name="Text Box 13"/>
          <p:cNvSpPr txBox="1">
            <a:spLocks noChangeArrowheads="1"/>
          </p:cNvSpPr>
          <p:nvPr/>
        </p:nvSpPr>
        <p:spPr bwMode="auto">
          <a:xfrm>
            <a:off x="698500" y="1106488"/>
            <a:ext cx="5949950" cy="457200"/>
          </a:xfrm>
          <a:prstGeom prst="rect">
            <a:avLst/>
          </a:prstGeom>
          <a:noFill/>
          <a:ln w="12700">
            <a:noFill/>
            <a:miter lim="800000"/>
            <a:headEnd/>
            <a:tailEnd/>
          </a:ln>
          <a:effectLst/>
        </p:spPr>
        <p:txBody>
          <a:bodyPr wrap="none">
            <a:spAutoFit/>
          </a:bodyPr>
          <a:lstStyle/>
          <a:p>
            <a:pPr algn="l">
              <a:buSzPct val="90000"/>
              <a:buFont typeface="Wingdings" pitchFamily="2" charset="2"/>
              <a:buChar char="n"/>
            </a:pPr>
            <a:r>
              <a:rPr lang="en-US" sz="2400" dirty="0">
                <a:solidFill>
                  <a:srgbClr val="66FFFF"/>
                </a:solidFill>
                <a:effectLst>
                  <a:outerShdw blurRad="38100" dist="38100" dir="2700000" algn="tl">
                    <a:srgbClr val="000000"/>
                  </a:outerShdw>
                </a:effectLst>
                <a:latin typeface="Book Antiqua" pitchFamily="18" charset="0"/>
              </a:rPr>
              <a:t>  </a:t>
            </a:r>
            <a:r>
              <a:rPr lang="en-US" sz="2400" i="1" dirty="0">
                <a:solidFill>
                  <a:srgbClr val="66FFFF"/>
                </a:solidFill>
                <a:effectLst>
                  <a:outerShdw blurRad="38100" dist="38100" dir="2700000" algn="tl">
                    <a:srgbClr val="000000"/>
                  </a:outerShdw>
                </a:effectLst>
                <a:latin typeface="Book Antiqua" pitchFamily="18" charset="0"/>
              </a:rPr>
              <a:t>p</a:t>
            </a:r>
            <a:r>
              <a:rPr lang="en-US" sz="2400" dirty="0">
                <a:solidFill>
                  <a:srgbClr val="66FFFF"/>
                </a:solidFill>
                <a:effectLst>
                  <a:outerShdw blurRad="38100" dist="38100" dir="2700000" algn="tl">
                    <a:srgbClr val="000000"/>
                  </a:outerShdw>
                </a:effectLst>
                <a:latin typeface="Book Antiqua" pitchFamily="18" charset="0"/>
              </a:rPr>
              <a:t> –Value and Critical Value Approaches</a:t>
            </a:r>
          </a:p>
        </p:txBody>
      </p:sp>
      <p:grpSp>
        <p:nvGrpSpPr>
          <p:cNvPr id="285743" name="Group 47"/>
          <p:cNvGrpSpPr>
            <a:grpSpLocks/>
          </p:cNvGrpSpPr>
          <p:nvPr/>
        </p:nvGrpSpPr>
        <p:grpSpPr bwMode="auto">
          <a:xfrm>
            <a:off x="5643563" y="1820863"/>
            <a:ext cx="1398587" cy="822325"/>
            <a:chOff x="3543" y="1147"/>
            <a:chExt cx="881" cy="518"/>
          </a:xfrm>
        </p:grpSpPr>
        <p:sp>
          <p:nvSpPr>
            <p:cNvPr id="285744" name="Text Box 48"/>
            <p:cNvSpPr txBox="1">
              <a:spLocks noChangeArrowheads="1"/>
            </p:cNvSpPr>
            <p:nvPr/>
          </p:nvSpPr>
          <p:spPr bwMode="auto">
            <a:xfrm>
              <a:off x="3543" y="1147"/>
              <a:ext cx="881" cy="518"/>
            </a:xfrm>
            <a:prstGeom prst="rect">
              <a:avLst/>
            </a:prstGeom>
            <a:noFill/>
            <a:ln w="12700">
              <a:noFill/>
              <a:miter lim="800000"/>
              <a:headEnd/>
              <a:tailEnd/>
            </a:ln>
            <a:effectLst/>
          </p:spPr>
          <p:txBody>
            <a:bodyPr wrap="none">
              <a:spAutoFit/>
            </a:bodyPr>
            <a:lstStyle/>
            <a:p>
              <a:pPr algn="l"/>
              <a:r>
                <a:rPr lang="en-US" sz="2400" i="1">
                  <a:effectLst>
                    <a:outerShdw blurRad="38100" dist="38100" dir="2700000" algn="tl">
                      <a:srgbClr val="000000"/>
                    </a:outerShdw>
                  </a:effectLst>
                  <a:latin typeface="Book Antiqua" pitchFamily="18" charset="0"/>
                </a:rPr>
                <a:t>H</a:t>
              </a:r>
              <a:r>
                <a:rPr lang="en-US" sz="2400" baseline="-25000">
                  <a:effectLst>
                    <a:outerShdw blurRad="38100" dist="38100" dir="2700000" algn="tl">
                      <a:srgbClr val="000000"/>
                    </a:outerShdw>
                  </a:effectLst>
                  <a:latin typeface="Book Antiqua" pitchFamily="18" charset="0"/>
                </a:rPr>
                <a:t>0</a:t>
              </a: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Symbol" pitchFamily="18" charset="2"/>
                </a:rPr>
                <a:t>= 6</a:t>
              </a:r>
            </a:p>
            <a:p>
              <a:pPr algn="l"/>
              <a:r>
                <a:rPr lang="en-US" sz="2400" i="1">
                  <a:effectLst>
                    <a:outerShdw blurRad="38100" dist="38100" dir="2700000" algn="tl">
                      <a:srgbClr val="000000"/>
                    </a:outerShdw>
                  </a:effectLst>
                  <a:latin typeface="Book Antiqua" pitchFamily="18" charset="0"/>
                </a:rPr>
                <a:t>H</a:t>
              </a:r>
              <a:r>
                <a:rPr lang="en-US" sz="2800" baseline="-25000">
                  <a:effectLst>
                    <a:outerShdw blurRad="38100" dist="38100" dir="2700000" algn="tl">
                      <a:srgbClr val="000000"/>
                    </a:outerShdw>
                  </a:effectLst>
                  <a:latin typeface="Book Antiqua" pitchFamily="18" charset="0"/>
                </a:rPr>
                <a:t>a</a:t>
              </a:r>
              <a:r>
                <a:rPr lang="en-US" sz="2400">
                  <a:effectLst>
                    <a:outerShdw blurRad="38100" dist="38100" dir="2700000" algn="tl">
                      <a:srgbClr val="000000"/>
                    </a:outerShdw>
                  </a:effectLst>
                  <a:latin typeface="Book Antiqua" pitchFamily="18" charset="0"/>
                </a:rPr>
                <a:t>:</a:t>
              </a:r>
            </a:p>
          </p:txBody>
        </p:sp>
        <p:graphicFrame>
          <p:nvGraphicFramePr>
            <p:cNvPr id="285745" name="Object 49"/>
            <p:cNvGraphicFramePr>
              <a:graphicFrameLocks noChangeAspect="1"/>
            </p:cNvGraphicFramePr>
            <p:nvPr/>
          </p:nvGraphicFramePr>
          <p:xfrm>
            <a:off x="3946" y="1430"/>
            <a:ext cx="405" cy="221"/>
          </p:xfrm>
          <a:graphic>
            <a:graphicData uri="http://schemas.openxmlformats.org/presentationml/2006/ole">
              <mc:AlternateContent xmlns:mc="http://schemas.openxmlformats.org/markup-compatibility/2006">
                <mc:Choice xmlns:v="urn:schemas-microsoft-com:vml" Requires="v">
                  <p:oleObj spid="_x0000_s285812" name="Equation" r:id="rId4" imgW="825480" imgH="393480" progId="Equation.DSMT4">
                    <p:embed/>
                  </p:oleObj>
                </mc:Choice>
                <mc:Fallback>
                  <p:oleObj name="Equation" r:id="rId4" imgW="825480" imgH="393480" progId="Equation.DSMT4">
                    <p:embed/>
                    <p:pic>
                      <p:nvPicPr>
                        <p:cNvPr id="0" name="Picture 4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46" y="1430"/>
                          <a:ext cx="405" cy="221"/>
                        </a:xfrm>
                        <a:prstGeom prst="rect">
                          <a:avLst/>
                        </a:prstGeom>
                        <a:noFill/>
                        <a:effectLst>
                          <a:outerShdw dist="17961" dir="2700000" algn="ctr" rotWithShape="0">
                            <a:srgbClr val="000000"/>
                          </a:outerShdw>
                        </a:effectLst>
                        <a:extLst>
                          <a:ext uri="{909E8E84-426E-40DD-AFC4-6F175D3DCCD1}">
                            <a14:hiddenFill xmlns:a14="http://schemas.microsoft.com/office/drawing/2010/main">
                              <a:solidFill>
                                <a:srgbClr val="FFFFFF"/>
                              </a:solidFill>
                            </a14:hiddenFill>
                          </a:ext>
                        </a:extLst>
                      </p:spPr>
                    </p:pic>
                  </p:oleObj>
                </mc:Fallback>
              </mc:AlternateContent>
            </a:graphicData>
          </a:graphic>
        </p:graphicFrame>
      </p:grpSp>
      <p:sp>
        <p:nvSpPr>
          <p:cNvPr id="285746" name="AutoShape 50"/>
          <p:cNvSpPr>
            <a:spLocks noChangeArrowheads="1"/>
          </p:cNvSpPr>
          <p:nvPr/>
        </p:nvSpPr>
        <p:spPr bwMode="auto">
          <a:xfrm rot="5400000">
            <a:off x="771525" y="19177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85747" name="AutoShape 51"/>
          <p:cNvSpPr>
            <a:spLocks noChangeArrowheads="1"/>
          </p:cNvSpPr>
          <p:nvPr/>
        </p:nvSpPr>
        <p:spPr bwMode="auto">
          <a:xfrm rot="5400000">
            <a:off x="771525" y="30797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85748" name="AutoShape 52"/>
          <p:cNvSpPr>
            <a:spLocks noChangeArrowheads="1"/>
          </p:cNvSpPr>
          <p:nvPr/>
        </p:nvSpPr>
        <p:spPr bwMode="auto">
          <a:xfrm rot="5400000">
            <a:off x="771525" y="38989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85750" name="Rectangle 54"/>
          <p:cNvSpPr>
            <a:spLocks noChangeArrowheads="1"/>
          </p:cNvSpPr>
          <p:nvPr/>
        </p:nvSpPr>
        <p:spPr bwMode="auto">
          <a:xfrm>
            <a:off x="690563" y="141288"/>
            <a:ext cx="7772400" cy="8143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Two-Tailed Tests About a Population Mean:</a:t>
            </a:r>
          </a:p>
          <a:p>
            <a:r>
              <a:rPr lang="en-US" sz="2800" i="1">
                <a:solidFill>
                  <a:srgbClr val="66FFFF"/>
                </a:solidFill>
                <a:effectLst>
                  <a:outerShdw blurRad="38100" dist="38100" dir="2700000" algn="tl">
                    <a:srgbClr val="000000"/>
                  </a:outerShdw>
                </a:effectLst>
                <a:latin typeface="Symbol" pitchFamily="18" charset="2"/>
              </a:rPr>
              <a:t>s</a:t>
            </a:r>
            <a:r>
              <a:rPr lang="en-US" sz="2800">
                <a:solidFill>
                  <a:srgbClr val="66FFFF"/>
                </a:solidFill>
                <a:effectLst>
                  <a:outerShdw blurRad="38100" dist="38100" dir="2700000" algn="tl">
                    <a:srgbClr val="000000"/>
                  </a:outerShdw>
                </a:effectLst>
                <a:latin typeface="Book Antiqua" pitchFamily="18" charset="0"/>
              </a:rPr>
              <a:t>  Known</a:t>
            </a:r>
            <a:endParaRPr lang="en-US" sz="2600">
              <a:solidFill>
                <a:srgbClr val="66FFFF"/>
              </a:solidFill>
              <a:effectLst>
                <a:outerShdw blurRad="38100" dist="38100" dir="2700000" algn="tl">
                  <a:srgbClr val="000000"/>
                </a:outerShdw>
              </a:effectLst>
              <a:latin typeface="Book Antiqua" pitchFamily="18" charset="0"/>
            </a:endParaRPr>
          </a:p>
        </p:txBody>
      </p:sp>
      <p:graphicFrame>
        <p:nvGraphicFramePr>
          <p:cNvPr id="285751" name="Object 55">
            <a:hlinkClick r:id="" action="ppaction://ole?verb=0"/>
          </p:cNvPr>
          <p:cNvGraphicFramePr>
            <a:graphicFrameLocks/>
          </p:cNvGraphicFramePr>
          <p:nvPr/>
        </p:nvGraphicFramePr>
        <p:xfrm>
          <a:off x="2432050" y="4422775"/>
          <a:ext cx="4121150" cy="766763"/>
        </p:xfrm>
        <a:graphic>
          <a:graphicData uri="http://schemas.openxmlformats.org/presentationml/2006/ole">
            <mc:AlternateContent xmlns:mc="http://schemas.openxmlformats.org/markup-compatibility/2006">
              <mc:Choice xmlns:v="urn:schemas-microsoft-com:vml" Requires="v">
                <p:oleObj spid="_x0000_s285813" name="Equation" r:id="rId6" imgW="4317840" imgH="888840" progId="Equation.DSMT4">
                  <p:embed/>
                </p:oleObj>
              </mc:Choice>
              <mc:Fallback>
                <p:oleObj name="Equation" r:id="rId6" imgW="4317840" imgH="888840" progId="Equation.DSMT4">
                  <p:embed/>
                  <p:pic>
                    <p:nvPicPr>
                      <p:cNvPr id="0" name="Picture 55"/>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432050" y="4422775"/>
                        <a:ext cx="4121150" cy="766763"/>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sp>
        <p:nvSpPr>
          <p:cNvPr id="285752" name="Oval 56"/>
          <p:cNvSpPr>
            <a:spLocks noChangeArrowheads="1"/>
          </p:cNvSpPr>
          <p:nvPr/>
        </p:nvSpPr>
        <p:spPr bwMode="auto">
          <a:xfrm>
            <a:off x="5695950" y="4514850"/>
            <a:ext cx="1047750" cy="495300"/>
          </a:xfrm>
          <a:prstGeom prst="ellipse">
            <a:avLst/>
          </a:prstGeom>
          <a:noFill/>
          <a:ln w="28575">
            <a:solidFill>
              <a:srgbClr val="66FFFF"/>
            </a:solidFill>
            <a:round/>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285746"/>
                                        </p:tgtEl>
                                        <p:attrNameLst>
                                          <p:attrName>style.visibility</p:attrName>
                                        </p:attrNameLst>
                                      </p:cBhvr>
                                      <p:to>
                                        <p:strVal val="visible"/>
                                      </p:to>
                                    </p:set>
                                    <p:animEffect transition="in" filter="slide(fromLeft)">
                                      <p:cBhvr>
                                        <p:cTn id="7" dur="500"/>
                                        <p:tgtEl>
                                          <p:spTgt spid="285746"/>
                                        </p:tgtEl>
                                      </p:cBhvr>
                                    </p:animEffect>
                                  </p:childTnLst>
                                  <p:subTnLst>
                                    <p:set>
                                      <p:cBhvr override="childStyle">
                                        <p:cTn dur="1" fill="hold" display="0" masterRel="nextClick" afterEffect="1"/>
                                        <p:tgtEl>
                                          <p:spTgt spid="285746"/>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85698"/>
                                        </p:tgtEl>
                                        <p:attrNameLst>
                                          <p:attrName>style.visibility</p:attrName>
                                        </p:attrNameLst>
                                      </p:cBhvr>
                                      <p:to>
                                        <p:strVal val="visible"/>
                                      </p:to>
                                    </p:set>
                                    <p:animEffect transition="in" filter="dissolve">
                                      <p:cBhvr>
                                        <p:cTn id="12" dur="500"/>
                                        <p:tgtEl>
                                          <p:spTgt spid="285698"/>
                                        </p:tgtEl>
                                      </p:cBhvr>
                                    </p:animEffect>
                                  </p:childTnLst>
                                </p:cTn>
                              </p:par>
                            </p:childTnLst>
                          </p:cTn>
                        </p:par>
                        <p:par>
                          <p:cTn id="13" fill="hold">
                            <p:stCondLst>
                              <p:cond delay="500"/>
                            </p:stCondLst>
                            <p:childTnLst>
                              <p:par>
                                <p:cTn id="14" presetID="23" presetClass="entr" presetSubtype="272" fill="hold" grpId="0" nodeType="afterEffect">
                                  <p:stCondLst>
                                    <p:cond delay="1000"/>
                                  </p:stCondLst>
                                  <p:childTnLst>
                                    <p:set>
                                      <p:cBhvr>
                                        <p:cTn id="15" dur="1" fill="hold">
                                          <p:stCondLst>
                                            <p:cond delay="0"/>
                                          </p:stCondLst>
                                        </p:cTn>
                                        <p:tgtEl>
                                          <p:spTgt spid="285699"/>
                                        </p:tgtEl>
                                        <p:attrNameLst>
                                          <p:attrName>style.visibility</p:attrName>
                                        </p:attrNameLst>
                                      </p:cBhvr>
                                      <p:to>
                                        <p:strVal val="visible"/>
                                      </p:to>
                                    </p:set>
                                    <p:anim calcmode="lin" valueType="num">
                                      <p:cBhvr>
                                        <p:cTn id="16" dur="500" fill="hold"/>
                                        <p:tgtEl>
                                          <p:spTgt spid="285699"/>
                                        </p:tgtEl>
                                        <p:attrNameLst>
                                          <p:attrName>ppt_w</p:attrName>
                                        </p:attrNameLst>
                                      </p:cBhvr>
                                      <p:tavLst>
                                        <p:tav tm="0">
                                          <p:val>
                                            <p:strVal val="2/3*#ppt_w"/>
                                          </p:val>
                                        </p:tav>
                                        <p:tav tm="100000">
                                          <p:val>
                                            <p:strVal val="#ppt_w"/>
                                          </p:val>
                                        </p:tav>
                                      </p:tavLst>
                                    </p:anim>
                                    <p:anim calcmode="lin" valueType="num">
                                      <p:cBhvr>
                                        <p:cTn id="17" dur="500" fill="hold"/>
                                        <p:tgtEl>
                                          <p:spTgt spid="285699"/>
                                        </p:tgtEl>
                                        <p:attrNameLst>
                                          <p:attrName>ppt_h</p:attrName>
                                        </p:attrNameLst>
                                      </p:cBhvr>
                                      <p:tavLst>
                                        <p:tav tm="0">
                                          <p:val>
                                            <p:strVal val="2/3*#ppt_h"/>
                                          </p:val>
                                        </p:tav>
                                        <p:tav tm="100000">
                                          <p:val>
                                            <p:strVal val="#ppt_h"/>
                                          </p:val>
                                        </p:tav>
                                      </p:tavLst>
                                    </p:anim>
                                  </p:childTnLst>
                                </p:cTn>
                              </p:par>
                            </p:childTnLst>
                          </p:cTn>
                        </p:par>
                        <p:par>
                          <p:cTn id="18" fill="hold">
                            <p:stCondLst>
                              <p:cond delay="2000"/>
                            </p:stCondLst>
                            <p:childTnLst>
                              <p:par>
                                <p:cTn id="19" presetID="12" presetClass="entr" presetSubtype="1" fill="hold" nodeType="afterEffect">
                                  <p:stCondLst>
                                    <p:cond delay="1000"/>
                                  </p:stCondLst>
                                  <p:childTnLst>
                                    <p:set>
                                      <p:cBhvr>
                                        <p:cTn id="20" dur="1" fill="hold">
                                          <p:stCondLst>
                                            <p:cond delay="0"/>
                                          </p:stCondLst>
                                        </p:cTn>
                                        <p:tgtEl>
                                          <p:spTgt spid="285743"/>
                                        </p:tgtEl>
                                        <p:attrNameLst>
                                          <p:attrName>style.visibility</p:attrName>
                                        </p:attrNameLst>
                                      </p:cBhvr>
                                      <p:to>
                                        <p:strVal val="visible"/>
                                      </p:to>
                                    </p:set>
                                    <p:animEffect transition="in" filter="slide(fromTop)">
                                      <p:cBhvr>
                                        <p:cTn id="21" dur="500"/>
                                        <p:tgtEl>
                                          <p:spTgt spid="285743"/>
                                        </p:tgtEl>
                                      </p:cBhvr>
                                    </p:animEffect>
                                  </p:childTnLst>
                                </p:cTn>
                              </p:par>
                            </p:childTnLst>
                          </p:cTn>
                        </p:par>
                        <p:par>
                          <p:cTn id="22" fill="hold">
                            <p:stCondLst>
                              <p:cond delay="3500"/>
                            </p:stCondLst>
                            <p:childTnLst>
                              <p:par>
                                <p:cTn id="23" presetID="12" presetClass="entr" presetSubtype="8" fill="hold" grpId="0" nodeType="afterEffect">
                                  <p:stCondLst>
                                    <p:cond delay="1000"/>
                                  </p:stCondLst>
                                  <p:childTnLst>
                                    <p:set>
                                      <p:cBhvr>
                                        <p:cTn id="24" dur="1" fill="hold">
                                          <p:stCondLst>
                                            <p:cond delay="0"/>
                                          </p:stCondLst>
                                        </p:cTn>
                                        <p:tgtEl>
                                          <p:spTgt spid="285747"/>
                                        </p:tgtEl>
                                        <p:attrNameLst>
                                          <p:attrName>style.visibility</p:attrName>
                                        </p:attrNameLst>
                                      </p:cBhvr>
                                      <p:to>
                                        <p:strVal val="visible"/>
                                      </p:to>
                                    </p:set>
                                    <p:animEffect transition="in" filter="slide(fromLeft)">
                                      <p:cBhvr>
                                        <p:cTn id="25" dur="500"/>
                                        <p:tgtEl>
                                          <p:spTgt spid="285747"/>
                                        </p:tgtEl>
                                      </p:cBhvr>
                                    </p:animEffect>
                                  </p:childTnLst>
                                  <p:subTnLst>
                                    <p:set>
                                      <p:cBhvr override="childStyle">
                                        <p:cTn dur="1" fill="hold" display="0" masterRel="nextClick" afterEffect="1"/>
                                        <p:tgtEl>
                                          <p:spTgt spid="285747"/>
                                        </p:tgtEl>
                                        <p:attrNameLst>
                                          <p:attrName>style.visibility</p:attrName>
                                        </p:attrNameLst>
                                      </p:cBhvr>
                                      <p:to>
                                        <p:strVal val="hidden"/>
                                      </p:to>
                                    </p:set>
                                  </p:subTnLst>
                                </p:cTn>
                              </p:par>
                            </p:childTnLst>
                          </p:cTn>
                        </p:par>
                      </p:childTnLst>
                    </p:cTn>
                  </p:par>
                  <p:par>
                    <p:cTn id="26" fill="hold">
                      <p:stCondLst>
                        <p:cond delay="indefinite"/>
                      </p:stCondLst>
                      <p:childTnLst>
                        <p:par>
                          <p:cTn id="27" fill="hold">
                            <p:stCondLst>
                              <p:cond delay="0"/>
                            </p:stCondLst>
                            <p:childTnLst>
                              <p:par>
                                <p:cTn id="28" presetID="9" presetClass="entr" presetSubtype="0" fill="hold" grpId="0" nodeType="clickEffect">
                                  <p:stCondLst>
                                    <p:cond delay="0"/>
                                  </p:stCondLst>
                                  <p:childTnLst>
                                    <p:set>
                                      <p:cBhvr>
                                        <p:cTn id="29" dur="1" fill="hold">
                                          <p:stCondLst>
                                            <p:cond delay="0"/>
                                          </p:stCondLst>
                                        </p:cTn>
                                        <p:tgtEl>
                                          <p:spTgt spid="285700"/>
                                        </p:tgtEl>
                                        <p:attrNameLst>
                                          <p:attrName>style.visibility</p:attrName>
                                        </p:attrNameLst>
                                      </p:cBhvr>
                                      <p:to>
                                        <p:strVal val="visible"/>
                                      </p:to>
                                    </p:set>
                                    <p:animEffect transition="in" filter="dissolve">
                                      <p:cBhvr>
                                        <p:cTn id="30" dur="500"/>
                                        <p:tgtEl>
                                          <p:spTgt spid="285700"/>
                                        </p:tgtEl>
                                      </p:cBhvr>
                                    </p:animEffect>
                                  </p:childTnLst>
                                </p:cTn>
                              </p:par>
                            </p:childTnLst>
                          </p:cTn>
                        </p:par>
                        <p:par>
                          <p:cTn id="31" fill="hold">
                            <p:stCondLst>
                              <p:cond delay="500"/>
                            </p:stCondLst>
                            <p:childTnLst>
                              <p:par>
                                <p:cTn id="32" presetID="23" presetClass="entr" presetSubtype="272" fill="hold" grpId="0" nodeType="afterEffect">
                                  <p:stCondLst>
                                    <p:cond delay="1000"/>
                                  </p:stCondLst>
                                  <p:childTnLst>
                                    <p:set>
                                      <p:cBhvr>
                                        <p:cTn id="33" dur="1" fill="hold">
                                          <p:stCondLst>
                                            <p:cond delay="0"/>
                                          </p:stCondLst>
                                        </p:cTn>
                                        <p:tgtEl>
                                          <p:spTgt spid="285701"/>
                                        </p:tgtEl>
                                        <p:attrNameLst>
                                          <p:attrName>style.visibility</p:attrName>
                                        </p:attrNameLst>
                                      </p:cBhvr>
                                      <p:to>
                                        <p:strVal val="visible"/>
                                      </p:to>
                                    </p:set>
                                    <p:anim calcmode="lin" valueType="num">
                                      <p:cBhvr>
                                        <p:cTn id="34" dur="500" fill="hold"/>
                                        <p:tgtEl>
                                          <p:spTgt spid="285701"/>
                                        </p:tgtEl>
                                        <p:attrNameLst>
                                          <p:attrName>ppt_w</p:attrName>
                                        </p:attrNameLst>
                                      </p:cBhvr>
                                      <p:tavLst>
                                        <p:tav tm="0">
                                          <p:val>
                                            <p:strVal val="2/3*#ppt_w"/>
                                          </p:val>
                                        </p:tav>
                                        <p:tav tm="100000">
                                          <p:val>
                                            <p:strVal val="#ppt_w"/>
                                          </p:val>
                                        </p:tav>
                                      </p:tavLst>
                                    </p:anim>
                                    <p:anim calcmode="lin" valueType="num">
                                      <p:cBhvr>
                                        <p:cTn id="35" dur="500" fill="hold"/>
                                        <p:tgtEl>
                                          <p:spTgt spid="285701"/>
                                        </p:tgtEl>
                                        <p:attrNameLst>
                                          <p:attrName>ppt_h</p:attrName>
                                        </p:attrNameLst>
                                      </p:cBhvr>
                                      <p:tavLst>
                                        <p:tav tm="0">
                                          <p:val>
                                            <p:strVal val="2/3*#ppt_h"/>
                                          </p:val>
                                        </p:tav>
                                        <p:tav tm="100000">
                                          <p:val>
                                            <p:strVal val="#ppt_h"/>
                                          </p:val>
                                        </p:tav>
                                      </p:tavLst>
                                    </p:anim>
                                  </p:childTnLst>
                                </p:cTn>
                              </p:par>
                            </p:childTnLst>
                          </p:cTn>
                        </p:par>
                        <p:par>
                          <p:cTn id="36" fill="hold">
                            <p:stCondLst>
                              <p:cond delay="2000"/>
                            </p:stCondLst>
                            <p:childTnLst>
                              <p:par>
                                <p:cTn id="37" presetID="12" presetClass="entr" presetSubtype="1" fill="hold" grpId="0" nodeType="afterEffect">
                                  <p:stCondLst>
                                    <p:cond delay="1000"/>
                                  </p:stCondLst>
                                  <p:childTnLst>
                                    <p:set>
                                      <p:cBhvr>
                                        <p:cTn id="38" dur="1" fill="hold">
                                          <p:stCondLst>
                                            <p:cond delay="0"/>
                                          </p:stCondLst>
                                        </p:cTn>
                                        <p:tgtEl>
                                          <p:spTgt spid="285704"/>
                                        </p:tgtEl>
                                        <p:attrNameLst>
                                          <p:attrName>style.visibility</p:attrName>
                                        </p:attrNameLst>
                                      </p:cBhvr>
                                      <p:to>
                                        <p:strVal val="visible"/>
                                      </p:to>
                                    </p:set>
                                    <p:animEffect transition="in" filter="slide(fromTop)">
                                      <p:cBhvr>
                                        <p:cTn id="39" dur="500"/>
                                        <p:tgtEl>
                                          <p:spTgt spid="285704"/>
                                        </p:tgtEl>
                                      </p:cBhvr>
                                    </p:animEffect>
                                  </p:childTnLst>
                                </p:cTn>
                              </p:par>
                            </p:childTnLst>
                          </p:cTn>
                        </p:par>
                        <p:par>
                          <p:cTn id="40" fill="hold">
                            <p:stCondLst>
                              <p:cond delay="3500"/>
                            </p:stCondLst>
                            <p:childTnLst>
                              <p:par>
                                <p:cTn id="41" presetID="12" presetClass="entr" presetSubtype="8" fill="hold" grpId="0" nodeType="afterEffect">
                                  <p:stCondLst>
                                    <p:cond delay="2000"/>
                                  </p:stCondLst>
                                  <p:childTnLst>
                                    <p:set>
                                      <p:cBhvr>
                                        <p:cTn id="42" dur="1" fill="hold">
                                          <p:stCondLst>
                                            <p:cond delay="0"/>
                                          </p:stCondLst>
                                        </p:cTn>
                                        <p:tgtEl>
                                          <p:spTgt spid="285748"/>
                                        </p:tgtEl>
                                        <p:attrNameLst>
                                          <p:attrName>style.visibility</p:attrName>
                                        </p:attrNameLst>
                                      </p:cBhvr>
                                      <p:to>
                                        <p:strVal val="visible"/>
                                      </p:to>
                                    </p:set>
                                    <p:animEffect transition="in" filter="slide(fromLeft)">
                                      <p:cBhvr>
                                        <p:cTn id="43" dur="500"/>
                                        <p:tgtEl>
                                          <p:spTgt spid="285748"/>
                                        </p:tgtEl>
                                      </p:cBhvr>
                                    </p:animEffect>
                                  </p:childTnLst>
                                  <p:subTnLst>
                                    <p:set>
                                      <p:cBhvr override="childStyle">
                                        <p:cTn dur="1" fill="hold" display="0" masterRel="nextClick" afterEffect="1"/>
                                        <p:tgtEl>
                                          <p:spTgt spid="285748"/>
                                        </p:tgtEl>
                                        <p:attrNameLst>
                                          <p:attrName>style.visibility</p:attrName>
                                        </p:attrNameLst>
                                      </p:cBhvr>
                                      <p:to>
                                        <p:strVal val="hidden"/>
                                      </p:to>
                                    </p:set>
                                  </p:subTnLst>
                                </p:cTn>
                              </p:par>
                            </p:childTnLst>
                          </p:cTn>
                        </p:par>
                      </p:childTnLst>
                    </p:cTn>
                  </p:par>
                  <p:par>
                    <p:cTn id="44" fill="hold">
                      <p:stCondLst>
                        <p:cond delay="indefinite"/>
                      </p:stCondLst>
                      <p:childTnLst>
                        <p:par>
                          <p:cTn id="45" fill="hold">
                            <p:stCondLst>
                              <p:cond delay="0"/>
                            </p:stCondLst>
                            <p:childTnLst>
                              <p:par>
                                <p:cTn id="46" presetID="9" presetClass="entr" presetSubtype="0" fill="hold" grpId="0" nodeType="clickEffect">
                                  <p:stCondLst>
                                    <p:cond delay="0"/>
                                  </p:stCondLst>
                                  <p:childTnLst>
                                    <p:set>
                                      <p:cBhvr>
                                        <p:cTn id="47" dur="1" fill="hold">
                                          <p:stCondLst>
                                            <p:cond delay="0"/>
                                          </p:stCondLst>
                                        </p:cTn>
                                        <p:tgtEl>
                                          <p:spTgt spid="285702"/>
                                        </p:tgtEl>
                                        <p:attrNameLst>
                                          <p:attrName>style.visibility</p:attrName>
                                        </p:attrNameLst>
                                      </p:cBhvr>
                                      <p:to>
                                        <p:strVal val="visible"/>
                                      </p:to>
                                    </p:set>
                                    <p:animEffect transition="in" filter="dissolve">
                                      <p:cBhvr>
                                        <p:cTn id="48" dur="500"/>
                                        <p:tgtEl>
                                          <p:spTgt spid="285702"/>
                                        </p:tgtEl>
                                      </p:cBhvr>
                                    </p:animEffect>
                                  </p:childTnLst>
                                </p:cTn>
                              </p:par>
                            </p:childTnLst>
                          </p:cTn>
                        </p:par>
                        <p:par>
                          <p:cTn id="49" fill="hold">
                            <p:stCondLst>
                              <p:cond delay="500"/>
                            </p:stCondLst>
                            <p:childTnLst>
                              <p:par>
                                <p:cTn id="50" presetID="23" presetClass="entr" presetSubtype="272" fill="hold" grpId="0" nodeType="afterEffect">
                                  <p:stCondLst>
                                    <p:cond delay="1000"/>
                                  </p:stCondLst>
                                  <p:childTnLst>
                                    <p:set>
                                      <p:cBhvr>
                                        <p:cTn id="51" dur="1" fill="hold">
                                          <p:stCondLst>
                                            <p:cond delay="0"/>
                                          </p:stCondLst>
                                        </p:cTn>
                                        <p:tgtEl>
                                          <p:spTgt spid="285703"/>
                                        </p:tgtEl>
                                        <p:attrNameLst>
                                          <p:attrName>style.visibility</p:attrName>
                                        </p:attrNameLst>
                                      </p:cBhvr>
                                      <p:to>
                                        <p:strVal val="visible"/>
                                      </p:to>
                                    </p:set>
                                    <p:anim calcmode="lin" valueType="num">
                                      <p:cBhvr>
                                        <p:cTn id="52" dur="500" fill="hold"/>
                                        <p:tgtEl>
                                          <p:spTgt spid="285703"/>
                                        </p:tgtEl>
                                        <p:attrNameLst>
                                          <p:attrName>ppt_w</p:attrName>
                                        </p:attrNameLst>
                                      </p:cBhvr>
                                      <p:tavLst>
                                        <p:tav tm="0">
                                          <p:val>
                                            <p:strVal val="2/3*#ppt_w"/>
                                          </p:val>
                                        </p:tav>
                                        <p:tav tm="100000">
                                          <p:val>
                                            <p:strVal val="#ppt_w"/>
                                          </p:val>
                                        </p:tav>
                                      </p:tavLst>
                                    </p:anim>
                                    <p:anim calcmode="lin" valueType="num">
                                      <p:cBhvr>
                                        <p:cTn id="53" dur="500" fill="hold"/>
                                        <p:tgtEl>
                                          <p:spTgt spid="285703"/>
                                        </p:tgtEl>
                                        <p:attrNameLst>
                                          <p:attrName>ppt_h</p:attrName>
                                        </p:attrNameLst>
                                      </p:cBhvr>
                                      <p:tavLst>
                                        <p:tav tm="0">
                                          <p:val>
                                            <p:strVal val="2/3*#ppt_h"/>
                                          </p:val>
                                        </p:tav>
                                        <p:tav tm="100000">
                                          <p:val>
                                            <p:strVal val="#ppt_h"/>
                                          </p:val>
                                        </p:tav>
                                      </p:tavLst>
                                    </p:anim>
                                  </p:childTnLst>
                                </p:cTn>
                              </p:par>
                            </p:childTnLst>
                          </p:cTn>
                        </p:par>
                        <p:par>
                          <p:cTn id="54" fill="hold">
                            <p:stCondLst>
                              <p:cond delay="2000"/>
                            </p:stCondLst>
                            <p:childTnLst>
                              <p:par>
                                <p:cTn id="55" presetID="12" presetClass="entr" presetSubtype="1" fill="hold" nodeType="afterEffect">
                                  <p:stCondLst>
                                    <p:cond delay="2000"/>
                                  </p:stCondLst>
                                  <p:childTnLst>
                                    <p:set>
                                      <p:cBhvr>
                                        <p:cTn id="56" dur="1" fill="hold">
                                          <p:stCondLst>
                                            <p:cond delay="0"/>
                                          </p:stCondLst>
                                        </p:cTn>
                                        <p:tgtEl>
                                          <p:spTgt spid="285751"/>
                                        </p:tgtEl>
                                        <p:attrNameLst>
                                          <p:attrName>style.visibility</p:attrName>
                                        </p:attrNameLst>
                                      </p:cBhvr>
                                      <p:to>
                                        <p:strVal val="visible"/>
                                      </p:to>
                                    </p:set>
                                    <p:animEffect transition="in" filter="slide(fromTop)">
                                      <p:cBhvr>
                                        <p:cTn id="57" dur="500"/>
                                        <p:tgtEl>
                                          <p:spTgt spid="285751"/>
                                        </p:tgtEl>
                                      </p:cBhvr>
                                    </p:animEffect>
                                  </p:childTnLst>
                                </p:cTn>
                              </p:par>
                            </p:childTnLst>
                          </p:cTn>
                        </p:par>
                        <p:par>
                          <p:cTn id="58" fill="hold">
                            <p:stCondLst>
                              <p:cond delay="4500"/>
                            </p:stCondLst>
                            <p:childTnLst>
                              <p:par>
                                <p:cTn id="59" presetID="16" presetClass="entr" presetSubtype="21" fill="hold" grpId="0" nodeType="afterEffect">
                                  <p:stCondLst>
                                    <p:cond delay="1000"/>
                                  </p:stCondLst>
                                  <p:childTnLst>
                                    <p:set>
                                      <p:cBhvr>
                                        <p:cTn id="60" dur="1" fill="hold">
                                          <p:stCondLst>
                                            <p:cond delay="0"/>
                                          </p:stCondLst>
                                        </p:cTn>
                                        <p:tgtEl>
                                          <p:spTgt spid="285752"/>
                                        </p:tgtEl>
                                        <p:attrNameLst>
                                          <p:attrName>style.visibility</p:attrName>
                                        </p:attrNameLst>
                                      </p:cBhvr>
                                      <p:to>
                                        <p:strVal val="visible"/>
                                      </p:to>
                                    </p:set>
                                    <p:animEffect transition="in" filter="barn(inVertical)">
                                      <p:cBhvr>
                                        <p:cTn id="61" dur="500"/>
                                        <p:tgtEl>
                                          <p:spTgt spid="2857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5698" grpId="0" animBg="1"/>
      <p:bldP spid="285699" grpId="0" autoUpdateAnimBg="0"/>
      <p:bldP spid="285700" grpId="0" animBg="1"/>
      <p:bldP spid="285701" grpId="0" autoUpdateAnimBg="0"/>
      <p:bldP spid="285702" grpId="0" animBg="1"/>
      <p:bldP spid="285703" grpId="0" autoUpdateAnimBg="0"/>
      <p:bldP spid="285704" grpId="0" autoUpdateAnimBg="0"/>
      <p:bldP spid="285746" grpId="0" animBg="1"/>
      <p:bldP spid="285747" grpId="0" animBg="1"/>
      <p:bldP spid="285748" grpId="0" animBg="1"/>
      <p:bldP spid="285752"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5" name="Rectangle 35"/>
          <p:cNvSpPr>
            <a:spLocks noChangeArrowheads="1"/>
          </p:cNvSpPr>
          <p:nvPr/>
        </p:nvSpPr>
        <p:spPr bwMode="auto">
          <a:xfrm>
            <a:off x="690563" y="141288"/>
            <a:ext cx="7772400" cy="8143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Two-Tailed Tests About a Population Mean:</a:t>
            </a:r>
          </a:p>
          <a:p>
            <a:r>
              <a:rPr lang="en-US" sz="2800" i="1">
                <a:solidFill>
                  <a:srgbClr val="66FFFF"/>
                </a:solidFill>
                <a:effectLst>
                  <a:outerShdw blurRad="38100" dist="38100" dir="2700000" algn="tl">
                    <a:srgbClr val="000000"/>
                  </a:outerShdw>
                </a:effectLst>
                <a:latin typeface="Symbol" pitchFamily="18" charset="2"/>
              </a:rPr>
              <a:t>s</a:t>
            </a:r>
            <a:r>
              <a:rPr lang="en-US" sz="2800">
                <a:solidFill>
                  <a:srgbClr val="66FFFF"/>
                </a:solidFill>
                <a:effectLst>
                  <a:outerShdw blurRad="38100" dist="38100" dir="2700000" algn="tl">
                    <a:srgbClr val="000000"/>
                  </a:outerShdw>
                </a:effectLst>
                <a:latin typeface="Book Antiqua" pitchFamily="18" charset="0"/>
              </a:rPr>
              <a:t>  Known</a:t>
            </a:r>
            <a:endParaRPr lang="en-US" sz="2600">
              <a:solidFill>
                <a:srgbClr val="66FFFF"/>
              </a:solidFill>
              <a:effectLst>
                <a:outerShdw blurRad="38100" dist="38100" dir="2700000" algn="tl">
                  <a:srgbClr val="000000"/>
                </a:outerShdw>
              </a:effectLst>
              <a:latin typeface="Book Antiqua" pitchFamily="18" charset="0"/>
            </a:endParaRPr>
          </a:p>
        </p:txBody>
      </p:sp>
      <p:sp>
        <p:nvSpPr>
          <p:cNvPr id="286756" name="Rectangle 36"/>
          <p:cNvSpPr>
            <a:spLocks noChangeArrowheads="1"/>
          </p:cNvSpPr>
          <p:nvPr/>
        </p:nvSpPr>
        <p:spPr bwMode="auto">
          <a:xfrm>
            <a:off x="1181100" y="3600450"/>
            <a:ext cx="4933950" cy="57150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286757" name="Text Box 37"/>
          <p:cNvSpPr txBox="1">
            <a:spLocks noChangeArrowheads="1"/>
          </p:cNvSpPr>
          <p:nvPr/>
        </p:nvSpPr>
        <p:spPr bwMode="auto">
          <a:xfrm>
            <a:off x="1255713" y="3652838"/>
            <a:ext cx="4824412" cy="457200"/>
          </a:xfrm>
          <a:prstGeom prst="rect">
            <a:avLst/>
          </a:prstGeom>
          <a:noFill/>
          <a:ln w="12700">
            <a:noFill/>
            <a:miter lim="800000"/>
            <a:headEnd/>
            <a:tailEnd/>
          </a:ln>
          <a:effectLst/>
        </p:spPr>
        <p:txBody>
          <a:bodyPr wrap="none">
            <a:spAutoFit/>
          </a:bodyPr>
          <a:lstStyle/>
          <a:p>
            <a:pPr algn="l"/>
            <a:r>
              <a:rPr lang="en-US" sz="2400">
                <a:effectLst>
                  <a:outerShdw blurRad="38100" dist="38100" dir="2700000" algn="tl">
                    <a:srgbClr val="000000"/>
                  </a:outerShdw>
                </a:effectLst>
                <a:latin typeface="Book Antiqua" pitchFamily="18" charset="0"/>
              </a:rPr>
              <a:t>5.  Determine whether to reject </a:t>
            </a:r>
            <a:r>
              <a:rPr lang="en-US" sz="2400" i="1">
                <a:effectLst>
                  <a:outerShdw blurRad="38100" dist="38100" dir="2700000" algn="tl">
                    <a:srgbClr val="000000"/>
                  </a:outerShdw>
                </a:effectLst>
                <a:latin typeface="Book Antiqua" pitchFamily="18" charset="0"/>
              </a:rPr>
              <a:t>H</a:t>
            </a:r>
            <a:r>
              <a:rPr lang="en-US" sz="2400" baseline="-25000">
                <a:effectLst>
                  <a:outerShdw blurRad="38100" dist="38100" dir="2700000" algn="tl">
                    <a:srgbClr val="000000"/>
                  </a:outerShdw>
                </a:effectLst>
                <a:latin typeface="Book Antiqua" pitchFamily="18" charset="0"/>
              </a:rPr>
              <a:t>0</a:t>
            </a:r>
            <a:r>
              <a:rPr lang="en-US" sz="2400">
                <a:effectLst>
                  <a:outerShdw blurRad="38100" dist="38100" dir="2700000" algn="tl">
                    <a:srgbClr val="000000"/>
                  </a:outerShdw>
                </a:effectLst>
                <a:latin typeface="Book Antiqua" pitchFamily="18" charset="0"/>
              </a:rPr>
              <a:t>.</a:t>
            </a:r>
          </a:p>
        </p:txBody>
      </p:sp>
      <p:sp>
        <p:nvSpPr>
          <p:cNvPr id="286759" name="Text Box 39"/>
          <p:cNvSpPr txBox="1">
            <a:spLocks noChangeArrowheads="1"/>
          </p:cNvSpPr>
          <p:nvPr/>
        </p:nvSpPr>
        <p:spPr bwMode="auto">
          <a:xfrm>
            <a:off x="685800" y="1106488"/>
            <a:ext cx="3148013" cy="457200"/>
          </a:xfrm>
          <a:prstGeom prst="rect">
            <a:avLst/>
          </a:prstGeom>
          <a:noFill/>
          <a:ln w="12700">
            <a:noFill/>
            <a:miter lim="800000"/>
            <a:headEnd/>
            <a:tailEnd/>
          </a:ln>
          <a:effectLst/>
        </p:spPr>
        <p:txBody>
          <a:bodyPr wrap="none">
            <a:spAutoFit/>
          </a:bodyPr>
          <a:lstStyle/>
          <a:p>
            <a:pPr algn="l">
              <a:buSzPct val="90000"/>
              <a:buFont typeface="Wingdings" pitchFamily="2" charset="2"/>
              <a:buChar char="n"/>
            </a:pPr>
            <a:r>
              <a:rPr lang="en-US" sz="2400">
                <a:solidFill>
                  <a:srgbClr val="66FFFF"/>
                </a:solidFill>
                <a:effectLst>
                  <a:outerShdw blurRad="38100" dist="38100" dir="2700000" algn="tl">
                    <a:srgbClr val="000000"/>
                  </a:outerShdw>
                </a:effectLst>
                <a:latin typeface="Book Antiqua" pitchFamily="18" charset="0"/>
              </a:rPr>
              <a:t>  </a:t>
            </a:r>
            <a:r>
              <a:rPr lang="en-US" sz="2400" i="1">
                <a:solidFill>
                  <a:srgbClr val="66FFFF"/>
                </a:solidFill>
                <a:effectLst>
                  <a:outerShdw blurRad="38100" dist="38100" dir="2700000" algn="tl">
                    <a:srgbClr val="000000"/>
                  </a:outerShdw>
                </a:effectLst>
                <a:latin typeface="Book Antiqua" pitchFamily="18" charset="0"/>
              </a:rPr>
              <a:t>p</a:t>
            </a:r>
            <a:r>
              <a:rPr lang="en-US" sz="2400">
                <a:solidFill>
                  <a:srgbClr val="66FFFF"/>
                </a:solidFill>
                <a:effectLst>
                  <a:outerShdw blurRad="38100" dist="38100" dir="2700000" algn="tl">
                    <a:srgbClr val="000000"/>
                  </a:outerShdw>
                </a:effectLst>
                <a:latin typeface="Book Antiqua" pitchFamily="18" charset="0"/>
              </a:rPr>
              <a:t> –Value Approach</a:t>
            </a:r>
          </a:p>
        </p:txBody>
      </p:sp>
      <p:sp>
        <p:nvSpPr>
          <p:cNvPr id="286760" name="AutoShape 40"/>
          <p:cNvSpPr>
            <a:spLocks noChangeArrowheads="1"/>
          </p:cNvSpPr>
          <p:nvPr/>
        </p:nvSpPr>
        <p:spPr bwMode="auto">
          <a:xfrm rot="5400000">
            <a:off x="771525" y="19177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86761" name="AutoShape 41"/>
          <p:cNvSpPr>
            <a:spLocks noChangeArrowheads="1"/>
          </p:cNvSpPr>
          <p:nvPr/>
        </p:nvSpPr>
        <p:spPr bwMode="auto">
          <a:xfrm rot="5400000">
            <a:off x="771525" y="37846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86762" name="Rectangle 42"/>
          <p:cNvSpPr>
            <a:spLocks noChangeArrowheads="1"/>
          </p:cNvSpPr>
          <p:nvPr/>
        </p:nvSpPr>
        <p:spPr bwMode="auto">
          <a:xfrm>
            <a:off x="1181100" y="1733550"/>
            <a:ext cx="3771900" cy="57150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286763" name="Text Box 43"/>
          <p:cNvSpPr txBox="1">
            <a:spLocks noChangeArrowheads="1"/>
          </p:cNvSpPr>
          <p:nvPr/>
        </p:nvSpPr>
        <p:spPr bwMode="auto">
          <a:xfrm>
            <a:off x="1236663" y="1766888"/>
            <a:ext cx="3606800" cy="457200"/>
          </a:xfrm>
          <a:prstGeom prst="rect">
            <a:avLst/>
          </a:prstGeom>
          <a:noFill/>
          <a:ln w="12700">
            <a:noFill/>
            <a:miter lim="800000"/>
            <a:headEnd/>
            <a:tailEnd/>
          </a:ln>
          <a:effectLst/>
        </p:spPr>
        <p:txBody>
          <a:bodyPr wrap="none">
            <a:spAutoFit/>
          </a:bodyPr>
          <a:lstStyle/>
          <a:p>
            <a:pPr algn="l"/>
            <a:r>
              <a:rPr lang="en-US" sz="2400">
                <a:effectLst>
                  <a:outerShdw blurRad="38100" dist="38100" dir="2700000" algn="tl">
                    <a:srgbClr val="000000"/>
                  </a:outerShdw>
                </a:effectLst>
                <a:latin typeface="Book Antiqua" pitchFamily="18" charset="0"/>
              </a:rPr>
              <a:t>4.  Compute the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 –value.</a:t>
            </a:r>
          </a:p>
        </p:txBody>
      </p:sp>
      <p:sp>
        <p:nvSpPr>
          <p:cNvPr id="286764" name="Text Box 44"/>
          <p:cNvSpPr txBox="1">
            <a:spLocks noChangeArrowheads="1"/>
          </p:cNvSpPr>
          <p:nvPr/>
        </p:nvSpPr>
        <p:spPr bwMode="auto">
          <a:xfrm>
            <a:off x="1716088" y="2376488"/>
            <a:ext cx="5989637" cy="944562"/>
          </a:xfrm>
          <a:prstGeom prst="rect">
            <a:avLst/>
          </a:prstGeom>
          <a:noFill/>
          <a:ln w="12700">
            <a:noFill/>
            <a:miter lim="800000"/>
            <a:headEnd/>
            <a:tailEnd/>
          </a:ln>
          <a:effectLst/>
        </p:spPr>
        <p:txBody>
          <a:bodyPr wrap="none">
            <a:spAutoFit/>
          </a:bodyPr>
          <a:lstStyle/>
          <a:p>
            <a:r>
              <a:rPr lang="en-US" sz="2400">
                <a:effectLst>
                  <a:outerShdw blurRad="38100" dist="38100" dir="2700000" algn="tl">
                    <a:srgbClr val="000000"/>
                  </a:outerShdw>
                </a:effectLst>
                <a:latin typeface="Book Antiqua" pitchFamily="18" charset="0"/>
              </a:rPr>
              <a:t>For </a:t>
            </a:r>
            <a:r>
              <a:rPr lang="en-US" sz="2400" i="1">
                <a:effectLst>
                  <a:outerShdw blurRad="38100" dist="38100" dir="2700000" algn="tl">
                    <a:srgbClr val="000000"/>
                  </a:outerShdw>
                </a:effectLst>
                <a:latin typeface="Book Antiqua" pitchFamily="18" charset="0"/>
              </a:rPr>
              <a:t>z</a:t>
            </a:r>
            <a:r>
              <a:rPr lang="en-US" sz="2400">
                <a:effectLst>
                  <a:outerShdw blurRad="38100" dist="38100" dir="2700000" algn="tl">
                    <a:srgbClr val="000000"/>
                  </a:outerShdw>
                </a:effectLst>
                <a:latin typeface="Book Antiqua" pitchFamily="18" charset="0"/>
              </a:rPr>
              <a:t> = 2.74, cumulative probability = .9969</a:t>
            </a:r>
          </a:p>
          <a:p>
            <a:endParaRPr lang="en-US" sz="800">
              <a:effectLst>
                <a:outerShdw blurRad="38100" dist="38100" dir="2700000" algn="tl">
                  <a:srgbClr val="000000"/>
                </a:outerShdw>
              </a:effectLst>
              <a:latin typeface="Book Antiqua" pitchFamily="18" charset="0"/>
            </a:endParaRPr>
          </a:p>
          <a:p>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–value = 2(1 </a:t>
            </a:r>
            <a:r>
              <a:rPr lang="en-US" sz="2400">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 .9969) =  .0062</a:t>
            </a:r>
          </a:p>
        </p:txBody>
      </p:sp>
      <p:sp>
        <p:nvSpPr>
          <p:cNvPr id="286765" name="Oval 45"/>
          <p:cNvSpPr>
            <a:spLocks noChangeArrowheads="1"/>
          </p:cNvSpPr>
          <p:nvPr/>
        </p:nvSpPr>
        <p:spPr bwMode="auto">
          <a:xfrm>
            <a:off x="5905500" y="2857500"/>
            <a:ext cx="952500" cy="495300"/>
          </a:xfrm>
          <a:prstGeom prst="ellipse">
            <a:avLst/>
          </a:prstGeom>
          <a:noFill/>
          <a:ln w="28575">
            <a:solidFill>
              <a:srgbClr val="66FFFF"/>
            </a:solidFill>
            <a:round/>
            <a:headEnd/>
            <a:tailEnd/>
          </a:ln>
          <a:effectLst>
            <a:outerShdw dist="17961" dir="2700000" algn="ctr" rotWithShape="0">
              <a:srgbClr val="000000"/>
            </a:outerShdw>
          </a:effectLst>
        </p:spPr>
        <p:txBody>
          <a:bodyPr wrap="none" anchor="ctr"/>
          <a:lstStyle/>
          <a:p>
            <a:endParaRPr lang="en-US"/>
          </a:p>
        </p:txBody>
      </p:sp>
      <p:sp>
        <p:nvSpPr>
          <p:cNvPr id="286766" name="Text Box 46"/>
          <p:cNvSpPr txBox="1">
            <a:spLocks noChangeArrowheads="1"/>
          </p:cNvSpPr>
          <p:nvPr/>
        </p:nvSpPr>
        <p:spPr bwMode="auto">
          <a:xfrm>
            <a:off x="1577975" y="4221163"/>
            <a:ext cx="6492875" cy="457200"/>
          </a:xfrm>
          <a:prstGeom prst="rect">
            <a:avLst/>
          </a:prstGeom>
          <a:noFill/>
          <a:ln w="12700">
            <a:noFill/>
            <a:miter lim="800000"/>
            <a:headEnd/>
            <a:tailEnd/>
          </a:ln>
          <a:effectLst/>
        </p:spPr>
        <p:txBody>
          <a:bodyPr wrap="none">
            <a:spAutoFit/>
          </a:bodyPr>
          <a:lstStyle/>
          <a:p>
            <a:pPr algn="l"/>
            <a:r>
              <a:rPr lang="en-US" sz="2400">
                <a:effectLst>
                  <a:outerShdw blurRad="38100" dist="38100" dir="2700000" algn="tl">
                    <a:srgbClr val="000000"/>
                  </a:outerShdw>
                </a:effectLst>
                <a:latin typeface="Book Antiqua" pitchFamily="18" charset="0"/>
              </a:rPr>
              <a:t>Because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–value = .0062 </a:t>
            </a:r>
            <a:r>
              <a:rPr lang="en-US" sz="2400" u="sng">
                <a:effectLst>
                  <a:outerShdw blurRad="38100" dist="38100" dir="2700000" algn="tl">
                    <a:srgbClr val="000000"/>
                  </a:outerShdw>
                </a:effectLst>
                <a:latin typeface="Book Antiqua" pitchFamily="18" charset="0"/>
              </a:rPr>
              <a:t>&lt;</a:t>
            </a: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Symbol" pitchFamily="18" charset="2"/>
              </a:rPr>
              <a:t>a</a:t>
            </a:r>
            <a:r>
              <a:rPr lang="en-US" sz="2400">
                <a:effectLst>
                  <a:outerShdw blurRad="38100" dist="38100" dir="2700000" algn="tl">
                    <a:srgbClr val="000000"/>
                  </a:outerShdw>
                </a:effectLst>
                <a:latin typeface="Book Antiqua" pitchFamily="18" charset="0"/>
              </a:rPr>
              <a:t> = .03, we reject </a:t>
            </a:r>
            <a:r>
              <a:rPr lang="en-US" sz="2400" i="1">
                <a:effectLst>
                  <a:outerShdw blurRad="38100" dist="38100" dir="2700000" algn="tl">
                    <a:srgbClr val="000000"/>
                  </a:outerShdw>
                </a:effectLst>
                <a:latin typeface="Book Antiqua" pitchFamily="18" charset="0"/>
              </a:rPr>
              <a:t>H</a:t>
            </a:r>
            <a:r>
              <a:rPr lang="en-US" sz="2400" baseline="-25000">
                <a:effectLst>
                  <a:outerShdw blurRad="38100" dist="38100" dir="2700000" algn="tl">
                    <a:srgbClr val="000000"/>
                  </a:outerShdw>
                </a:effectLst>
                <a:latin typeface="Book Antiqua" pitchFamily="18" charset="0"/>
              </a:rPr>
              <a:t>0</a:t>
            </a:r>
            <a:r>
              <a:rPr lang="en-US" sz="2400">
                <a:effectLst>
                  <a:outerShdw blurRad="38100" dist="38100" dir="2700000" algn="tl">
                    <a:srgbClr val="000000"/>
                  </a:outerShdw>
                </a:effectLst>
                <a:latin typeface="Book Antiqua" pitchFamily="18" charset="0"/>
              </a:rPr>
              <a:t>.</a:t>
            </a:r>
          </a:p>
        </p:txBody>
      </p:sp>
      <p:sp>
        <p:nvSpPr>
          <p:cNvPr id="286767" name="Rectangle 47"/>
          <p:cNvSpPr>
            <a:spLocks noChangeArrowheads="1"/>
          </p:cNvSpPr>
          <p:nvPr/>
        </p:nvSpPr>
        <p:spPr bwMode="auto">
          <a:xfrm>
            <a:off x="1371600" y="4751388"/>
            <a:ext cx="6743700" cy="1306512"/>
          </a:xfrm>
          <a:prstGeom prst="rect">
            <a:avLst/>
          </a:prstGeom>
          <a:noFill/>
          <a:ln w="12700">
            <a:noFill/>
            <a:miter lim="800000"/>
            <a:headEnd/>
            <a:tailEnd/>
          </a:ln>
          <a:effectLst/>
        </p:spPr>
        <p:txBody>
          <a:bodyPr lIns="90488" tIns="44450" rIns="90488" bIns="44450"/>
          <a:lstStyle/>
          <a:p>
            <a:pPr>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There is sufficient statistical evidence to</a:t>
            </a:r>
          </a:p>
          <a:p>
            <a:pPr>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infer that the alternative hypothesis is true</a:t>
            </a:r>
          </a:p>
          <a:p>
            <a:pPr>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(i.e. the mean filling weight is not 6 ounces).</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286760"/>
                                        </p:tgtEl>
                                        <p:attrNameLst>
                                          <p:attrName>style.visibility</p:attrName>
                                        </p:attrNameLst>
                                      </p:cBhvr>
                                      <p:to>
                                        <p:strVal val="visible"/>
                                      </p:to>
                                    </p:set>
                                    <p:animEffect transition="in" filter="slide(fromLeft)">
                                      <p:cBhvr>
                                        <p:cTn id="7" dur="500"/>
                                        <p:tgtEl>
                                          <p:spTgt spid="286760"/>
                                        </p:tgtEl>
                                      </p:cBhvr>
                                    </p:animEffect>
                                  </p:childTnLst>
                                  <p:subTnLst>
                                    <p:set>
                                      <p:cBhvr override="childStyle">
                                        <p:cTn dur="1" fill="hold" display="0" masterRel="nextClick" afterEffect="1"/>
                                        <p:tgtEl>
                                          <p:spTgt spid="286760"/>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86762"/>
                                        </p:tgtEl>
                                        <p:attrNameLst>
                                          <p:attrName>style.visibility</p:attrName>
                                        </p:attrNameLst>
                                      </p:cBhvr>
                                      <p:to>
                                        <p:strVal val="visible"/>
                                      </p:to>
                                    </p:set>
                                    <p:animEffect transition="in" filter="dissolve">
                                      <p:cBhvr>
                                        <p:cTn id="12" dur="500"/>
                                        <p:tgtEl>
                                          <p:spTgt spid="286762"/>
                                        </p:tgtEl>
                                      </p:cBhvr>
                                    </p:animEffect>
                                  </p:childTnLst>
                                </p:cTn>
                              </p:par>
                            </p:childTnLst>
                          </p:cTn>
                        </p:par>
                        <p:par>
                          <p:cTn id="13" fill="hold">
                            <p:stCondLst>
                              <p:cond delay="500"/>
                            </p:stCondLst>
                            <p:childTnLst>
                              <p:par>
                                <p:cTn id="14" presetID="23" presetClass="entr" presetSubtype="272" fill="hold" grpId="0" nodeType="afterEffect">
                                  <p:stCondLst>
                                    <p:cond delay="1000"/>
                                  </p:stCondLst>
                                  <p:childTnLst>
                                    <p:set>
                                      <p:cBhvr>
                                        <p:cTn id="15" dur="1" fill="hold">
                                          <p:stCondLst>
                                            <p:cond delay="0"/>
                                          </p:stCondLst>
                                        </p:cTn>
                                        <p:tgtEl>
                                          <p:spTgt spid="286763"/>
                                        </p:tgtEl>
                                        <p:attrNameLst>
                                          <p:attrName>style.visibility</p:attrName>
                                        </p:attrNameLst>
                                      </p:cBhvr>
                                      <p:to>
                                        <p:strVal val="visible"/>
                                      </p:to>
                                    </p:set>
                                    <p:anim calcmode="lin" valueType="num">
                                      <p:cBhvr>
                                        <p:cTn id="16" dur="500" fill="hold"/>
                                        <p:tgtEl>
                                          <p:spTgt spid="286763"/>
                                        </p:tgtEl>
                                        <p:attrNameLst>
                                          <p:attrName>ppt_w</p:attrName>
                                        </p:attrNameLst>
                                      </p:cBhvr>
                                      <p:tavLst>
                                        <p:tav tm="0">
                                          <p:val>
                                            <p:strVal val="2/3*#ppt_w"/>
                                          </p:val>
                                        </p:tav>
                                        <p:tav tm="100000">
                                          <p:val>
                                            <p:strVal val="#ppt_w"/>
                                          </p:val>
                                        </p:tav>
                                      </p:tavLst>
                                    </p:anim>
                                    <p:anim calcmode="lin" valueType="num">
                                      <p:cBhvr>
                                        <p:cTn id="17" dur="500" fill="hold"/>
                                        <p:tgtEl>
                                          <p:spTgt spid="286763"/>
                                        </p:tgtEl>
                                        <p:attrNameLst>
                                          <p:attrName>ppt_h</p:attrName>
                                        </p:attrNameLst>
                                      </p:cBhvr>
                                      <p:tavLst>
                                        <p:tav tm="0">
                                          <p:val>
                                            <p:strVal val="2/3*#ppt_h"/>
                                          </p:val>
                                        </p:tav>
                                        <p:tav tm="100000">
                                          <p:val>
                                            <p:strVal val="#ppt_h"/>
                                          </p:val>
                                        </p:tav>
                                      </p:tavLst>
                                    </p:anim>
                                  </p:childTnLst>
                                </p:cTn>
                              </p:par>
                            </p:childTnLst>
                          </p:cTn>
                        </p:par>
                        <p:par>
                          <p:cTn id="18" fill="hold">
                            <p:stCondLst>
                              <p:cond delay="2000"/>
                            </p:stCondLst>
                            <p:childTnLst>
                              <p:par>
                                <p:cTn id="19" presetID="12" presetClass="entr" presetSubtype="1" fill="hold" grpId="0" nodeType="afterEffect">
                                  <p:stCondLst>
                                    <p:cond delay="2000"/>
                                  </p:stCondLst>
                                  <p:childTnLst>
                                    <p:set>
                                      <p:cBhvr>
                                        <p:cTn id="20" dur="1" fill="hold">
                                          <p:stCondLst>
                                            <p:cond delay="0"/>
                                          </p:stCondLst>
                                        </p:cTn>
                                        <p:tgtEl>
                                          <p:spTgt spid="286764"/>
                                        </p:tgtEl>
                                        <p:attrNameLst>
                                          <p:attrName>style.visibility</p:attrName>
                                        </p:attrNameLst>
                                      </p:cBhvr>
                                      <p:to>
                                        <p:strVal val="visible"/>
                                      </p:to>
                                    </p:set>
                                    <p:animEffect transition="in" filter="slide(fromTop)">
                                      <p:cBhvr>
                                        <p:cTn id="21" dur="500"/>
                                        <p:tgtEl>
                                          <p:spTgt spid="286764"/>
                                        </p:tgtEl>
                                      </p:cBhvr>
                                    </p:animEffect>
                                  </p:childTnLst>
                                </p:cTn>
                              </p:par>
                            </p:childTnLst>
                          </p:cTn>
                        </p:par>
                        <p:par>
                          <p:cTn id="22" fill="hold">
                            <p:stCondLst>
                              <p:cond delay="4500"/>
                            </p:stCondLst>
                            <p:childTnLst>
                              <p:par>
                                <p:cTn id="23" presetID="16" presetClass="entr" presetSubtype="21" fill="hold" grpId="0" nodeType="afterEffect">
                                  <p:stCondLst>
                                    <p:cond delay="2000"/>
                                  </p:stCondLst>
                                  <p:childTnLst>
                                    <p:set>
                                      <p:cBhvr>
                                        <p:cTn id="24" dur="1" fill="hold">
                                          <p:stCondLst>
                                            <p:cond delay="0"/>
                                          </p:stCondLst>
                                        </p:cTn>
                                        <p:tgtEl>
                                          <p:spTgt spid="286765"/>
                                        </p:tgtEl>
                                        <p:attrNameLst>
                                          <p:attrName>style.visibility</p:attrName>
                                        </p:attrNameLst>
                                      </p:cBhvr>
                                      <p:to>
                                        <p:strVal val="visible"/>
                                      </p:to>
                                    </p:set>
                                    <p:animEffect transition="in" filter="barn(inVertical)">
                                      <p:cBhvr>
                                        <p:cTn id="25" dur="500"/>
                                        <p:tgtEl>
                                          <p:spTgt spid="286765"/>
                                        </p:tgtEl>
                                      </p:cBhvr>
                                    </p:animEffect>
                                  </p:childTnLst>
                                </p:cTn>
                              </p:par>
                            </p:childTnLst>
                          </p:cTn>
                        </p:par>
                        <p:par>
                          <p:cTn id="26" fill="hold">
                            <p:stCondLst>
                              <p:cond delay="7000"/>
                            </p:stCondLst>
                            <p:childTnLst>
                              <p:par>
                                <p:cTn id="27" presetID="12" presetClass="entr" presetSubtype="8" fill="hold" grpId="0" nodeType="afterEffect">
                                  <p:stCondLst>
                                    <p:cond delay="2000"/>
                                  </p:stCondLst>
                                  <p:childTnLst>
                                    <p:set>
                                      <p:cBhvr>
                                        <p:cTn id="28" dur="1" fill="hold">
                                          <p:stCondLst>
                                            <p:cond delay="0"/>
                                          </p:stCondLst>
                                        </p:cTn>
                                        <p:tgtEl>
                                          <p:spTgt spid="286761"/>
                                        </p:tgtEl>
                                        <p:attrNameLst>
                                          <p:attrName>style.visibility</p:attrName>
                                        </p:attrNameLst>
                                      </p:cBhvr>
                                      <p:to>
                                        <p:strVal val="visible"/>
                                      </p:to>
                                    </p:set>
                                    <p:animEffect transition="in" filter="slide(fromLeft)">
                                      <p:cBhvr>
                                        <p:cTn id="29" dur="500"/>
                                        <p:tgtEl>
                                          <p:spTgt spid="286761"/>
                                        </p:tgtEl>
                                      </p:cBhvr>
                                    </p:animEffect>
                                  </p:childTnLst>
                                  <p:subTnLst>
                                    <p:set>
                                      <p:cBhvr override="childStyle">
                                        <p:cTn dur="1" fill="hold" display="0" masterRel="nextClick" afterEffect="1"/>
                                        <p:tgtEl>
                                          <p:spTgt spid="286761"/>
                                        </p:tgtEl>
                                        <p:attrNameLst>
                                          <p:attrName>style.visibility</p:attrName>
                                        </p:attrNameLst>
                                      </p:cBhvr>
                                      <p:to>
                                        <p:strVal val="hidden"/>
                                      </p:to>
                                    </p:set>
                                  </p:subTnLst>
                                </p:cTn>
                              </p:par>
                            </p:childTnLst>
                          </p:cTn>
                        </p:par>
                      </p:childTnLst>
                    </p:cTn>
                  </p:par>
                  <p:par>
                    <p:cTn id="30" fill="hold">
                      <p:stCondLst>
                        <p:cond delay="indefinite"/>
                      </p:stCondLst>
                      <p:childTnLst>
                        <p:par>
                          <p:cTn id="31" fill="hold">
                            <p:stCondLst>
                              <p:cond delay="0"/>
                            </p:stCondLst>
                            <p:childTnLst>
                              <p:par>
                                <p:cTn id="32" presetID="9" presetClass="entr" presetSubtype="0" fill="hold" grpId="0" nodeType="clickEffect">
                                  <p:stCondLst>
                                    <p:cond delay="0"/>
                                  </p:stCondLst>
                                  <p:childTnLst>
                                    <p:set>
                                      <p:cBhvr>
                                        <p:cTn id="33" dur="1" fill="hold">
                                          <p:stCondLst>
                                            <p:cond delay="0"/>
                                          </p:stCondLst>
                                        </p:cTn>
                                        <p:tgtEl>
                                          <p:spTgt spid="286756"/>
                                        </p:tgtEl>
                                        <p:attrNameLst>
                                          <p:attrName>style.visibility</p:attrName>
                                        </p:attrNameLst>
                                      </p:cBhvr>
                                      <p:to>
                                        <p:strVal val="visible"/>
                                      </p:to>
                                    </p:set>
                                    <p:animEffect transition="in" filter="dissolve">
                                      <p:cBhvr>
                                        <p:cTn id="34" dur="500"/>
                                        <p:tgtEl>
                                          <p:spTgt spid="286756"/>
                                        </p:tgtEl>
                                      </p:cBhvr>
                                    </p:animEffect>
                                  </p:childTnLst>
                                </p:cTn>
                              </p:par>
                            </p:childTnLst>
                          </p:cTn>
                        </p:par>
                        <p:par>
                          <p:cTn id="35" fill="hold">
                            <p:stCondLst>
                              <p:cond delay="500"/>
                            </p:stCondLst>
                            <p:childTnLst>
                              <p:par>
                                <p:cTn id="36" presetID="23" presetClass="entr" presetSubtype="272" fill="hold" grpId="0" nodeType="afterEffect">
                                  <p:stCondLst>
                                    <p:cond delay="1000"/>
                                  </p:stCondLst>
                                  <p:childTnLst>
                                    <p:set>
                                      <p:cBhvr>
                                        <p:cTn id="37" dur="1" fill="hold">
                                          <p:stCondLst>
                                            <p:cond delay="0"/>
                                          </p:stCondLst>
                                        </p:cTn>
                                        <p:tgtEl>
                                          <p:spTgt spid="286757"/>
                                        </p:tgtEl>
                                        <p:attrNameLst>
                                          <p:attrName>style.visibility</p:attrName>
                                        </p:attrNameLst>
                                      </p:cBhvr>
                                      <p:to>
                                        <p:strVal val="visible"/>
                                      </p:to>
                                    </p:set>
                                    <p:anim calcmode="lin" valueType="num">
                                      <p:cBhvr>
                                        <p:cTn id="38" dur="500" fill="hold"/>
                                        <p:tgtEl>
                                          <p:spTgt spid="286757"/>
                                        </p:tgtEl>
                                        <p:attrNameLst>
                                          <p:attrName>ppt_w</p:attrName>
                                        </p:attrNameLst>
                                      </p:cBhvr>
                                      <p:tavLst>
                                        <p:tav tm="0">
                                          <p:val>
                                            <p:strVal val="2/3*#ppt_w"/>
                                          </p:val>
                                        </p:tav>
                                        <p:tav tm="100000">
                                          <p:val>
                                            <p:strVal val="#ppt_w"/>
                                          </p:val>
                                        </p:tav>
                                      </p:tavLst>
                                    </p:anim>
                                    <p:anim calcmode="lin" valueType="num">
                                      <p:cBhvr>
                                        <p:cTn id="39" dur="500" fill="hold"/>
                                        <p:tgtEl>
                                          <p:spTgt spid="286757"/>
                                        </p:tgtEl>
                                        <p:attrNameLst>
                                          <p:attrName>ppt_h</p:attrName>
                                        </p:attrNameLst>
                                      </p:cBhvr>
                                      <p:tavLst>
                                        <p:tav tm="0">
                                          <p:val>
                                            <p:strVal val="2/3*#ppt_h"/>
                                          </p:val>
                                        </p:tav>
                                        <p:tav tm="100000">
                                          <p:val>
                                            <p:strVal val="#ppt_h"/>
                                          </p:val>
                                        </p:tav>
                                      </p:tavLst>
                                    </p:anim>
                                  </p:childTnLst>
                                </p:cTn>
                              </p:par>
                            </p:childTnLst>
                          </p:cTn>
                        </p:par>
                        <p:par>
                          <p:cTn id="40" fill="hold">
                            <p:stCondLst>
                              <p:cond delay="2000"/>
                            </p:stCondLst>
                            <p:childTnLst>
                              <p:par>
                                <p:cTn id="41" presetID="12" presetClass="entr" presetSubtype="1" fill="hold" grpId="0" nodeType="afterEffect">
                                  <p:stCondLst>
                                    <p:cond delay="2000"/>
                                  </p:stCondLst>
                                  <p:childTnLst>
                                    <p:set>
                                      <p:cBhvr>
                                        <p:cTn id="42" dur="1" fill="hold">
                                          <p:stCondLst>
                                            <p:cond delay="0"/>
                                          </p:stCondLst>
                                        </p:cTn>
                                        <p:tgtEl>
                                          <p:spTgt spid="286766"/>
                                        </p:tgtEl>
                                        <p:attrNameLst>
                                          <p:attrName>style.visibility</p:attrName>
                                        </p:attrNameLst>
                                      </p:cBhvr>
                                      <p:to>
                                        <p:strVal val="visible"/>
                                      </p:to>
                                    </p:set>
                                    <p:animEffect transition="in" filter="slide(fromTop)">
                                      <p:cBhvr>
                                        <p:cTn id="43" dur="500"/>
                                        <p:tgtEl>
                                          <p:spTgt spid="286766"/>
                                        </p:tgtEl>
                                      </p:cBhvr>
                                    </p:animEffect>
                                  </p:childTnLst>
                                </p:cTn>
                              </p:par>
                            </p:childTnLst>
                          </p:cTn>
                        </p:par>
                        <p:par>
                          <p:cTn id="44" fill="hold">
                            <p:stCondLst>
                              <p:cond delay="4500"/>
                            </p:stCondLst>
                            <p:childTnLst>
                              <p:par>
                                <p:cTn id="45" presetID="12" presetClass="entr" presetSubtype="1" fill="hold" grpId="0" nodeType="afterEffect">
                                  <p:stCondLst>
                                    <p:cond delay="2000"/>
                                  </p:stCondLst>
                                  <p:childTnLst>
                                    <p:set>
                                      <p:cBhvr>
                                        <p:cTn id="46" dur="1" fill="hold">
                                          <p:stCondLst>
                                            <p:cond delay="0"/>
                                          </p:stCondLst>
                                        </p:cTn>
                                        <p:tgtEl>
                                          <p:spTgt spid="286767"/>
                                        </p:tgtEl>
                                        <p:attrNameLst>
                                          <p:attrName>style.visibility</p:attrName>
                                        </p:attrNameLst>
                                      </p:cBhvr>
                                      <p:to>
                                        <p:strVal val="visible"/>
                                      </p:to>
                                    </p:set>
                                    <p:animEffect transition="in" filter="slide(fromTop)">
                                      <p:cBhvr>
                                        <p:cTn id="47" dur="500"/>
                                        <p:tgtEl>
                                          <p:spTgt spid="2867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6" grpId="0" animBg="1"/>
      <p:bldP spid="286757" grpId="0" autoUpdateAnimBg="0"/>
      <p:bldP spid="286760" grpId="0" animBg="1"/>
      <p:bldP spid="286761" grpId="0" animBg="1"/>
      <p:bldP spid="286762" grpId="0" animBg="1"/>
      <p:bldP spid="286763" grpId="0" autoUpdateAnimBg="0"/>
      <p:bldP spid="286764" grpId="0" autoUpdateAnimBg="0"/>
      <p:bldP spid="286765" grpId="0" animBg="1"/>
      <p:bldP spid="286766" grpId="0" autoUpdateAnimBg="0"/>
      <p:bldP spid="286767" grpId="0" autoUpdateAnimBg="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779" name="Rectangle 35"/>
          <p:cNvSpPr>
            <a:spLocks noChangeArrowheads="1"/>
          </p:cNvSpPr>
          <p:nvPr/>
        </p:nvSpPr>
        <p:spPr bwMode="auto">
          <a:xfrm>
            <a:off x="690563" y="141288"/>
            <a:ext cx="7772400" cy="8143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Two-Tailed Tests About a Population Mean:</a:t>
            </a:r>
          </a:p>
          <a:p>
            <a:r>
              <a:rPr lang="en-US" sz="2800" i="1">
                <a:solidFill>
                  <a:srgbClr val="66FFFF"/>
                </a:solidFill>
                <a:effectLst>
                  <a:outerShdw blurRad="38100" dist="38100" dir="2700000" algn="tl">
                    <a:srgbClr val="000000"/>
                  </a:outerShdw>
                </a:effectLst>
                <a:latin typeface="Symbol" pitchFamily="18" charset="2"/>
              </a:rPr>
              <a:t>s</a:t>
            </a:r>
            <a:r>
              <a:rPr lang="en-US" sz="2800">
                <a:solidFill>
                  <a:srgbClr val="66FFFF"/>
                </a:solidFill>
                <a:effectLst>
                  <a:outerShdw blurRad="38100" dist="38100" dir="2700000" algn="tl">
                    <a:srgbClr val="000000"/>
                  </a:outerShdw>
                </a:effectLst>
                <a:latin typeface="Book Antiqua" pitchFamily="18" charset="0"/>
              </a:rPr>
              <a:t>  Known</a:t>
            </a:r>
            <a:endParaRPr lang="en-US" sz="2600">
              <a:solidFill>
                <a:srgbClr val="66FFFF"/>
              </a:solidFill>
              <a:effectLst>
                <a:outerShdw blurRad="38100" dist="38100" dir="2700000" algn="tl">
                  <a:srgbClr val="000000"/>
                </a:outerShdw>
              </a:effectLst>
              <a:latin typeface="Book Antiqua" pitchFamily="18" charset="0"/>
            </a:endParaRPr>
          </a:p>
        </p:txBody>
      </p:sp>
      <p:sp>
        <p:nvSpPr>
          <p:cNvPr id="287780" name="Rectangle 36"/>
          <p:cNvSpPr>
            <a:spLocks noChangeArrowheads="1"/>
          </p:cNvSpPr>
          <p:nvPr/>
        </p:nvSpPr>
        <p:spPr bwMode="auto">
          <a:xfrm>
            <a:off x="819150" y="1631950"/>
            <a:ext cx="7562850" cy="434975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287781" name="Freeform 37"/>
          <p:cNvSpPr>
            <a:spLocks/>
          </p:cNvSpPr>
          <p:nvPr/>
        </p:nvSpPr>
        <p:spPr bwMode="auto">
          <a:xfrm>
            <a:off x="2308225" y="1839913"/>
            <a:ext cx="4514850" cy="3057525"/>
          </a:xfrm>
          <a:custGeom>
            <a:avLst/>
            <a:gdLst/>
            <a:ahLst/>
            <a:cxnLst>
              <a:cxn ang="0">
                <a:pos x="1339" y="18"/>
              </a:cxn>
              <a:cxn ang="0">
                <a:pos x="1258" y="99"/>
              </a:cxn>
              <a:cxn ang="0">
                <a:pos x="1192" y="202"/>
              </a:cxn>
              <a:cxn ang="0">
                <a:pos x="1138" y="310"/>
              </a:cxn>
              <a:cxn ang="0">
                <a:pos x="1096" y="418"/>
              </a:cxn>
              <a:cxn ang="0">
                <a:pos x="1051" y="513"/>
              </a:cxn>
              <a:cxn ang="0">
                <a:pos x="1006" y="639"/>
              </a:cxn>
              <a:cxn ang="0">
                <a:pos x="970" y="747"/>
              </a:cxn>
              <a:cxn ang="0">
                <a:pos x="946" y="850"/>
              </a:cxn>
              <a:cxn ang="0">
                <a:pos x="910" y="964"/>
              </a:cxn>
              <a:cxn ang="0">
                <a:pos x="877" y="1068"/>
              </a:cxn>
              <a:cxn ang="0">
                <a:pos x="844" y="1176"/>
              </a:cxn>
              <a:cxn ang="0">
                <a:pos x="800" y="1278"/>
              </a:cxn>
              <a:cxn ang="0">
                <a:pos x="742" y="1396"/>
              </a:cxn>
              <a:cxn ang="0">
                <a:pos x="679" y="1515"/>
              </a:cxn>
              <a:cxn ang="0">
                <a:pos x="595" y="1614"/>
              </a:cxn>
              <a:cxn ang="0">
                <a:pos x="496" y="1689"/>
              </a:cxn>
              <a:cxn ang="0">
                <a:pos x="382" y="1746"/>
              </a:cxn>
              <a:cxn ang="0">
                <a:pos x="298" y="1782"/>
              </a:cxn>
              <a:cxn ang="0">
                <a:pos x="193" y="1820"/>
              </a:cxn>
              <a:cxn ang="0">
                <a:pos x="67" y="1857"/>
              </a:cxn>
              <a:cxn ang="0">
                <a:pos x="1" y="1877"/>
              </a:cxn>
              <a:cxn ang="0">
                <a:pos x="2844" y="1920"/>
              </a:cxn>
              <a:cxn ang="0">
                <a:pos x="2776" y="1859"/>
              </a:cxn>
              <a:cxn ang="0">
                <a:pos x="2683" y="1833"/>
              </a:cxn>
              <a:cxn ang="0">
                <a:pos x="2566" y="1794"/>
              </a:cxn>
              <a:cxn ang="0">
                <a:pos x="2452" y="1746"/>
              </a:cxn>
              <a:cxn ang="0">
                <a:pos x="2320" y="1680"/>
              </a:cxn>
              <a:cxn ang="0">
                <a:pos x="2275" y="1650"/>
              </a:cxn>
              <a:cxn ang="0">
                <a:pos x="2200" y="1582"/>
              </a:cxn>
              <a:cxn ang="0">
                <a:pos x="2125" y="1485"/>
              </a:cxn>
              <a:cxn ang="0">
                <a:pos x="2062" y="1386"/>
              </a:cxn>
              <a:cxn ang="0">
                <a:pos x="2029" y="1326"/>
              </a:cxn>
              <a:cxn ang="0">
                <a:pos x="1963" y="1191"/>
              </a:cxn>
              <a:cxn ang="0">
                <a:pos x="1936" y="1107"/>
              </a:cxn>
              <a:cxn ang="0">
                <a:pos x="1903" y="1011"/>
              </a:cxn>
              <a:cxn ang="0">
                <a:pos x="1867" y="891"/>
              </a:cxn>
              <a:cxn ang="0">
                <a:pos x="1831" y="771"/>
              </a:cxn>
              <a:cxn ang="0">
                <a:pos x="1792" y="642"/>
              </a:cxn>
              <a:cxn ang="0">
                <a:pos x="1741" y="504"/>
              </a:cxn>
              <a:cxn ang="0">
                <a:pos x="1699" y="399"/>
              </a:cxn>
              <a:cxn ang="0">
                <a:pos x="1657" y="312"/>
              </a:cxn>
              <a:cxn ang="0">
                <a:pos x="1621" y="228"/>
              </a:cxn>
              <a:cxn ang="0">
                <a:pos x="1564" y="135"/>
              </a:cxn>
              <a:cxn ang="0">
                <a:pos x="1588" y="174"/>
              </a:cxn>
              <a:cxn ang="0">
                <a:pos x="1552" y="129"/>
              </a:cxn>
              <a:cxn ang="0">
                <a:pos x="1501" y="57"/>
              </a:cxn>
              <a:cxn ang="0">
                <a:pos x="1432" y="6"/>
              </a:cxn>
            </a:cxnLst>
            <a:rect l="0" t="0" r="r" b="b"/>
            <a:pathLst>
              <a:path w="2844" h="1926">
                <a:moveTo>
                  <a:pt x="1399" y="3"/>
                </a:moveTo>
                <a:lnTo>
                  <a:pt x="1372" y="6"/>
                </a:lnTo>
                <a:lnTo>
                  <a:pt x="1339" y="18"/>
                </a:lnTo>
                <a:lnTo>
                  <a:pt x="1308" y="30"/>
                </a:lnTo>
                <a:lnTo>
                  <a:pt x="1288" y="62"/>
                </a:lnTo>
                <a:lnTo>
                  <a:pt x="1258" y="99"/>
                </a:lnTo>
                <a:lnTo>
                  <a:pt x="1228" y="130"/>
                </a:lnTo>
                <a:lnTo>
                  <a:pt x="1210" y="160"/>
                </a:lnTo>
                <a:lnTo>
                  <a:pt x="1192" y="202"/>
                </a:lnTo>
                <a:lnTo>
                  <a:pt x="1168" y="232"/>
                </a:lnTo>
                <a:lnTo>
                  <a:pt x="1156" y="274"/>
                </a:lnTo>
                <a:lnTo>
                  <a:pt x="1138" y="310"/>
                </a:lnTo>
                <a:lnTo>
                  <a:pt x="1120" y="354"/>
                </a:lnTo>
                <a:lnTo>
                  <a:pt x="1108" y="382"/>
                </a:lnTo>
                <a:lnTo>
                  <a:pt x="1096" y="418"/>
                </a:lnTo>
                <a:lnTo>
                  <a:pt x="1078" y="447"/>
                </a:lnTo>
                <a:lnTo>
                  <a:pt x="1063" y="483"/>
                </a:lnTo>
                <a:lnTo>
                  <a:pt x="1051" y="513"/>
                </a:lnTo>
                <a:lnTo>
                  <a:pt x="1036" y="552"/>
                </a:lnTo>
                <a:lnTo>
                  <a:pt x="1021" y="594"/>
                </a:lnTo>
                <a:lnTo>
                  <a:pt x="1006" y="639"/>
                </a:lnTo>
                <a:lnTo>
                  <a:pt x="997" y="678"/>
                </a:lnTo>
                <a:lnTo>
                  <a:pt x="982" y="714"/>
                </a:lnTo>
                <a:lnTo>
                  <a:pt x="970" y="747"/>
                </a:lnTo>
                <a:lnTo>
                  <a:pt x="961" y="783"/>
                </a:lnTo>
                <a:lnTo>
                  <a:pt x="952" y="819"/>
                </a:lnTo>
                <a:lnTo>
                  <a:pt x="946" y="850"/>
                </a:lnTo>
                <a:lnTo>
                  <a:pt x="940" y="886"/>
                </a:lnTo>
                <a:lnTo>
                  <a:pt x="928" y="922"/>
                </a:lnTo>
                <a:lnTo>
                  <a:pt x="910" y="964"/>
                </a:lnTo>
                <a:lnTo>
                  <a:pt x="904" y="994"/>
                </a:lnTo>
                <a:lnTo>
                  <a:pt x="892" y="1030"/>
                </a:lnTo>
                <a:lnTo>
                  <a:pt x="877" y="1068"/>
                </a:lnTo>
                <a:lnTo>
                  <a:pt x="868" y="1098"/>
                </a:lnTo>
                <a:lnTo>
                  <a:pt x="856" y="1134"/>
                </a:lnTo>
                <a:lnTo>
                  <a:pt x="844" y="1176"/>
                </a:lnTo>
                <a:lnTo>
                  <a:pt x="829" y="1215"/>
                </a:lnTo>
                <a:lnTo>
                  <a:pt x="812" y="1254"/>
                </a:lnTo>
                <a:lnTo>
                  <a:pt x="800" y="1278"/>
                </a:lnTo>
                <a:lnTo>
                  <a:pt x="793" y="1311"/>
                </a:lnTo>
                <a:lnTo>
                  <a:pt x="772" y="1359"/>
                </a:lnTo>
                <a:lnTo>
                  <a:pt x="742" y="1396"/>
                </a:lnTo>
                <a:lnTo>
                  <a:pt x="721" y="1446"/>
                </a:lnTo>
                <a:lnTo>
                  <a:pt x="703" y="1479"/>
                </a:lnTo>
                <a:lnTo>
                  <a:pt x="679" y="1515"/>
                </a:lnTo>
                <a:lnTo>
                  <a:pt x="655" y="1545"/>
                </a:lnTo>
                <a:lnTo>
                  <a:pt x="628" y="1584"/>
                </a:lnTo>
                <a:lnTo>
                  <a:pt x="595" y="1614"/>
                </a:lnTo>
                <a:lnTo>
                  <a:pt x="571" y="1635"/>
                </a:lnTo>
                <a:lnTo>
                  <a:pt x="532" y="1665"/>
                </a:lnTo>
                <a:lnTo>
                  <a:pt x="496" y="1689"/>
                </a:lnTo>
                <a:lnTo>
                  <a:pt x="462" y="1710"/>
                </a:lnTo>
                <a:lnTo>
                  <a:pt x="423" y="1728"/>
                </a:lnTo>
                <a:lnTo>
                  <a:pt x="382" y="1746"/>
                </a:lnTo>
                <a:lnTo>
                  <a:pt x="355" y="1758"/>
                </a:lnTo>
                <a:lnTo>
                  <a:pt x="324" y="1770"/>
                </a:lnTo>
                <a:lnTo>
                  <a:pt x="298" y="1782"/>
                </a:lnTo>
                <a:lnTo>
                  <a:pt x="264" y="1794"/>
                </a:lnTo>
                <a:lnTo>
                  <a:pt x="232" y="1808"/>
                </a:lnTo>
                <a:lnTo>
                  <a:pt x="193" y="1820"/>
                </a:lnTo>
                <a:lnTo>
                  <a:pt x="154" y="1832"/>
                </a:lnTo>
                <a:lnTo>
                  <a:pt x="109" y="1847"/>
                </a:lnTo>
                <a:lnTo>
                  <a:pt x="67" y="1857"/>
                </a:lnTo>
                <a:lnTo>
                  <a:pt x="31" y="1869"/>
                </a:lnTo>
                <a:lnTo>
                  <a:pt x="12" y="1874"/>
                </a:lnTo>
                <a:lnTo>
                  <a:pt x="1" y="1877"/>
                </a:lnTo>
                <a:lnTo>
                  <a:pt x="1" y="1926"/>
                </a:lnTo>
                <a:lnTo>
                  <a:pt x="0" y="1920"/>
                </a:lnTo>
                <a:lnTo>
                  <a:pt x="2844" y="1920"/>
                </a:lnTo>
                <a:lnTo>
                  <a:pt x="2842" y="1874"/>
                </a:lnTo>
                <a:lnTo>
                  <a:pt x="2809" y="1868"/>
                </a:lnTo>
                <a:lnTo>
                  <a:pt x="2776" y="1859"/>
                </a:lnTo>
                <a:lnTo>
                  <a:pt x="2748" y="1850"/>
                </a:lnTo>
                <a:lnTo>
                  <a:pt x="2712" y="1839"/>
                </a:lnTo>
                <a:lnTo>
                  <a:pt x="2683" y="1833"/>
                </a:lnTo>
                <a:lnTo>
                  <a:pt x="2650" y="1821"/>
                </a:lnTo>
                <a:lnTo>
                  <a:pt x="2608" y="1806"/>
                </a:lnTo>
                <a:lnTo>
                  <a:pt x="2566" y="1794"/>
                </a:lnTo>
                <a:lnTo>
                  <a:pt x="2524" y="1776"/>
                </a:lnTo>
                <a:lnTo>
                  <a:pt x="2494" y="1764"/>
                </a:lnTo>
                <a:lnTo>
                  <a:pt x="2452" y="1746"/>
                </a:lnTo>
                <a:lnTo>
                  <a:pt x="2416" y="1728"/>
                </a:lnTo>
                <a:lnTo>
                  <a:pt x="2365" y="1704"/>
                </a:lnTo>
                <a:lnTo>
                  <a:pt x="2320" y="1680"/>
                </a:lnTo>
                <a:lnTo>
                  <a:pt x="2307" y="1670"/>
                </a:lnTo>
                <a:lnTo>
                  <a:pt x="2290" y="1662"/>
                </a:lnTo>
                <a:lnTo>
                  <a:pt x="2275" y="1650"/>
                </a:lnTo>
                <a:lnTo>
                  <a:pt x="2256" y="1634"/>
                </a:lnTo>
                <a:lnTo>
                  <a:pt x="2221" y="1611"/>
                </a:lnTo>
                <a:lnTo>
                  <a:pt x="2200" y="1582"/>
                </a:lnTo>
                <a:lnTo>
                  <a:pt x="2182" y="1558"/>
                </a:lnTo>
                <a:lnTo>
                  <a:pt x="2152" y="1522"/>
                </a:lnTo>
                <a:lnTo>
                  <a:pt x="2125" y="1485"/>
                </a:lnTo>
                <a:lnTo>
                  <a:pt x="2101" y="1452"/>
                </a:lnTo>
                <a:lnTo>
                  <a:pt x="2080" y="1419"/>
                </a:lnTo>
                <a:lnTo>
                  <a:pt x="2062" y="1386"/>
                </a:lnTo>
                <a:lnTo>
                  <a:pt x="2047" y="1356"/>
                </a:lnTo>
                <a:lnTo>
                  <a:pt x="2011" y="1293"/>
                </a:lnTo>
                <a:lnTo>
                  <a:pt x="2029" y="1326"/>
                </a:lnTo>
                <a:lnTo>
                  <a:pt x="1996" y="1257"/>
                </a:lnTo>
                <a:lnTo>
                  <a:pt x="1975" y="1218"/>
                </a:lnTo>
                <a:lnTo>
                  <a:pt x="1963" y="1191"/>
                </a:lnTo>
                <a:lnTo>
                  <a:pt x="1954" y="1161"/>
                </a:lnTo>
                <a:lnTo>
                  <a:pt x="1942" y="1140"/>
                </a:lnTo>
                <a:lnTo>
                  <a:pt x="1936" y="1107"/>
                </a:lnTo>
                <a:lnTo>
                  <a:pt x="1924" y="1083"/>
                </a:lnTo>
                <a:lnTo>
                  <a:pt x="1915" y="1053"/>
                </a:lnTo>
                <a:lnTo>
                  <a:pt x="1903" y="1011"/>
                </a:lnTo>
                <a:lnTo>
                  <a:pt x="1888" y="978"/>
                </a:lnTo>
                <a:lnTo>
                  <a:pt x="1873" y="930"/>
                </a:lnTo>
                <a:lnTo>
                  <a:pt x="1867" y="891"/>
                </a:lnTo>
                <a:lnTo>
                  <a:pt x="1855" y="852"/>
                </a:lnTo>
                <a:lnTo>
                  <a:pt x="1846" y="819"/>
                </a:lnTo>
                <a:lnTo>
                  <a:pt x="1831" y="771"/>
                </a:lnTo>
                <a:lnTo>
                  <a:pt x="1819" y="729"/>
                </a:lnTo>
                <a:lnTo>
                  <a:pt x="1801" y="681"/>
                </a:lnTo>
                <a:lnTo>
                  <a:pt x="1792" y="642"/>
                </a:lnTo>
                <a:lnTo>
                  <a:pt x="1774" y="600"/>
                </a:lnTo>
                <a:lnTo>
                  <a:pt x="1762" y="546"/>
                </a:lnTo>
                <a:lnTo>
                  <a:pt x="1741" y="504"/>
                </a:lnTo>
                <a:lnTo>
                  <a:pt x="1726" y="465"/>
                </a:lnTo>
                <a:lnTo>
                  <a:pt x="1714" y="432"/>
                </a:lnTo>
                <a:lnTo>
                  <a:pt x="1699" y="399"/>
                </a:lnTo>
                <a:lnTo>
                  <a:pt x="1675" y="345"/>
                </a:lnTo>
                <a:lnTo>
                  <a:pt x="1687" y="375"/>
                </a:lnTo>
                <a:lnTo>
                  <a:pt x="1657" y="312"/>
                </a:lnTo>
                <a:lnTo>
                  <a:pt x="1645" y="285"/>
                </a:lnTo>
                <a:lnTo>
                  <a:pt x="1630" y="252"/>
                </a:lnTo>
                <a:lnTo>
                  <a:pt x="1621" y="228"/>
                </a:lnTo>
                <a:lnTo>
                  <a:pt x="1609" y="207"/>
                </a:lnTo>
                <a:lnTo>
                  <a:pt x="1579" y="156"/>
                </a:lnTo>
                <a:lnTo>
                  <a:pt x="1564" y="135"/>
                </a:lnTo>
                <a:lnTo>
                  <a:pt x="1564" y="141"/>
                </a:lnTo>
                <a:lnTo>
                  <a:pt x="1573" y="144"/>
                </a:lnTo>
                <a:lnTo>
                  <a:pt x="1588" y="174"/>
                </a:lnTo>
                <a:lnTo>
                  <a:pt x="1594" y="192"/>
                </a:lnTo>
                <a:lnTo>
                  <a:pt x="1579" y="156"/>
                </a:lnTo>
                <a:lnTo>
                  <a:pt x="1552" y="129"/>
                </a:lnTo>
                <a:lnTo>
                  <a:pt x="1540" y="105"/>
                </a:lnTo>
                <a:lnTo>
                  <a:pt x="1519" y="81"/>
                </a:lnTo>
                <a:lnTo>
                  <a:pt x="1501" y="57"/>
                </a:lnTo>
                <a:lnTo>
                  <a:pt x="1480" y="39"/>
                </a:lnTo>
                <a:lnTo>
                  <a:pt x="1456" y="18"/>
                </a:lnTo>
                <a:lnTo>
                  <a:pt x="1432" y="6"/>
                </a:lnTo>
                <a:lnTo>
                  <a:pt x="1417" y="0"/>
                </a:lnTo>
              </a:path>
            </a:pathLst>
          </a:cu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12700" cap="rnd" cmpd="sng">
            <a:noFill/>
            <a:prstDash val="solid"/>
            <a:round/>
            <a:headEnd type="none" w="med" len="med"/>
            <a:tailEnd type="none" w="med" len="med"/>
          </a:ln>
          <a:effectLst/>
        </p:spPr>
        <p:txBody>
          <a:bodyPr/>
          <a:lstStyle/>
          <a:p>
            <a:endParaRPr lang="en-US"/>
          </a:p>
        </p:txBody>
      </p:sp>
      <p:sp>
        <p:nvSpPr>
          <p:cNvPr id="287782" name="Rectangle 38"/>
          <p:cNvSpPr>
            <a:spLocks noChangeArrowheads="1"/>
          </p:cNvSpPr>
          <p:nvPr/>
        </p:nvSpPr>
        <p:spPr bwMode="auto">
          <a:xfrm>
            <a:off x="7091363" y="3516313"/>
            <a:ext cx="969962" cy="819150"/>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i="1">
                <a:effectLst/>
                <a:latin typeface="Symbol" pitchFamily="18" charset="2"/>
              </a:rPr>
              <a:t>a</a:t>
            </a:r>
            <a:r>
              <a:rPr lang="en-US" sz="2400">
                <a:effectLst/>
                <a:latin typeface="Book Antiqua" pitchFamily="18" charset="0"/>
              </a:rPr>
              <a:t>/2 =</a:t>
            </a:r>
          </a:p>
          <a:p>
            <a:pPr algn="l"/>
            <a:r>
              <a:rPr lang="en-US" sz="2400">
                <a:effectLst/>
                <a:latin typeface="Book Antiqua" pitchFamily="18" charset="0"/>
              </a:rPr>
              <a:t>  .015</a:t>
            </a:r>
            <a:endParaRPr lang="en-US" sz="2400">
              <a:effectLst/>
              <a:latin typeface="Symbol" pitchFamily="18" charset="2"/>
            </a:endParaRPr>
          </a:p>
        </p:txBody>
      </p:sp>
      <p:sp>
        <p:nvSpPr>
          <p:cNvPr id="287783" name="Freeform 39"/>
          <p:cNvSpPr>
            <a:spLocks/>
          </p:cNvSpPr>
          <p:nvPr/>
        </p:nvSpPr>
        <p:spPr bwMode="auto">
          <a:xfrm>
            <a:off x="6115050" y="4560888"/>
            <a:ext cx="709613" cy="327025"/>
          </a:xfrm>
          <a:custGeom>
            <a:avLst/>
            <a:gdLst/>
            <a:ahLst/>
            <a:cxnLst>
              <a:cxn ang="0">
                <a:pos x="0" y="3"/>
              </a:cxn>
              <a:cxn ang="0">
                <a:pos x="0" y="18"/>
              </a:cxn>
              <a:cxn ang="0">
                <a:pos x="0" y="39"/>
              </a:cxn>
              <a:cxn ang="0">
                <a:pos x="0" y="66"/>
              </a:cxn>
              <a:cxn ang="0">
                <a:pos x="1" y="95"/>
              </a:cxn>
              <a:cxn ang="0">
                <a:pos x="1" y="119"/>
              </a:cxn>
              <a:cxn ang="0">
                <a:pos x="1" y="143"/>
              </a:cxn>
              <a:cxn ang="0">
                <a:pos x="1" y="167"/>
              </a:cxn>
              <a:cxn ang="0">
                <a:pos x="0" y="198"/>
              </a:cxn>
              <a:cxn ang="0">
                <a:pos x="447" y="198"/>
              </a:cxn>
              <a:cxn ang="0">
                <a:pos x="447" y="150"/>
              </a:cxn>
              <a:cxn ang="0">
                <a:pos x="444" y="153"/>
              </a:cxn>
              <a:cxn ang="0">
                <a:pos x="425" y="143"/>
              </a:cxn>
              <a:cxn ang="0">
                <a:pos x="401" y="143"/>
              </a:cxn>
              <a:cxn ang="0">
                <a:pos x="377" y="135"/>
              </a:cxn>
              <a:cxn ang="0">
                <a:pos x="353" y="135"/>
              </a:cxn>
              <a:cxn ang="0">
                <a:pos x="329" y="127"/>
              </a:cxn>
              <a:cxn ang="0">
                <a:pos x="305" y="119"/>
              </a:cxn>
              <a:cxn ang="0">
                <a:pos x="281" y="111"/>
              </a:cxn>
              <a:cxn ang="0">
                <a:pos x="258" y="102"/>
              </a:cxn>
              <a:cxn ang="0">
                <a:pos x="234" y="96"/>
              </a:cxn>
              <a:cxn ang="0">
                <a:pos x="209" y="87"/>
              </a:cxn>
              <a:cxn ang="0">
                <a:pos x="185" y="79"/>
              </a:cxn>
              <a:cxn ang="0">
                <a:pos x="162" y="69"/>
              </a:cxn>
              <a:cxn ang="0">
                <a:pos x="135" y="60"/>
              </a:cxn>
              <a:cxn ang="0">
                <a:pos x="111" y="54"/>
              </a:cxn>
              <a:cxn ang="0">
                <a:pos x="87" y="42"/>
              </a:cxn>
              <a:cxn ang="0">
                <a:pos x="63" y="30"/>
              </a:cxn>
              <a:cxn ang="0">
                <a:pos x="41" y="23"/>
              </a:cxn>
              <a:cxn ang="0">
                <a:pos x="17" y="15"/>
              </a:cxn>
              <a:cxn ang="0">
                <a:pos x="3" y="0"/>
              </a:cxn>
              <a:cxn ang="0">
                <a:pos x="3" y="0"/>
              </a:cxn>
            </a:cxnLst>
            <a:rect l="0" t="0" r="r" b="b"/>
            <a:pathLst>
              <a:path w="447" h="198">
                <a:moveTo>
                  <a:pt x="0" y="3"/>
                </a:moveTo>
                <a:lnTo>
                  <a:pt x="0" y="18"/>
                </a:lnTo>
                <a:lnTo>
                  <a:pt x="0" y="39"/>
                </a:lnTo>
                <a:lnTo>
                  <a:pt x="0" y="66"/>
                </a:lnTo>
                <a:lnTo>
                  <a:pt x="1" y="95"/>
                </a:lnTo>
                <a:lnTo>
                  <a:pt x="1" y="119"/>
                </a:lnTo>
                <a:lnTo>
                  <a:pt x="1" y="143"/>
                </a:lnTo>
                <a:lnTo>
                  <a:pt x="1" y="167"/>
                </a:lnTo>
                <a:lnTo>
                  <a:pt x="0" y="198"/>
                </a:lnTo>
                <a:lnTo>
                  <a:pt x="447" y="198"/>
                </a:lnTo>
                <a:lnTo>
                  <a:pt x="447" y="150"/>
                </a:lnTo>
                <a:lnTo>
                  <a:pt x="444" y="153"/>
                </a:lnTo>
                <a:lnTo>
                  <a:pt x="425" y="143"/>
                </a:lnTo>
                <a:lnTo>
                  <a:pt x="401" y="143"/>
                </a:lnTo>
                <a:lnTo>
                  <a:pt x="377" y="135"/>
                </a:lnTo>
                <a:lnTo>
                  <a:pt x="353" y="135"/>
                </a:lnTo>
                <a:lnTo>
                  <a:pt x="329" y="127"/>
                </a:lnTo>
                <a:lnTo>
                  <a:pt x="305" y="119"/>
                </a:lnTo>
                <a:lnTo>
                  <a:pt x="281" y="111"/>
                </a:lnTo>
                <a:lnTo>
                  <a:pt x="258" y="102"/>
                </a:lnTo>
                <a:lnTo>
                  <a:pt x="234" y="96"/>
                </a:lnTo>
                <a:lnTo>
                  <a:pt x="209" y="87"/>
                </a:lnTo>
                <a:lnTo>
                  <a:pt x="185" y="79"/>
                </a:lnTo>
                <a:lnTo>
                  <a:pt x="162" y="69"/>
                </a:lnTo>
                <a:lnTo>
                  <a:pt x="135" y="60"/>
                </a:lnTo>
                <a:lnTo>
                  <a:pt x="111" y="54"/>
                </a:lnTo>
                <a:lnTo>
                  <a:pt x="87" y="42"/>
                </a:lnTo>
                <a:lnTo>
                  <a:pt x="63" y="30"/>
                </a:lnTo>
                <a:lnTo>
                  <a:pt x="41" y="23"/>
                </a:lnTo>
                <a:lnTo>
                  <a:pt x="17" y="15"/>
                </a:lnTo>
                <a:lnTo>
                  <a:pt x="3" y="0"/>
                </a:lnTo>
                <a:lnTo>
                  <a:pt x="3" y="0"/>
                </a:lnTo>
              </a:path>
            </a:pathLst>
          </a:custGeom>
          <a:solidFill>
            <a:srgbClr val="002060"/>
          </a:solidFill>
          <a:ln w="12700" cap="rnd" cmpd="sng">
            <a:noFill/>
            <a:prstDash val="solid"/>
            <a:round/>
            <a:headEnd type="none" w="med" len="med"/>
            <a:tailEnd type="none" w="med" len="med"/>
          </a:ln>
          <a:effectLst/>
        </p:spPr>
        <p:txBody>
          <a:bodyPr/>
          <a:lstStyle/>
          <a:p>
            <a:endParaRPr lang="en-US"/>
          </a:p>
        </p:txBody>
      </p:sp>
      <p:sp>
        <p:nvSpPr>
          <p:cNvPr id="287784" name="Line 40"/>
          <p:cNvSpPr>
            <a:spLocks noChangeShapeType="1"/>
          </p:cNvSpPr>
          <p:nvPr/>
        </p:nvSpPr>
        <p:spPr bwMode="auto">
          <a:xfrm>
            <a:off x="6130925" y="3754438"/>
            <a:ext cx="952500" cy="0"/>
          </a:xfrm>
          <a:prstGeom prst="line">
            <a:avLst/>
          </a:prstGeom>
          <a:noFill/>
          <a:ln w="12700">
            <a:solidFill>
              <a:schemeClr val="tx1"/>
            </a:solidFill>
            <a:round/>
            <a:headEnd/>
            <a:tailEnd type="triangle" w="med" len="med"/>
          </a:ln>
          <a:effectLst>
            <a:outerShdw dist="17961" dir="2700000" algn="ctr" rotWithShape="0">
              <a:srgbClr val="000000"/>
            </a:outerShdw>
          </a:effectLst>
        </p:spPr>
        <p:txBody>
          <a:bodyPr wrap="none" anchor="ctr"/>
          <a:lstStyle/>
          <a:p>
            <a:endParaRPr lang="en-US"/>
          </a:p>
        </p:txBody>
      </p:sp>
      <p:sp>
        <p:nvSpPr>
          <p:cNvPr id="287785" name="Rectangle 41"/>
          <p:cNvSpPr>
            <a:spLocks noChangeArrowheads="1"/>
          </p:cNvSpPr>
          <p:nvPr/>
        </p:nvSpPr>
        <p:spPr bwMode="auto">
          <a:xfrm>
            <a:off x="4402138" y="5083175"/>
            <a:ext cx="333375" cy="4540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a:effectLst/>
                <a:latin typeface="Book Antiqua" pitchFamily="18" charset="0"/>
              </a:rPr>
              <a:t>0</a:t>
            </a:r>
          </a:p>
        </p:txBody>
      </p:sp>
      <p:sp>
        <p:nvSpPr>
          <p:cNvPr id="287786" name="Rectangle 42"/>
          <p:cNvSpPr>
            <a:spLocks noChangeArrowheads="1"/>
          </p:cNvSpPr>
          <p:nvPr/>
        </p:nvSpPr>
        <p:spPr bwMode="auto">
          <a:xfrm>
            <a:off x="5329238" y="5397500"/>
            <a:ext cx="1539875" cy="4540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i="1">
                <a:effectLst/>
                <a:latin typeface="Book Antiqua" pitchFamily="18" charset="0"/>
              </a:rPr>
              <a:t>z</a:t>
            </a:r>
            <a:r>
              <a:rPr lang="en-US" sz="2400" i="1" baseline="-25000">
                <a:effectLst/>
                <a:latin typeface="Symbol" pitchFamily="18" charset="2"/>
              </a:rPr>
              <a:t>a</a:t>
            </a:r>
            <a:r>
              <a:rPr lang="en-US" sz="2400" baseline="-25000">
                <a:effectLst/>
                <a:latin typeface="Book Antiqua" pitchFamily="18" charset="0"/>
              </a:rPr>
              <a:t>/2</a:t>
            </a:r>
            <a:r>
              <a:rPr lang="en-US" sz="2400">
                <a:effectLst/>
                <a:latin typeface="Book Antiqua" pitchFamily="18" charset="0"/>
              </a:rPr>
              <a:t> = 2.17</a:t>
            </a:r>
          </a:p>
        </p:txBody>
      </p:sp>
      <p:sp>
        <p:nvSpPr>
          <p:cNvPr id="287787" name="Rectangle 43"/>
          <p:cNvSpPr>
            <a:spLocks noChangeArrowheads="1"/>
          </p:cNvSpPr>
          <p:nvPr/>
        </p:nvSpPr>
        <p:spPr bwMode="auto">
          <a:xfrm>
            <a:off x="7100888" y="4625975"/>
            <a:ext cx="327025" cy="48577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600" i="1">
                <a:effectLst/>
                <a:latin typeface="Book Antiqua" pitchFamily="18" charset="0"/>
              </a:rPr>
              <a:t>z</a:t>
            </a:r>
          </a:p>
        </p:txBody>
      </p:sp>
      <p:sp>
        <p:nvSpPr>
          <p:cNvPr id="287788" name="Freeform 44"/>
          <p:cNvSpPr>
            <a:spLocks/>
          </p:cNvSpPr>
          <p:nvPr/>
        </p:nvSpPr>
        <p:spPr bwMode="auto">
          <a:xfrm>
            <a:off x="2305050" y="4546600"/>
            <a:ext cx="738188" cy="350838"/>
          </a:xfrm>
          <a:custGeom>
            <a:avLst/>
            <a:gdLst/>
            <a:ahLst/>
            <a:cxnLst>
              <a:cxn ang="0">
                <a:pos x="462" y="0"/>
              </a:cxn>
              <a:cxn ang="0">
                <a:pos x="462" y="25"/>
              </a:cxn>
              <a:cxn ang="0">
                <a:pos x="462" y="47"/>
              </a:cxn>
              <a:cxn ang="0">
                <a:pos x="462" y="72"/>
              </a:cxn>
              <a:cxn ang="0">
                <a:pos x="463" y="96"/>
              </a:cxn>
              <a:cxn ang="0">
                <a:pos x="463" y="121"/>
              </a:cxn>
              <a:cxn ang="0">
                <a:pos x="463" y="145"/>
              </a:cxn>
              <a:cxn ang="0">
                <a:pos x="463" y="170"/>
              </a:cxn>
              <a:cxn ang="0">
                <a:pos x="462" y="218"/>
              </a:cxn>
              <a:cxn ang="0">
                <a:pos x="0" y="221"/>
              </a:cxn>
              <a:cxn ang="0">
                <a:pos x="0" y="171"/>
              </a:cxn>
              <a:cxn ang="0">
                <a:pos x="17" y="170"/>
              </a:cxn>
              <a:cxn ang="0">
                <a:pos x="35" y="163"/>
              </a:cxn>
              <a:cxn ang="0">
                <a:pos x="54" y="157"/>
              </a:cxn>
              <a:cxn ang="0">
                <a:pos x="86" y="148"/>
              </a:cxn>
              <a:cxn ang="0">
                <a:pos x="110" y="142"/>
              </a:cxn>
              <a:cxn ang="0">
                <a:pos x="132" y="133"/>
              </a:cxn>
              <a:cxn ang="0">
                <a:pos x="159" y="127"/>
              </a:cxn>
              <a:cxn ang="0">
                <a:pos x="182" y="118"/>
              </a:cxn>
              <a:cxn ang="0">
                <a:pos x="207" y="112"/>
              </a:cxn>
              <a:cxn ang="0">
                <a:pos x="231" y="104"/>
              </a:cxn>
              <a:cxn ang="0">
                <a:pos x="252" y="94"/>
              </a:cxn>
              <a:cxn ang="0">
                <a:pos x="279" y="84"/>
              </a:cxn>
              <a:cxn ang="0">
                <a:pos x="303" y="76"/>
              </a:cxn>
              <a:cxn ang="0">
                <a:pos x="327" y="66"/>
              </a:cxn>
              <a:cxn ang="0">
                <a:pos x="351" y="53"/>
              </a:cxn>
              <a:cxn ang="0">
                <a:pos x="375" y="46"/>
              </a:cxn>
              <a:cxn ang="0">
                <a:pos x="399" y="37"/>
              </a:cxn>
              <a:cxn ang="0">
                <a:pos x="423" y="21"/>
              </a:cxn>
              <a:cxn ang="0">
                <a:pos x="447" y="13"/>
              </a:cxn>
              <a:cxn ang="0">
                <a:pos x="464" y="2"/>
              </a:cxn>
              <a:cxn ang="0">
                <a:pos x="465" y="2"/>
              </a:cxn>
            </a:cxnLst>
            <a:rect l="0" t="0" r="r" b="b"/>
            <a:pathLst>
              <a:path w="465" h="221">
                <a:moveTo>
                  <a:pt x="462" y="0"/>
                </a:moveTo>
                <a:lnTo>
                  <a:pt x="462" y="25"/>
                </a:lnTo>
                <a:lnTo>
                  <a:pt x="462" y="47"/>
                </a:lnTo>
                <a:lnTo>
                  <a:pt x="462" y="72"/>
                </a:lnTo>
                <a:lnTo>
                  <a:pt x="463" y="96"/>
                </a:lnTo>
                <a:lnTo>
                  <a:pt x="463" y="121"/>
                </a:lnTo>
                <a:lnTo>
                  <a:pt x="463" y="145"/>
                </a:lnTo>
                <a:lnTo>
                  <a:pt x="463" y="170"/>
                </a:lnTo>
                <a:lnTo>
                  <a:pt x="462" y="218"/>
                </a:lnTo>
                <a:lnTo>
                  <a:pt x="0" y="221"/>
                </a:lnTo>
                <a:lnTo>
                  <a:pt x="0" y="171"/>
                </a:lnTo>
                <a:lnTo>
                  <a:pt x="17" y="170"/>
                </a:lnTo>
                <a:lnTo>
                  <a:pt x="35" y="163"/>
                </a:lnTo>
                <a:lnTo>
                  <a:pt x="54" y="157"/>
                </a:lnTo>
                <a:lnTo>
                  <a:pt x="86" y="148"/>
                </a:lnTo>
                <a:lnTo>
                  <a:pt x="110" y="142"/>
                </a:lnTo>
                <a:lnTo>
                  <a:pt x="132" y="133"/>
                </a:lnTo>
                <a:lnTo>
                  <a:pt x="159" y="127"/>
                </a:lnTo>
                <a:lnTo>
                  <a:pt x="182" y="118"/>
                </a:lnTo>
                <a:lnTo>
                  <a:pt x="207" y="112"/>
                </a:lnTo>
                <a:lnTo>
                  <a:pt x="231" y="104"/>
                </a:lnTo>
                <a:lnTo>
                  <a:pt x="252" y="94"/>
                </a:lnTo>
                <a:lnTo>
                  <a:pt x="279" y="84"/>
                </a:lnTo>
                <a:lnTo>
                  <a:pt x="303" y="76"/>
                </a:lnTo>
                <a:lnTo>
                  <a:pt x="327" y="66"/>
                </a:lnTo>
                <a:lnTo>
                  <a:pt x="351" y="53"/>
                </a:lnTo>
                <a:lnTo>
                  <a:pt x="375" y="46"/>
                </a:lnTo>
                <a:lnTo>
                  <a:pt x="399" y="37"/>
                </a:lnTo>
                <a:lnTo>
                  <a:pt x="423" y="21"/>
                </a:lnTo>
                <a:lnTo>
                  <a:pt x="447" y="13"/>
                </a:lnTo>
                <a:lnTo>
                  <a:pt x="464" y="2"/>
                </a:lnTo>
                <a:lnTo>
                  <a:pt x="465" y="2"/>
                </a:lnTo>
              </a:path>
            </a:pathLst>
          </a:custGeom>
          <a:solidFill>
            <a:srgbClr val="002060"/>
          </a:solidFill>
          <a:ln w="12700" cap="rnd" cmpd="sng">
            <a:noFill/>
            <a:prstDash val="solid"/>
            <a:round/>
            <a:headEnd type="none" w="med" len="med"/>
            <a:tailEnd type="none" w="med" len="med"/>
          </a:ln>
          <a:effectLst/>
        </p:spPr>
        <p:txBody>
          <a:bodyPr/>
          <a:lstStyle/>
          <a:p>
            <a:endParaRPr lang="en-US"/>
          </a:p>
        </p:txBody>
      </p:sp>
      <p:sp>
        <p:nvSpPr>
          <p:cNvPr id="287789" name="Line 45"/>
          <p:cNvSpPr>
            <a:spLocks noChangeShapeType="1"/>
          </p:cNvSpPr>
          <p:nvPr/>
        </p:nvSpPr>
        <p:spPr bwMode="auto">
          <a:xfrm flipH="1">
            <a:off x="2079625" y="3754438"/>
            <a:ext cx="958850" cy="0"/>
          </a:xfrm>
          <a:prstGeom prst="line">
            <a:avLst/>
          </a:prstGeom>
          <a:noFill/>
          <a:ln w="12700">
            <a:solidFill>
              <a:schemeClr val="tx1"/>
            </a:solidFill>
            <a:round/>
            <a:headEnd/>
            <a:tailEnd type="triangle" w="med" len="med"/>
          </a:ln>
          <a:effectLst>
            <a:outerShdw dist="17961" dir="2700000" algn="ctr" rotWithShape="0">
              <a:srgbClr val="000000"/>
            </a:outerShdw>
          </a:effectLst>
        </p:spPr>
        <p:txBody>
          <a:bodyPr wrap="none" anchor="ctr"/>
          <a:lstStyle/>
          <a:p>
            <a:endParaRPr lang="en-US"/>
          </a:p>
        </p:txBody>
      </p:sp>
      <p:sp>
        <p:nvSpPr>
          <p:cNvPr id="287790" name="Line 46"/>
          <p:cNvSpPr>
            <a:spLocks noChangeShapeType="1"/>
          </p:cNvSpPr>
          <p:nvPr/>
        </p:nvSpPr>
        <p:spPr bwMode="auto">
          <a:xfrm>
            <a:off x="2058988" y="4891088"/>
            <a:ext cx="5002212" cy="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grpSp>
        <p:nvGrpSpPr>
          <p:cNvPr id="287791" name="Group 47"/>
          <p:cNvGrpSpPr>
            <a:grpSpLocks/>
          </p:cNvGrpSpPr>
          <p:nvPr/>
        </p:nvGrpSpPr>
        <p:grpSpPr bwMode="auto">
          <a:xfrm>
            <a:off x="2190750" y="1776413"/>
            <a:ext cx="4835525" cy="2941637"/>
            <a:chOff x="1380" y="1175"/>
            <a:chExt cx="3046" cy="1853"/>
          </a:xfrm>
        </p:grpSpPr>
        <p:sp>
          <p:nvSpPr>
            <p:cNvPr id="287792" name="Arc 48"/>
            <p:cNvSpPr>
              <a:spLocks/>
            </p:cNvSpPr>
            <p:nvPr/>
          </p:nvSpPr>
          <p:spPr bwMode="auto">
            <a:xfrm rot="4500000">
              <a:off x="3168" y="2280"/>
              <a:ext cx="764" cy="284"/>
            </a:xfrm>
            <a:custGeom>
              <a:avLst/>
              <a:gdLst>
                <a:gd name="G0" fmla="+- 0 0 0"/>
                <a:gd name="G1" fmla="+- 0 0 0"/>
                <a:gd name="G2" fmla="+- 21600 0 0"/>
                <a:gd name="T0" fmla="*/ 18778 w 18778"/>
                <a:gd name="T1" fmla="*/ 10674 h 21600"/>
                <a:gd name="T2" fmla="*/ 0 w 18778"/>
                <a:gd name="T3" fmla="*/ 21600 h 21600"/>
                <a:gd name="T4" fmla="*/ 0 w 18778"/>
                <a:gd name="T5" fmla="*/ 0 h 21600"/>
              </a:gdLst>
              <a:ahLst/>
              <a:cxnLst>
                <a:cxn ang="0">
                  <a:pos x="T0" y="T1"/>
                </a:cxn>
                <a:cxn ang="0">
                  <a:pos x="T2" y="T3"/>
                </a:cxn>
                <a:cxn ang="0">
                  <a:pos x="T4" y="T5"/>
                </a:cxn>
              </a:cxnLst>
              <a:rect l="0" t="0" r="r" b="b"/>
              <a:pathLst>
                <a:path w="18778" h="21600" fill="none" extrusionOk="0">
                  <a:moveTo>
                    <a:pt x="18778" y="10674"/>
                  </a:moveTo>
                  <a:cubicBezTo>
                    <a:pt x="14939" y="17428"/>
                    <a:pt x="7768" y="21599"/>
                    <a:pt x="0" y="21600"/>
                  </a:cubicBezTo>
                </a:path>
                <a:path w="18778" h="21600" stroke="0" extrusionOk="0">
                  <a:moveTo>
                    <a:pt x="18778" y="10674"/>
                  </a:moveTo>
                  <a:cubicBezTo>
                    <a:pt x="14939" y="17428"/>
                    <a:pt x="7768" y="21599"/>
                    <a:pt x="0" y="21600"/>
                  </a:cubicBezTo>
                  <a:lnTo>
                    <a:pt x="0" y="0"/>
                  </a:lnTo>
                  <a:close/>
                </a:path>
              </a:pathLst>
            </a:custGeom>
            <a:noFill/>
            <a:ln w="12700" cap="rnd">
              <a:solidFill>
                <a:schemeClr val="tx1"/>
              </a:solidFill>
              <a:round/>
              <a:headEnd/>
              <a:tailEnd/>
            </a:ln>
            <a:effectLst/>
          </p:spPr>
          <p:txBody>
            <a:bodyPr wrap="none" anchor="ctr"/>
            <a:lstStyle/>
            <a:p>
              <a:endParaRPr lang="en-US"/>
            </a:p>
          </p:txBody>
        </p:sp>
        <p:sp>
          <p:nvSpPr>
            <p:cNvPr id="287793" name="Arc 49"/>
            <p:cNvSpPr>
              <a:spLocks/>
            </p:cNvSpPr>
            <p:nvPr/>
          </p:nvSpPr>
          <p:spPr bwMode="auto">
            <a:xfrm rot="6300000">
              <a:off x="2143" y="1541"/>
              <a:ext cx="956" cy="224"/>
            </a:xfrm>
            <a:custGeom>
              <a:avLst/>
              <a:gdLst>
                <a:gd name="G0" fmla="+- 21600 0 0"/>
                <a:gd name="G1" fmla="+- 0 0 0"/>
                <a:gd name="G2" fmla="+- 21600 0 0"/>
                <a:gd name="T0" fmla="*/ 2160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noFill/>
            <a:ln w="12700" cap="rnd">
              <a:solidFill>
                <a:schemeClr val="tx1"/>
              </a:solidFill>
              <a:round/>
              <a:headEnd/>
              <a:tailEnd/>
            </a:ln>
            <a:effectLst/>
          </p:spPr>
          <p:txBody>
            <a:bodyPr wrap="none" anchor="ctr"/>
            <a:lstStyle/>
            <a:p>
              <a:endParaRPr lang="en-US"/>
            </a:p>
          </p:txBody>
        </p:sp>
        <p:sp>
          <p:nvSpPr>
            <p:cNvPr id="287794" name="Arc 50"/>
            <p:cNvSpPr>
              <a:spLocks/>
            </p:cNvSpPr>
            <p:nvPr/>
          </p:nvSpPr>
          <p:spPr bwMode="auto">
            <a:xfrm rot="16980000">
              <a:off x="1764" y="2305"/>
              <a:ext cx="790" cy="284"/>
            </a:xfrm>
            <a:custGeom>
              <a:avLst/>
              <a:gdLst>
                <a:gd name="G0" fmla="+- 19433 0 0"/>
                <a:gd name="G1" fmla="+- 0 0 0"/>
                <a:gd name="G2" fmla="+- 21600 0 0"/>
                <a:gd name="T0" fmla="*/ 19433 w 19433"/>
                <a:gd name="T1" fmla="*/ 21600 h 21600"/>
                <a:gd name="T2" fmla="*/ 0 w 19433"/>
                <a:gd name="T3" fmla="*/ 9430 h 21600"/>
                <a:gd name="T4" fmla="*/ 19433 w 19433"/>
                <a:gd name="T5" fmla="*/ 0 h 21600"/>
              </a:gdLst>
              <a:ahLst/>
              <a:cxnLst>
                <a:cxn ang="0">
                  <a:pos x="T0" y="T1"/>
                </a:cxn>
                <a:cxn ang="0">
                  <a:pos x="T2" y="T3"/>
                </a:cxn>
                <a:cxn ang="0">
                  <a:pos x="T4" y="T5"/>
                </a:cxn>
              </a:cxnLst>
              <a:rect l="0" t="0" r="r" b="b"/>
              <a:pathLst>
                <a:path w="19433" h="21600" fill="none" extrusionOk="0">
                  <a:moveTo>
                    <a:pt x="19433" y="21600"/>
                  </a:moveTo>
                  <a:cubicBezTo>
                    <a:pt x="11159" y="21600"/>
                    <a:pt x="3612" y="16873"/>
                    <a:pt x="0" y="9429"/>
                  </a:cubicBezTo>
                </a:path>
                <a:path w="19433" h="21600" stroke="0" extrusionOk="0">
                  <a:moveTo>
                    <a:pt x="19433" y="21600"/>
                  </a:moveTo>
                  <a:cubicBezTo>
                    <a:pt x="11159" y="21600"/>
                    <a:pt x="3612" y="16873"/>
                    <a:pt x="0" y="9429"/>
                  </a:cubicBezTo>
                  <a:lnTo>
                    <a:pt x="19433" y="0"/>
                  </a:lnTo>
                  <a:close/>
                </a:path>
              </a:pathLst>
            </a:custGeom>
            <a:noFill/>
            <a:ln w="12700" cap="rnd">
              <a:solidFill>
                <a:schemeClr val="tx1"/>
              </a:solidFill>
              <a:round/>
              <a:headEnd/>
              <a:tailEnd/>
            </a:ln>
            <a:effectLst/>
          </p:spPr>
          <p:txBody>
            <a:bodyPr wrap="none" anchor="ctr"/>
            <a:lstStyle/>
            <a:p>
              <a:endParaRPr lang="en-US"/>
            </a:p>
          </p:txBody>
        </p:sp>
        <p:sp>
          <p:nvSpPr>
            <p:cNvPr id="287795" name="Arc 51"/>
            <p:cNvSpPr>
              <a:spLocks/>
            </p:cNvSpPr>
            <p:nvPr/>
          </p:nvSpPr>
          <p:spPr bwMode="auto">
            <a:xfrm rot="15300000">
              <a:off x="2604" y="1543"/>
              <a:ext cx="957" cy="225"/>
            </a:xfrm>
            <a:custGeom>
              <a:avLst/>
              <a:gdLst>
                <a:gd name="G0" fmla="+- 0 0 0"/>
                <a:gd name="G1" fmla="+- 96 0 0"/>
                <a:gd name="G2" fmla="+- 21600 0 0"/>
                <a:gd name="T0" fmla="*/ 21600 w 21600"/>
                <a:gd name="T1" fmla="*/ 0 h 21696"/>
                <a:gd name="T2" fmla="*/ 0 w 21600"/>
                <a:gd name="T3" fmla="*/ 21696 h 21696"/>
                <a:gd name="T4" fmla="*/ 0 w 21600"/>
                <a:gd name="T5" fmla="*/ 96 h 21696"/>
              </a:gdLst>
              <a:ahLst/>
              <a:cxnLst>
                <a:cxn ang="0">
                  <a:pos x="T0" y="T1"/>
                </a:cxn>
                <a:cxn ang="0">
                  <a:pos x="T2" y="T3"/>
                </a:cxn>
                <a:cxn ang="0">
                  <a:pos x="T4" y="T5"/>
                </a:cxn>
              </a:cxnLst>
              <a:rect l="0" t="0" r="r" b="b"/>
              <a:pathLst>
                <a:path w="21600" h="21696" fill="none" extrusionOk="0">
                  <a:moveTo>
                    <a:pt x="21599" y="0"/>
                  </a:moveTo>
                  <a:cubicBezTo>
                    <a:pt x="21599" y="32"/>
                    <a:pt x="21600" y="64"/>
                    <a:pt x="21600" y="96"/>
                  </a:cubicBezTo>
                  <a:cubicBezTo>
                    <a:pt x="21600" y="12025"/>
                    <a:pt x="11929" y="21695"/>
                    <a:pt x="0" y="21696"/>
                  </a:cubicBezTo>
                </a:path>
                <a:path w="21600" h="21696" stroke="0" extrusionOk="0">
                  <a:moveTo>
                    <a:pt x="21599" y="0"/>
                  </a:moveTo>
                  <a:cubicBezTo>
                    <a:pt x="21599" y="32"/>
                    <a:pt x="21600" y="64"/>
                    <a:pt x="21600" y="96"/>
                  </a:cubicBezTo>
                  <a:cubicBezTo>
                    <a:pt x="21600" y="12025"/>
                    <a:pt x="11929" y="21695"/>
                    <a:pt x="0" y="21696"/>
                  </a:cubicBezTo>
                  <a:lnTo>
                    <a:pt x="0" y="96"/>
                  </a:lnTo>
                  <a:close/>
                </a:path>
              </a:pathLst>
            </a:custGeom>
            <a:noFill/>
            <a:ln w="12700" cap="rnd">
              <a:solidFill>
                <a:schemeClr val="tx1"/>
              </a:solidFill>
              <a:round/>
              <a:headEnd/>
              <a:tailEnd/>
            </a:ln>
            <a:effectLst/>
          </p:spPr>
          <p:txBody>
            <a:bodyPr wrap="none" anchor="ctr"/>
            <a:lstStyle/>
            <a:p>
              <a:endParaRPr lang="en-US"/>
            </a:p>
          </p:txBody>
        </p:sp>
        <p:sp>
          <p:nvSpPr>
            <p:cNvPr id="287796" name="Arc 52"/>
            <p:cNvSpPr>
              <a:spLocks/>
            </p:cNvSpPr>
            <p:nvPr/>
          </p:nvSpPr>
          <p:spPr bwMode="auto">
            <a:xfrm rot="720000">
              <a:off x="3619" y="2807"/>
              <a:ext cx="807" cy="221"/>
            </a:xfrm>
            <a:custGeom>
              <a:avLst/>
              <a:gdLst>
                <a:gd name="G0" fmla="+- 20857 0 0"/>
                <a:gd name="G1" fmla="+- 0 0 0"/>
                <a:gd name="G2" fmla="+- 21600 0 0"/>
                <a:gd name="T0" fmla="*/ 18718 w 20857"/>
                <a:gd name="T1" fmla="*/ 21494 h 21494"/>
                <a:gd name="T2" fmla="*/ 0 w 20857"/>
                <a:gd name="T3" fmla="*/ 5616 h 21494"/>
                <a:gd name="T4" fmla="*/ 20857 w 20857"/>
                <a:gd name="T5" fmla="*/ 0 h 21494"/>
              </a:gdLst>
              <a:ahLst/>
              <a:cxnLst>
                <a:cxn ang="0">
                  <a:pos x="T0" y="T1"/>
                </a:cxn>
                <a:cxn ang="0">
                  <a:pos x="T2" y="T3"/>
                </a:cxn>
                <a:cxn ang="0">
                  <a:pos x="T4" y="T5"/>
                </a:cxn>
              </a:cxnLst>
              <a:rect l="0" t="0" r="r" b="b"/>
              <a:pathLst>
                <a:path w="20857" h="21494" fill="none" extrusionOk="0">
                  <a:moveTo>
                    <a:pt x="18718" y="21493"/>
                  </a:moveTo>
                  <a:cubicBezTo>
                    <a:pt x="9785" y="20604"/>
                    <a:pt x="2333" y="14283"/>
                    <a:pt x="-1" y="5616"/>
                  </a:cubicBezTo>
                </a:path>
                <a:path w="20857" h="21494" stroke="0" extrusionOk="0">
                  <a:moveTo>
                    <a:pt x="18718" y="21493"/>
                  </a:moveTo>
                  <a:cubicBezTo>
                    <a:pt x="9785" y="20604"/>
                    <a:pt x="2333" y="14283"/>
                    <a:pt x="-1" y="5616"/>
                  </a:cubicBezTo>
                  <a:lnTo>
                    <a:pt x="20857" y="0"/>
                  </a:lnTo>
                  <a:close/>
                </a:path>
              </a:pathLst>
            </a:custGeom>
            <a:noFill/>
            <a:ln w="12700" cap="rnd">
              <a:solidFill>
                <a:schemeClr val="tx1"/>
              </a:solidFill>
              <a:round/>
              <a:headEnd/>
              <a:tailEnd/>
            </a:ln>
            <a:effectLst/>
          </p:spPr>
          <p:txBody>
            <a:bodyPr wrap="none" anchor="ctr"/>
            <a:lstStyle/>
            <a:p>
              <a:endParaRPr lang="en-US"/>
            </a:p>
          </p:txBody>
        </p:sp>
        <p:sp>
          <p:nvSpPr>
            <p:cNvPr id="287797" name="Arc 53"/>
            <p:cNvSpPr>
              <a:spLocks/>
            </p:cNvSpPr>
            <p:nvPr/>
          </p:nvSpPr>
          <p:spPr bwMode="auto">
            <a:xfrm rot="20760000">
              <a:off x="1380" y="2857"/>
              <a:ext cx="697" cy="164"/>
            </a:xfrm>
            <a:custGeom>
              <a:avLst/>
              <a:gdLst>
                <a:gd name="G0" fmla="+- 0 0 0"/>
                <a:gd name="G1" fmla="+- 0 0 0"/>
                <a:gd name="G2" fmla="+- 21600 0 0"/>
                <a:gd name="T0" fmla="*/ 20693 w 20693"/>
                <a:gd name="T1" fmla="*/ 6194 h 21576"/>
                <a:gd name="T2" fmla="*/ 1014 w 20693"/>
                <a:gd name="T3" fmla="*/ 21576 h 21576"/>
                <a:gd name="T4" fmla="*/ 0 w 20693"/>
                <a:gd name="T5" fmla="*/ 0 h 21576"/>
              </a:gdLst>
              <a:ahLst/>
              <a:cxnLst>
                <a:cxn ang="0">
                  <a:pos x="T0" y="T1"/>
                </a:cxn>
                <a:cxn ang="0">
                  <a:pos x="T2" y="T3"/>
                </a:cxn>
                <a:cxn ang="0">
                  <a:pos x="T4" y="T5"/>
                </a:cxn>
              </a:cxnLst>
              <a:rect l="0" t="0" r="r" b="b"/>
              <a:pathLst>
                <a:path w="20693" h="21576" fill="none" extrusionOk="0">
                  <a:moveTo>
                    <a:pt x="20692" y="6193"/>
                  </a:moveTo>
                  <a:cubicBezTo>
                    <a:pt x="18063" y="14978"/>
                    <a:pt x="10173" y="21145"/>
                    <a:pt x="1014" y="21576"/>
                  </a:cubicBezTo>
                </a:path>
                <a:path w="20693" h="21576" stroke="0" extrusionOk="0">
                  <a:moveTo>
                    <a:pt x="20692" y="6193"/>
                  </a:moveTo>
                  <a:cubicBezTo>
                    <a:pt x="18063" y="14978"/>
                    <a:pt x="10173" y="21145"/>
                    <a:pt x="1014" y="21576"/>
                  </a:cubicBezTo>
                  <a:lnTo>
                    <a:pt x="0" y="0"/>
                  </a:lnTo>
                  <a:close/>
                </a:path>
              </a:pathLst>
            </a:custGeom>
            <a:noFill/>
            <a:ln w="12700" cap="rnd">
              <a:solidFill>
                <a:schemeClr val="tx1"/>
              </a:solidFill>
              <a:round/>
              <a:headEnd/>
              <a:tailEnd/>
            </a:ln>
            <a:effectLst/>
          </p:spPr>
          <p:txBody>
            <a:bodyPr wrap="none" anchor="ctr"/>
            <a:lstStyle/>
            <a:p>
              <a:endParaRPr lang="en-US"/>
            </a:p>
          </p:txBody>
        </p:sp>
      </p:grpSp>
      <p:sp>
        <p:nvSpPr>
          <p:cNvPr id="287798" name="Rectangle 54"/>
          <p:cNvSpPr>
            <a:spLocks noChangeArrowheads="1"/>
          </p:cNvSpPr>
          <p:nvPr/>
        </p:nvSpPr>
        <p:spPr bwMode="auto">
          <a:xfrm>
            <a:off x="1100138" y="3525838"/>
            <a:ext cx="969962" cy="819150"/>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i="1">
                <a:effectLst/>
                <a:latin typeface="Symbol" pitchFamily="18" charset="2"/>
              </a:rPr>
              <a:t>a</a:t>
            </a:r>
            <a:r>
              <a:rPr lang="en-US" sz="2400">
                <a:effectLst/>
                <a:latin typeface="Book Antiqua" pitchFamily="18" charset="0"/>
              </a:rPr>
              <a:t>/2 =</a:t>
            </a:r>
          </a:p>
          <a:p>
            <a:pPr algn="l"/>
            <a:r>
              <a:rPr lang="en-US" sz="2400">
                <a:effectLst/>
                <a:latin typeface="Book Antiqua" pitchFamily="18" charset="0"/>
              </a:rPr>
              <a:t>  .015</a:t>
            </a:r>
          </a:p>
        </p:txBody>
      </p:sp>
      <p:sp>
        <p:nvSpPr>
          <p:cNvPr id="287799" name="Line 55"/>
          <p:cNvSpPr>
            <a:spLocks noChangeShapeType="1"/>
          </p:cNvSpPr>
          <p:nvPr/>
        </p:nvSpPr>
        <p:spPr bwMode="auto">
          <a:xfrm>
            <a:off x="4567238" y="4811713"/>
            <a:ext cx="0" cy="314325"/>
          </a:xfrm>
          <a:prstGeom prst="line">
            <a:avLst/>
          </a:prstGeom>
          <a:noFill/>
          <a:ln w="12700">
            <a:solidFill>
              <a:schemeClr val="tx1"/>
            </a:solidFill>
            <a:round/>
            <a:headEnd/>
            <a:tailEnd/>
          </a:ln>
          <a:effectLst/>
        </p:spPr>
        <p:txBody>
          <a:bodyPr/>
          <a:lstStyle/>
          <a:p>
            <a:endParaRPr lang="en-US"/>
          </a:p>
        </p:txBody>
      </p:sp>
      <p:sp>
        <p:nvSpPr>
          <p:cNvPr id="287800" name="Line 56"/>
          <p:cNvSpPr>
            <a:spLocks noChangeShapeType="1"/>
          </p:cNvSpPr>
          <p:nvPr/>
        </p:nvSpPr>
        <p:spPr bwMode="auto">
          <a:xfrm>
            <a:off x="3038475" y="3243263"/>
            <a:ext cx="0" cy="2162175"/>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287801" name="Text Box 57"/>
          <p:cNvSpPr txBox="1">
            <a:spLocks noChangeArrowheads="1"/>
          </p:cNvSpPr>
          <p:nvPr/>
        </p:nvSpPr>
        <p:spPr bwMode="auto">
          <a:xfrm>
            <a:off x="688975" y="1104900"/>
            <a:ext cx="3021013" cy="457200"/>
          </a:xfrm>
          <a:prstGeom prst="rect">
            <a:avLst/>
          </a:prstGeom>
          <a:noFill/>
          <a:ln w="12700">
            <a:noFill/>
            <a:miter lim="800000"/>
            <a:headEnd/>
            <a:tailEnd/>
          </a:ln>
          <a:effectLst/>
        </p:spPr>
        <p:txBody>
          <a:bodyPr wrap="none">
            <a:spAutoFit/>
          </a:bodyPr>
          <a:lstStyle/>
          <a:p>
            <a:pPr algn="l">
              <a:buSzPct val="90000"/>
              <a:buFont typeface="Wingdings" pitchFamily="2" charset="2"/>
              <a:buChar char="n"/>
            </a:pPr>
            <a:r>
              <a:rPr lang="en-US" sz="2400" dirty="0">
                <a:solidFill>
                  <a:srgbClr val="66FFFF"/>
                </a:solidFill>
                <a:effectLst>
                  <a:outerShdw blurRad="38100" dist="38100" dir="2700000" algn="tl">
                    <a:srgbClr val="000000"/>
                  </a:outerShdw>
                </a:effectLst>
                <a:latin typeface="Book Antiqua" pitchFamily="18" charset="0"/>
              </a:rPr>
              <a:t>  </a:t>
            </a:r>
            <a:r>
              <a:rPr lang="en-US" sz="2400" i="1" dirty="0">
                <a:solidFill>
                  <a:srgbClr val="66FFFF"/>
                </a:solidFill>
                <a:effectLst>
                  <a:outerShdw blurRad="38100" dist="38100" dir="2700000" algn="tl">
                    <a:srgbClr val="000000"/>
                  </a:outerShdw>
                </a:effectLst>
                <a:latin typeface="Book Antiqua" pitchFamily="18" charset="0"/>
              </a:rPr>
              <a:t>p</a:t>
            </a:r>
            <a:r>
              <a:rPr lang="en-US" sz="2400" dirty="0">
                <a:solidFill>
                  <a:srgbClr val="66FFFF"/>
                </a:solidFill>
                <a:effectLst>
                  <a:outerShdw blurRad="38100" dist="38100" dir="2700000" algn="tl">
                    <a:srgbClr val="000000"/>
                  </a:outerShdw>
                </a:effectLst>
                <a:latin typeface="Book Antiqua" pitchFamily="18" charset="0"/>
              </a:rPr>
              <a:t>-Value Approach</a:t>
            </a:r>
          </a:p>
        </p:txBody>
      </p:sp>
      <p:sp>
        <p:nvSpPr>
          <p:cNvPr id="287802" name="Rectangle 58"/>
          <p:cNvSpPr>
            <a:spLocks noChangeArrowheads="1"/>
          </p:cNvSpPr>
          <p:nvPr/>
        </p:nvSpPr>
        <p:spPr bwMode="auto">
          <a:xfrm>
            <a:off x="2147888" y="5397500"/>
            <a:ext cx="1743075" cy="4540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a:effectLst/>
                <a:latin typeface="Book Antiqua" pitchFamily="18" charset="0"/>
              </a:rPr>
              <a:t>-</a:t>
            </a:r>
            <a:r>
              <a:rPr lang="en-US" sz="2400" i="1">
                <a:effectLst/>
                <a:latin typeface="Book Antiqua" pitchFamily="18" charset="0"/>
              </a:rPr>
              <a:t>z</a:t>
            </a:r>
            <a:r>
              <a:rPr lang="en-US" sz="2400" i="1" baseline="-25000">
                <a:effectLst/>
                <a:latin typeface="Symbol" pitchFamily="18" charset="2"/>
              </a:rPr>
              <a:t>a</a:t>
            </a:r>
            <a:r>
              <a:rPr lang="en-US" sz="2400" baseline="-25000">
                <a:effectLst/>
                <a:latin typeface="Book Antiqua" pitchFamily="18" charset="0"/>
              </a:rPr>
              <a:t>/2</a:t>
            </a:r>
            <a:r>
              <a:rPr lang="en-US" sz="2400">
                <a:effectLst/>
                <a:latin typeface="Book Antiqua" pitchFamily="18" charset="0"/>
              </a:rPr>
              <a:t> = -2.17</a:t>
            </a:r>
          </a:p>
        </p:txBody>
      </p:sp>
      <p:grpSp>
        <p:nvGrpSpPr>
          <p:cNvPr id="287803" name="Group 59"/>
          <p:cNvGrpSpPr>
            <a:grpSpLocks/>
          </p:cNvGrpSpPr>
          <p:nvPr/>
        </p:nvGrpSpPr>
        <p:grpSpPr bwMode="auto">
          <a:xfrm>
            <a:off x="2409825" y="1838325"/>
            <a:ext cx="104775" cy="3378200"/>
            <a:chOff x="1458" y="1214"/>
            <a:chExt cx="66" cy="2128"/>
          </a:xfrm>
        </p:grpSpPr>
        <p:sp>
          <p:nvSpPr>
            <p:cNvPr id="287804" name="Line 60"/>
            <p:cNvSpPr>
              <a:spLocks noChangeShapeType="1"/>
            </p:cNvSpPr>
            <p:nvPr/>
          </p:nvSpPr>
          <p:spPr bwMode="auto">
            <a:xfrm>
              <a:off x="1524" y="1214"/>
              <a:ext cx="0" cy="2062"/>
            </a:xfrm>
            <a:prstGeom prst="line">
              <a:avLst/>
            </a:prstGeom>
            <a:noFill/>
            <a:ln w="12700">
              <a:solidFill>
                <a:srgbClr val="66FFFF"/>
              </a:solidFill>
              <a:round/>
              <a:headEnd/>
              <a:tailEnd/>
            </a:ln>
            <a:effectLst>
              <a:outerShdw dist="17961" dir="2700000" algn="ctr" rotWithShape="0">
                <a:srgbClr val="000000"/>
              </a:outerShdw>
            </a:effectLst>
          </p:spPr>
          <p:txBody>
            <a:bodyPr/>
            <a:lstStyle/>
            <a:p>
              <a:endParaRPr lang="en-US"/>
            </a:p>
          </p:txBody>
        </p:sp>
        <p:sp>
          <p:nvSpPr>
            <p:cNvPr id="287805" name="Line 61"/>
            <p:cNvSpPr>
              <a:spLocks noChangeShapeType="1"/>
            </p:cNvSpPr>
            <p:nvPr/>
          </p:nvSpPr>
          <p:spPr bwMode="auto">
            <a:xfrm flipH="1">
              <a:off x="1458" y="3276"/>
              <a:ext cx="66" cy="66"/>
            </a:xfrm>
            <a:prstGeom prst="line">
              <a:avLst/>
            </a:prstGeom>
            <a:noFill/>
            <a:ln w="12700">
              <a:solidFill>
                <a:srgbClr val="66FFFF"/>
              </a:solidFill>
              <a:round/>
              <a:headEnd/>
              <a:tailEnd/>
            </a:ln>
            <a:effectLst>
              <a:outerShdw algn="ctr" rotWithShape="0">
                <a:srgbClr val="000000"/>
              </a:outerShdw>
            </a:effectLst>
          </p:spPr>
          <p:txBody>
            <a:bodyPr/>
            <a:lstStyle/>
            <a:p>
              <a:endParaRPr lang="en-US"/>
            </a:p>
          </p:txBody>
        </p:sp>
      </p:grpSp>
      <p:grpSp>
        <p:nvGrpSpPr>
          <p:cNvPr id="287806" name="Group 62"/>
          <p:cNvGrpSpPr>
            <a:grpSpLocks/>
          </p:cNvGrpSpPr>
          <p:nvPr/>
        </p:nvGrpSpPr>
        <p:grpSpPr bwMode="auto">
          <a:xfrm>
            <a:off x="6629400" y="1857375"/>
            <a:ext cx="104775" cy="3349625"/>
            <a:chOff x="4236" y="1226"/>
            <a:chExt cx="66" cy="2110"/>
          </a:xfrm>
        </p:grpSpPr>
        <p:sp>
          <p:nvSpPr>
            <p:cNvPr id="287807" name="Line 63"/>
            <p:cNvSpPr>
              <a:spLocks noChangeShapeType="1"/>
            </p:cNvSpPr>
            <p:nvPr/>
          </p:nvSpPr>
          <p:spPr bwMode="auto">
            <a:xfrm>
              <a:off x="4236" y="1226"/>
              <a:ext cx="0" cy="2044"/>
            </a:xfrm>
            <a:prstGeom prst="line">
              <a:avLst/>
            </a:prstGeom>
            <a:noFill/>
            <a:ln w="12700">
              <a:solidFill>
                <a:srgbClr val="66FFFF"/>
              </a:solidFill>
              <a:round/>
              <a:headEnd/>
              <a:tailEnd/>
            </a:ln>
            <a:effectLst>
              <a:outerShdw dist="17961" dir="2700000" algn="ctr" rotWithShape="0">
                <a:srgbClr val="000000"/>
              </a:outerShdw>
            </a:effectLst>
          </p:spPr>
          <p:txBody>
            <a:bodyPr/>
            <a:lstStyle/>
            <a:p>
              <a:endParaRPr lang="en-US"/>
            </a:p>
          </p:txBody>
        </p:sp>
        <p:sp>
          <p:nvSpPr>
            <p:cNvPr id="287808" name="Line 64"/>
            <p:cNvSpPr>
              <a:spLocks noChangeShapeType="1"/>
            </p:cNvSpPr>
            <p:nvPr/>
          </p:nvSpPr>
          <p:spPr bwMode="auto">
            <a:xfrm>
              <a:off x="4236" y="3270"/>
              <a:ext cx="66" cy="66"/>
            </a:xfrm>
            <a:prstGeom prst="line">
              <a:avLst/>
            </a:prstGeom>
            <a:noFill/>
            <a:ln w="12700">
              <a:solidFill>
                <a:srgbClr val="66FFFF"/>
              </a:solidFill>
              <a:round/>
              <a:headEnd/>
              <a:tailEnd/>
            </a:ln>
            <a:effectLst>
              <a:outerShdw dist="17961" dir="2700000" algn="ctr" rotWithShape="0">
                <a:srgbClr val="000000"/>
              </a:outerShdw>
            </a:effectLst>
          </p:spPr>
          <p:txBody>
            <a:bodyPr/>
            <a:lstStyle/>
            <a:p>
              <a:endParaRPr lang="en-US"/>
            </a:p>
          </p:txBody>
        </p:sp>
      </p:grpSp>
      <p:sp>
        <p:nvSpPr>
          <p:cNvPr id="287809" name="Rectangle 65"/>
          <p:cNvSpPr>
            <a:spLocks noChangeArrowheads="1"/>
          </p:cNvSpPr>
          <p:nvPr/>
        </p:nvSpPr>
        <p:spPr bwMode="auto">
          <a:xfrm>
            <a:off x="6710363" y="5083175"/>
            <a:ext cx="1185862" cy="4540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i="1">
                <a:solidFill>
                  <a:srgbClr val="66FFFF"/>
                </a:solidFill>
                <a:effectLst/>
                <a:latin typeface="Book Antiqua" pitchFamily="18" charset="0"/>
              </a:rPr>
              <a:t>z</a:t>
            </a:r>
            <a:r>
              <a:rPr lang="en-US" sz="2400">
                <a:solidFill>
                  <a:srgbClr val="66FFFF"/>
                </a:solidFill>
                <a:effectLst/>
                <a:latin typeface="Book Antiqua" pitchFamily="18" charset="0"/>
              </a:rPr>
              <a:t> = 2.74</a:t>
            </a:r>
          </a:p>
        </p:txBody>
      </p:sp>
      <p:sp>
        <p:nvSpPr>
          <p:cNvPr id="287810" name="Rectangle 66"/>
          <p:cNvSpPr>
            <a:spLocks noChangeArrowheads="1"/>
          </p:cNvSpPr>
          <p:nvPr/>
        </p:nvSpPr>
        <p:spPr bwMode="auto">
          <a:xfrm>
            <a:off x="1100138" y="5083175"/>
            <a:ext cx="1287462" cy="4540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i="1">
                <a:solidFill>
                  <a:srgbClr val="66FFFF"/>
                </a:solidFill>
                <a:effectLst/>
                <a:latin typeface="Book Antiqua" pitchFamily="18" charset="0"/>
              </a:rPr>
              <a:t>z</a:t>
            </a:r>
            <a:r>
              <a:rPr lang="en-US" sz="2400">
                <a:solidFill>
                  <a:srgbClr val="66FFFF"/>
                </a:solidFill>
                <a:effectLst/>
                <a:latin typeface="Book Antiqua" pitchFamily="18" charset="0"/>
              </a:rPr>
              <a:t> = -2.74</a:t>
            </a:r>
          </a:p>
        </p:txBody>
      </p:sp>
      <p:sp>
        <p:nvSpPr>
          <p:cNvPr id="287811" name="Line 67"/>
          <p:cNvSpPr>
            <a:spLocks noChangeShapeType="1"/>
          </p:cNvSpPr>
          <p:nvPr/>
        </p:nvSpPr>
        <p:spPr bwMode="auto">
          <a:xfrm>
            <a:off x="6626225" y="2020888"/>
            <a:ext cx="361950" cy="0"/>
          </a:xfrm>
          <a:prstGeom prst="line">
            <a:avLst/>
          </a:prstGeom>
          <a:noFill/>
          <a:ln w="12700">
            <a:solidFill>
              <a:srgbClr val="66FFFF"/>
            </a:solidFill>
            <a:round/>
            <a:headEnd/>
            <a:tailEnd type="triangle" w="med" len="med"/>
          </a:ln>
          <a:effectLst>
            <a:outerShdw dist="17961" dir="2700000" algn="ctr" rotWithShape="0">
              <a:srgbClr val="000000"/>
            </a:outerShdw>
          </a:effectLst>
        </p:spPr>
        <p:txBody>
          <a:bodyPr wrap="none" anchor="ctr"/>
          <a:lstStyle/>
          <a:p>
            <a:endParaRPr lang="en-US"/>
          </a:p>
        </p:txBody>
      </p:sp>
      <p:sp>
        <p:nvSpPr>
          <p:cNvPr id="287812" name="Rectangle 68"/>
          <p:cNvSpPr>
            <a:spLocks noChangeArrowheads="1"/>
          </p:cNvSpPr>
          <p:nvPr/>
        </p:nvSpPr>
        <p:spPr bwMode="auto">
          <a:xfrm>
            <a:off x="6843713" y="1844675"/>
            <a:ext cx="1254125" cy="1074738"/>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lnSpc>
                <a:spcPct val="90000"/>
              </a:lnSpc>
            </a:pPr>
            <a:r>
              <a:rPr lang="en-US" sz="2400">
                <a:solidFill>
                  <a:srgbClr val="66FFFF"/>
                </a:solidFill>
                <a:effectLst/>
                <a:latin typeface="Book Antiqua" pitchFamily="18" charset="0"/>
              </a:rPr>
              <a:t>    1/2</a:t>
            </a:r>
          </a:p>
          <a:p>
            <a:pPr algn="l">
              <a:lnSpc>
                <a:spcPct val="90000"/>
              </a:lnSpc>
            </a:pPr>
            <a:r>
              <a:rPr lang="en-US" sz="2400" i="1">
                <a:solidFill>
                  <a:srgbClr val="66FFFF"/>
                </a:solidFill>
                <a:effectLst/>
                <a:latin typeface="Book Antiqua" pitchFamily="18" charset="0"/>
              </a:rPr>
              <a:t>p </a:t>
            </a:r>
            <a:r>
              <a:rPr lang="en-US" sz="2400">
                <a:solidFill>
                  <a:srgbClr val="66FFFF"/>
                </a:solidFill>
                <a:effectLst/>
                <a:latin typeface="Book Antiqua" pitchFamily="18" charset="0"/>
              </a:rPr>
              <a:t>-value</a:t>
            </a:r>
          </a:p>
          <a:p>
            <a:pPr algn="l">
              <a:lnSpc>
                <a:spcPct val="90000"/>
              </a:lnSpc>
            </a:pPr>
            <a:r>
              <a:rPr lang="en-US" sz="2400">
                <a:solidFill>
                  <a:srgbClr val="66FFFF"/>
                </a:solidFill>
                <a:effectLst/>
                <a:latin typeface="Book Antiqua" pitchFamily="18" charset="0"/>
              </a:rPr>
              <a:t>= .0031</a:t>
            </a:r>
          </a:p>
        </p:txBody>
      </p:sp>
      <p:sp>
        <p:nvSpPr>
          <p:cNvPr id="287813" name="Rectangle 69"/>
          <p:cNvSpPr>
            <a:spLocks noChangeArrowheads="1"/>
          </p:cNvSpPr>
          <p:nvPr/>
        </p:nvSpPr>
        <p:spPr bwMode="auto">
          <a:xfrm>
            <a:off x="1166813" y="1863725"/>
            <a:ext cx="1254125" cy="1074738"/>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lnSpc>
                <a:spcPct val="90000"/>
              </a:lnSpc>
            </a:pPr>
            <a:r>
              <a:rPr lang="en-US" sz="2400">
                <a:solidFill>
                  <a:srgbClr val="66FFFF"/>
                </a:solidFill>
                <a:effectLst/>
                <a:latin typeface="Book Antiqua" pitchFamily="18" charset="0"/>
              </a:rPr>
              <a:t>   1/2</a:t>
            </a:r>
          </a:p>
          <a:p>
            <a:pPr algn="l">
              <a:lnSpc>
                <a:spcPct val="90000"/>
              </a:lnSpc>
            </a:pPr>
            <a:r>
              <a:rPr lang="en-US" sz="2400" i="1">
                <a:solidFill>
                  <a:srgbClr val="66FFFF"/>
                </a:solidFill>
                <a:effectLst/>
                <a:latin typeface="Book Antiqua" pitchFamily="18" charset="0"/>
              </a:rPr>
              <a:t>p </a:t>
            </a:r>
            <a:r>
              <a:rPr lang="en-US" sz="2400">
                <a:solidFill>
                  <a:srgbClr val="66FFFF"/>
                </a:solidFill>
                <a:effectLst/>
                <a:latin typeface="Book Antiqua" pitchFamily="18" charset="0"/>
              </a:rPr>
              <a:t>-value</a:t>
            </a:r>
          </a:p>
          <a:p>
            <a:pPr algn="l">
              <a:lnSpc>
                <a:spcPct val="90000"/>
              </a:lnSpc>
            </a:pPr>
            <a:r>
              <a:rPr lang="en-US" sz="2400">
                <a:solidFill>
                  <a:srgbClr val="66FFFF"/>
                </a:solidFill>
                <a:effectLst/>
                <a:latin typeface="Book Antiqua" pitchFamily="18" charset="0"/>
              </a:rPr>
              <a:t>= .0031</a:t>
            </a:r>
          </a:p>
        </p:txBody>
      </p:sp>
      <p:sp>
        <p:nvSpPr>
          <p:cNvPr id="287814" name="Line 70"/>
          <p:cNvSpPr>
            <a:spLocks noChangeShapeType="1"/>
          </p:cNvSpPr>
          <p:nvPr/>
        </p:nvSpPr>
        <p:spPr bwMode="auto">
          <a:xfrm flipH="1">
            <a:off x="2149475" y="2020888"/>
            <a:ext cx="361950" cy="0"/>
          </a:xfrm>
          <a:prstGeom prst="line">
            <a:avLst/>
          </a:prstGeom>
          <a:noFill/>
          <a:ln w="12700">
            <a:solidFill>
              <a:srgbClr val="66FFFF"/>
            </a:solidFill>
            <a:round/>
            <a:headEnd/>
            <a:tailEnd type="triangle" w="med" len="med"/>
          </a:ln>
          <a:effectLst>
            <a:outerShdw dist="17961" dir="2700000" algn="ctr" rotWithShape="0">
              <a:srgbClr val="000000"/>
            </a:outerShdw>
          </a:effectLst>
        </p:spPr>
        <p:txBody>
          <a:bodyPr wrap="none" anchor="ctr"/>
          <a:lstStyle/>
          <a:p>
            <a:endParaRPr lang="en-US"/>
          </a:p>
        </p:txBody>
      </p:sp>
      <p:sp>
        <p:nvSpPr>
          <p:cNvPr id="287815" name="AutoShape 71"/>
          <p:cNvSpPr>
            <a:spLocks noChangeArrowheads="1"/>
          </p:cNvSpPr>
          <p:nvPr/>
        </p:nvSpPr>
        <p:spPr bwMode="auto">
          <a:xfrm rot="5400000">
            <a:off x="542925" y="36766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87816" name="AutoShape 72"/>
          <p:cNvSpPr>
            <a:spLocks noChangeArrowheads="1"/>
          </p:cNvSpPr>
          <p:nvPr/>
        </p:nvSpPr>
        <p:spPr bwMode="auto">
          <a:xfrm rot="5400000">
            <a:off x="542925" y="22098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87817" name="Line 73"/>
          <p:cNvSpPr>
            <a:spLocks noChangeShapeType="1"/>
          </p:cNvSpPr>
          <p:nvPr/>
        </p:nvSpPr>
        <p:spPr bwMode="auto">
          <a:xfrm>
            <a:off x="6105525" y="3243263"/>
            <a:ext cx="0" cy="2162175"/>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287815"/>
                                        </p:tgtEl>
                                        <p:attrNameLst>
                                          <p:attrName>style.visibility</p:attrName>
                                        </p:attrNameLst>
                                      </p:cBhvr>
                                      <p:to>
                                        <p:strVal val="visible"/>
                                      </p:to>
                                    </p:set>
                                    <p:animEffect transition="in" filter="slide(fromLeft)">
                                      <p:cBhvr>
                                        <p:cTn id="7" dur="500"/>
                                        <p:tgtEl>
                                          <p:spTgt spid="287815"/>
                                        </p:tgtEl>
                                      </p:cBhvr>
                                    </p:animEffect>
                                  </p:childTnLst>
                                  <p:subTnLst>
                                    <p:set>
                                      <p:cBhvr override="childStyle">
                                        <p:cTn dur="1" fill="hold" display="0" masterRel="nextClick" afterEffect="1"/>
                                        <p:tgtEl>
                                          <p:spTgt spid="287815"/>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87780"/>
                                        </p:tgtEl>
                                        <p:attrNameLst>
                                          <p:attrName>style.visibility</p:attrName>
                                        </p:attrNameLst>
                                      </p:cBhvr>
                                      <p:to>
                                        <p:strVal val="visible"/>
                                      </p:to>
                                    </p:set>
                                    <p:animEffect transition="in" filter="dissolve">
                                      <p:cBhvr>
                                        <p:cTn id="12" dur="500"/>
                                        <p:tgtEl>
                                          <p:spTgt spid="287780"/>
                                        </p:tgtEl>
                                      </p:cBhvr>
                                    </p:animEffect>
                                  </p:childTnLst>
                                </p:cTn>
                              </p:par>
                            </p:childTnLst>
                          </p:cTn>
                        </p:par>
                        <p:par>
                          <p:cTn id="13" fill="hold">
                            <p:stCondLst>
                              <p:cond delay="500"/>
                            </p:stCondLst>
                            <p:childTnLst>
                              <p:par>
                                <p:cTn id="14" presetID="12" presetClass="entr" presetSubtype="8" fill="hold" grpId="0" nodeType="afterEffect">
                                  <p:stCondLst>
                                    <p:cond delay="1000"/>
                                  </p:stCondLst>
                                  <p:childTnLst>
                                    <p:set>
                                      <p:cBhvr>
                                        <p:cTn id="15" dur="1" fill="hold">
                                          <p:stCondLst>
                                            <p:cond delay="0"/>
                                          </p:stCondLst>
                                        </p:cTn>
                                        <p:tgtEl>
                                          <p:spTgt spid="287790"/>
                                        </p:tgtEl>
                                        <p:attrNameLst>
                                          <p:attrName>style.visibility</p:attrName>
                                        </p:attrNameLst>
                                      </p:cBhvr>
                                      <p:to>
                                        <p:strVal val="visible"/>
                                      </p:to>
                                    </p:set>
                                    <p:animEffect transition="in" filter="slide(fromLeft)">
                                      <p:cBhvr>
                                        <p:cTn id="16" dur="500"/>
                                        <p:tgtEl>
                                          <p:spTgt spid="287790"/>
                                        </p:tgtEl>
                                      </p:cBhvr>
                                    </p:animEffect>
                                  </p:childTnLst>
                                </p:cTn>
                              </p:par>
                            </p:childTnLst>
                          </p:cTn>
                        </p:par>
                        <p:par>
                          <p:cTn id="17" fill="hold">
                            <p:stCondLst>
                              <p:cond delay="2000"/>
                            </p:stCondLst>
                            <p:childTnLst>
                              <p:par>
                                <p:cTn id="18" presetID="12" presetClass="entr" presetSubtype="8" fill="hold" grpId="0" nodeType="afterEffect">
                                  <p:stCondLst>
                                    <p:cond delay="0"/>
                                  </p:stCondLst>
                                  <p:childTnLst>
                                    <p:set>
                                      <p:cBhvr>
                                        <p:cTn id="19" dur="1" fill="hold">
                                          <p:stCondLst>
                                            <p:cond delay="0"/>
                                          </p:stCondLst>
                                        </p:cTn>
                                        <p:tgtEl>
                                          <p:spTgt spid="287787"/>
                                        </p:tgtEl>
                                        <p:attrNameLst>
                                          <p:attrName>style.visibility</p:attrName>
                                        </p:attrNameLst>
                                      </p:cBhvr>
                                      <p:to>
                                        <p:strVal val="visible"/>
                                      </p:to>
                                    </p:set>
                                    <p:animEffect transition="in" filter="slide(fromLeft)">
                                      <p:cBhvr>
                                        <p:cTn id="20" dur="500"/>
                                        <p:tgtEl>
                                          <p:spTgt spid="287787"/>
                                        </p:tgtEl>
                                      </p:cBhvr>
                                    </p:animEffect>
                                  </p:childTnLst>
                                </p:cTn>
                              </p:par>
                            </p:childTnLst>
                          </p:cTn>
                        </p:par>
                        <p:par>
                          <p:cTn id="21" fill="hold">
                            <p:stCondLst>
                              <p:cond delay="2500"/>
                            </p:stCondLst>
                            <p:childTnLst>
                              <p:par>
                                <p:cTn id="22" presetID="12" presetClass="entr" presetSubtype="1" fill="hold" grpId="0" nodeType="afterEffect">
                                  <p:stCondLst>
                                    <p:cond delay="1000"/>
                                  </p:stCondLst>
                                  <p:childTnLst>
                                    <p:set>
                                      <p:cBhvr>
                                        <p:cTn id="23" dur="1" fill="hold">
                                          <p:stCondLst>
                                            <p:cond delay="0"/>
                                          </p:stCondLst>
                                        </p:cTn>
                                        <p:tgtEl>
                                          <p:spTgt spid="287799"/>
                                        </p:tgtEl>
                                        <p:attrNameLst>
                                          <p:attrName>style.visibility</p:attrName>
                                        </p:attrNameLst>
                                      </p:cBhvr>
                                      <p:to>
                                        <p:strVal val="visible"/>
                                      </p:to>
                                    </p:set>
                                    <p:animEffect transition="in" filter="slide(fromTop)">
                                      <p:cBhvr>
                                        <p:cTn id="24" dur="500"/>
                                        <p:tgtEl>
                                          <p:spTgt spid="287799"/>
                                        </p:tgtEl>
                                      </p:cBhvr>
                                    </p:animEffect>
                                  </p:childTnLst>
                                </p:cTn>
                              </p:par>
                            </p:childTnLst>
                          </p:cTn>
                        </p:par>
                        <p:par>
                          <p:cTn id="25" fill="hold">
                            <p:stCondLst>
                              <p:cond delay="4000"/>
                            </p:stCondLst>
                            <p:childTnLst>
                              <p:par>
                                <p:cTn id="26" presetID="12" presetClass="entr" presetSubtype="1" fill="hold" grpId="0" nodeType="afterEffect">
                                  <p:stCondLst>
                                    <p:cond delay="0"/>
                                  </p:stCondLst>
                                  <p:childTnLst>
                                    <p:set>
                                      <p:cBhvr>
                                        <p:cTn id="27" dur="1" fill="hold">
                                          <p:stCondLst>
                                            <p:cond delay="0"/>
                                          </p:stCondLst>
                                        </p:cTn>
                                        <p:tgtEl>
                                          <p:spTgt spid="287785"/>
                                        </p:tgtEl>
                                        <p:attrNameLst>
                                          <p:attrName>style.visibility</p:attrName>
                                        </p:attrNameLst>
                                      </p:cBhvr>
                                      <p:to>
                                        <p:strVal val="visible"/>
                                      </p:to>
                                    </p:set>
                                    <p:animEffect transition="in" filter="slide(fromTop)">
                                      <p:cBhvr>
                                        <p:cTn id="28" dur="500"/>
                                        <p:tgtEl>
                                          <p:spTgt spid="287785"/>
                                        </p:tgtEl>
                                      </p:cBhvr>
                                    </p:animEffect>
                                  </p:childTnLst>
                                </p:cTn>
                              </p:par>
                            </p:childTnLst>
                          </p:cTn>
                        </p:par>
                        <p:par>
                          <p:cTn id="29" fill="hold">
                            <p:stCondLst>
                              <p:cond delay="4500"/>
                            </p:stCondLst>
                            <p:childTnLst>
                              <p:par>
                                <p:cTn id="30" presetID="12" presetClass="entr" presetSubtype="4" fill="hold" nodeType="afterEffect">
                                  <p:stCondLst>
                                    <p:cond delay="1000"/>
                                  </p:stCondLst>
                                  <p:childTnLst>
                                    <p:set>
                                      <p:cBhvr>
                                        <p:cTn id="31" dur="1" fill="hold">
                                          <p:stCondLst>
                                            <p:cond delay="0"/>
                                          </p:stCondLst>
                                        </p:cTn>
                                        <p:tgtEl>
                                          <p:spTgt spid="287791"/>
                                        </p:tgtEl>
                                        <p:attrNameLst>
                                          <p:attrName>style.visibility</p:attrName>
                                        </p:attrNameLst>
                                      </p:cBhvr>
                                      <p:to>
                                        <p:strVal val="visible"/>
                                      </p:to>
                                    </p:set>
                                    <p:animEffect transition="in" filter="slide(fromBottom)">
                                      <p:cBhvr>
                                        <p:cTn id="32" dur="500"/>
                                        <p:tgtEl>
                                          <p:spTgt spid="287791"/>
                                        </p:tgtEl>
                                      </p:cBhvr>
                                    </p:animEffect>
                                  </p:childTnLst>
                                </p:cTn>
                              </p:par>
                            </p:childTnLst>
                          </p:cTn>
                        </p:par>
                        <p:par>
                          <p:cTn id="33" fill="hold">
                            <p:stCondLst>
                              <p:cond delay="6000"/>
                            </p:stCondLst>
                            <p:childTnLst>
                              <p:par>
                                <p:cTn id="34" presetID="12" presetClass="entr" presetSubtype="4" fill="hold" grpId="0" nodeType="afterEffect">
                                  <p:stCondLst>
                                    <p:cond delay="1000"/>
                                  </p:stCondLst>
                                  <p:childTnLst>
                                    <p:set>
                                      <p:cBhvr>
                                        <p:cTn id="35" dur="1" fill="hold">
                                          <p:stCondLst>
                                            <p:cond delay="0"/>
                                          </p:stCondLst>
                                        </p:cTn>
                                        <p:tgtEl>
                                          <p:spTgt spid="287781"/>
                                        </p:tgtEl>
                                        <p:attrNameLst>
                                          <p:attrName>style.visibility</p:attrName>
                                        </p:attrNameLst>
                                      </p:cBhvr>
                                      <p:to>
                                        <p:strVal val="visible"/>
                                      </p:to>
                                    </p:set>
                                    <p:animEffect transition="in" filter="slide(fromBottom)">
                                      <p:cBhvr>
                                        <p:cTn id="36" dur="500"/>
                                        <p:tgtEl>
                                          <p:spTgt spid="287781"/>
                                        </p:tgtEl>
                                      </p:cBhvr>
                                    </p:animEffect>
                                  </p:childTnLst>
                                </p:cTn>
                              </p:par>
                            </p:childTnLst>
                          </p:cTn>
                        </p:par>
                        <p:par>
                          <p:cTn id="37" fill="hold">
                            <p:stCondLst>
                              <p:cond delay="7500"/>
                            </p:stCondLst>
                            <p:childTnLst>
                              <p:par>
                                <p:cTn id="38" presetID="12" presetClass="entr" presetSubtype="1" fill="hold" grpId="0" nodeType="afterEffect">
                                  <p:stCondLst>
                                    <p:cond delay="2000"/>
                                  </p:stCondLst>
                                  <p:childTnLst>
                                    <p:set>
                                      <p:cBhvr>
                                        <p:cTn id="39" dur="1" fill="hold">
                                          <p:stCondLst>
                                            <p:cond delay="0"/>
                                          </p:stCondLst>
                                        </p:cTn>
                                        <p:tgtEl>
                                          <p:spTgt spid="287800"/>
                                        </p:tgtEl>
                                        <p:attrNameLst>
                                          <p:attrName>style.visibility</p:attrName>
                                        </p:attrNameLst>
                                      </p:cBhvr>
                                      <p:to>
                                        <p:strVal val="visible"/>
                                      </p:to>
                                    </p:set>
                                    <p:animEffect transition="in" filter="slide(fromTop)">
                                      <p:cBhvr>
                                        <p:cTn id="40" dur="500"/>
                                        <p:tgtEl>
                                          <p:spTgt spid="287800"/>
                                        </p:tgtEl>
                                      </p:cBhvr>
                                    </p:animEffect>
                                  </p:childTnLst>
                                </p:cTn>
                              </p:par>
                            </p:childTnLst>
                          </p:cTn>
                        </p:par>
                        <p:par>
                          <p:cTn id="41" fill="hold">
                            <p:stCondLst>
                              <p:cond delay="10000"/>
                            </p:stCondLst>
                            <p:childTnLst>
                              <p:par>
                                <p:cTn id="42" presetID="12" presetClass="entr" presetSubtype="1" fill="hold" grpId="0" nodeType="afterEffect">
                                  <p:stCondLst>
                                    <p:cond delay="1000"/>
                                  </p:stCondLst>
                                  <p:childTnLst>
                                    <p:set>
                                      <p:cBhvr>
                                        <p:cTn id="43" dur="1" fill="hold">
                                          <p:stCondLst>
                                            <p:cond delay="0"/>
                                          </p:stCondLst>
                                        </p:cTn>
                                        <p:tgtEl>
                                          <p:spTgt spid="287802"/>
                                        </p:tgtEl>
                                        <p:attrNameLst>
                                          <p:attrName>style.visibility</p:attrName>
                                        </p:attrNameLst>
                                      </p:cBhvr>
                                      <p:to>
                                        <p:strVal val="visible"/>
                                      </p:to>
                                    </p:set>
                                    <p:animEffect transition="in" filter="slide(fromTop)">
                                      <p:cBhvr>
                                        <p:cTn id="44" dur="500"/>
                                        <p:tgtEl>
                                          <p:spTgt spid="287802"/>
                                        </p:tgtEl>
                                      </p:cBhvr>
                                    </p:animEffect>
                                  </p:childTnLst>
                                </p:cTn>
                              </p:par>
                            </p:childTnLst>
                          </p:cTn>
                        </p:par>
                        <p:par>
                          <p:cTn id="45" fill="hold">
                            <p:stCondLst>
                              <p:cond delay="11500"/>
                            </p:stCondLst>
                            <p:childTnLst>
                              <p:par>
                                <p:cTn id="46" presetID="12" presetClass="entr" presetSubtype="4" fill="hold" grpId="0" nodeType="afterEffect">
                                  <p:stCondLst>
                                    <p:cond delay="1000"/>
                                  </p:stCondLst>
                                  <p:childTnLst>
                                    <p:set>
                                      <p:cBhvr>
                                        <p:cTn id="47" dur="1" fill="hold">
                                          <p:stCondLst>
                                            <p:cond delay="0"/>
                                          </p:stCondLst>
                                        </p:cTn>
                                        <p:tgtEl>
                                          <p:spTgt spid="287788"/>
                                        </p:tgtEl>
                                        <p:attrNameLst>
                                          <p:attrName>style.visibility</p:attrName>
                                        </p:attrNameLst>
                                      </p:cBhvr>
                                      <p:to>
                                        <p:strVal val="visible"/>
                                      </p:to>
                                    </p:set>
                                    <p:animEffect transition="in" filter="slide(fromBottom)">
                                      <p:cBhvr>
                                        <p:cTn id="48" dur="500"/>
                                        <p:tgtEl>
                                          <p:spTgt spid="287788"/>
                                        </p:tgtEl>
                                      </p:cBhvr>
                                    </p:animEffect>
                                  </p:childTnLst>
                                </p:cTn>
                              </p:par>
                            </p:childTnLst>
                          </p:cTn>
                        </p:par>
                        <p:par>
                          <p:cTn id="49" fill="hold">
                            <p:stCondLst>
                              <p:cond delay="13000"/>
                            </p:stCondLst>
                            <p:childTnLst>
                              <p:par>
                                <p:cTn id="50" presetID="12" presetClass="entr" presetSubtype="1" fill="hold" grpId="0" nodeType="afterEffect">
                                  <p:stCondLst>
                                    <p:cond delay="2000"/>
                                  </p:stCondLst>
                                  <p:childTnLst>
                                    <p:set>
                                      <p:cBhvr>
                                        <p:cTn id="51" dur="1" fill="hold">
                                          <p:stCondLst>
                                            <p:cond delay="0"/>
                                          </p:stCondLst>
                                        </p:cTn>
                                        <p:tgtEl>
                                          <p:spTgt spid="287817"/>
                                        </p:tgtEl>
                                        <p:attrNameLst>
                                          <p:attrName>style.visibility</p:attrName>
                                        </p:attrNameLst>
                                      </p:cBhvr>
                                      <p:to>
                                        <p:strVal val="visible"/>
                                      </p:to>
                                    </p:set>
                                    <p:animEffect transition="in" filter="slide(fromTop)">
                                      <p:cBhvr>
                                        <p:cTn id="52" dur="500"/>
                                        <p:tgtEl>
                                          <p:spTgt spid="287817"/>
                                        </p:tgtEl>
                                      </p:cBhvr>
                                    </p:animEffect>
                                  </p:childTnLst>
                                </p:cTn>
                              </p:par>
                            </p:childTnLst>
                          </p:cTn>
                        </p:par>
                        <p:par>
                          <p:cTn id="53" fill="hold">
                            <p:stCondLst>
                              <p:cond delay="15500"/>
                            </p:stCondLst>
                            <p:childTnLst>
                              <p:par>
                                <p:cTn id="54" presetID="12" presetClass="entr" presetSubtype="1" fill="hold" grpId="0" nodeType="afterEffect">
                                  <p:stCondLst>
                                    <p:cond delay="1000"/>
                                  </p:stCondLst>
                                  <p:childTnLst>
                                    <p:set>
                                      <p:cBhvr>
                                        <p:cTn id="55" dur="1" fill="hold">
                                          <p:stCondLst>
                                            <p:cond delay="0"/>
                                          </p:stCondLst>
                                        </p:cTn>
                                        <p:tgtEl>
                                          <p:spTgt spid="287786"/>
                                        </p:tgtEl>
                                        <p:attrNameLst>
                                          <p:attrName>style.visibility</p:attrName>
                                        </p:attrNameLst>
                                      </p:cBhvr>
                                      <p:to>
                                        <p:strVal val="visible"/>
                                      </p:to>
                                    </p:set>
                                    <p:animEffect transition="in" filter="slide(fromTop)">
                                      <p:cBhvr>
                                        <p:cTn id="56" dur="500"/>
                                        <p:tgtEl>
                                          <p:spTgt spid="287786"/>
                                        </p:tgtEl>
                                      </p:cBhvr>
                                    </p:animEffect>
                                  </p:childTnLst>
                                </p:cTn>
                              </p:par>
                            </p:childTnLst>
                          </p:cTn>
                        </p:par>
                        <p:par>
                          <p:cTn id="57" fill="hold">
                            <p:stCondLst>
                              <p:cond delay="17000"/>
                            </p:stCondLst>
                            <p:childTnLst>
                              <p:par>
                                <p:cTn id="58" presetID="12" presetClass="entr" presetSubtype="4" fill="hold" grpId="0" nodeType="afterEffect">
                                  <p:stCondLst>
                                    <p:cond delay="1000"/>
                                  </p:stCondLst>
                                  <p:childTnLst>
                                    <p:set>
                                      <p:cBhvr>
                                        <p:cTn id="59" dur="1" fill="hold">
                                          <p:stCondLst>
                                            <p:cond delay="0"/>
                                          </p:stCondLst>
                                        </p:cTn>
                                        <p:tgtEl>
                                          <p:spTgt spid="287783"/>
                                        </p:tgtEl>
                                        <p:attrNameLst>
                                          <p:attrName>style.visibility</p:attrName>
                                        </p:attrNameLst>
                                      </p:cBhvr>
                                      <p:to>
                                        <p:strVal val="visible"/>
                                      </p:to>
                                    </p:set>
                                    <p:animEffect transition="in" filter="slide(fromBottom)">
                                      <p:cBhvr>
                                        <p:cTn id="60" dur="500"/>
                                        <p:tgtEl>
                                          <p:spTgt spid="287783"/>
                                        </p:tgtEl>
                                      </p:cBhvr>
                                    </p:animEffect>
                                  </p:childTnLst>
                                </p:cTn>
                              </p:par>
                            </p:childTnLst>
                          </p:cTn>
                        </p:par>
                        <p:par>
                          <p:cTn id="61" fill="hold">
                            <p:stCondLst>
                              <p:cond delay="18500"/>
                            </p:stCondLst>
                            <p:childTnLst>
                              <p:par>
                                <p:cTn id="62" presetID="12" presetClass="entr" presetSubtype="2" fill="hold" grpId="0" nodeType="afterEffect">
                                  <p:stCondLst>
                                    <p:cond delay="1000"/>
                                  </p:stCondLst>
                                  <p:childTnLst>
                                    <p:set>
                                      <p:cBhvr>
                                        <p:cTn id="63" dur="1" fill="hold">
                                          <p:stCondLst>
                                            <p:cond delay="0"/>
                                          </p:stCondLst>
                                        </p:cTn>
                                        <p:tgtEl>
                                          <p:spTgt spid="287789"/>
                                        </p:tgtEl>
                                        <p:attrNameLst>
                                          <p:attrName>style.visibility</p:attrName>
                                        </p:attrNameLst>
                                      </p:cBhvr>
                                      <p:to>
                                        <p:strVal val="visible"/>
                                      </p:to>
                                    </p:set>
                                    <p:animEffect transition="in" filter="slide(fromRight)">
                                      <p:cBhvr>
                                        <p:cTn id="64" dur="500"/>
                                        <p:tgtEl>
                                          <p:spTgt spid="287789"/>
                                        </p:tgtEl>
                                      </p:cBhvr>
                                    </p:animEffect>
                                  </p:childTnLst>
                                </p:cTn>
                              </p:par>
                            </p:childTnLst>
                          </p:cTn>
                        </p:par>
                        <p:par>
                          <p:cTn id="65" fill="hold">
                            <p:stCondLst>
                              <p:cond delay="20000"/>
                            </p:stCondLst>
                            <p:childTnLst>
                              <p:par>
                                <p:cTn id="66" presetID="12" presetClass="entr" presetSubtype="1" fill="hold" grpId="0" nodeType="afterEffect">
                                  <p:stCondLst>
                                    <p:cond delay="1000"/>
                                  </p:stCondLst>
                                  <p:childTnLst>
                                    <p:set>
                                      <p:cBhvr>
                                        <p:cTn id="67" dur="1" fill="hold">
                                          <p:stCondLst>
                                            <p:cond delay="0"/>
                                          </p:stCondLst>
                                        </p:cTn>
                                        <p:tgtEl>
                                          <p:spTgt spid="287798"/>
                                        </p:tgtEl>
                                        <p:attrNameLst>
                                          <p:attrName>style.visibility</p:attrName>
                                        </p:attrNameLst>
                                      </p:cBhvr>
                                      <p:to>
                                        <p:strVal val="visible"/>
                                      </p:to>
                                    </p:set>
                                    <p:animEffect transition="in" filter="slide(fromTop)">
                                      <p:cBhvr>
                                        <p:cTn id="68" dur="500"/>
                                        <p:tgtEl>
                                          <p:spTgt spid="287798"/>
                                        </p:tgtEl>
                                      </p:cBhvr>
                                    </p:animEffect>
                                  </p:childTnLst>
                                </p:cTn>
                              </p:par>
                            </p:childTnLst>
                          </p:cTn>
                        </p:par>
                        <p:par>
                          <p:cTn id="69" fill="hold">
                            <p:stCondLst>
                              <p:cond delay="21500"/>
                            </p:stCondLst>
                            <p:childTnLst>
                              <p:par>
                                <p:cTn id="70" presetID="12" presetClass="entr" presetSubtype="8" fill="hold" grpId="0" nodeType="afterEffect">
                                  <p:stCondLst>
                                    <p:cond delay="1000"/>
                                  </p:stCondLst>
                                  <p:childTnLst>
                                    <p:set>
                                      <p:cBhvr>
                                        <p:cTn id="71" dur="1" fill="hold">
                                          <p:stCondLst>
                                            <p:cond delay="0"/>
                                          </p:stCondLst>
                                        </p:cTn>
                                        <p:tgtEl>
                                          <p:spTgt spid="287784"/>
                                        </p:tgtEl>
                                        <p:attrNameLst>
                                          <p:attrName>style.visibility</p:attrName>
                                        </p:attrNameLst>
                                      </p:cBhvr>
                                      <p:to>
                                        <p:strVal val="visible"/>
                                      </p:to>
                                    </p:set>
                                    <p:animEffect transition="in" filter="slide(fromLeft)">
                                      <p:cBhvr>
                                        <p:cTn id="72" dur="500"/>
                                        <p:tgtEl>
                                          <p:spTgt spid="287784"/>
                                        </p:tgtEl>
                                      </p:cBhvr>
                                    </p:animEffect>
                                  </p:childTnLst>
                                </p:cTn>
                              </p:par>
                            </p:childTnLst>
                          </p:cTn>
                        </p:par>
                        <p:par>
                          <p:cTn id="73" fill="hold">
                            <p:stCondLst>
                              <p:cond delay="23000"/>
                            </p:stCondLst>
                            <p:childTnLst>
                              <p:par>
                                <p:cTn id="74" presetID="12" presetClass="entr" presetSubtype="1" fill="hold" grpId="0" nodeType="afterEffect">
                                  <p:stCondLst>
                                    <p:cond delay="1000"/>
                                  </p:stCondLst>
                                  <p:childTnLst>
                                    <p:set>
                                      <p:cBhvr>
                                        <p:cTn id="75" dur="1" fill="hold">
                                          <p:stCondLst>
                                            <p:cond delay="0"/>
                                          </p:stCondLst>
                                        </p:cTn>
                                        <p:tgtEl>
                                          <p:spTgt spid="287782"/>
                                        </p:tgtEl>
                                        <p:attrNameLst>
                                          <p:attrName>style.visibility</p:attrName>
                                        </p:attrNameLst>
                                      </p:cBhvr>
                                      <p:to>
                                        <p:strVal val="visible"/>
                                      </p:to>
                                    </p:set>
                                    <p:animEffect transition="in" filter="slide(fromTop)">
                                      <p:cBhvr>
                                        <p:cTn id="76" dur="500"/>
                                        <p:tgtEl>
                                          <p:spTgt spid="287782"/>
                                        </p:tgtEl>
                                      </p:cBhvr>
                                    </p:animEffect>
                                  </p:childTnLst>
                                </p:cTn>
                              </p:par>
                            </p:childTnLst>
                          </p:cTn>
                        </p:par>
                        <p:par>
                          <p:cTn id="77" fill="hold">
                            <p:stCondLst>
                              <p:cond delay="24500"/>
                            </p:stCondLst>
                            <p:childTnLst>
                              <p:par>
                                <p:cTn id="78" presetID="12" presetClass="entr" presetSubtype="8" fill="hold" grpId="0" nodeType="afterEffect">
                                  <p:stCondLst>
                                    <p:cond delay="2000"/>
                                  </p:stCondLst>
                                  <p:childTnLst>
                                    <p:set>
                                      <p:cBhvr>
                                        <p:cTn id="79" dur="1" fill="hold">
                                          <p:stCondLst>
                                            <p:cond delay="0"/>
                                          </p:stCondLst>
                                        </p:cTn>
                                        <p:tgtEl>
                                          <p:spTgt spid="287816"/>
                                        </p:tgtEl>
                                        <p:attrNameLst>
                                          <p:attrName>style.visibility</p:attrName>
                                        </p:attrNameLst>
                                      </p:cBhvr>
                                      <p:to>
                                        <p:strVal val="visible"/>
                                      </p:to>
                                    </p:set>
                                    <p:animEffect transition="in" filter="slide(fromLeft)">
                                      <p:cBhvr>
                                        <p:cTn id="80" dur="500"/>
                                        <p:tgtEl>
                                          <p:spTgt spid="287816"/>
                                        </p:tgtEl>
                                      </p:cBhvr>
                                    </p:animEffect>
                                  </p:childTnLst>
                                  <p:subTnLst>
                                    <p:set>
                                      <p:cBhvr override="childStyle">
                                        <p:cTn dur="1" fill="hold" display="0" masterRel="nextClick" afterEffect="1"/>
                                        <p:tgtEl>
                                          <p:spTgt spid="287816"/>
                                        </p:tgtEl>
                                        <p:attrNameLst>
                                          <p:attrName>style.visibility</p:attrName>
                                        </p:attrNameLst>
                                      </p:cBhvr>
                                      <p:to>
                                        <p:strVal val="hidden"/>
                                      </p:to>
                                    </p:set>
                                  </p:subTnLst>
                                </p:cTn>
                              </p:par>
                            </p:childTnLst>
                          </p:cTn>
                        </p:par>
                      </p:childTnLst>
                    </p:cTn>
                  </p:par>
                  <p:par>
                    <p:cTn id="81" fill="hold">
                      <p:stCondLst>
                        <p:cond delay="indefinite"/>
                      </p:stCondLst>
                      <p:childTnLst>
                        <p:par>
                          <p:cTn id="82" fill="hold">
                            <p:stCondLst>
                              <p:cond delay="0"/>
                            </p:stCondLst>
                            <p:childTnLst>
                              <p:par>
                                <p:cTn id="83" presetID="12" presetClass="entr" presetSubtype="1" fill="hold" nodeType="clickEffect">
                                  <p:stCondLst>
                                    <p:cond delay="0"/>
                                  </p:stCondLst>
                                  <p:childTnLst>
                                    <p:set>
                                      <p:cBhvr>
                                        <p:cTn id="84" dur="1" fill="hold">
                                          <p:stCondLst>
                                            <p:cond delay="0"/>
                                          </p:stCondLst>
                                        </p:cTn>
                                        <p:tgtEl>
                                          <p:spTgt spid="287803"/>
                                        </p:tgtEl>
                                        <p:attrNameLst>
                                          <p:attrName>style.visibility</p:attrName>
                                        </p:attrNameLst>
                                      </p:cBhvr>
                                      <p:to>
                                        <p:strVal val="visible"/>
                                      </p:to>
                                    </p:set>
                                    <p:animEffect transition="in" filter="slide(fromTop)">
                                      <p:cBhvr>
                                        <p:cTn id="85" dur="500"/>
                                        <p:tgtEl>
                                          <p:spTgt spid="287803"/>
                                        </p:tgtEl>
                                      </p:cBhvr>
                                    </p:animEffect>
                                  </p:childTnLst>
                                </p:cTn>
                              </p:par>
                            </p:childTnLst>
                          </p:cTn>
                        </p:par>
                        <p:par>
                          <p:cTn id="86" fill="hold">
                            <p:stCondLst>
                              <p:cond delay="500"/>
                            </p:stCondLst>
                            <p:childTnLst>
                              <p:par>
                                <p:cTn id="87" presetID="12" presetClass="entr" presetSubtype="1" fill="hold" grpId="0" nodeType="afterEffect">
                                  <p:stCondLst>
                                    <p:cond delay="1000"/>
                                  </p:stCondLst>
                                  <p:childTnLst>
                                    <p:set>
                                      <p:cBhvr>
                                        <p:cTn id="88" dur="1" fill="hold">
                                          <p:stCondLst>
                                            <p:cond delay="0"/>
                                          </p:stCondLst>
                                        </p:cTn>
                                        <p:tgtEl>
                                          <p:spTgt spid="287810"/>
                                        </p:tgtEl>
                                        <p:attrNameLst>
                                          <p:attrName>style.visibility</p:attrName>
                                        </p:attrNameLst>
                                      </p:cBhvr>
                                      <p:to>
                                        <p:strVal val="visible"/>
                                      </p:to>
                                    </p:set>
                                    <p:animEffect transition="in" filter="slide(fromTop)">
                                      <p:cBhvr>
                                        <p:cTn id="89" dur="500"/>
                                        <p:tgtEl>
                                          <p:spTgt spid="287810"/>
                                        </p:tgtEl>
                                      </p:cBhvr>
                                    </p:animEffect>
                                  </p:childTnLst>
                                </p:cTn>
                              </p:par>
                            </p:childTnLst>
                          </p:cTn>
                        </p:par>
                        <p:par>
                          <p:cTn id="90" fill="hold">
                            <p:stCondLst>
                              <p:cond delay="2000"/>
                            </p:stCondLst>
                            <p:childTnLst>
                              <p:par>
                                <p:cTn id="91" presetID="12" presetClass="entr" presetSubtype="1" fill="hold" nodeType="afterEffect">
                                  <p:stCondLst>
                                    <p:cond delay="1000"/>
                                  </p:stCondLst>
                                  <p:childTnLst>
                                    <p:set>
                                      <p:cBhvr>
                                        <p:cTn id="92" dur="1" fill="hold">
                                          <p:stCondLst>
                                            <p:cond delay="0"/>
                                          </p:stCondLst>
                                        </p:cTn>
                                        <p:tgtEl>
                                          <p:spTgt spid="287806"/>
                                        </p:tgtEl>
                                        <p:attrNameLst>
                                          <p:attrName>style.visibility</p:attrName>
                                        </p:attrNameLst>
                                      </p:cBhvr>
                                      <p:to>
                                        <p:strVal val="visible"/>
                                      </p:to>
                                    </p:set>
                                    <p:animEffect transition="in" filter="slide(fromTop)">
                                      <p:cBhvr>
                                        <p:cTn id="93" dur="500"/>
                                        <p:tgtEl>
                                          <p:spTgt spid="287806"/>
                                        </p:tgtEl>
                                      </p:cBhvr>
                                    </p:animEffect>
                                  </p:childTnLst>
                                </p:cTn>
                              </p:par>
                            </p:childTnLst>
                          </p:cTn>
                        </p:par>
                        <p:par>
                          <p:cTn id="94" fill="hold">
                            <p:stCondLst>
                              <p:cond delay="3500"/>
                            </p:stCondLst>
                            <p:childTnLst>
                              <p:par>
                                <p:cTn id="95" presetID="12" presetClass="entr" presetSubtype="1" fill="hold" grpId="0" nodeType="afterEffect">
                                  <p:stCondLst>
                                    <p:cond delay="1000"/>
                                  </p:stCondLst>
                                  <p:childTnLst>
                                    <p:set>
                                      <p:cBhvr>
                                        <p:cTn id="96" dur="1" fill="hold">
                                          <p:stCondLst>
                                            <p:cond delay="0"/>
                                          </p:stCondLst>
                                        </p:cTn>
                                        <p:tgtEl>
                                          <p:spTgt spid="287809"/>
                                        </p:tgtEl>
                                        <p:attrNameLst>
                                          <p:attrName>style.visibility</p:attrName>
                                        </p:attrNameLst>
                                      </p:cBhvr>
                                      <p:to>
                                        <p:strVal val="visible"/>
                                      </p:to>
                                    </p:set>
                                    <p:animEffect transition="in" filter="slide(fromTop)">
                                      <p:cBhvr>
                                        <p:cTn id="97" dur="500"/>
                                        <p:tgtEl>
                                          <p:spTgt spid="287809"/>
                                        </p:tgtEl>
                                      </p:cBhvr>
                                    </p:animEffect>
                                  </p:childTnLst>
                                </p:cTn>
                              </p:par>
                            </p:childTnLst>
                          </p:cTn>
                        </p:par>
                        <p:par>
                          <p:cTn id="98" fill="hold">
                            <p:stCondLst>
                              <p:cond delay="5000"/>
                            </p:stCondLst>
                            <p:childTnLst>
                              <p:par>
                                <p:cTn id="99" presetID="12" presetClass="entr" presetSubtype="4" fill="hold" grpId="0" nodeType="afterEffect">
                                  <p:stCondLst>
                                    <p:cond delay="1000"/>
                                  </p:stCondLst>
                                  <p:childTnLst>
                                    <p:set>
                                      <p:cBhvr>
                                        <p:cTn id="100" dur="1" fill="hold">
                                          <p:stCondLst>
                                            <p:cond delay="0"/>
                                          </p:stCondLst>
                                        </p:cTn>
                                        <p:tgtEl>
                                          <p:spTgt spid="287814"/>
                                        </p:tgtEl>
                                        <p:attrNameLst>
                                          <p:attrName>style.visibility</p:attrName>
                                        </p:attrNameLst>
                                      </p:cBhvr>
                                      <p:to>
                                        <p:strVal val="visible"/>
                                      </p:to>
                                    </p:set>
                                    <p:animEffect transition="in" filter="slide(fromBottom)">
                                      <p:cBhvr>
                                        <p:cTn id="101" dur="500"/>
                                        <p:tgtEl>
                                          <p:spTgt spid="287814"/>
                                        </p:tgtEl>
                                      </p:cBhvr>
                                    </p:animEffect>
                                  </p:childTnLst>
                                </p:cTn>
                              </p:par>
                            </p:childTnLst>
                          </p:cTn>
                        </p:par>
                        <p:par>
                          <p:cTn id="102" fill="hold">
                            <p:stCondLst>
                              <p:cond delay="6500"/>
                            </p:stCondLst>
                            <p:childTnLst>
                              <p:par>
                                <p:cTn id="103" presetID="12" presetClass="entr" presetSubtype="1" fill="hold" grpId="0" nodeType="afterEffect">
                                  <p:stCondLst>
                                    <p:cond delay="1000"/>
                                  </p:stCondLst>
                                  <p:childTnLst>
                                    <p:set>
                                      <p:cBhvr>
                                        <p:cTn id="104" dur="1" fill="hold">
                                          <p:stCondLst>
                                            <p:cond delay="0"/>
                                          </p:stCondLst>
                                        </p:cTn>
                                        <p:tgtEl>
                                          <p:spTgt spid="287813"/>
                                        </p:tgtEl>
                                        <p:attrNameLst>
                                          <p:attrName>style.visibility</p:attrName>
                                        </p:attrNameLst>
                                      </p:cBhvr>
                                      <p:to>
                                        <p:strVal val="visible"/>
                                      </p:to>
                                    </p:set>
                                    <p:animEffect transition="in" filter="slide(fromTop)">
                                      <p:cBhvr>
                                        <p:cTn id="105" dur="500"/>
                                        <p:tgtEl>
                                          <p:spTgt spid="287813"/>
                                        </p:tgtEl>
                                      </p:cBhvr>
                                    </p:animEffect>
                                  </p:childTnLst>
                                </p:cTn>
                              </p:par>
                            </p:childTnLst>
                          </p:cTn>
                        </p:par>
                        <p:par>
                          <p:cTn id="106" fill="hold">
                            <p:stCondLst>
                              <p:cond delay="8000"/>
                            </p:stCondLst>
                            <p:childTnLst>
                              <p:par>
                                <p:cTn id="107" presetID="12" presetClass="entr" presetSubtype="8" fill="hold" grpId="0" nodeType="afterEffect">
                                  <p:stCondLst>
                                    <p:cond delay="1000"/>
                                  </p:stCondLst>
                                  <p:childTnLst>
                                    <p:set>
                                      <p:cBhvr>
                                        <p:cTn id="108" dur="1" fill="hold">
                                          <p:stCondLst>
                                            <p:cond delay="0"/>
                                          </p:stCondLst>
                                        </p:cTn>
                                        <p:tgtEl>
                                          <p:spTgt spid="287811"/>
                                        </p:tgtEl>
                                        <p:attrNameLst>
                                          <p:attrName>style.visibility</p:attrName>
                                        </p:attrNameLst>
                                      </p:cBhvr>
                                      <p:to>
                                        <p:strVal val="visible"/>
                                      </p:to>
                                    </p:set>
                                    <p:animEffect transition="in" filter="slide(fromLeft)">
                                      <p:cBhvr>
                                        <p:cTn id="109" dur="500"/>
                                        <p:tgtEl>
                                          <p:spTgt spid="287811"/>
                                        </p:tgtEl>
                                      </p:cBhvr>
                                    </p:animEffect>
                                  </p:childTnLst>
                                </p:cTn>
                              </p:par>
                            </p:childTnLst>
                          </p:cTn>
                        </p:par>
                        <p:par>
                          <p:cTn id="110" fill="hold">
                            <p:stCondLst>
                              <p:cond delay="9500"/>
                            </p:stCondLst>
                            <p:childTnLst>
                              <p:par>
                                <p:cTn id="111" presetID="12" presetClass="entr" presetSubtype="1" fill="hold" grpId="0" nodeType="afterEffect">
                                  <p:stCondLst>
                                    <p:cond delay="1000"/>
                                  </p:stCondLst>
                                  <p:childTnLst>
                                    <p:set>
                                      <p:cBhvr>
                                        <p:cTn id="112" dur="1" fill="hold">
                                          <p:stCondLst>
                                            <p:cond delay="0"/>
                                          </p:stCondLst>
                                        </p:cTn>
                                        <p:tgtEl>
                                          <p:spTgt spid="287812"/>
                                        </p:tgtEl>
                                        <p:attrNameLst>
                                          <p:attrName>style.visibility</p:attrName>
                                        </p:attrNameLst>
                                      </p:cBhvr>
                                      <p:to>
                                        <p:strVal val="visible"/>
                                      </p:to>
                                    </p:set>
                                    <p:animEffect transition="in" filter="slide(fromTop)">
                                      <p:cBhvr>
                                        <p:cTn id="113" dur="500"/>
                                        <p:tgtEl>
                                          <p:spTgt spid="2878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7780" grpId="0" animBg="1"/>
      <p:bldP spid="287781" grpId="0" animBg="1"/>
      <p:bldP spid="287782" grpId="0" autoUpdateAnimBg="0"/>
      <p:bldP spid="287783" grpId="0" animBg="1"/>
      <p:bldP spid="287784" grpId="0" animBg="1"/>
      <p:bldP spid="287785" grpId="0" autoUpdateAnimBg="0"/>
      <p:bldP spid="287786" grpId="0" autoUpdateAnimBg="0"/>
      <p:bldP spid="287787" grpId="0" autoUpdateAnimBg="0"/>
      <p:bldP spid="287788" grpId="0" animBg="1"/>
      <p:bldP spid="287789" grpId="0" animBg="1"/>
      <p:bldP spid="287790" grpId="0" animBg="1"/>
      <p:bldP spid="287798" grpId="0" autoUpdateAnimBg="0"/>
      <p:bldP spid="287799" grpId="0" animBg="1"/>
      <p:bldP spid="287800" grpId="0" animBg="1"/>
      <p:bldP spid="287802" grpId="0" autoUpdateAnimBg="0"/>
      <p:bldP spid="287809" grpId="0" autoUpdateAnimBg="0"/>
      <p:bldP spid="287810" grpId="0" autoUpdateAnimBg="0"/>
      <p:bldP spid="287811" grpId="0" animBg="1"/>
      <p:bldP spid="287812" grpId="0" autoUpdateAnimBg="0"/>
      <p:bldP spid="287813" grpId="0" autoUpdateAnimBg="0"/>
      <p:bldP spid="287814" grpId="0" animBg="1"/>
      <p:bldP spid="287815" grpId="0" animBg="1"/>
      <p:bldP spid="287816" grpId="0" animBg="1"/>
      <p:bldP spid="287817"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47" name="Text Box 15"/>
          <p:cNvSpPr txBox="1">
            <a:spLocks noChangeArrowheads="1"/>
          </p:cNvSpPr>
          <p:nvPr/>
        </p:nvSpPr>
        <p:spPr bwMode="auto">
          <a:xfrm>
            <a:off x="685800" y="1106488"/>
            <a:ext cx="3833813" cy="457200"/>
          </a:xfrm>
          <a:prstGeom prst="rect">
            <a:avLst/>
          </a:prstGeom>
          <a:noFill/>
          <a:ln w="12700">
            <a:noFill/>
            <a:miter lim="800000"/>
            <a:headEnd/>
            <a:tailEnd/>
          </a:ln>
          <a:effectLst/>
        </p:spPr>
        <p:txBody>
          <a:bodyPr wrap="none">
            <a:spAutoFit/>
          </a:bodyPr>
          <a:lstStyle/>
          <a:p>
            <a:pPr algn="l">
              <a:buSzPct val="90000"/>
              <a:buFont typeface="Wingdings" pitchFamily="2" charset="2"/>
              <a:buChar char="n"/>
            </a:pPr>
            <a:r>
              <a:rPr lang="en-US" sz="2400">
                <a:solidFill>
                  <a:srgbClr val="66FFFF"/>
                </a:solidFill>
                <a:effectLst>
                  <a:outerShdw blurRad="38100" dist="38100" dir="2700000" algn="tl">
                    <a:srgbClr val="000000"/>
                  </a:outerShdw>
                </a:effectLst>
                <a:latin typeface="Book Antiqua" pitchFamily="18" charset="0"/>
              </a:rPr>
              <a:t>  Critical Value Approach</a:t>
            </a:r>
          </a:p>
        </p:txBody>
      </p:sp>
      <p:sp>
        <p:nvSpPr>
          <p:cNvPr id="197688" name="Rectangle 56"/>
          <p:cNvSpPr>
            <a:spLocks noChangeArrowheads="1"/>
          </p:cNvSpPr>
          <p:nvPr/>
        </p:nvSpPr>
        <p:spPr bwMode="auto">
          <a:xfrm>
            <a:off x="690563" y="141288"/>
            <a:ext cx="7772400" cy="8143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Two-Tailed Tests About a Population Mean:</a:t>
            </a:r>
          </a:p>
          <a:p>
            <a:r>
              <a:rPr lang="en-US" sz="2800" i="1">
                <a:solidFill>
                  <a:srgbClr val="66FFFF"/>
                </a:solidFill>
                <a:effectLst>
                  <a:outerShdw blurRad="38100" dist="38100" dir="2700000" algn="tl">
                    <a:srgbClr val="000000"/>
                  </a:outerShdw>
                </a:effectLst>
                <a:latin typeface="Symbol" pitchFamily="18" charset="2"/>
              </a:rPr>
              <a:t>s</a:t>
            </a:r>
            <a:r>
              <a:rPr lang="en-US" sz="2800">
                <a:solidFill>
                  <a:srgbClr val="66FFFF"/>
                </a:solidFill>
                <a:effectLst>
                  <a:outerShdw blurRad="38100" dist="38100" dir="2700000" algn="tl">
                    <a:srgbClr val="000000"/>
                  </a:outerShdw>
                </a:effectLst>
                <a:latin typeface="Book Antiqua" pitchFamily="18" charset="0"/>
              </a:rPr>
              <a:t>  Known</a:t>
            </a:r>
            <a:endParaRPr lang="en-US" sz="2600">
              <a:solidFill>
                <a:srgbClr val="66FFFF"/>
              </a:solidFill>
              <a:effectLst>
                <a:outerShdw blurRad="38100" dist="38100" dir="2700000" algn="tl">
                  <a:srgbClr val="000000"/>
                </a:outerShdw>
              </a:effectLst>
              <a:latin typeface="Book Antiqua" pitchFamily="18" charset="0"/>
            </a:endParaRPr>
          </a:p>
        </p:txBody>
      </p:sp>
      <p:sp>
        <p:nvSpPr>
          <p:cNvPr id="197689" name="Rectangle 57"/>
          <p:cNvSpPr>
            <a:spLocks noChangeArrowheads="1"/>
          </p:cNvSpPr>
          <p:nvPr/>
        </p:nvSpPr>
        <p:spPr bwMode="auto">
          <a:xfrm>
            <a:off x="1181100" y="3638550"/>
            <a:ext cx="4933950" cy="57150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197690" name="Text Box 58"/>
          <p:cNvSpPr txBox="1">
            <a:spLocks noChangeArrowheads="1"/>
          </p:cNvSpPr>
          <p:nvPr/>
        </p:nvSpPr>
        <p:spPr bwMode="auto">
          <a:xfrm>
            <a:off x="1255713" y="3690938"/>
            <a:ext cx="4824412" cy="457200"/>
          </a:xfrm>
          <a:prstGeom prst="rect">
            <a:avLst/>
          </a:prstGeom>
          <a:noFill/>
          <a:ln w="12700">
            <a:noFill/>
            <a:miter lim="800000"/>
            <a:headEnd/>
            <a:tailEnd/>
          </a:ln>
          <a:effectLst/>
        </p:spPr>
        <p:txBody>
          <a:bodyPr wrap="none">
            <a:spAutoFit/>
          </a:bodyPr>
          <a:lstStyle/>
          <a:p>
            <a:pPr algn="l"/>
            <a:r>
              <a:rPr lang="en-US" sz="2400">
                <a:effectLst>
                  <a:outerShdw blurRad="38100" dist="38100" dir="2700000" algn="tl">
                    <a:srgbClr val="000000"/>
                  </a:outerShdw>
                </a:effectLst>
                <a:latin typeface="Book Antiqua" pitchFamily="18" charset="0"/>
              </a:rPr>
              <a:t>5.  Determine whether to reject </a:t>
            </a:r>
            <a:r>
              <a:rPr lang="en-US" sz="2400" i="1">
                <a:effectLst>
                  <a:outerShdw blurRad="38100" dist="38100" dir="2700000" algn="tl">
                    <a:srgbClr val="000000"/>
                  </a:outerShdw>
                </a:effectLst>
                <a:latin typeface="Book Antiqua" pitchFamily="18" charset="0"/>
              </a:rPr>
              <a:t>H</a:t>
            </a:r>
            <a:r>
              <a:rPr lang="en-US" sz="2400" baseline="-25000">
                <a:effectLst>
                  <a:outerShdw blurRad="38100" dist="38100" dir="2700000" algn="tl">
                    <a:srgbClr val="000000"/>
                  </a:outerShdw>
                </a:effectLst>
                <a:latin typeface="Book Antiqua" pitchFamily="18" charset="0"/>
              </a:rPr>
              <a:t>0</a:t>
            </a:r>
            <a:r>
              <a:rPr lang="en-US" sz="2400">
                <a:effectLst>
                  <a:outerShdw blurRad="38100" dist="38100" dir="2700000" algn="tl">
                    <a:srgbClr val="000000"/>
                  </a:outerShdw>
                </a:effectLst>
                <a:latin typeface="Book Antiqua" pitchFamily="18" charset="0"/>
              </a:rPr>
              <a:t>.</a:t>
            </a:r>
          </a:p>
        </p:txBody>
      </p:sp>
      <p:sp>
        <p:nvSpPr>
          <p:cNvPr id="197691" name="Rectangle 59"/>
          <p:cNvSpPr>
            <a:spLocks noChangeArrowheads="1"/>
          </p:cNvSpPr>
          <p:nvPr/>
        </p:nvSpPr>
        <p:spPr bwMode="auto">
          <a:xfrm>
            <a:off x="1428750" y="4756150"/>
            <a:ext cx="6381750" cy="1277938"/>
          </a:xfrm>
          <a:prstGeom prst="rect">
            <a:avLst/>
          </a:prstGeom>
          <a:noFill/>
          <a:ln w="12700">
            <a:noFill/>
            <a:miter lim="800000"/>
            <a:headEnd/>
            <a:tailEnd/>
          </a:ln>
          <a:effectLst/>
        </p:spPr>
        <p:txBody>
          <a:bodyPr lIns="90488" tIns="44450" rIns="90488" bIns="44450"/>
          <a:lstStyle/>
          <a:p>
            <a:pPr>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There is sufficient statistical evidence to</a:t>
            </a:r>
          </a:p>
          <a:p>
            <a:pPr>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infer that the alternative hypothesis is true</a:t>
            </a:r>
          </a:p>
          <a:p>
            <a:pPr>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(i.e. the mean filling weight is not 6 ounces).</a:t>
            </a:r>
          </a:p>
        </p:txBody>
      </p:sp>
      <p:sp>
        <p:nvSpPr>
          <p:cNvPr id="197692" name="Text Box 60"/>
          <p:cNvSpPr txBox="1">
            <a:spLocks noChangeArrowheads="1"/>
          </p:cNvSpPr>
          <p:nvPr/>
        </p:nvSpPr>
        <p:spPr bwMode="auto">
          <a:xfrm>
            <a:off x="2349500" y="4281488"/>
            <a:ext cx="4579938" cy="457200"/>
          </a:xfrm>
          <a:prstGeom prst="rect">
            <a:avLst/>
          </a:prstGeom>
          <a:noFill/>
          <a:ln w="12700">
            <a:noFill/>
            <a:miter lim="800000"/>
            <a:headEnd/>
            <a:tailEnd/>
          </a:ln>
          <a:effectLst/>
        </p:spPr>
        <p:txBody>
          <a:bodyPr wrap="none">
            <a:spAutoFit/>
          </a:bodyPr>
          <a:lstStyle/>
          <a:p>
            <a:pPr algn="l"/>
            <a:r>
              <a:rPr lang="en-US" sz="2400">
                <a:effectLst>
                  <a:outerShdw blurRad="38100" dist="38100" dir="2700000" algn="tl">
                    <a:srgbClr val="000000"/>
                  </a:outerShdw>
                </a:effectLst>
                <a:latin typeface="Book Antiqua" pitchFamily="18" charset="0"/>
              </a:rPr>
              <a:t>Because 2.74 </a:t>
            </a:r>
            <a:r>
              <a:rPr lang="en-US" sz="2400" u="sng">
                <a:effectLst>
                  <a:outerShdw blurRad="38100" dist="38100" dir="2700000" algn="tl">
                    <a:srgbClr val="000000"/>
                  </a:outerShdw>
                </a:effectLst>
                <a:latin typeface="Book Antiqua" pitchFamily="18" charset="0"/>
              </a:rPr>
              <a:t>&gt;</a:t>
            </a:r>
            <a:r>
              <a:rPr lang="en-US" sz="2400">
                <a:effectLst>
                  <a:outerShdw blurRad="38100" dist="38100" dir="2700000" algn="tl">
                    <a:srgbClr val="000000"/>
                  </a:outerShdw>
                </a:effectLst>
                <a:latin typeface="Book Antiqua" pitchFamily="18" charset="0"/>
              </a:rPr>
              <a:t> 2.17, we reject </a:t>
            </a:r>
            <a:r>
              <a:rPr lang="en-US" sz="2400" i="1">
                <a:effectLst>
                  <a:outerShdw blurRad="38100" dist="38100" dir="2700000" algn="tl">
                    <a:srgbClr val="000000"/>
                  </a:outerShdw>
                </a:effectLst>
                <a:latin typeface="Book Antiqua" pitchFamily="18" charset="0"/>
              </a:rPr>
              <a:t>H</a:t>
            </a:r>
            <a:r>
              <a:rPr lang="en-US" sz="2400" baseline="-25000">
                <a:effectLst>
                  <a:outerShdw blurRad="38100" dist="38100" dir="2700000" algn="tl">
                    <a:srgbClr val="000000"/>
                  </a:outerShdw>
                </a:effectLst>
                <a:latin typeface="Book Antiqua" pitchFamily="18" charset="0"/>
              </a:rPr>
              <a:t>0</a:t>
            </a:r>
            <a:r>
              <a:rPr lang="en-US" sz="2400">
                <a:effectLst>
                  <a:outerShdw blurRad="38100" dist="38100" dir="2700000" algn="tl">
                    <a:srgbClr val="000000"/>
                  </a:outerShdw>
                </a:effectLst>
                <a:latin typeface="Book Antiqua" pitchFamily="18" charset="0"/>
              </a:rPr>
              <a:t>.</a:t>
            </a:r>
          </a:p>
        </p:txBody>
      </p:sp>
      <p:sp>
        <p:nvSpPr>
          <p:cNvPr id="197693" name="AutoShape 61"/>
          <p:cNvSpPr>
            <a:spLocks noChangeArrowheads="1"/>
          </p:cNvSpPr>
          <p:nvPr/>
        </p:nvSpPr>
        <p:spPr bwMode="auto">
          <a:xfrm rot="5400000">
            <a:off x="771525" y="19177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97694" name="AutoShape 62"/>
          <p:cNvSpPr>
            <a:spLocks noChangeArrowheads="1"/>
          </p:cNvSpPr>
          <p:nvPr/>
        </p:nvSpPr>
        <p:spPr bwMode="auto">
          <a:xfrm rot="5400000">
            <a:off x="771525" y="38227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97695" name="Text Box 63"/>
          <p:cNvSpPr txBox="1">
            <a:spLocks noChangeArrowheads="1"/>
          </p:cNvSpPr>
          <p:nvPr/>
        </p:nvSpPr>
        <p:spPr bwMode="auto">
          <a:xfrm>
            <a:off x="2270125" y="2392363"/>
            <a:ext cx="4759325" cy="457200"/>
          </a:xfrm>
          <a:prstGeom prst="rect">
            <a:avLst/>
          </a:prstGeom>
          <a:noFill/>
          <a:ln w="12700">
            <a:noFill/>
            <a:miter lim="800000"/>
            <a:headEnd/>
            <a:tailEnd/>
          </a:ln>
          <a:effectLst/>
        </p:spPr>
        <p:txBody>
          <a:bodyPr wrap="none">
            <a:spAutoFit/>
          </a:bodyPr>
          <a:lstStyle/>
          <a:p>
            <a:r>
              <a:rPr lang="en-US" sz="2400">
                <a:effectLst>
                  <a:outerShdw blurRad="38100" dist="38100" dir="2700000" algn="tl">
                    <a:srgbClr val="000000"/>
                  </a:outerShdw>
                </a:effectLst>
                <a:latin typeface="Book Antiqua" pitchFamily="18" charset="0"/>
              </a:rPr>
              <a:t>For </a:t>
            </a:r>
            <a:r>
              <a:rPr lang="en-US" sz="2400" i="1">
                <a:effectLst>
                  <a:outerShdw blurRad="38100" dist="38100" dir="2700000" algn="tl">
                    <a:srgbClr val="000000"/>
                  </a:outerShdw>
                </a:effectLst>
                <a:latin typeface="Symbol" pitchFamily="18" charset="2"/>
              </a:rPr>
              <a:t>a</a:t>
            </a:r>
            <a:r>
              <a:rPr lang="en-US" sz="2400">
                <a:effectLst>
                  <a:outerShdw blurRad="38100" dist="38100" dir="2700000" algn="tl">
                    <a:srgbClr val="000000"/>
                  </a:outerShdw>
                </a:effectLst>
                <a:latin typeface="Book Antiqua" pitchFamily="18" charset="0"/>
              </a:rPr>
              <a:t>/2 = .03/2 = .015,  </a:t>
            </a:r>
            <a:r>
              <a:rPr lang="en-US" sz="2400" i="1">
                <a:effectLst>
                  <a:outerShdw blurRad="38100" dist="38100" dir="2700000" algn="tl">
                    <a:srgbClr val="000000"/>
                  </a:outerShdw>
                </a:effectLst>
                <a:latin typeface="Book Antiqua" pitchFamily="18" charset="0"/>
              </a:rPr>
              <a:t>z</a:t>
            </a:r>
            <a:r>
              <a:rPr lang="en-US" sz="2400" baseline="-25000">
                <a:effectLst>
                  <a:outerShdw blurRad="38100" dist="38100" dir="2700000" algn="tl">
                    <a:srgbClr val="000000"/>
                  </a:outerShdw>
                </a:effectLst>
                <a:latin typeface="Book Antiqua" pitchFamily="18" charset="0"/>
              </a:rPr>
              <a:t>.015</a:t>
            </a:r>
            <a:r>
              <a:rPr lang="en-US" sz="2400">
                <a:effectLst>
                  <a:outerShdw blurRad="38100" dist="38100" dir="2700000" algn="tl">
                    <a:srgbClr val="000000"/>
                  </a:outerShdw>
                </a:effectLst>
                <a:latin typeface="Book Antiqua" pitchFamily="18" charset="0"/>
              </a:rPr>
              <a:t> = 2.17</a:t>
            </a:r>
          </a:p>
        </p:txBody>
      </p:sp>
      <p:sp>
        <p:nvSpPr>
          <p:cNvPr id="197696" name="Rectangle 64"/>
          <p:cNvSpPr>
            <a:spLocks noChangeArrowheads="1"/>
          </p:cNvSpPr>
          <p:nvPr/>
        </p:nvSpPr>
        <p:spPr bwMode="auto">
          <a:xfrm>
            <a:off x="1181100" y="1733550"/>
            <a:ext cx="6934200" cy="57150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197697" name="Text Box 65"/>
          <p:cNvSpPr txBox="1">
            <a:spLocks noChangeArrowheads="1"/>
          </p:cNvSpPr>
          <p:nvPr/>
        </p:nvSpPr>
        <p:spPr bwMode="auto">
          <a:xfrm>
            <a:off x="1236663" y="1766888"/>
            <a:ext cx="6815137" cy="457200"/>
          </a:xfrm>
          <a:prstGeom prst="rect">
            <a:avLst/>
          </a:prstGeom>
          <a:noFill/>
          <a:ln w="12700">
            <a:noFill/>
            <a:miter lim="800000"/>
            <a:headEnd/>
            <a:tailEnd/>
          </a:ln>
          <a:effectLst/>
        </p:spPr>
        <p:txBody>
          <a:bodyPr wrap="none">
            <a:spAutoFit/>
          </a:bodyPr>
          <a:lstStyle/>
          <a:p>
            <a:pPr algn="l"/>
            <a:r>
              <a:rPr lang="en-US" sz="2400">
                <a:effectLst>
                  <a:outerShdw blurRad="38100" dist="38100" dir="2700000" algn="tl">
                    <a:srgbClr val="000000"/>
                  </a:outerShdw>
                </a:effectLst>
                <a:latin typeface="Book Antiqua" pitchFamily="18" charset="0"/>
              </a:rPr>
              <a:t>4.  Determine the critical value and rejection rule.</a:t>
            </a:r>
          </a:p>
        </p:txBody>
      </p:sp>
      <p:sp>
        <p:nvSpPr>
          <p:cNvPr id="197698" name="Text Box 66"/>
          <p:cNvSpPr txBox="1">
            <a:spLocks noChangeArrowheads="1"/>
          </p:cNvSpPr>
          <p:nvPr/>
        </p:nvSpPr>
        <p:spPr bwMode="auto">
          <a:xfrm>
            <a:off x="2409825" y="2928938"/>
            <a:ext cx="4446588" cy="457200"/>
          </a:xfrm>
          <a:prstGeom prst="rect">
            <a:avLst/>
          </a:prstGeom>
          <a:noFill/>
          <a:ln w="12700">
            <a:noFill/>
            <a:miter lim="800000"/>
            <a:headEnd/>
            <a:tailEnd/>
          </a:ln>
          <a:effectLst/>
        </p:spPr>
        <p:txBody>
          <a:bodyPr wrap="none">
            <a:spAutoFit/>
          </a:bodyPr>
          <a:lstStyle/>
          <a:p>
            <a:r>
              <a:rPr lang="en-US" sz="2400">
                <a:effectLst>
                  <a:outerShdw blurRad="38100" dist="38100" dir="2700000" algn="tl">
                    <a:srgbClr val="000000"/>
                  </a:outerShdw>
                </a:effectLst>
                <a:latin typeface="Book Antiqua" pitchFamily="18" charset="0"/>
              </a:rPr>
              <a:t>Reject </a:t>
            </a:r>
            <a:r>
              <a:rPr lang="en-US" sz="2400" i="1">
                <a:effectLst>
                  <a:outerShdw blurRad="38100" dist="38100" dir="2700000" algn="tl">
                    <a:srgbClr val="000000"/>
                  </a:outerShdw>
                </a:effectLst>
                <a:latin typeface="Book Antiqua" pitchFamily="18" charset="0"/>
              </a:rPr>
              <a:t>H</a:t>
            </a:r>
            <a:r>
              <a:rPr lang="en-US" sz="2400" baseline="-25000">
                <a:effectLst>
                  <a:outerShdw blurRad="38100" dist="38100" dir="2700000" algn="tl">
                    <a:srgbClr val="000000"/>
                  </a:outerShdw>
                </a:effectLst>
                <a:latin typeface="Book Antiqua" pitchFamily="18" charset="0"/>
              </a:rPr>
              <a:t>0</a:t>
            </a:r>
            <a:r>
              <a:rPr lang="en-US" sz="2400">
                <a:effectLst>
                  <a:outerShdw blurRad="38100" dist="38100" dir="2700000" algn="tl">
                    <a:srgbClr val="000000"/>
                  </a:outerShdw>
                </a:effectLst>
                <a:latin typeface="Book Antiqua" pitchFamily="18" charset="0"/>
              </a:rPr>
              <a:t> if </a:t>
            </a:r>
            <a:r>
              <a:rPr lang="en-US" sz="2400" i="1">
                <a:effectLst>
                  <a:outerShdw blurRad="38100" dist="38100" dir="2700000" algn="tl">
                    <a:srgbClr val="000000"/>
                  </a:outerShdw>
                </a:effectLst>
                <a:latin typeface="Book Antiqua" pitchFamily="18" charset="0"/>
              </a:rPr>
              <a:t>z</a:t>
            </a:r>
            <a:r>
              <a:rPr lang="en-US" sz="2400">
                <a:effectLst>
                  <a:outerShdw blurRad="38100" dist="38100" dir="2700000" algn="tl">
                    <a:srgbClr val="000000"/>
                  </a:outerShdw>
                </a:effectLst>
                <a:latin typeface="Book Antiqua" pitchFamily="18" charset="0"/>
              </a:rPr>
              <a:t> </a:t>
            </a:r>
            <a:r>
              <a:rPr lang="en-US" sz="2400" u="sng">
                <a:effectLst>
                  <a:outerShdw blurRad="38100" dist="38100" dir="2700000" algn="tl">
                    <a:srgbClr val="000000"/>
                  </a:outerShdw>
                </a:effectLst>
                <a:latin typeface="Book Antiqua" pitchFamily="18" charset="0"/>
              </a:rPr>
              <a:t>&lt;</a:t>
            </a:r>
            <a:r>
              <a:rPr lang="en-US" sz="2400">
                <a:effectLst>
                  <a:outerShdw blurRad="38100" dist="38100" dir="2700000" algn="tl">
                    <a:srgbClr val="000000"/>
                  </a:outerShdw>
                </a:effectLst>
                <a:latin typeface="Book Antiqua" pitchFamily="18" charset="0"/>
              </a:rPr>
              <a:t> -2.17  or  </a:t>
            </a:r>
            <a:r>
              <a:rPr lang="en-US" sz="2400" i="1">
                <a:effectLst>
                  <a:outerShdw blurRad="38100" dist="38100" dir="2700000" algn="tl">
                    <a:srgbClr val="000000"/>
                  </a:outerShdw>
                </a:effectLst>
                <a:latin typeface="Book Antiqua" pitchFamily="18" charset="0"/>
              </a:rPr>
              <a:t>z</a:t>
            </a:r>
            <a:r>
              <a:rPr lang="en-US" sz="2400">
                <a:effectLst>
                  <a:outerShdw blurRad="38100" dist="38100" dir="2700000" algn="tl">
                    <a:srgbClr val="000000"/>
                  </a:outerShdw>
                </a:effectLst>
                <a:latin typeface="Book Antiqua" pitchFamily="18" charset="0"/>
              </a:rPr>
              <a:t> </a:t>
            </a:r>
            <a:r>
              <a:rPr lang="en-US" sz="2400" u="sng">
                <a:effectLst>
                  <a:outerShdw blurRad="38100" dist="38100" dir="2700000" algn="tl">
                    <a:srgbClr val="000000"/>
                  </a:outerShdw>
                </a:effectLst>
                <a:latin typeface="Book Antiqua" pitchFamily="18" charset="0"/>
              </a:rPr>
              <a:t>&gt;</a:t>
            </a:r>
            <a:r>
              <a:rPr lang="en-US" sz="2400">
                <a:effectLst>
                  <a:outerShdw blurRad="38100" dist="38100" dir="2700000" algn="tl">
                    <a:srgbClr val="000000"/>
                  </a:outerShdw>
                </a:effectLst>
                <a:latin typeface="Book Antiqua" pitchFamily="18" charset="0"/>
              </a:rPr>
              <a:t> 2.17</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197693"/>
                                        </p:tgtEl>
                                        <p:attrNameLst>
                                          <p:attrName>style.visibility</p:attrName>
                                        </p:attrNameLst>
                                      </p:cBhvr>
                                      <p:to>
                                        <p:strVal val="visible"/>
                                      </p:to>
                                    </p:set>
                                    <p:animEffect transition="in" filter="slide(fromLeft)">
                                      <p:cBhvr>
                                        <p:cTn id="7" dur="500"/>
                                        <p:tgtEl>
                                          <p:spTgt spid="197693"/>
                                        </p:tgtEl>
                                      </p:cBhvr>
                                    </p:animEffect>
                                  </p:childTnLst>
                                  <p:subTnLst>
                                    <p:set>
                                      <p:cBhvr override="childStyle">
                                        <p:cTn dur="1" fill="hold" display="0" masterRel="nextClick" afterEffect="1"/>
                                        <p:tgtEl>
                                          <p:spTgt spid="197693"/>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97696"/>
                                        </p:tgtEl>
                                        <p:attrNameLst>
                                          <p:attrName>style.visibility</p:attrName>
                                        </p:attrNameLst>
                                      </p:cBhvr>
                                      <p:to>
                                        <p:strVal val="visible"/>
                                      </p:to>
                                    </p:set>
                                    <p:animEffect transition="in" filter="dissolve">
                                      <p:cBhvr>
                                        <p:cTn id="12" dur="500"/>
                                        <p:tgtEl>
                                          <p:spTgt spid="197696"/>
                                        </p:tgtEl>
                                      </p:cBhvr>
                                    </p:animEffect>
                                  </p:childTnLst>
                                </p:cTn>
                              </p:par>
                            </p:childTnLst>
                          </p:cTn>
                        </p:par>
                        <p:par>
                          <p:cTn id="13" fill="hold">
                            <p:stCondLst>
                              <p:cond delay="500"/>
                            </p:stCondLst>
                            <p:childTnLst>
                              <p:par>
                                <p:cTn id="14" presetID="23" presetClass="entr" presetSubtype="272" fill="hold" grpId="0" nodeType="afterEffect">
                                  <p:stCondLst>
                                    <p:cond delay="1000"/>
                                  </p:stCondLst>
                                  <p:childTnLst>
                                    <p:set>
                                      <p:cBhvr>
                                        <p:cTn id="15" dur="1" fill="hold">
                                          <p:stCondLst>
                                            <p:cond delay="0"/>
                                          </p:stCondLst>
                                        </p:cTn>
                                        <p:tgtEl>
                                          <p:spTgt spid="197697"/>
                                        </p:tgtEl>
                                        <p:attrNameLst>
                                          <p:attrName>style.visibility</p:attrName>
                                        </p:attrNameLst>
                                      </p:cBhvr>
                                      <p:to>
                                        <p:strVal val="visible"/>
                                      </p:to>
                                    </p:set>
                                    <p:anim calcmode="lin" valueType="num">
                                      <p:cBhvr>
                                        <p:cTn id="16" dur="500" fill="hold"/>
                                        <p:tgtEl>
                                          <p:spTgt spid="197697"/>
                                        </p:tgtEl>
                                        <p:attrNameLst>
                                          <p:attrName>ppt_w</p:attrName>
                                        </p:attrNameLst>
                                      </p:cBhvr>
                                      <p:tavLst>
                                        <p:tav tm="0">
                                          <p:val>
                                            <p:strVal val="2/3*#ppt_w"/>
                                          </p:val>
                                        </p:tav>
                                        <p:tav tm="100000">
                                          <p:val>
                                            <p:strVal val="#ppt_w"/>
                                          </p:val>
                                        </p:tav>
                                      </p:tavLst>
                                    </p:anim>
                                    <p:anim calcmode="lin" valueType="num">
                                      <p:cBhvr>
                                        <p:cTn id="17" dur="500" fill="hold"/>
                                        <p:tgtEl>
                                          <p:spTgt spid="197697"/>
                                        </p:tgtEl>
                                        <p:attrNameLst>
                                          <p:attrName>ppt_h</p:attrName>
                                        </p:attrNameLst>
                                      </p:cBhvr>
                                      <p:tavLst>
                                        <p:tav tm="0">
                                          <p:val>
                                            <p:strVal val="2/3*#ppt_h"/>
                                          </p:val>
                                        </p:tav>
                                        <p:tav tm="100000">
                                          <p:val>
                                            <p:strVal val="#ppt_h"/>
                                          </p:val>
                                        </p:tav>
                                      </p:tavLst>
                                    </p:anim>
                                  </p:childTnLst>
                                </p:cTn>
                              </p:par>
                            </p:childTnLst>
                          </p:cTn>
                        </p:par>
                        <p:par>
                          <p:cTn id="18" fill="hold">
                            <p:stCondLst>
                              <p:cond delay="2000"/>
                            </p:stCondLst>
                            <p:childTnLst>
                              <p:par>
                                <p:cTn id="19" presetID="12" presetClass="entr" presetSubtype="1" fill="hold" grpId="0" nodeType="afterEffect">
                                  <p:stCondLst>
                                    <p:cond delay="2000"/>
                                  </p:stCondLst>
                                  <p:childTnLst>
                                    <p:set>
                                      <p:cBhvr>
                                        <p:cTn id="20" dur="1" fill="hold">
                                          <p:stCondLst>
                                            <p:cond delay="0"/>
                                          </p:stCondLst>
                                        </p:cTn>
                                        <p:tgtEl>
                                          <p:spTgt spid="197695"/>
                                        </p:tgtEl>
                                        <p:attrNameLst>
                                          <p:attrName>style.visibility</p:attrName>
                                        </p:attrNameLst>
                                      </p:cBhvr>
                                      <p:to>
                                        <p:strVal val="visible"/>
                                      </p:to>
                                    </p:set>
                                    <p:animEffect transition="in" filter="slide(fromTop)">
                                      <p:cBhvr>
                                        <p:cTn id="21" dur="500"/>
                                        <p:tgtEl>
                                          <p:spTgt spid="197695"/>
                                        </p:tgtEl>
                                      </p:cBhvr>
                                    </p:animEffect>
                                  </p:childTnLst>
                                </p:cTn>
                              </p:par>
                            </p:childTnLst>
                          </p:cTn>
                        </p:par>
                        <p:par>
                          <p:cTn id="22" fill="hold">
                            <p:stCondLst>
                              <p:cond delay="4500"/>
                            </p:stCondLst>
                            <p:childTnLst>
                              <p:par>
                                <p:cTn id="23" presetID="12" presetClass="entr" presetSubtype="1" fill="hold" grpId="0" nodeType="afterEffect">
                                  <p:stCondLst>
                                    <p:cond delay="2000"/>
                                  </p:stCondLst>
                                  <p:childTnLst>
                                    <p:set>
                                      <p:cBhvr>
                                        <p:cTn id="24" dur="1" fill="hold">
                                          <p:stCondLst>
                                            <p:cond delay="0"/>
                                          </p:stCondLst>
                                        </p:cTn>
                                        <p:tgtEl>
                                          <p:spTgt spid="197698"/>
                                        </p:tgtEl>
                                        <p:attrNameLst>
                                          <p:attrName>style.visibility</p:attrName>
                                        </p:attrNameLst>
                                      </p:cBhvr>
                                      <p:to>
                                        <p:strVal val="visible"/>
                                      </p:to>
                                    </p:set>
                                    <p:animEffect transition="in" filter="slide(fromTop)">
                                      <p:cBhvr>
                                        <p:cTn id="25" dur="500"/>
                                        <p:tgtEl>
                                          <p:spTgt spid="197698"/>
                                        </p:tgtEl>
                                      </p:cBhvr>
                                    </p:animEffect>
                                  </p:childTnLst>
                                </p:cTn>
                              </p:par>
                            </p:childTnLst>
                          </p:cTn>
                        </p:par>
                        <p:par>
                          <p:cTn id="26" fill="hold">
                            <p:stCondLst>
                              <p:cond delay="7000"/>
                            </p:stCondLst>
                            <p:childTnLst>
                              <p:par>
                                <p:cTn id="27" presetID="12" presetClass="entr" presetSubtype="8" fill="hold" grpId="0" nodeType="afterEffect">
                                  <p:stCondLst>
                                    <p:cond delay="2000"/>
                                  </p:stCondLst>
                                  <p:childTnLst>
                                    <p:set>
                                      <p:cBhvr>
                                        <p:cTn id="28" dur="1" fill="hold">
                                          <p:stCondLst>
                                            <p:cond delay="0"/>
                                          </p:stCondLst>
                                        </p:cTn>
                                        <p:tgtEl>
                                          <p:spTgt spid="197694"/>
                                        </p:tgtEl>
                                        <p:attrNameLst>
                                          <p:attrName>style.visibility</p:attrName>
                                        </p:attrNameLst>
                                      </p:cBhvr>
                                      <p:to>
                                        <p:strVal val="visible"/>
                                      </p:to>
                                    </p:set>
                                    <p:animEffect transition="in" filter="slide(fromLeft)">
                                      <p:cBhvr>
                                        <p:cTn id="29" dur="500"/>
                                        <p:tgtEl>
                                          <p:spTgt spid="197694"/>
                                        </p:tgtEl>
                                      </p:cBhvr>
                                    </p:animEffect>
                                  </p:childTnLst>
                                  <p:subTnLst>
                                    <p:set>
                                      <p:cBhvr override="childStyle">
                                        <p:cTn dur="1" fill="hold" display="0" masterRel="nextClick" afterEffect="1"/>
                                        <p:tgtEl>
                                          <p:spTgt spid="197694"/>
                                        </p:tgtEl>
                                        <p:attrNameLst>
                                          <p:attrName>style.visibility</p:attrName>
                                        </p:attrNameLst>
                                      </p:cBhvr>
                                      <p:to>
                                        <p:strVal val="hidden"/>
                                      </p:to>
                                    </p:set>
                                  </p:subTnLst>
                                </p:cTn>
                              </p:par>
                            </p:childTnLst>
                          </p:cTn>
                        </p:par>
                      </p:childTnLst>
                    </p:cTn>
                  </p:par>
                  <p:par>
                    <p:cTn id="30" fill="hold">
                      <p:stCondLst>
                        <p:cond delay="indefinite"/>
                      </p:stCondLst>
                      <p:childTnLst>
                        <p:par>
                          <p:cTn id="31" fill="hold">
                            <p:stCondLst>
                              <p:cond delay="0"/>
                            </p:stCondLst>
                            <p:childTnLst>
                              <p:par>
                                <p:cTn id="32" presetID="9" presetClass="entr" presetSubtype="0" fill="hold" grpId="0" nodeType="clickEffect">
                                  <p:stCondLst>
                                    <p:cond delay="0"/>
                                  </p:stCondLst>
                                  <p:childTnLst>
                                    <p:set>
                                      <p:cBhvr>
                                        <p:cTn id="33" dur="1" fill="hold">
                                          <p:stCondLst>
                                            <p:cond delay="0"/>
                                          </p:stCondLst>
                                        </p:cTn>
                                        <p:tgtEl>
                                          <p:spTgt spid="197689"/>
                                        </p:tgtEl>
                                        <p:attrNameLst>
                                          <p:attrName>style.visibility</p:attrName>
                                        </p:attrNameLst>
                                      </p:cBhvr>
                                      <p:to>
                                        <p:strVal val="visible"/>
                                      </p:to>
                                    </p:set>
                                    <p:animEffect transition="in" filter="dissolve">
                                      <p:cBhvr>
                                        <p:cTn id="34" dur="500"/>
                                        <p:tgtEl>
                                          <p:spTgt spid="197689"/>
                                        </p:tgtEl>
                                      </p:cBhvr>
                                    </p:animEffect>
                                  </p:childTnLst>
                                </p:cTn>
                              </p:par>
                            </p:childTnLst>
                          </p:cTn>
                        </p:par>
                        <p:par>
                          <p:cTn id="35" fill="hold">
                            <p:stCondLst>
                              <p:cond delay="500"/>
                            </p:stCondLst>
                            <p:childTnLst>
                              <p:par>
                                <p:cTn id="36" presetID="23" presetClass="entr" presetSubtype="272" fill="hold" grpId="0" nodeType="afterEffect">
                                  <p:stCondLst>
                                    <p:cond delay="1000"/>
                                  </p:stCondLst>
                                  <p:childTnLst>
                                    <p:set>
                                      <p:cBhvr>
                                        <p:cTn id="37" dur="1" fill="hold">
                                          <p:stCondLst>
                                            <p:cond delay="0"/>
                                          </p:stCondLst>
                                        </p:cTn>
                                        <p:tgtEl>
                                          <p:spTgt spid="197690"/>
                                        </p:tgtEl>
                                        <p:attrNameLst>
                                          <p:attrName>style.visibility</p:attrName>
                                        </p:attrNameLst>
                                      </p:cBhvr>
                                      <p:to>
                                        <p:strVal val="visible"/>
                                      </p:to>
                                    </p:set>
                                    <p:anim calcmode="lin" valueType="num">
                                      <p:cBhvr>
                                        <p:cTn id="38" dur="500" fill="hold"/>
                                        <p:tgtEl>
                                          <p:spTgt spid="197690"/>
                                        </p:tgtEl>
                                        <p:attrNameLst>
                                          <p:attrName>ppt_w</p:attrName>
                                        </p:attrNameLst>
                                      </p:cBhvr>
                                      <p:tavLst>
                                        <p:tav tm="0">
                                          <p:val>
                                            <p:strVal val="2/3*#ppt_w"/>
                                          </p:val>
                                        </p:tav>
                                        <p:tav tm="100000">
                                          <p:val>
                                            <p:strVal val="#ppt_w"/>
                                          </p:val>
                                        </p:tav>
                                      </p:tavLst>
                                    </p:anim>
                                    <p:anim calcmode="lin" valueType="num">
                                      <p:cBhvr>
                                        <p:cTn id="39" dur="500" fill="hold"/>
                                        <p:tgtEl>
                                          <p:spTgt spid="197690"/>
                                        </p:tgtEl>
                                        <p:attrNameLst>
                                          <p:attrName>ppt_h</p:attrName>
                                        </p:attrNameLst>
                                      </p:cBhvr>
                                      <p:tavLst>
                                        <p:tav tm="0">
                                          <p:val>
                                            <p:strVal val="2/3*#ppt_h"/>
                                          </p:val>
                                        </p:tav>
                                        <p:tav tm="100000">
                                          <p:val>
                                            <p:strVal val="#ppt_h"/>
                                          </p:val>
                                        </p:tav>
                                      </p:tavLst>
                                    </p:anim>
                                  </p:childTnLst>
                                </p:cTn>
                              </p:par>
                            </p:childTnLst>
                          </p:cTn>
                        </p:par>
                        <p:par>
                          <p:cTn id="40" fill="hold">
                            <p:stCondLst>
                              <p:cond delay="2000"/>
                            </p:stCondLst>
                            <p:childTnLst>
                              <p:par>
                                <p:cTn id="41" presetID="12" presetClass="entr" presetSubtype="1" fill="hold" grpId="0" nodeType="afterEffect">
                                  <p:stCondLst>
                                    <p:cond delay="2000"/>
                                  </p:stCondLst>
                                  <p:childTnLst>
                                    <p:set>
                                      <p:cBhvr>
                                        <p:cTn id="42" dur="1" fill="hold">
                                          <p:stCondLst>
                                            <p:cond delay="0"/>
                                          </p:stCondLst>
                                        </p:cTn>
                                        <p:tgtEl>
                                          <p:spTgt spid="197692"/>
                                        </p:tgtEl>
                                        <p:attrNameLst>
                                          <p:attrName>style.visibility</p:attrName>
                                        </p:attrNameLst>
                                      </p:cBhvr>
                                      <p:to>
                                        <p:strVal val="visible"/>
                                      </p:to>
                                    </p:set>
                                    <p:animEffect transition="in" filter="slide(fromTop)">
                                      <p:cBhvr>
                                        <p:cTn id="43" dur="500"/>
                                        <p:tgtEl>
                                          <p:spTgt spid="197692"/>
                                        </p:tgtEl>
                                      </p:cBhvr>
                                    </p:animEffect>
                                  </p:childTnLst>
                                </p:cTn>
                              </p:par>
                            </p:childTnLst>
                          </p:cTn>
                        </p:par>
                        <p:par>
                          <p:cTn id="44" fill="hold">
                            <p:stCondLst>
                              <p:cond delay="4500"/>
                            </p:stCondLst>
                            <p:childTnLst>
                              <p:par>
                                <p:cTn id="45" presetID="12" presetClass="entr" presetSubtype="1" fill="hold" grpId="0" nodeType="afterEffect">
                                  <p:stCondLst>
                                    <p:cond delay="2000"/>
                                  </p:stCondLst>
                                  <p:childTnLst>
                                    <p:set>
                                      <p:cBhvr>
                                        <p:cTn id="46" dur="1" fill="hold">
                                          <p:stCondLst>
                                            <p:cond delay="0"/>
                                          </p:stCondLst>
                                        </p:cTn>
                                        <p:tgtEl>
                                          <p:spTgt spid="197691"/>
                                        </p:tgtEl>
                                        <p:attrNameLst>
                                          <p:attrName>style.visibility</p:attrName>
                                        </p:attrNameLst>
                                      </p:cBhvr>
                                      <p:to>
                                        <p:strVal val="visible"/>
                                      </p:to>
                                    </p:set>
                                    <p:animEffect transition="in" filter="slide(fromTop)">
                                      <p:cBhvr>
                                        <p:cTn id="47" dur="500"/>
                                        <p:tgtEl>
                                          <p:spTgt spid="1976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7689" grpId="0" animBg="1"/>
      <p:bldP spid="197690" grpId="0" autoUpdateAnimBg="0"/>
      <p:bldP spid="197691" grpId="0" autoUpdateAnimBg="0"/>
      <p:bldP spid="197692" grpId="0" autoUpdateAnimBg="0"/>
      <p:bldP spid="197693" grpId="0" animBg="1"/>
      <p:bldP spid="197694" grpId="0" animBg="1"/>
      <p:bldP spid="197695" grpId="0" autoUpdateAnimBg="0"/>
      <p:bldP spid="197696" grpId="0" animBg="1"/>
      <p:bldP spid="197697" grpId="0" autoUpdateAnimBg="0"/>
      <p:bldP spid="197698" grpId="0" autoUpdateAnimBg="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93" name="Rectangle 141"/>
          <p:cNvSpPr>
            <a:spLocks noChangeArrowheads="1"/>
          </p:cNvSpPr>
          <p:nvPr/>
        </p:nvSpPr>
        <p:spPr bwMode="auto">
          <a:xfrm>
            <a:off x="819150" y="1714500"/>
            <a:ext cx="7562850" cy="409575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23556" name="Freeform 4"/>
          <p:cNvSpPr>
            <a:spLocks/>
          </p:cNvSpPr>
          <p:nvPr/>
        </p:nvSpPr>
        <p:spPr bwMode="auto">
          <a:xfrm>
            <a:off x="2308225" y="1990725"/>
            <a:ext cx="4510088" cy="3052763"/>
          </a:xfrm>
          <a:custGeom>
            <a:avLst/>
            <a:gdLst/>
            <a:ahLst/>
            <a:cxnLst>
              <a:cxn ang="0">
                <a:pos x="1339" y="15"/>
              </a:cxn>
              <a:cxn ang="0">
                <a:pos x="1258" y="96"/>
              </a:cxn>
              <a:cxn ang="0">
                <a:pos x="1192" y="199"/>
              </a:cxn>
              <a:cxn ang="0">
                <a:pos x="1138" y="307"/>
              </a:cxn>
              <a:cxn ang="0">
                <a:pos x="1092" y="408"/>
              </a:cxn>
              <a:cxn ang="0">
                <a:pos x="1051" y="510"/>
              </a:cxn>
              <a:cxn ang="0">
                <a:pos x="1006" y="636"/>
              </a:cxn>
              <a:cxn ang="0">
                <a:pos x="970" y="744"/>
              </a:cxn>
              <a:cxn ang="0">
                <a:pos x="943" y="846"/>
              </a:cxn>
              <a:cxn ang="0">
                <a:pos x="910" y="961"/>
              </a:cxn>
              <a:cxn ang="0">
                <a:pos x="883" y="1062"/>
              </a:cxn>
              <a:cxn ang="0">
                <a:pos x="844" y="1173"/>
              </a:cxn>
              <a:cxn ang="0">
                <a:pos x="805" y="1277"/>
              </a:cxn>
              <a:cxn ang="0">
                <a:pos x="751" y="1392"/>
              </a:cxn>
              <a:cxn ang="0">
                <a:pos x="679" y="1512"/>
              </a:cxn>
              <a:cxn ang="0">
                <a:pos x="597" y="1613"/>
              </a:cxn>
              <a:cxn ang="0">
                <a:pos x="496" y="1686"/>
              </a:cxn>
              <a:cxn ang="0">
                <a:pos x="382" y="1743"/>
              </a:cxn>
              <a:cxn ang="0">
                <a:pos x="298" y="1779"/>
              </a:cxn>
              <a:cxn ang="0">
                <a:pos x="196" y="1818"/>
              </a:cxn>
              <a:cxn ang="0">
                <a:pos x="67" y="1854"/>
              </a:cxn>
              <a:cxn ang="0">
                <a:pos x="0" y="1875"/>
              </a:cxn>
              <a:cxn ang="0">
                <a:pos x="2841" y="1916"/>
              </a:cxn>
              <a:cxn ang="0">
                <a:pos x="2779" y="1854"/>
              </a:cxn>
              <a:cxn ang="0">
                <a:pos x="2671" y="1823"/>
              </a:cxn>
              <a:cxn ang="0">
                <a:pos x="2566" y="1791"/>
              </a:cxn>
              <a:cxn ang="0">
                <a:pos x="2452" y="1743"/>
              </a:cxn>
              <a:cxn ang="0">
                <a:pos x="2341" y="1688"/>
              </a:cxn>
              <a:cxn ang="0">
                <a:pos x="2274" y="1646"/>
              </a:cxn>
              <a:cxn ang="0">
                <a:pos x="2200" y="1579"/>
              </a:cxn>
              <a:cxn ang="0">
                <a:pos x="2125" y="1482"/>
              </a:cxn>
              <a:cxn ang="0">
                <a:pos x="2062" y="1383"/>
              </a:cxn>
              <a:cxn ang="0">
                <a:pos x="2029" y="1323"/>
              </a:cxn>
              <a:cxn ang="0">
                <a:pos x="1963" y="1188"/>
              </a:cxn>
              <a:cxn ang="0">
                <a:pos x="1936" y="1104"/>
              </a:cxn>
              <a:cxn ang="0">
                <a:pos x="1903" y="1008"/>
              </a:cxn>
              <a:cxn ang="0">
                <a:pos x="1867" y="888"/>
              </a:cxn>
              <a:cxn ang="0">
                <a:pos x="1831" y="768"/>
              </a:cxn>
              <a:cxn ang="0">
                <a:pos x="1792" y="639"/>
              </a:cxn>
              <a:cxn ang="0">
                <a:pos x="1741" y="501"/>
              </a:cxn>
              <a:cxn ang="0">
                <a:pos x="1699" y="396"/>
              </a:cxn>
              <a:cxn ang="0">
                <a:pos x="1657" y="309"/>
              </a:cxn>
              <a:cxn ang="0">
                <a:pos x="1621" y="225"/>
              </a:cxn>
              <a:cxn ang="0">
                <a:pos x="1558" y="126"/>
              </a:cxn>
              <a:cxn ang="0">
                <a:pos x="1588" y="171"/>
              </a:cxn>
              <a:cxn ang="0">
                <a:pos x="1549" y="114"/>
              </a:cxn>
              <a:cxn ang="0">
                <a:pos x="1501" y="54"/>
              </a:cxn>
              <a:cxn ang="0">
                <a:pos x="1432" y="3"/>
              </a:cxn>
            </a:cxnLst>
            <a:rect l="0" t="0" r="r" b="b"/>
            <a:pathLst>
              <a:path w="2841" h="1923">
                <a:moveTo>
                  <a:pt x="1399" y="0"/>
                </a:moveTo>
                <a:lnTo>
                  <a:pt x="1372" y="3"/>
                </a:lnTo>
                <a:lnTo>
                  <a:pt x="1339" y="15"/>
                </a:lnTo>
                <a:lnTo>
                  <a:pt x="1312" y="35"/>
                </a:lnTo>
                <a:lnTo>
                  <a:pt x="1288" y="59"/>
                </a:lnTo>
                <a:lnTo>
                  <a:pt x="1258" y="96"/>
                </a:lnTo>
                <a:lnTo>
                  <a:pt x="1236" y="126"/>
                </a:lnTo>
                <a:lnTo>
                  <a:pt x="1213" y="161"/>
                </a:lnTo>
                <a:lnTo>
                  <a:pt x="1192" y="199"/>
                </a:lnTo>
                <a:lnTo>
                  <a:pt x="1176" y="227"/>
                </a:lnTo>
                <a:lnTo>
                  <a:pt x="1156" y="271"/>
                </a:lnTo>
                <a:lnTo>
                  <a:pt x="1138" y="307"/>
                </a:lnTo>
                <a:lnTo>
                  <a:pt x="1119" y="348"/>
                </a:lnTo>
                <a:lnTo>
                  <a:pt x="1105" y="380"/>
                </a:lnTo>
                <a:lnTo>
                  <a:pt x="1092" y="408"/>
                </a:lnTo>
                <a:lnTo>
                  <a:pt x="1078" y="444"/>
                </a:lnTo>
                <a:lnTo>
                  <a:pt x="1063" y="480"/>
                </a:lnTo>
                <a:lnTo>
                  <a:pt x="1051" y="510"/>
                </a:lnTo>
                <a:lnTo>
                  <a:pt x="1036" y="549"/>
                </a:lnTo>
                <a:lnTo>
                  <a:pt x="1021" y="591"/>
                </a:lnTo>
                <a:lnTo>
                  <a:pt x="1006" y="636"/>
                </a:lnTo>
                <a:lnTo>
                  <a:pt x="993" y="674"/>
                </a:lnTo>
                <a:lnTo>
                  <a:pt x="982" y="711"/>
                </a:lnTo>
                <a:lnTo>
                  <a:pt x="970" y="744"/>
                </a:lnTo>
                <a:lnTo>
                  <a:pt x="961" y="780"/>
                </a:lnTo>
                <a:lnTo>
                  <a:pt x="952" y="816"/>
                </a:lnTo>
                <a:lnTo>
                  <a:pt x="943" y="846"/>
                </a:lnTo>
                <a:lnTo>
                  <a:pt x="934" y="882"/>
                </a:lnTo>
                <a:lnTo>
                  <a:pt x="924" y="920"/>
                </a:lnTo>
                <a:lnTo>
                  <a:pt x="910" y="961"/>
                </a:lnTo>
                <a:lnTo>
                  <a:pt x="904" y="991"/>
                </a:lnTo>
                <a:lnTo>
                  <a:pt x="892" y="1027"/>
                </a:lnTo>
                <a:lnTo>
                  <a:pt x="883" y="1062"/>
                </a:lnTo>
                <a:lnTo>
                  <a:pt x="873" y="1094"/>
                </a:lnTo>
                <a:lnTo>
                  <a:pt x="861" y="1130"/>
                </a:lnTo>
                <a:lnTo>
                  <a:pt x="844" y="1173"/>
                </a:lnTo>
                <a:lnTo>
                  <a:pt x="832" y="1211"/>
                </a:lnTo>
                <a:lnTo>
                  <a:pt x="817" y="1250"/>
                </a:lnTo>
                <a:lnTo>
                  <a:pt x="805" y="1277"/>
                </a:lnTo>
                <a:lnTo>
                  <a:pt x="793" y="1308"/>
                </a:lnTo>
                <a:lnTo>
                  <a:pt x="772" y="1350"/>
                </a:lnTo>
                <a:lnTo>
                  <a:pt x="751" y="1392"/>
                </a:lnTo>
                <a:lnTo>
                  <a:pt x="726" y="1442"/>
                </a:lnTo>
                <a:lnTo>
                  <a:pt x="703" y="1479"/>
                </a:lnTo>
                <a:lnTo>
                  <a:pt x="679" y="1512"/>
                </a:lnTo>
                <a:lnTo>
                  <a:pt x="657" y="1544"/>
                </a:lnTo>
                <a:lnTo>
                  <a:pt x="628" y="1581"/>
                </a:lnTo>
                <a:lnTo>
                  <a:pt x="597" y="1613"/>
                </a:lnTo>
                <a:lnTo>
                  <a:pt x="570" y="1641"/>
                </a:lnTo>
                <a:lnTo>
                  <a:pt x="532" y="1662"/>
                </a:lnTo>
                <a:lnTo>
                  <a:pt x="496" y="1686"/>
                </a:lnTo>
                <a:lnTo>
                  <a:pt x="459" y="1709"/>
                </a:lnTo>
                <a:lnTo>
                  <a:pt x="424" y="1727"/>
                </a:lnTo>
                <a:lnTo>
                  <a:pt x="382" y="1743"/>
                </a:lnTo>
                <a:lnTo>
                  <a:pt x="355" y="1755"/>
                </a:lnTo>
                <a:lnTo>
                  <a:pt x="322" y="1767"/>
                </a:lnTo>
                <a:lnTo>
                  <a:pt x="298" y="1779"/>
                </a:lnTo>
                <a:lnTo>
                  <a:pt x="265" y="1791"/>
                </a:lnTo>
                <a:lnTo>
                  <a:pt x="234" y="1803"/>
                </a:lnTo>
                <a:lnTo>
                  <a:pt x="196" y="1818"/>
                </a:lnTo>
                <a:lnTo>
                  <a:pt x="153" y="1830"/>
                </a:lnTo>
                <a:lnTo>
                  <a:pt x="109" y="1845"/>
                </a:lnTo>
                <a:lnTo>
                  <a:pt x="67" y="1854"/>
                </a:lnTo>
                <a:lnTo>
                  <a:pt x="46" y="1860"/>
                </a:lnTo>
                <a:lnTo>
                  <a:pt x="24" y="1869"/>
                </a:lnTo>
                <a:lnTo>
                  <a:pt x="0" y="1875"/>
                </a:lnTo>
                <a:lnTo>
                  <a:pt x="1" y="1923"/>
                </a:lnTo>
                <a:lnTo>
                  <a:pt x="1" y="1919"/>
                </a:lnTo>
                <a:lnTo>
                  <a:pt x="2841" y="1916"/>
                </a:lnTo>
                <a:lnTo>
                  <a:pt x="2839" y="1872"/>
                </a:lnTo>
                <a:lnTo>
                  <a:pt x="2805" y="1863"/>
                </a:lnTo>
                <a:lnTo>
                  <a:pt x="2779" y="1854"/>
                </a:lnTo>
                <a:lnTo>
                  <a:pt x="2734" y="1842"/>
                </a:lnTo>
                <a:lnTo>
                  <a:pt x="2703" y="1835"/>
                </a:lnTo>
                <a:lnTo>
                  <a:pt x="2671" y="1823"/>
                </a:lnTo>
                <a:lnTo>
                  <a:pt x="2650" y="1818"/>
                </a:lnTo>
                <a:lnTo>
                  <a:pt x="2608" y="1803"/>
                </a:lnTo>
                <a:lnTo>
                  <a:pt x="2566" y="1791"/>
                </a:lnTo>
                <a:lnTo>
                  <a:pt x="2524" y="1773"/>
                </a:lnTo>
                <a:lnTo>
                  <a:pt x="2494" y="1761"/>
                </a:lnTo>
                <a:lnTo>
                  <a:pt x="2452" y="1743"/>
                </a:lnTo>
                <a:lnTo>
                  <a:pt x="2416" y="1725"/>
                </a:lnTo>
                <a:lnTo>
                  <a:pt x="2370" y="1706"/>
                </a:lnTo>
                <a:lnTo>
                  <a:pt x="2341" y="1688"/>
                </a:lnTo>
                <a:lnTo>
                  <a:pt x="2317" y="1674"/>
                </a:lnTo>
                <a:lnTo>
                  <a:pt x="2290" y="1659"/>
                </a:lnTo>
                <a:lnTo>
                  <a:pt x="2274" y="1646"/>
                </a:lnTo>
                <a:lnTo>
                  <a:pt x="2256" y="1631"/>
                </a:lnTo>
                <a:lnTo>
                  <a:pt x="2218" y="1604"/>
                </a:lnTo>
                <a:lnTo>
                  <a:pt x="2200" y="1579"/>
                </a:lnTo>
                <a:lnTo>
                  <a:pt x="2182" y="1555"/>
                </a:lnTo>
                <a:lnTo>
                  <a:pt x="2152" y="1519"/>
                </a:lnTo>
                <a:lnTo>
                  <a:pt x="2125" y="1482"/>
                </a:lnTo>
                <a:lnTo>
                  <a:pt x="2101" y="1449"/>
                </a:lnTo>
                <a:lnTo>
                  <a:pt x="2080" y="1416"/>
                </a:lnTo>
                <a:lnTo>
                  <a:pt x="2062" y="1383"/>
                </a:lnTo>
                <a:lnTo>
                  <a:pt x="2047" y="1353"/>
                </a:lnTo>
                <a:lnTo>
                  <a:pt x="2011" y="1290"/>
                </a:lnTo>
                <a:lnTo>
                  <a:pt x="2029" y="1323"/>
                </a:lnTo>
                <a:lnTo>
                  <a:pt x="1996" y="1254"/>
                </a:lnTo>
                <a:lnTo>
                  <a:pt x="1975" y="1215"/>
                </a:lnTo>
                <a:lnTo>
                  <a:pt x="1963" y="1188"/>
                </a:lnTo>
                <a:lnTo>
                  <a:pt x="1954" y="1158"/>
                </a:lnTo>
                <a:lnTo>
                  <a:pt x="1947" y="1136"/>
                </a:lnTo>
                <a:lnTo>
                  <a:pt x="1936" y="1104"/>
                </a:lnTo>
                <a:lnTo>
                  <a:pt x="1924" y="1080"/>
                </a:lnTo>
                <a:lnTo>
                  <a:pt x="1915" y="1050"/>
                </a:lnTo>
                <a:lnTo>
                  <a:pt x="1903" y="1008"/>
                </a:lnTo>
                <a:lnTo>
                  <a:pt x="1888" y="975"/>
                </a:lnTo>
                <a:lnTo>
                  <a:pt x="1876" y="923"/>
                </a:lnTo>
                <a:lnTo>
                  <a:pt x="1867" y="888"/>
                </a:lnTo>
                <a:lnTo>
                  <a:pt x="1855" y="849"/>
                </a:lnTo>
                <a:lnTo>
                  <a:pt x="1846" y="816"/>
                </a:lnTo>
                <a:lnTo>
                  <a:pt x="1831" y="768"/>
                </a:lnTo>
                <a:lnTo>
                  <a:pt x="1819" y="726"/>
                </a:lnTo>
                <a:lnTo>
                  <a:pt x="1804" y="675"/>
                </a:lnTo>
                <a:lnTo>
                  <a:pt x="1792" y="639"/>
                </a:lnTo>
                <a:lnTo>
                  <a:pt x="1774" y="597"/>
                </a:lnTo>
                <a:lnTo>
                  <a:pt x="1758" y="540"/>
                </a:lnTo>
                <a:lnTo>
                  <a:pt x="1741" y="501"/>
                </a:lnTo>
                <a:lnTo>
                  <a:pt x="1726" y="462"/>
                </a:lnTo>
                <a:lnTo>
                  <a:pt x="1714" y="429"/>
                </a:lnTo>
                <a:lnTo>
                  <a:pt x="1699" y="396"/>
                </a:lnTo>
                <a:lnTo>
                  <a:pt x="1675" y="342"/>
                </a:lnTo>
                <a:lnTo>
                  <a:pt x="1687" y="372"/>
                </a:lnTo>
                <a:lnTo>
                  <a:pt x="1657" y="309"/>
                </a:lnTo>
                <a:lnTo>
                  <a:pt x="1645" y="282"/>
                </a:lnTo>
                <a:lnTo>
                  <a:pt x="1630" y="249"/>
                </a:lnTo>
                <a:lnTo>
                  <a:pt x="1621" y="225"/>
                </a:lnTo>
                <a:lnTo>
                  <a:pt x="1609" y="204"/>
                </a:lnTo>
                <a:lnTo>
                  <a:pt x="1579" y="153"/>
                </a:lnTo>
                <a:lnTo>
                  <a:pt x="1558" y="126"/>
                </a:lnTo>
                <a:lnTo>
                  <a:pt x="1564" y="138"/>
                </a:lnTo>
                <a:lnTo>
                  <a:pt x="1573" y="141"/>
                </a:lnTo>
                <a:lnTo>
                  <a:pt x="1588" y="171"/>
                </a:lnTo>
                <a:lnTo>
                  <a:pt x="1596" y="188"/>
                </a:lnTo>
                <a:lnTo>
                  <a:pt x="1579" y="153"/>
                </a:lnTo>
                <a:lnTo>
                  <a:pt x="1549" y="114"/>
                </a:lnTo>
                <a:lnTo>
                  <a:pt x="1540" y="102"/>
                </a:lnTo>
                <a:lnTo>
                  <a:pt x="1521" y="77"/>
                </a:lnTo>
                <a:lnTo>
                  <a:pt x="1501" y="54"/>
                </a:lnTo>
                <a:lnTo>
                  <a:pt x="1480" y="36"/>
                </a:lnTo>
                <a:lnTo>
                  <a:pt x="1456" y="15"/>
                </a:lnTo>
                <a:lnTo>
                  <a:pt x="1432" y="3"/>
                </a:lnTo>
                <a:lnTo>
                  <a:pt x="1416" y="2"/>
                </a:lnTo>
              </a:path>
            </a:pathLst>
          </a:cu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12700" cap="rnd" cmpd="sng">
            <a:noFill/>
            <a:prstDash val="solid"/>
            <a:round/>
            <a:headEnd type="none" w="med" len="med"/>
            <a:tailEnd type="none" w="med" len="med"/>
          </a:ln>
          <a:effectLst/>
        </p:spPr>
        <p:txBody>
          <a:bodyPr/>
          <a:lstStyle/>
          <a:p>
            <a:endParaRPr lang="en-US"/>
          </a:p>
        </p:txBody>
      </p:sp>
      <p:sp>
        <p:nvSpPr>
          <p:cNvPr id="23565" name="Rectangle 13"/>
          <p:cNvSpPr>
            <a:spLocks noChangeArrowheads="1"/>
          </p:cNvSpPr>
          <p:nvPr/>
        </p:nvSpPr>
        <p:spPr bwMode="auto">
          <a:xfrm>
            <a:off x="6119813" y="4081463"/>
            <a:ext cx="1579562" cy="4540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i="1">
                <a:effectLst/>
                <a:latin typeface="Symbol" pitchFamily="18" charset="2"/>
              </a:rPr>
              <a:t>a</a:t>
            </a:r>
            <a:r>
              <a:rPr lang="en-US" sz="2400">
                <a:effectLst/>
                <a:latin typeface="Book Antiqua" pitchFamily="18" charset="0"/>
              </a:rPr>
              <a:t>/2 = .015</a:t>
            </a:r>
          </a:p>
        </p:txBody>
      </p:sp>
      <p:sp>
        <p:nvSpPr>
          <p:cNvPr id="23567" name="Freeform 15"/>
          <p:cNvSpPr>
            <a:spLocks/>
          </p:cNvSpPr>
          <p:nvPr/>
        </p:nvSpPr>
        <p:spPr bwMode="auto">
          <a:xfrm>
            <a:off x="6094413" y="4699000"/>
            <a:ext cx="730250" cy="334963"/>
          </a:xfrm>
          <a:custGeom>
            <a:avLst/>
            <a:gdLst/>
            <a:ahLst/>
            <a:cxnLst>
              <a:cxn ang="0">
                <a:pos x="1" y="4"/>
              </a:cxn>
              <a:cxn ang="0">
                <a:pos x="1" y="14"/>
              </a:cxn>
              <a:cxn ang="0">
                <a:pos x="1" y="37"/>
              </a:cxn>
              <a:cxn ang="0">
                <a:pos x="1" y="66"/>
              </a:cxn>
              <a:cxn ang="0">
                <a:pos x="2" y="98"/>
              </a:cxn>
              <a:cxn ang="0">
                <a:pos x="2" y="124"/>
              </a:cxn>
              <a:cxn ang="0">
                <a:pos x="2" y="151"/>
              </a:cxn>
              <a:cxn ang="0">
                <a:pos x="2" y="177"/>
              </a:cxn>
              <a:cxn ang="0">
                <a:pos x="1" y="211"/>
              </a:cxn>
              <a:cxn ang="0">
                <a:pos x="460" y="211"/>
              </a:cxn>
              <a:cxn ang="0">
                <a:pos x="459" y="165"/>
              </a:cxn>
              <a:cxn ang="0">
                <a:pos x="457" y="162"/>
              </a:cxn>
              <a:cxn ang="0">
                <a:pos x="432" y="159"/>
              </a:cxn>
              <a:cxn ang="0">
                <a:pos x="411" y="153"/>
              </a:cxn>
              <a:cxn ang="0">
                <a:pos x="387" y="147"/>
              </a:cxn>
              <a:cxn ang="0">
                <a:pos x="363" y="142"/>
              </a:cxn>
              <a:cxn ang="0">
                <a:pos x="339" y="133"/>
              </a:cxn>
              <a:cxn ang="0">
                <a:pos x="314" y="124"/>
              </a:cxn>
              <a:cxn ang="0">
                <a:pos x="290" y="116"/>
              </a:cxn>
              <a:cxn ang="0">
                <a:pos x="267" y="111"/>
              </a:cxn>
              <a:cxn ang="0">
                <a:pos x="238" y="105"/>
              </a:cxn>
              <a:cxn ang="0">
                <a:pos x="214" y="94"/>
              </a:cxn>
              <a:cxn ang="0">
                <a:pos x="190" y="84"/>
              </a:cxn>
              <a:cxn ang="0">
                <a:pos x="168" y="76"/>
              </a:cxn>
              <a:cxn ang="0">
                <a:pos x="141" y="66"/>
              </a:cxn>
              <a:cxn ang="0">
                <a:pos x="115" y="53"/>
              </a:cxn>
              <a:cxn ang="0">
                <a:pos x="90" y="45"/>
              </a:cxn>
              <a:cxn ang="0">
                <a:pos x="64" y="33"/>
              </a:cxn>
              <a:cxn ang="0">
                <a:pos x="43" y="25"/>
              </a:cxn>
              <a:cxn ang="0">
                <a:pos x="18" y="10"/>
              </a:cxn>
              <a:cxn ang="0">
                <a:pos x="1" y="1"/>
              </a:cxn>
              <a:cxn ang="0">
                <a:pos x="0" y="0"/>
              </a:cxn>
            </a:cxnLst>
            <a:rect l="0" t="0" r="r" b="b"/>
            <a:pathLst>
              <a:path w="460" h="211">
                <a:moveTo>
                  <a:pt x="1" y="4"/>
                </a:moveTo>
                <a:lnTo>
                  <a:pt x="1" y="14"/>
                </a:lnTo>
                <a:lnTo>
                  <a:pt x="1" y="37"/>
                </a:lnTo>
                <a:lnTo>
                  <a:pt x="1" y="66"/>
                </a:lnTo>
                <a:lnTo>
                  <a:pt x="2" y="98"/>
                </a:lnTo>
                <a:lnTo>
                  <a:pt x="2" y="124"/>
                </a:lnTo>
                <a:lnTo>
                  <a:pt x="2" y="151"/>
                </a:lnTo>
                <a:lnTo>
                  <a:pt x="2" y="177"/>
                </a:lnTo>
                <a:lnTo>
                  <a:pt x="1" y="211"/>
                </a:lnTo>
                <a:lnTo>
                  <a:pt x="460" y="211"/>
                </a:lnTo>
                <a:lnTo>
                  <a:pt x="459" y="165"/>
                </a:lnTo>
                <a:lnTo>
                  <a:pt x="457" y="162"/>
                </a:lnTo>
                <a:lnTo>
                  <a:pt x="432" y="159"/>
                </a:lnTo>
                <a:lnTo>
                  <a:pt x="411" y="153"/>
                </a:lnTo>
                <a:lnTo>
                  <a:pt x="387" y="147"/>
                </a:lnTo>
                <a:lnTo>
                  <a:pt x="363" y="142"/>
                </a:lnTo>
                <a:lnTo>
                  <a:pt x="339" y="133"/>
                </a:lnTo>
                <a:lnTo>
                  <a:pt x="314" y="124"/>
                </a:lnTo>
                <a:lnTo>
                  <a:pt x="290" y="116"/>
                </a:lnTo>
                <a:lnTo>
                  <a:pt x="267" y="111"/>
                </a:lnTo>
                <a:lnTo>
                  <a:pt x="238" y="105"/>
                </a:lnTo>
                <a:lnTo>
                  <a:pt x="214" y="94"/>
                </a:lnTo>
                <a:lnTo>
                  <a:pt x="190" y="84"/>
                </a:lnTo>
                <a:lnTo>
                  <a:pt x="168" y="76"/>
                </a:lnTo>
                <a:lnTo>
                  <a:pt x="141" y="66"/>
                </a:lnTo>
                <a:lnTo>
                  <a:pt x="115" y="53"/>
                </a:lnTo>
                <a:lnTo>
                  <a:pt x="90" y="45"/>
                </a:lnTo>
                <a:lnTo>
                  <a:pt x="64" y="33"/>
                </a:lnTo>
                <a:lnTo>
                  <a:pt x="43" y="25"/>
                </a:lnTo>
                <a:lnTo>
                  <a:pt x="18" y="10"/>
                </a:lnTo>
                <a:lnTo>
                  <a:pt x="1" y="1"/>
                </a:lnTo>
                <a:lnTo>
                  <a:pt x="0" y="0"/>
                </a:lnTo>
              </a:path>
            </a:pathLst>
          </a:custGeom>
          <a:solidFill>
            <a:srgbClr val="002060"/>
          </a:solidFill>
          <a:ln w="12700" cap="rnd" cmpd="sng">
            <a:noFill/>
            <a:prstDash val="solid"/>
            <a:round/>
            <a:headEnd type="none" w="med" len="med"/>
            <a:tailEnd type="none" w="med" len="med"/>
          </a:ln>
          <a:effectLst/>
        </p:spPr>
        <p:txBody>
          <a:bodyPr/>
          <a:lstStyle/>
          <a:p>
            <a:endParaRPr lang="en-US"/>
          </a:p>
        </p:txBody>
      </p:sp>
      <p:sp>
        <p:nvSpPr>
          <p:cNvPr id="23568" name="Line 16"/>
          <p:cNvSpPr>
            <a:spLocks noChangeShapeType="1"/>
          </p:cNvSpPr>
          <p:nvPr/>
        </p:nvSpPr>
        <p:spPr bwMode="auto">
          <a:xfrm>
            <a:off x="6092825" y="3805238"/>
            <a:ext cx="647700" cy="0"/>
          </a:xfrm>
          <a:prstGeom prst="line">
            <a:avLst/>
          </a:prstGeom>
          <a:noFill/>
          <a:ln w="12700">
            <a:solidFill>
              <a:schemeClr val="tx1"/>
            </a:solidFill>
            <a:round/>
            <a:headEnd/>
            <a:tailEnd type="triangle" w="med" len="med"/>
          </a:ln>
          <a:effectLst>
            <a:outerShdw dist="17961" dir="2700000" algn="ctr" rotWithShape="0">
              <a:srgbClr val="000000"/>
            </a:outerShdw>
          </a:effectLst>
        </p:spPr>
        <p:txBody>
          <a:bodyPr wrap="none" anchor="ctr"/>
          <a:lstStyle/>
          <a:p>
            <a:endParaRPr lang="en-US"/>
          </a:p>
        </p:txBody>
      </p:sp>
      <p:sp>
        <p:nvSpPr>
          <p:cNvPr id="23569" name="Line 17"/>
          <p:cNvSpPr>
            <a:spLocks noChangeShapeType="1"/>
          </p:cNvSpPr>
          <p:nvPr/>
        </p:nvSpPr>
        <p:spPr bwMode="auto">
          <a:xfrm flipH="1">
            <a:off x="6315075" y="4546600"/>
            <a:ext cx="0" cy="427038"/>
          </a:xfrm>
          <a:prstGeom prst="line">
            <a:avLst/>
          </a:prstGeom>
          <a:noFill/>
          <a:ln w="12700">
            <a:solidFill>
              <a:schemeClr val="tx1"/>
            </a:solidFill>
            <a:round/>
            <a:headEnd/>
            <a:tailEnd type="triangle" w="med" len="med"/>
          </a:ln>
          <a:effectLst>
            <a:outerShdw dist="17961" dir="2700000" algn="ctr" rotWithShape="0">
              <a:srgbClr val="000000"/>
            </a:outerShdw>
          </a:effectLst>
        </p:spPr>
        <p:txBody>
          <a:bodyPr wrap="none" anchor="ctr"/>
          <a:lstStyle/>
          <a:p>
            <a:endParaRPr lang="en-US"/>
          </a:p>
        </p:txBody>
      </p:sp>
      <p:sp>
        <p:nvSpPr>
          <p:cNvPr id="23572" name="Rectangle 20"/>
          <p:cNvSpPr>
            <a:spLocks noChangeArrowheads="1"/>
          </p:cNvSpPr>
          <p:nvPr/>
        </p:nvSpPr>
        <p:spPr bwMode="auto">
          <a:xfrm>
            <a:off x="4402138" y="5181600"/>
            <a:ext cx="333375" cy="4540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a:effectLst/>
                <a:latin typeface="Book Antiqua" pitchFamily="18" charset="0"/>
              </a:rPr>
              <a:t>0</a:t>
            </a:r>
          </a:p>
        </p:txBody>
      </p:sp>
      <p:sp>
        <p:nvSpPr>
          <p:cNvPr id="23573" name="Rectangle 21"/>
          <p:cNvSpPr>
            <a:spLocks noChangeArrowheads="1"/>
          </p:cNvSpPr>
          <p:nvPr/>
        </p:nvSpPr>
        <p:spPr bwMode="auto">
          <a:xfrm>
            <a:off x="5462588" y="5181600"/>
            <a:ext cx="1019175" cy="4540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a:effectLst/>
                <a:latin typeface="Book Antiqua" pitchFamily="18" charset="0"/>
              </a:rPr>
              <a:t>    2.17</a:t>
            </a:r>
          </a:p>
        </p:txBody>
      </p:sp>
      <p:sp>
        <p:nvSpPr>
          <p:cNvPr id="23574" name="Rectangle 22"/>
          <p:cNvSpPr>
            <a:spLocks noChangeArrowheads="1"/>
          </p:cNvSpPr>
          <p:nvPr/>
        </p:nvSpPr>
        <p:spPr bwMode="auto">
          <a:xfrm>
            <a:off x="6777038" y="3600450"/>
            <a:ext cx="1397000" cy="4540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a:effectLst/>
                <a:latin typeface="Book Antiqua" pitchFamily="18" charset="0"/>
              </a:rPr>
              <a:t>Reject </a:t>
            </a:r>
            <a:r>
              <a:rPr lang="en-US" sz="2400" i="1">
                <a:effectLst/>
                <a:latin typeface="Book Antiqua" pitchFamily="18" charset="0"/>
              </a:rPr>
              <a:t>H</a:t>
            </a:r>
            <a:r>
              <a:rPr lang="en-US" sz="2400" baseline="-25000">
                <a:effectLst/>
                <a:latin typeface="Book Antiqua" pitchFamily="18" charset="0"/>
              </a:rPr>
              <a:t>0</a:t>
            </a:r>
          </a:p>
        </p:txBody>
      </p:sp>
      <p:sp>
        <p:nvSpPr>
          <p:cNvPr id="23575" name="Rectangle 23"/>
          <p:cNvSpPr>
            <a:spLocks noChangeArrowheads="1"/>
          </p:cNvSpPr>
          <p:nvPr/>
        </p:nvSpPr>
        <p:spPr bwMode="auto">
          <a:xfrm>
            <a:off x="3328988" y="3619500"/>
            <a:ext cx="2473325" cy="4540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a:effectLst/>
                <a:latin typeface="Book Antiqua" pitchFamily="18" charset="0"/>
              </a:rPr>
              <a:t>Do Not Reject </a:t>
            </a:r>
            <a:r>
              <a:rPr lang="en-US" sz="2400" i="1">
                <a:effectLst/>
                <a:latin typeface="Book Antiqua" pitchFamily="18" charset="0"/>
              </a:rPr>
              <a:t>H</a:t>
            </a:r>
            <a:r>
              <a:rPr lang="en-US" sz="2400" baseline="-25000">
                <a:effectLst/>
                <a:latin typeface="Book Antiqua" pitchFamily="18" charset="0"/>
              </a:rPr>
              <a:t>0</a:t>
            </a:r>
          </a:p>
        </p:txBody>
      </p:sp>
      <p:sp>
        <p:nvSpPr>
          <p:cNvPr id="23576" name="Rectangle 24"/>
          <p:cNvSpPr>
            <a:spLocks noChangeArrowheads="1"/>
          </p:cNvSpPr>
          <p:nvPr/>
        </p:nvSpPr>
        <p:spPr bwMode="auto">
          <a:xfrm>
            <a:off x="7177088" y="4819650"/>
            <a:ext cx="315912" cy="4540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i="1">
                <a:effectLst/>
                <a:latin typeface="Book Antiqua" pitchFamily="18" charset="0"/>
              </a:rPr>
              <a:t>z</a:t>
            </a:r>
          </a:p>
        </p:txBody>
      </p:sp>
      <p:sp>
        <p:nvSpPr>
          <p:cNvPr id="23577" name="Rectangle 25"/>
          <p:cNvSpPr>
            <a:spLocks noChangeArrowheads="1"/>
          </p:cNvSpPr>
          <p:nvPr/>
        </p:nvSpPr>
        <p:spPr bwMode="auto">
          <a:xfrm>
            <a:off x="985838" y="3619500"/>
            <a:ext cx="1397000" cy="4540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a:effectLst/>
                <a:latin typeface="Book Antiqua" pitchFamily="18" charset="0"/>
              </a:rPr>
              <a:t>Reject </a:t>
            </a:r>
            <a:r>
              <a:rPr lang="en-US" sz="2400" i="1">
                <a:effectLst/>
                <a:latin typeface="Book Antiqua" pitchFamily="18" charset="0"/>
              </a:rPr>
              <a:t>H</a:t>
            </a:r>
            <a:r>
              <a:rPr lang="en-US" sz="2400" baseline="-25000">
                <a:effectLst/>
                <a:latin typeface="Book Antiqua" pitchFamily="18" charset="0"/>
              </a:rPr>
              <a:t>0</a:t>
            </a:r>
          </a:p>
        </p:txBody>
      </p:sp>
      <p:sp>
        <p:nvSpPr>
          <p:cNvPr id="23579" name="Freeform 27"/>
          <p:cNvSpPr>
            <a:spLocks/>
          </p:cNvSpPr>
          <p:nvPr/>
        </p:nvSpPr>
        <p:spPr bwMode="auto">
          <a:xfrm>
            <a:off x="2293938" y="4691063"/>
            <a:ext cx="749300" cy="350837"/>
          </a:xfrm>
          <a:custGeom>
            <a:avLst/>
            <a:gdLst/>
            <a:ahLst/>
            <a:cxnLst>
              <a:cxn ang="0">
                <a:pos x="469" y="6"/>
              </a:cxn>
              <a:cxn ang="0">
                <a:pos x="469" y="30"/>
              </a:cxn>
              <a:cxn ang="0">
                <a:pos x="469" y="52"/>
              </a:cxn>
              <a:cxn ang="0">
                <a:pos x="469" y="76"/>
              </a:cxn>
              <a:cxn ang="0">
                <a:pos x="470" y="99"/>
              </a:cxn>
              <a:cxn ang="0">
                <a:pos x="470" y="124"/>
              </a:cxn>
              <a:cxn ang="0">
                <a:pos x="470" y="148"/>
              </a:cxn>
              <a:cxn ang="0">
                <a:pos x="470" y="172"/>
              </a:cxn>
              <a:cxn ang="0">
                <a:pos x="469" y="219"/>
              </a:cxn>
              <a:cxn ang="0">
                <a:pos x="0" y="221"/>
              </a:cxn>
              <a:cxn ang="0">
                <a:pos x="0" y="174"/>
              </a:cxn>
              <a:cxn ang="0">
                <a:pos x="25" y="170"/>
              </a:cxn>
              <a:cxn ang="0">
                <a:pos x="45" y="164"/>
              </a:cxn>
              <a:cxn ang="0">
                <a:pos x="72" y="158"/>
              </a:cxn>
              <a:cxn ang="0">
                <a:pos x="96" y="149"/>
              </a:cxn>
              <a:cxn ang="0">
                <a:pos x="117" y="143"/>
              </a:cxn>
              <a:cxn ang="0">
                <a:pos x="142" y="137"/>
              </a:cxn>
              <a:cxn ang="0">
                <a:pos x="166" y="129"/>
              </a:cxn>
              <a:cxn ang="0">
                <a:pos x="190" y="119"/>
              </a:cxn>
              <a:cxn ang="0">
                <a:pos x="214" y="111"/>
              </a:cxn>
              <a:cxn ang="0">
                <a:pos x="237" y="102"/>
              </a:cxn>
              <a:cxn ang="0">
                <a:pos x="262" y="98"/>
              </a:cxn>
              <a:cxn ang="0">
                <a:pos x="286" y="88"/>
              </a:cxn>
              <a:cxn ang="0">
                <a:pos x="310" y="78"/>
              </a:cxn>
              <a:cxn ang="0">
                <a:pos x="334" y="70"/>
              </a:cxn>
              <a:cxn ang="0">
                <a:pos x="358" y="58"/>
              </a:cxn>
              <a:cxn ang="0">
                <a:pos x="381" y="48"/>
              </a:cxn>
              <a:cxn ang="0">
                <a:pos x="406" y="38"/>
              </a:cxn>
              <a:cxn ang="0">
                <a:pos x="430" y="26"/>
              </a:cxn>
              <a:cxn ang="0">
                <a:pos x="454" y="15"/>
              </a:cxn>
              <a:cxn ang="0">
                <a:pos x="472" y="2"/>
              </a:cxn>
              <a:cxn ang="0">
                <a:pos x="472" y="0"/>
              </a:cxn>
            </a:cxnLst>
            <a:rect l="0" t="0" r="r" b="b"/>
            <a:pathLst>
              <a:path w="472" h="221">
                <a:moveTo>
                  <a:pt x="469" y="6"/>
                </a:moveTo>
                <a:lnTo>
                  <a:pt x="469" y="30"/>
                </a:lnTo>
                <a:lnTo>
                  <a:pt x="469" y="52"/>
                </a:lnTo>
                <a:lnTo>
                  <a:pt x="469" y="76"/>
                </a:lnTo>
                <a:lnTo>
                  <a:pt x="470" y="99"/>
                </a:lnTo>
                <a:lnTo>
                  <a:pt x="470" y="124"/>
                </a:lnTo>
                <a:lnTo>
                  <a:pt x="470" y="148"/>
                </a:lnTo>
                <a:lnTo>
                  <a:pt x="470" y="172"/>
                </a:lnTo>
                <a:lnTo>
                  <a:pt x="469" y="219"/>
                </a:lnTo>
                <a:lnTo>
                  <a:pt x="0" y="221"/>
                </a:lnTo>
                <a:lnTo>
                  <a:pt x="0" y="174"/>
                </a:lnTo>
                <a:lnTo>
                  <a:pt x="25" y="170"/>
                </a:lnTo>
                <a:lnTo>
                  <a:pt x="45" y="164"/>
                </a:lnTo>
                <a:lnTo>
                  <a:pt x="72" y="158"/>
                </a:lnTo>
                <a:lnTo>
                  <a:pt x="96" y="149"/>
                </a:lnTo>
                <a:lnTo>
                  <a:pt x="117" y="143"/>
                </a:lnTo>
                <a:lnTo>
                  <a:pt x="142" y="137"/>
                </a:lnTo>
                <a:lnTo>
                  <a:pt x="166" y="129"/>
                </a:lnTo>
                <a:lnTo>
                  <a:pt x="190" y="119"/>
                </a:lnTo>
                <a:lnTo>
                  <a:pt x="214" y="111"/>
                </a:lnTo>
                <a:lnTo>
                  <a:pt x="237" y="102"/>
                </a:lnTo>
                <a:lnTo>
                  <a:pt x="262" y="98"/>
                </a:lnTo>
                <a:lnTo>
                  <a:pt x="286" y="88"/>
                </a:lnTo>
                <a:lnTo>
                  <a:pt x="310" y="78"/>
                </a:lnTo>
                <a:lnTo>
                  <a:pt x="334" y="70"/>
                </a:lnTo>
                <a:lnTo>
                  <a:pt x="358" y="58"/>
                </a:lnTo>
                <a:lnTo>
                  <a:pt x="381" y="48"/>
                </a:lnTo>
                <a:lnTo>
                  <a:pt x="406" y="38"/>
                </a:lnTo>
                <a:lnTo>
                  <a:pt x="430" y="26"/>
                </a:lnTo>
                <a:lnTo>
                  <a:pt x="454" y="15"/>
                </a:lnTo>
                <a:lnTo>
                  <a:pt x="472" y="2"/>
                </a:lnTo>
                <a:lnTo>
                  <a:pt x="472" y="0"/>
                </a:lnTo>
              </a:path>
            </a:pathLst>
          </a:custGeom>
          <a:solidFill>
            <a:srgbClr val="002060"/>
          </a:solidFill>
          <a:ln w="12700" cap="rnd" cmpd="sng">
            <a:noFill/>
            <a:prstDash val="solid"/>
            <a:round/>
            <a:headEnd type="none" w="med" len="med"/>
            <a:tailEnd type="none" w="med" len="med"/>
          </a:ln>
          <a:effectLst/>
        </p:spPr>
        <p:txBody>
          <a:bodyPr/>
          <a:lstStyle/>
          <a:p>
            <a:endParaRPr lang="en-US"/>
          </a:p>
        </p:txBody>
      </p:sp>
      <p:sp>
        <p:nvSpPr>
          <p:cNvPr id="23580" name="Rectangle 28"/>
          <p:cNvSpPr>
            <a:spLocks noChangeArrowheads="1"/>
          </p:cNvSpPr>
          <p:nvPr/>
        </p:nvSpPr>
        <p:spPr bwMode="auto">
          <a:xfrm>
            <a:off x="2357438" y="5200650"/>
            <a:ext cx="1120775" cy="4540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a:effectLst/>
                <a:latin typeface="Book Antiqua" pitchFamily="18" charset="0"/>
              </a:rPr>
              <a:t>    -2.17</a:t>
            </a:r>
          </a:p>
        </p:txBody>
      </p:sp>
      <p:sp>
        <p:nvSpPr>
          <p:cNvPr id="23581" name="Line 29"/>
          <p:cNvSpPr>
            <a:spLocks noChangeShapeType="1"/>
          </p:cNvSpPr>
          <p:nvPr/>
        </p:nvSpPr>
        <p:spPr bwMode="auto">
          <a:xfrm flipH="1">
            <a:off x="2365375" y="3843338"/>
            <a:ext cx="673100" cy="0"/>
          </a:xfrm>
          <a:prstGeom prst="line">
            <a:avLst/>
          </a:prstGeom>
          <a:noFill/>
          <a:ln w="12700">
            <a:solidFill>
              <a:schemeClr val="tx1"/>
            </a:solidFill>
            <a:round/>
            <a:headEnd/>
            <a:tailEnd type="triangle" w="med" len="med"/>
          </a:ln>
          <a:effectLst>
            <a:outerShdw dist="17961" dir="2700000" algn="ctr" rotWithShape="0">
              <a:srgbClr val="000000"/>
            </a:outerShdw>
          </a:effectLst>
        </p:spPr>
        <p:txBody>
          <a:bodyPr wrap="none" anchor="ctr"/>
          <a:lstStyle/>
          <a:p>
            <a:endParaRPr lang="en-US"/>
          </a:p>
        </p:txBody>
      </p:sp>
      <p:sp>
        <p:nvSpPr>
          <p:cNvPr id="23557" name="Line 5"/>
          <p:cNvSpPr>
            <a:spLocks noChangeShapeType="1"/>
          </p:cNvSpPr>
          <p:nvPr/>
        </p:nvSpPr>
        <p:spPr bwMode="auto">
          <a:xfrm>
            <a:off x="2058988" y="5037138"/>
            <a:ext cx="5002212" cy="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grpSp>
        <p:nvGrpSpPr>
          <p:cNvPr id="23696" name="Group 144"/>
          <p:cNvGrpSpPr>
            <a:grpSpLocks/>
          </p:cNvGrpSpPr>
          <p:nvPr/>
        </p:nvGrpSpPr>
        <p:grpSpPr bwMode="auto">
          <a:xfrm>
            <a:off x="2190750" y="1922463"/>
            <a:ext cx="4835525" cy="2941637"/>
            <a:chOff x="1380" y="1247"/>
            <a:chExt cx="3046" cy="1853"/>
          </a:xfrm>
        </p:grpSpPr>
        <p:sp>
          <p:nvSpPr>
            <p:cNvPr id="23559" name="Arc 7"/>
            <p:cNvSpPr>
              <a:spLocks/>
            </p:cNvSpPr>
            <p:nvPr/>
          </p:nvSpPr>
          <p:spPr bwMode="auto">
            <a:xfrm rot="4500000">
              <a:off x="3168" y="2352"/>
              <a:ext cx="764" cy="284"/>
            </a:xfrm>
            <a:custGeom>
              <a:avLst/>
              <a:gdLst>
                <a:gd name="G0" fmla="+- 0 0 0"/>
                <a:gd name="G1" fmla="+- 0 0 0"/>
                <a:gd name="G2" fmla="+- 21600 0 0"/>
                <a:gd name="T0" fmla="*/ 18778 w 18778"/>
                <a:gd name="T1" fmla="*/ 10674 h 21600"/>
                <a:gd name="T2" fmla="*/ 0 w 18778"/>
                <a:gd name="T3" fmla="*/ 21600 h 21600"/>
                <a:gd name="T4" fmla="*/ 0 w 18778"/>
                <a:gd name="T5" fmla="*/ 0 h 21600"/>
              </a:gdLst>
              <a:ahLst/>
              <a:cxnLst>
                <a:cxn ang="0">
                  <a:pos x="T0" y="T1"/>
                </a:cxn>
                <a:cxn ang="0">
                  <a:pos x="T2" y="T3"/>
                </a:cxn>
                <a:cxn ang="0">
                  <a:pos x="T4" y="T5"/>
                </a:cxn>
              </a:cxnLst>
              <a:rect l="0" t="0" r="r" b="b"/>
              <a:pathLst>
                <a:path w="18778" h="21600" fill="none" extrusionOk="0">
                  <a:moveTo>
                    <a:pt x="18778" y="10674"/>
                  </a:moveTo>
                  <a:cubicBezTo>
                    <a:pt x="14939" y="17428"/>
                    <a:pt x="7768" y="21599"/>
                    <a:pt x="0" y="21600"/>
                  </a:cubicBezTo>
                </a:path>
                <a:path w="18778" h="21600" stroke="0" extrusionOk="0">
                  <a:moveTo>
                    <a:pt x="18778" y="10674"/>
                  </a:moveTo>
                  <a:cubicBezTo>
                    <a:pt x="14939" y="17428"/>
                    <a:pt x="7768" y="21599"/>
                    <a:pt x="0" y="21600"/>
                  </a:cubicBezTo>
                  <a:lnTo>
                    <a:pt x="0" y="0"/>
                  </a:lnTo>
                  <a:close/>
                </a:path>
              </a:pathLst>
            </a:custGeom>
            <a:noFill/>
            <a:ln w="12700" cap="rnd">
              <a:solidFill>
                <a:schemeClr val="tx1"/>
              </a:solidFill>
              <a:round/>
              <a:headEnd/>
              <a:tailEnd/>
            </a:ln>
            <a:effectLst/>
          </p:spPr>
          <p:txBody>
            <a:bodyPr wrap="none" anchor="ctr"/>
            <a:lstStyle/>
            <a:p>
              <a:endParaRPr lang="en-US"/>
            </a:p>
          </p:txBody>
        </p:sp>
        <p:sp>
          <p:nvSpPr>
            <p:cNvPr id="23561" name="Arc 9"/>
            <p:cNvSpPr>
              <a:spLocks/>
            </p:cNvSpPr>
            <p:nvPr/>
          </p:nvSpPr>
          <p:spPr bwMode="auto">
            <a:xfrm rot="6300000">
              <a:off x="2143" y="1613"/>
              <a:ext cx="956" cy="224"/>
            </a:xfrm>
            <a:custGeom>
              <a:avLst/>
              <a:gdLst>
                <a:gd name="G0" fmla="+- 21600 0 0"/>
                <a:gd name="G1" fmla="+- 0 0 0"/>
                <a:gd name="G2" fmla="+- 21600 0 0"/>
                <a:gd name="T0" fmla="*/ 2160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noFill/>
            <a:ln w="12700" cap="rnd">
              <a:solidFill>
                <a:schemeClr val="tx1"/>
              </a:solidFill>
              <a:round/>
              <a:headEnd/>
              <a:tailEnd/>
            </a:ln>
            <a:effectLst/>
          </p:spPr>
          <p:txBody>
            <a:bodyPr wrap="none" anchor="ctr"/>
            <a:lstStyle/>
            <a:p>
              <a:endParaRPr lang="en-US"/>
            </a:p>
          </p:txBody>
        </p:sp>
        <p:sp>
          <p:nvSpPr>
            <p:cNvPr id="23562" name="Arc 10"/>
            <p:cNvSpPr>
              <a:spLocks/>
            </p:cNvSpPr>
            <p:nvPr/>
          </p:nvSpPr>
          <p:spPr bwMode="auto">
            <a:xfrm rot="16980000">
              <a:off x="1764" y="2377"/>
              <a:ext cx="790" cy="284"/>
            </a:xfrm>
            <a:custGeom>
              <a:avLst/>
              <a:gdLst>
                <a:gd name="G0" fmla="+- 19433 0 0"/>
                <a:gd name="G1" fmla="+- 0 0 0"/>
                <a:gd name="G2" fmla="+- 21600 0 0"/>
                <a:gd name="T0" fmla="*/ 19433 w 19433"/>
                <a:gd name="T1" fmla="*/ 21600 h 21600"/>
                <a:gd name="T2" fmla="*/ 0 w 19433"/>
                <a:gd name="T3" fmla="*/ 9430 h 21600"/>
                <a:gd name="T4" fmla="*/ 19433 w 19433"/>
                <a:gd name="T5" fmla="*/ 0 h 21600"/>
              </a:gdLst>
              <a:ahLst/>
              <a:cxnLst>
                <a:cxn ang="0">
                  <a:pos x="T0" y="T1"/>
                </a:cxn>
                <a:cxn ang="0">
                  <a:pos x="T2" y="T3"/>
                </a:cxn>
                <a:cxn ang="0">
                  <a:pos x="T4" y="T5"/>
                </a:cxn>
              </a:cxnLst>
              <a:rect l="0" t="0" r="r" b="b"/>
              <a:pathLst>
                <a:path w="19433" h="21600" fill="none" extrusionOk="0">
                  <a:moveTo>
                    <a:pt x="19433" y="21600"/>
                  </a:moveTo>
                  <a:cubicBezTo>
                    <a:pt x="11159" y="21600"/>
                    <a:pt x="3612" y="16873"/>
                    <a:pt x="0" y="9429"/>
                  </a:cubicBezTo>
                </a:path>
                <a:path w="19433" h="21600" stroke="0" extrusionOk="0">
                  <a:moveTo>
                    <a:pt x="19433" y="21600"/>
                  </a:moveTo>
                  <a:cubicBezTo>
                    <a:pt x="11159" y="21600"/>
                    <a:pt x="3612" y="16873"/>
                    <a:pt x="0" y="9429"/>
                  </a:cubicBezTo>
                  <a:lnTo>
                    <a:pt x="19433" y="0"/>
                  </a:lnTo>
                  <a:close/>
                </a:path>
              </a:pathLst>
            </a:custGeom>
            <a:noFill/>
            <a:ln w="12700" cap="rnd">
              <a:solidFill>
                <a:schemeClr val="tx1"/>
              </a:solidFill>
              <a:round/>
              <a:headEnd/>
              <a:tailEnd/>
            </a:ln>
            <a:effectLst/>
          </p:spPr>
          <p:txBody>
            <a:bodyPr wrap="none" anchor="ctr"/>
            <a:lstStyle/>
            <a:p>
              <a:endParaRPr lang="en-US"/>
            </a:p>
          </p:txBody>
        </p:sp>
        <p:sp>
          <p:nvSpPr>
            <p:cNvPr id="23564" name="Arc 12"/>
            <p:cNvSpPr>
              <a:spLocks/>
            </p:cNvSpPr>
            <p:nvPr/>
          </p:nvSpPr>
          <p:spPr bwMode="auto">
            <a:xfrm rot="15300000">
              <a:off x="2604" y="1615"/>
              <a:ext cx="957" cy="225"/>
            </a:xfrm>
            <a:custGeom>
              <a:avLst/>
              <a:gdLst>
                <a:gd name="G0" fmla="+- 0 0 0"/>
                <a:gd name="G1" fmla="+- 96 0 0"/>
                <a:gd name="G2" fmla="+- 21600 0 0"/>
                <a:gd name="T0" fmla="*/ 21600 w 21600"/>
                <a:gd name="T1" fmla="*/ 0 h 21696"/>
                <a:gd name="T2" fmla="*/ 0 w 21600"/>
                <a:gd name="T3" fmla="*/ 21696 h 21696"/>
                <a:gd name="T4" fmla="*/ 0 w 21600"/>
                <a:gd name="T5" fmla="*/ 96 h 21696"/>
              </a:gdLst>
              <a:ahLst/>
              <a:cxnLst>
                <a:cxn ang="0">
                  <a:pos x="T0" y="T1"/>
                </a:cxn>
                <a:cxn ang="0">
                  <a:pos x="T2" y="T3"/>
                </a:cxn>
                <a:cxn ang="0">
                  <a:pos x="T4" y="T5"/>
                </a:cxn>
              </a:cxnLst>
              <a:rect l="0" t="0" r="r" b="b"/>
              <a:pathLst>
                <a:path w="21600" h="21696" fill="none" extrusionOk="0">
                  <a:moveTo>
                    <a:pt x="21599" y="0"/>
                  </a:moveTo>
                  <a:cubicBezTo>
                    <a:pt x="21599" y="32"/>
                    <a:pt x="21600" y="64"/>
                    <a:pt x="21600" y="96"/>
                  </a:cubicBezTo>
                  <a:cubicBezTo>
                    <a:pt x="21600" y="12025"/>
                    <a:pt x="11929" y="21695"/>
                    <a:pt x="0" y="21696"/>
                  </a:cubicBezTo>
                </a:path>
                <a:path w="21600" h="21696" stroke="0" extrusionOk="0">
                  <a:moveTo>
                    <a:pt x="21599" y="0"/>
                  </a:moveTo>
                  <a:cubicBezTo>
                    <a:pt x="21599" y="32"/>
                    <a:pt x="21600" y="64"/>
                    <a:pt x="21600" y="96"/>
                  </a:cubicBezTo>
                  <a:cubicBezTo>
                    <a:pt x="21600" y="12025"/>
                    <a:pt x="11929" y="21695"/>
                    <a:pt x="0" y="21696"/>
                  </a:cubicBezTo>
                  <a:lnTo>
                    <a:pt x="0" y="96"/>
                  </a:lnTo>
                  <a:close/>
                </a:path>
              </a:pathLst>
            </a:custGeom>
            <a:noFill/>
            <a:ln w="12700" cap="rnd">
              <a:solidFill>
                <a:schemeClr val="tx1"/>
              </a:solidFill>
              <a:round/>
              <a:headEnd/>
              <a:tailEnd/>
            </a:ln>
            <a:effectLst/>
          </p:spPr>
          <p:txBody>
            <a:bodyPr wrap="none" anchor="ctr"/>
            <a:lstStyle/>
            <a:p>
              <a:endParaRPr lang="en-US"/>
            </a:p>
          </p:txBody>
        </p:sp>
        <p:sp>
          <p:nvSpPr>
            <p:cNvPr id="23560" name="Arc 8"/>
            <p:cNvSpPr>
              <a:spLocks/>
            </p:cNvSpPr>
            <p:nvPr/>
          </p:nvSpPr>
          <p:spPr bwMode="auto">
            <a:xfrm rot="720000">
              <a:off x="3619" y="2879"/>
              <a:ext cx="807" cy="221"/>
            </a:xfrm>
            <a:custGeom>
              <a:avLst/>
              <a:gdLst>
                <a:gd name="G0" fmla="+- 20857 0 0"/>
                <a:gd name="G1" fmla="+- 0 0 0"/>
                <a:gd name="G2" fmla="+- 21600 0 0"/>
                <a:gd name="T0" fmla="*/ 18718 w 20857"/>
                <a:gd name="T1" fmla="*/ 21494 h 21494"/>
                <a:gd name="T2" fmla="*/ 0 w 20857"/>
                <a:gd name="T3" fmla="*/ 5616 h 21494"/>
                <a:gd name="T4" fmla="*/ 20857 w 20857"/>
                <a:gd name="T5" fmla="*/ 0 h 21494"/>
              </a:gdLst>
              <a:ahLst/>
              <a:cxnLst>
                <a:cxn ang="0">
                  <a:pos x="T0" y="T1"/>
                </a:cxn>
                <a:cxn ang="0">
                  <a:pos x="T2" y="T3"/>
                </a:cxn>
                <a:cxn ang="0">
                  <a:pos x="T4" y="T5"/>
                </a:cxn>
              </a:cxnLst>
              <a:rect l="0" t="0" r="r" b="b"/>
              <a:pathLst>
                <a:path w="20857" h="21494" fill="none" extrusionOk="0">
                  <a:moveTo>
                    <a:pt x="18718" y="21493"/>
                  </a:moveTo>
                  <a:cubicBezTo>
                    <a:pt x="9785" y="20604"/>
                    <a:pt x="2333" y="14283"/>
                    <a:pt x="-1" y="5616"/>
                  </a:cubicBezTo>
                </a:path>
                <a:path w="20857" h="21494" stroke="0" extrusionOk="0">
                  <a:moveTo>
                    <a:pt x="18718" y="21493"/>
                  </a:moveTo>
                  <a:cubicBezTo>
                    <a:pt x="9785" y="20604"/>
                    <a:pt x="2333" y="14283"/>
                    <a:pt x="-1" y="5616"/>
                  </a:cubicBezTo>
                  <a:lnTo>
                    <a:pt x="20857" y="0"/>
                  </a:lnTo>
                  <a:close/>
                </a:path>
              </a:pathLst>
            </a:custGeom>
            <a:noFill/>
            <a:ln w="12700" cap="rnd">
              <a:solidFill>
                <a:schemeClr val="tx1"/>
              </a:solidFill>
              <a:round/>
              <a:headEnd/>
              <a:tailEnd/>
            </a:ln>
            <a:effectLst/>
          </p:spPr>
          <p:txBody>
            <a:bodyPr wrap="none" anchor="ctr"/>
            <a:lstStyle/>
            <a:p>
              <a:endParaRPr lang="en-US"/>
            </a:p>
          </p:txBody>
        </p:sp>
        <p:sp>
          <p:nvSpPr>
            <p:cNvPr id="23563" name="Arc 11"/>
            <p:cNvSpPr>
              <a:spLocks/>
            </p:cNvSpPr>
            <p:nvPr/>
          </p:nvSpPr>
          <p:spPr bwMode="auto">
            <a:xfrm rot="20760000">
              <a:off x="1380" y="2929"/>
              <a:ext cx="697" cy="164"/>
            </a:xfrm>
            <a:custGeom>
              <a:avLst/>
              <a:gdLst>
                <a:gd name="G0" fmla="+- 0 0 0"/>
                <a:gd name="G1" fmla="+- 0 0 0"/>
                <a:gd name="G2" fmla="+- 21600 0 0"/>
                <a:gd name="T0" fmla="*/ 20693 w 20693"/>
                <a:gd name="T1" fmla="*/ 6194 h 21576"/>
                <a:gd name="T2" fmla="*/ 1014 w 20693"/>
                <a:gd name="T3" fmla="*/ 21576 h 21576"/>
                <a:gd name="T4" fmla="*/ 0 w 20693"/>
                <a:gd name="T5" fmla="*/ 0 h 21576"/>
              </a:gdLst>
              <a:ahLst/>
              <a:cxnLst>
                <a:cxn ang="0">
                  <a:pos x="T0" y="T1"/>
                </a:cxn>
                <a:cxn ang="0">
                  <a:pos x="T2" y="T3"/>
                </a:cxn>
                <a:cxn ang="0">
                  <a:pos x="T4" y="T5"/>
                </a:cxn>
              </a:cxnLst>
              <a:rect l="0" t="0" r="r" b="b"/>
              <a:pathLst>
                <a:path w="20693" h="21576" fill="none" extrusionOk="0">
                  <a:moveTo>
                    <a:pt x="20692" y="6193"/>
                  </a:moveTo>
                  <a:cubicBezTo>
                    <a:pt x="18063" y="14978"/>
                    <a:pt x="10173" y="21145"/>
                    <a:pt x="1014" y="21576"/>
                  </a:cubicBezTo>
                </a:path>
                <a:path w="20693" h="21576" stroke="0" extrusionOk="0">
                  <a:moveTo>
                    <a:pt x="20692" y="6193"/>
                  </a:moveTo>
                  <a:cubicBezTo>
                    <a:pt x="18063" y="14978"/>
                    <a:pt x="10173" y="21145"/>
                    <a:pt x="1014" y="21576"/>
                  </a:cubicBezTo>
                  <a:lnTo>
                    <a:pt x="0" y="0"/>
                  </a:lnTo>
                  <a:close/>
                </a:path>
              </a:pathLst>
            </a:custGeom>
            <a:noFill/>
            <a:ln w="12700" cap="rnd">
              <a:solidFill>
                <a:schemeClr val="tx1"/>
              </a:solidFill>
              <a:round/>
              <a:headEnd/>
              <a:tailEnd/>
            </a:ln>
            <a:effectLst/>
          </p:spPr>
          <p:txBody>
            <a:bodyPr wrap="none" anchor="ctr"/>
            <a:lstStyle/>
            <a:p>
              <a:endParaRPr lang="en-US"/>
            </a:p>
          </p:txBody>
        </p:sp>
      </p:grpSp>
      <p:sp>
        <p:nvSpPr>
          <p:cNvPr id="23586" name="Line 34"/>
          <p:cNvSpPr>
            <a:spLocks noChangeShapeType="1"/>
          </p:cNvSpPr>
          <p:nvPr/>
        </p:nvSpPr>
        <p:spPr bwMode="auto">
          <a:xfrm flipH="1">
            <a:off x="2809875" y="4546600"/>
            <a:ext cx="0" cy="412750"/>
          </a:xfrm>
          <a:prstGeom prst="line">
            <a:avLst/>
          </a:prstGeom>
          <a:noFill/>
          <a:ln w="12700">
            <a:solidFill>
              <a:schemeClr val="tx1"/>
            </a:solidFill>
            <a:round/>
            <a:headEnd/>
            <a:tailEnd type="triangle" w="med" len="med"/>
          </a:ln>
          <a:effectLst>
            <a:outerShdw dist="17961" dir="2700000" algn="ctr" rotWithShape="0">
              <a:srgbClr val="000000"/>
            </a:outerShdw>
          </a:effectLst>
        </p:spPr>
        <p:txBody>
          <a:bodyPr wrap="none" anchor="ctr"/>
          <a:lstStyle/>
          <a:p>
            <a:endParaRPr lang="en-US"/>
          </a:p>
        </p:txBody>
      </p:sp>
      <p:sp>
        <p:nvSpPr>
          <p:cNvPr id="23587" name="Line 35"/>
          <p:cNvSpPr>
            <a:spLocks noChangeShapeType="1"/>
          </p:cNvSpPr>
          <p:nvPr/>
        </p:nvSpPr>
        <p:spPr bwMode="auto">
          <a:xfrm>
            <a:off x="4567238" y="4852988"/>
            <a:ext cx="0" cy="314325"/>
          </a:xfrm>
          <a:prstGeom prst="line">
            <a:avLst/>
          </a:prstGeom>
          <a:noFill/>
          <a:ln w="12700">
            <a:solidFill>
              <a:schemeClr val="tx1"/>
            </a:solidFill>
            <a:round/>
            <a:headEnd/>
            <a:tailEnd/>
          </a:ln>
          <a:effectLst/>
        </p:spPr>
        <p:txBody>
          <a:bodyPr/>
          <a:lstStyle/>
          <a:p>
            <a:endParaRPr lang="en-US"/>
          </a:p>
        </p:txBody>
      </p:sp>
      <p:sp>
        <p:nvSpPr>
          <p:cNvPr id="23689" name="Text Box 137"/>
          <p:cNvSpPr txBox="1">
            <a:spLocks noChangeArrowheads="1"/>
          </p:cNvSpPr>
          <p:nvPr/>
        </p:nvSpPr>
        <p:spPr bwMode="auto">
          <a:xfrm>
            <a:off x="685800" y="1106488"/>
            <a:ext cx="3833813" cy="457200"/>
          </a:xfrm>
          <a:prstGeom prst="rect">
            <a:avLst/>
          </a:prstGeom>
          <a:noFill/>
          <a:ln w="12700">
            <a:noFill/>
            <a:miter lim="800000"/>
            <a:headEnd/>
            <a:tailEnd/>
          </a:ln>
          <a:effectLst/>
        </p:spPr>
        <p:txBody>
          <a:bodyPr wrap="none">
            <a:spAutoFit/>
          </a:bodyPr>
          <a:lstStyle/>
          <a:p>
            <a:pPr algn="l">
              <a:buSzPct val="90000"/>
              <a:buFont typeface="Wingdings" pitchFamily="2" charset="2"/>
              <a:buChar char="n"/>
            </a:pPr>
            <a:r>
              <a:rPr lang="en-US" sz="2400">
                <a:solidFill>
                  <a:srgbClr val="66FFFF"/>
                </a:solidFill>
                <a:effectLst>
                  <a:outerShdw blurRad="38100" dist="38100" dir="2700000" algn="tl">
                    <a:srgbClr val="000000"/>
                  </a:outerShdw>
                </a:effectLst>
                <a:latin typeface="Book Antiqua" pitchFamily="18" charset="0"/>
              </a:rPr>
              <a:t>  Critical Value Approach</a:t>
            </a:r>
          </a:p>
        </p:txBody>
      </p:sp>
      <p:grpSp>
        <p:nvGrpSpPr>
          <p:cNvPr id="23690" name="Group 138"/>
          <p:cNvGrpSpPr>
            <a:grpSpLocks/>
          </p:cNvGrpSpPr>
          <p:nvPr/>
        </p:nvGrpSpPr>
        <p:grpSpPr bwMode="auto">
          <a:xfrm>
            <a:off x="5402263" y="1820863"/>
            <a:ext cx="1779587" cy="1379537"/>
            <a:chOff x="3571" y="1663"/>
            <a:chExt cx="1121" cy="869"/>
          </a:xfrm>
        </p:grpSpPr>
        <p:sp>
          <p:nvSpPr>
            <p:cNvPr id="23691" name="Rectangle 139"/>
            <p:cNvSpPr>
              <a:spLocks noChangeArrowheads="1"/>
            </p:cNvSpPr>
            <p:nvPr/>
          </p:nvSpPr>
          <p:spPr bwMode="auto">
            <a:xfrm>
              <a:off x="3571" y="1663"/>
              <a:ext cx="1121" cy="804"/>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a:effectLst/>
                  <a:latin typeface="Book Antiqua" pitchFamily="18" charset="0"/>
                </a:rPr>
                <a:t>  Sampling</a:t>
              </a:r>
            </a:p>
            <a:p>
              <a:pPr algn="l"/>
              <a:r>
                <a:rPr lang="en-US" sz="2400">
                  <a:effectLst/>
                  <a:latin typeface="Book Antiqua" pitchFamily="18" charset="0"/>
                </a:rPr>
                <a:t>distribution</a:t>
              </a:r>
            </a:p>
            <a:p>
              <a:pPr algn="l"/>
              <a:endParaRPr lang="en-US" sz="600">
                <a:effectLst/>
                <a:latin typeface="Book Antiqua" pitchFamily="18" charset="0"/>
              </a:endParaRPr>
            </a:p>
            <a:p>
              <a:pPr algn="l"/>
              <a:r>
                <a:rPr lang="en-US" sz="2400">
                  <a:effectLst/>
                  <a:latin typeface="Book Antiqua" pitchFamily="18" charset="0"/>
                </a:rPr>
                <a:t> of </a:t>
              </a:r>
            </a:p>
          </p:txBody>
        </p:sp>
        <p:graphicFrame>
          <p:nvGraphicFramePr>
            <p:cNvPr id="23692" name="Object 140">
              <a:hlinkClick r:id="" action="ppaction://ole?verb=0"/>
            </p:cNvPr>
            <p:cNvGraphicFramePr>
              <a:graphicFrameLocks/>
            </p:cNvGraphicFramePr>
            <p:nvPr/>
          </p:nvGraphicFramePr>
          <p:xfrm>
            <a:off x="3884" y="2155"/>
            <a:ext cx="753" cy="377"/>
          </p:xfrm>
          <a:graphic>
            <a:graphicData uri="http://schemas.openxmlformats.org/presentationml/2006/ole">
              <mc:AlternateContent xmlns:mc="http://schemas.openxmlformats.org/markup-compatibility/2006">
                <mc:Choice xmlns:v="urn:schemas-microsoft-com:vml" Requires="v">
                  <p:oleObj spid="_x0000_s23723" name="Equation" r:id="rId4" imgW="1204560" imgH="607680" progId="Equation">
                    <p:embed/>
                  </p:oleObj>
                </mc:Choice>
                <mc:Fallback>
                  <p:oleObj name="Equation" r:id="rId4" imgW="1204560" imgH="607680" progId="Equation">
                    <p:embed/>
                    <p:pic>
                      <p:nvPicPr>
                        <p:cNvPr id="0" name="Picture 140"/>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84" y="2155"/>
                          <a:ext cx="753" cy="377"/>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
        <p:nvSpPr>
          <p:cNvPr id="23578" name="Line 26"/>
          <p:cNvSpPr>
            <a:spLocks noChangeShapeType="1"/>
          </p:cNvSpPr>
          <p:nvPr/>
        </p:nvSpPr>
        <p:spPr bwMode="auto">
          <a:xfrm>
            <a:off x="3038475" y="3556000"/>
            <a:ext cx="0" cy="1633538"/>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23566" name="Line 14"/>
          <p:cNvSpPr>
            <a:spLocks noChangeShapeType="1"/>
          </p:cNvSpPr>
          <p:nvPr/>
        </p:nvSpPr>
        <p:spPr bwMode="auto">
          <a:xfrm>
            <a:off x="6086475" y="3556000"/>
            <a:ext cx="0" cy="1633538"/>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23694" name="AutoShape 142"/>
          <p:cNvSpPr>
            <a:spLocks noChangeArrowheads="1"/>
          </p:cNvSpPr>
          <p:nvPr/>
        </p:nvSpPr>
        <p:spPr bwMode="auto">
          <a:xfrm rot="5400000">
            <a:off x="561975" y="37655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3695" name="AutoShape 143"/>
          <p:cNvSpPr>
            <a:spLocks noChangeArrowheads="1"/>
          </p:cNvSpPr>
          <p:nvPr/>
        </p:nvSpPr>
        <p:spPr bwMode="auto">
          <a:xfrm rot="5400000">
            <a:off x="561975" y="49466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3698" name="Rectangle 146"/>
          <p:cNvSpPr>
            <a:spLocks noChangeArrowheads="1"/>
          </p:cNvSpPr>
          <p:nvPr/>
        </p:nvSpPr>
        <p:spPr bwMode="auto">
          <a:xfrm>
            <a:off x="690563" y="141288"/>
            <a:ext cx="7772400" cy="8143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Two-Tailed Tests About a Population Mean:</a:t>
            </a:r>
          </a:p>
          <a:p>
            <a:r>
              <a:rPr lang="en-US" sz="2800" i="1">
                <a:solidFill>
                  <a:srgbClr val="66FFFF"/>
                </a:solidFill>
                <a:effectLst>
                  <a:outerShdw blurRad="38100" dist="38100" dir="2700000" algn="tl">
                    <a:srgbClr val="000000"/>
                  </a:outerShdw>
                </a:effectLst>
                <a:latin typeface="Symbol" pitchFamily="18" charset="2"/>
              </a:rPr>
              <a:t>s</a:t>
            </a:r>
            <a:r>
              <a:rPr lang="en-US" sz="2800">
                <a:solidFill>
                  <a:srgbClr val="66FFFF"/>
                </a:solidFill>
                <a:effectLst>
                  <a:outerShdw blurRad="38100" dist="38100" dir="2700000" algn="tl">
                    <a:srgbClr val="000000"/>
                  </a:outerShdw>
                </a:effectLst>
                <a:latin typeface="Book Antiqua" pitchFamily="18" charset="0"/>
              </a:rPr>
              <a:t>  Known</a:t>
            </a:r>
            <a:endParaRPr lang="en-US" sz="2600">
              <a:solidFill>
                <a:srgbClr val="66FFFF"/>
              </a:solidFill>
              <a:effectLst>
                <a:outerShdw blurRad="38100" dist="38100" dir="2700000" algn="tl">
                  <a:srgbClr val="000000"/>
                </a:outerShdw>
              </a:effectLst>
              <a:latin typeface="Book Antiqua" pitchFamily="18" charset="0"/>
            </a:endParaRPr>
          </a:p>
        </p:txBody>
      </p:sp>
      <p:sp>
        <p:nvSpPr>
          <p:cNvPr id="23699" name="Rectangle 147"/>
          <p:cNvSpPr>
            <a:spLocks noChangeArrowheads="1"/>
          </p:cNvSpPr>
          <p:nvPr/>
        </p:nvSpPr>
        <p:spPr bwMode="auto">
          <a:xfrm>
            <a:off x="1414463" y="4081463"/>
            <a:ext cx="1579562" cy="4540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i="1">
                <a:effectLst/>
                <a:latin typeface="Symbol" pitchFamily="18" charset="2"/>
              </a:rPr>
              <a:t>a</a:t>
            </a:r>
            <a:r>
              <a:rPr lang="en-US" sz="2400">
                <a:effectLst/>
                <a:latin typeface="Book Antiqua" pitchFamily="18" charset="0"/>
              </a:rPr>
              <a:t>/2 = .015</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23694"/>
                                        </p:tgtEl>
                                        <p:attrNameLst>
                                          <p:attrName>style.visibility</p:attrName>
                                        </p:attrNameLst>
                                      </p:cBhvr>
                                      <p:to>
                                        <p:strVal val="visible"/>
                                      </p:to>
                                    </p:set>
                                    <p:animEffect transition="in" filter="slide(fromLeft)">
                                      <p:cBhvr>
                                        <p:cTn id="7" dur="500"/>
                                        <p:tgtEl>
                                          <p:spTgt spid="23694"/>
                                        </p:tgtEl>
                                      </p:cBhvr>
                                    </p:animEffect>
                                  </p:childTnLst>
                                  <p:subTnLst>
                                    <p:set>
                                      <p:cBhvr override="childStyle">
                                        <p:cTn dur="1" fill="hold" display="0" masterRel="nextClick" afterEffect="1"/>
                                        <p:tgtEl>
                                          <p:spTgt spid="23694"/>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3693"/>
                                        </p:tgtEl>
                                        <p:attrNameLst>
                                          <p:attrName>style.visibility</p:attrName>
                                        </p:attrNameLst>
                                      </p:cBhvr>
                                      <p:to>
                                        <p:strVal val="visible"/>
                                      </p:to>
                                    </p:set>
                                    <p:animEffect transition="in" filter="dissolve">
                                      <p:cBhvr>
                                        <p:cTn id="12" dur="500"/>
                                        <p:tgtEl>
                                          <p:spTgt spid="23693"/>
                                        </p:tgtEl>
                                      </p:cBhvr>
                                    </p:animEffect>
                                  </p:childTnLst>
                                </p:cTn>
                              </p:par>
                            </p:childTnLst>
                          </p:cTn>
                        </p:par>
                        <p:par>
                          <p:cTn id="13" fill="hold">
                            <p:stCondLst>
                              <p:cond delay="500"/>
                            </p:stCondLst>
                            <p:childTnLst>
                              <p:par>
                                <p:cTn id="14" presetID="12" presetClass="entr" presetSubtype="8" fill="hold" grpId="0" nodeType="afterEffect">
                                  <p:stCondLst>
                                    <p:cond delay="1000"/>
                                  </p:stCondLst>
                                  <p:childTnLst>
                                    <p:set>
                                      <p:cBhvr>
                                        <p:cTn id="15" dur="1" fill="hold">
                                          <p:stCondLst>
                                            <p:cond delay="0"/>
                                          </p:stCondLst>
                                        </p:cTn>
                                        <p:tgtEl>
                                          <p:spTgt spid="23557"/>
                                        </p:tgtEl>
                                        <p:attrNameLst>
                                          <p:attrName>style.visibility</p:attrName>
                                        </p:attrNameLst>
                                      </p:cBhvr>
                                      <p:to>
                                        <p:strVal val="visible"/>
                                      </p:to>
                                    </p:set>
                                    <p:animEffect transition="in" filter="slide(fromLeft)">
                                      <p:cBhvr>
                                        <p:cTn id="16" dur="500"/>
                                        <p:tgtEl>
                                          <p:spTgt spid="23557"/>
                                        </p:tgtEl>
                                      </p:cBhvr>
                                    </p:animEffect>
                                  </p:childTnLst>
                                </p:cTn>
                              </p:par>
                            </p:childTnLst>
                          </p:cTn>
                        </p:par>
                        <p:par>
                          <p:cTn id="17" fill="hold">
                            <p:stCondLst>
                              <p:cond delay="2000"/>
                            </p:stCondLst>
                            <p:childTnLst>
                              <p:par>
                                <p:cTn id="18" presetID="12" presetClass="entr" presetSubtype="8" fill="hold" grpId="0" nodeType="afterEffect">
                                  <p:stCondLst>
                                    <p:cond delay="0"/>
                                  </p:stCondLst>
                                  <p:childTnLst>
                                    <p:set>
                                      <p:cBhvr>
                                        <p:cTn id="19" dur="1" fill="hold">
                                          <p:stCondLst>
                                            <p:cond delay="0"/>
                                          </p:stCondLst>
                                        </p:cTn>
                                        <p:tgtEl>
                                          <p:spTgt spid="23576"/>
                                        </p:tgtEl>
                                        <p:attrNameLst>
                                          <p:attrName>style.visibility</p:attrName>
                                        </p:attrNameLst>
                                      </p:cBhvr>
                                      <p:to>
                                        <p:strVal val="visible"/>
                                      </p:to>
                                    </p:set>
                                    <p:animEffect transition="in" filter="slide(fromLeft)">
                                      <p:cBhvr>
                                        <p:cTn id="20" dur="500"/>
                                        <p:tgtEl>
                                          <p:spTgt spid="23576"/>
                                        </p:tgtEl>
                                      </p:cBhvr>
                                    </p:animEffect>
                                  </p:childTnLst>
                                </p:cTn>
                              </p:par>
                            </p:childTnLst>
                          </p:cTn>
                        </p:par>
                        <p:par>
                          <p:cTn id="21" fill="hold">
                            <p:stCondLst>
                              <p:cond delay="2500"/>
                            </p:stCondLst>
                            <p:childTnLst>
                              <p:par>
                                <p:cTn id="22" presetID="12" presetClass="entr" presetSubtype="1" fill="hold" grpId="0" nodeType="afterEffect">
                                  <p:stCondLst>
                                    <p:cond delay="1000"/>
                                  </p:stCondLst>
                                  <p:childTnLst>
                                    <p:set>
                                      <p:cBhvr>
                                        <p:cTn id="23" dur="1" fill="hold">
                                          <p:stCondLst>
                                            <p:cond delay="0"/>
                                          </p:stCondLst>
                                        </p:cTn>
                                        <p:tgtEl>
                                          <p:spTgt spid="23587"/>
                                        </p:tgtEl>
                                        <p:attrNameLst>
                                          <p:attrName>style.visibility</p:attrName>
                                        </p:attrNameLst>
                                      </p:cBhvr>
                                      <p:to>
                                        <p:strVal val="visible"/>
                                      </p:to>
                                    </p:set>
                                    <p:animEffect transition="in" filter="slide(fromTop)">
                                      <p:cBhvr>
                                        <p:cTn id="24" dur="500"/>
                                        <p:tgtEl>
                                          <p:spTgt spid="23587"/>
                                        </p:tgtEl>
                                      </p:cBhvr>
                                    </p:animEffect>
                                  </p:childTnLst>
                                </p:cTn>
                              </p:par>
                            </p:childTnLst>
                          </p:cTn>
                        </p:par>
                        <p:par>
                          <p:cTn id="25" fill="hold">
                            <p:stCondLst>
                              <p:cond delay="4000"/>
                            </p:stCondLst>
                            <p:childTnLst>
                              <p:par>
                                <p:cTn id="26" presetID="12" presetClass="entr" presetSubtype="1" fill="hold" grpId="0" nodeType="afterEffect">
                                  <p:stCondLst>
                                    <p:cond delay="0"/>
                                  </p:stCondLst>
                                  <p:childTnLst>
                                    <p:set>
                                      <p:cBhvr>
                                        <p:cTn id="27" dur="1" fill="hold">
                                          <p:stCondLst>
                                            <p:cond delay="0"/>
                                          </p:stCondLst>
                                        </p:cTn>
                                        <p:tgtEl>
                                          <p:spTgt spid="23572"/>
                                        </p:tgtEl>
                                        <p:attrNameLst>
                                          <p:attrName>style.visibility</p:attrName>
                                        </p:attrNameLst>
                                      </p:cBhvr>
                                      <p:to>
                                        <p:strVal val="visible"/>
                                      </p:to>
                                    </p:set>
                                    <p:animEffect transition="in" filter="slide(fromTop)">
                                      <p:cBhvr>
                                        <p:cTn id="28" dur="500"/>
                                        <p:tgtEl>
                                          <p:spTgt spid="23572"/>
                                        </p:tgtEl>
                                      </p:cBhvr>
                                    </p:animEffect>
                                  </p:childTnLst>
                                </p:cTn>
                              </p:par>
                            </p:childTnLst>
                          </p:cTn>
                        </p:par>
                        <p:par>
                          <p:cTn id="29" fill="hold">
                            <p:stCondLst>
                              <p:cond delay="4500"/>
                            </p:stCondLst>
                            <p:childTnLst>
                              <p:par>
                                <p:cTn id="30" presetID="12" presetClass="entr" presetSubtype="4" fill="hold" nodeType="afterEffect">
                                  <p:stCondLst>
                                    <p:cond delay="1000"/>
                                  </p:stCondLst>
                                  <p:childTnLst>
                                    <p:set>
                                      <p:cBhvr>
                                        <p:cTn id="31" dur="1" fill="hold">
                                          <p:stCondLst>
                                            <p:cond delay="0"/>
                                          </p:stCondLst>
                                        </p:cTn>
                                        <p:tgtEl>
                                          <p:spTgt spid="23696"/>
                                        </p:tgtEl>
                                        <p:attrNameLst>
                                          <p:attrName>style.visibility</p:attrName>
                                        </p:attrNameLst>
                                      </p:cBhvr>
                                      <p:to>
                                        <p:strVal val="visible"/>
                                      </p:to>
                                    </p:set>
                                    <p:animEffect transition="in" filter="slide(fromBottom)">
                                      <p:cBhvr>
                                        <p:cTn id="32" dur="500"/>
                                        <p:tgtEl>
                                          <p:spTgt spid="23696"/>
                                        </p:tgtEl>
                                      </p:cBhvr>
                                    </p:animEffect>
                                  </p:childTnLst>
                                </p:cTn>
                              </p:par>
                            </p:childTnLst>
                          </p:cTn>
                        </p:par>
                        <p:par>
                          <p:cTn id="33" fill="hold">
                            <p:stCondLst>
                              <p:cond delay="6000"/>
                            </p:stCondLst>
                            <p:childTnLst>
                              <p:par>
                                <p:cTn id="34" presetID="12" presetClass="entr" presetSubtype="4" fill="hold" grpId="0" nodeType="afterEffect">
                                  <p:stCondLst>
                                    <p:cond delay="1000"/>
                                  </p:stCondLst>
                                  <p:childTnLst>
                                    <p:set>
                                      <p:cBhvr>
                                        <p:cTn id="35" dur="1" fill="hold">
                                          <p:stCondLst>
                                            <p:cond delay="0"/>
                                          </p:stCondLst>
                                        </p:cTn>
                                        <p:tgtEl>
                                          <p:spTgt spid="23556"/>
                                        </p:tgtEl>
                                        <p:attrNameLst>
                                          <p:attrName>style.visibility</p:attrName>
                                        </p:attrNameLst>
                                      </p:cBhvr>
                                      <p:to>
                                        <p:strVal val="visible"/>
                                      </p:to>
                                    </p:set>
                                    <p:animEffect transition="in" filter="slide(fromBottom)">
                                      <p:cBhvr>
                                        <p:cTn id="36" dur="500"/>
                                        <p:tgtEl>
                                          <p:spTgt spid="23556"/>
                                        </p:tgtEl>
                                      </p:cBhvr>
                                    </p:animEffect>
                                  </p:childTnLst>
                                </p:cTn>
                              </p:par>
                            </p:childTnLst>
                          </p:cTn>
                        </p:par>
                        <p:par>
                          <p:cTn id="37" fill="hold">
                            <p:stCondLst>
                              <p:cond delay="7500"/>
                            </p:stCondLst>
                            <p:childTnLst>
                              <p:par>
                                <p:cTn id="38" presetID="12" presetClass="entr" presetSubtype="1" fill="hold" nodeType="afterEffect">
                                  <p:stCondLst>
                                    <p:cond delay="1000"/>
                                  </p:stCondLst>
                                  <p:childTnLst>
                                    <p:set>
                                      <p:cBhvr>
                                        <p:cTn id="39" dur="1" fill="hold">
                                          <p:stCondLst>
                                            <p:cond delay="0"/>
                                          </p:stCondLst>
                                        </p:cTn>
                                        <p:tgtEl>
                                          <p:spTgt spid="23690"/>
                                        </p:tgtEl>
                                        <p:attrNameLst>
                                          <p:attrName>style.visibility</p:attrName>
                                        </p:attrNameLst>
                                      </p:cBhvr>
                                      <p:to>
                                        <p:strVal val="visible"/>
                                      </p:to>
                                    </p:set>
                                    <p:animEffect transition="in" filter="slide(fromTop)">
                                      <p:cBhvr>
                                        <p:cTn id="40" dur="500"/>
                                        <p:tgtEl>
                                          <p:spTgt spid="23690"/>
                                        </p:tgtEl>
                                      </p:cBhvr>
                                    </p:animEffect>
                                  </p:childTnLst>
                                </p:cTn>
                              </p:par>
                            </p:childTnLst>
                          </p:cTn>
                        </p:par>
                        <p:par>
                          <p:cTn id="41" fill="hold">
                            <p:stCondLst>
                              <p:cond delay="9000"/>
                            </p:stCondLst>
                            <p:childTnLst>
                              <p:par>
                                <p:cTn id="42" presetID="12" presetClass="entr" presetSubtype="8" fill="hold" grpId="0" nodeType="afterEffect">
                                  <p:stCondLst>
                                    <p:cond delay="2000"/>
                                  </p:stCondLst>
                                  <p:childTnLst>
                                    <p:set>
                                      <p:cBhvr>
                                        <p:cTn id="43" dur="1" fill="hold">
                                          <p:stCondLst>
                                            <p:cond delay="0"/>
                                          </p:stCondLst>
                                        </p:cTn>
                                        <p:tgtEl>
                                          <p:spTgt spid="23695"/>
                                        </p:tgtEl>
                                        <p:attrNameLst>
                                          <p:attrName>style.visibility</p:attrName>
                                        </p:attrNameLst>
                                      </p:cBhvr>
                                      <p:to>
                                        <p:strVal val="visible"/>
                                      </p:to>
                                    </p:set>
                                    <p:animEffect transition="in" filter="slide(fromLeft)">
                                      <p:cBhvr>
                                        <p:cTn id="44" dur="500"/>
                                        <p:tgtEl>
                                          <p:spTgt spid="23695"/>
                                        </p:tgtEl>
                                      </p:cBhvr>
                                    </p:animEffect>
                                  </p:childTnLst>
                                  <p:subTnLst>
                                    <p:set>
                                      <p:cBhvr override="childStyle">
                                        <p:cTn dur="1" fill="hold" display="0" masterRel="nextClick" afterEffect="1"/>
                                        <p:tgtEl>
                                          <p:spTgt spid="23695"/>
                                        </p:tgtEl>
                                        <p:attrNameLst>
                                          <p:attrName>style.visibility</p:attrName>
                                        </p:attrNameLst>
                                      </p:cBhvr>
                                      <p:to>
                                        <p:strVal val="hidden"/>
                                      </p:to>
                                    </p:set>
                                  </p:subTnLst>
                                </p:cTn>
                              </p:par>
                            </p:childTnLst>
                          </p:cTn>
                        </p:par>
                      </p:childTnLst>
                    </p:cTn>
                  </p:par>
                  <p:par>
                    <p:cTn id="45" fill="hold">
                      <p:stCondLst>
                        <p:cond delay="indefinite"/>
                      </p:stCondLst>
                      <p:childTnLst>
                        <p:par>
                          <p:cTn id="46" fill="hold">
                            <p:stCondLst>
                              <p:cond delay="0"/>
                            </p:stCondLst>
                            <p:childTnLst>
                              <p:par>
                                <p:cTn id="47" presetID="12" presetClass="entr" presetSubtype="1" fill="hold" grpId="0" nodeType="clickEffect">
                                  <p:stCondLst>
                                    <p:cond delay="0"/>
                                  </p:stCondLst>
                                  <p:childTnLst>
                                    <p:set>
                                      <p:cBhvr>
                                        <p:cTn id="48" dur="1" fill="hold">
                                          <p:stCondLst>
                                            <p:cond delay="0"/>
                                          </p:stCondLst>
                                        </p:cTn>
                                        <p:tgtEl>
                                          <p:spTgt spid="23578"/>
                                        </p:tgtEl>
                                        <p:attrNameLst>
                                          <p:attrName>style.visibility</p:attrName>
                                        </p:attrNameLst>
                                      </p:cBhvr>
                                      <p:to>
                                        <p:strVal val="visible"/>
                                      </p:to>
                                    </p:set>
                                    <p:animEffect transition="in" filter="slide(fromTop)">
                                      <p:cBhvr>
                                        <p:cTn id="49" dur="500"/>
                                        <p:tgtEl>
                                          <p:spTgt spid="23578"/>
                                        </p:tgtEl>
                                      </p:cBhvr>
                                    </p:animEffect>
                                  </p:childTnLst>
                                </p:cTn>
                              </p:par>
                            </p:childTnLst>
                          </p:cTn>
                        </p:par>
                        <p:par>
                          <p:cTn id="50" fill="hold">
                            <p:stCondLst>
                              <p:cond delay="500"/>
                            </p:stCondLst>
                            <p:childTnLst>
                              <p:par>
                                <p:cTn id="51" presetID="12" presetClass="entr" presetSubtype="8" fill="hold" grpId="0" nodeType="afterEffect">
                                  <p:stCondLst>
                                    <p:cond delay="1000"/>
                                  </p:stCondLst>
                                  <p:childTnLst>
                                    <p:set>
                                      <p:cBhvr>
                                        <p:cTn id="52" dur="1" fill="hold">
                                          <p:stCondLst>
                                            <p:cond delay="0"/>
                                          </p:stCondLst>
                                        </p:cTn>
                                        <p:tgtEl>
                                          <p:spTgt spid="23580"/>
                                        </p:tgtEl>
                                        <p:attrNameLst>
                                          <p:attrName>style.visibility</p:attrName>
                                        </p:attrNameLst>
                                      </p:cBhvr>
                                      <p:to>
                                        <p:strVal val="visible"/>
                                      </p:to>
                                    </p:set>
                                    <p:animEffect transition="in" filter="slide(fromLeft)">
                                      <p:cBhvr>
                                        <p:cTn id="53" dur="500"/>
                                        <p:tgtEl>
                                          <p:spTgt spid="23580"/>
                                        </p:tgtEl>
                                      </p:cBhvr>
                                    </p:animEffect>
                                  </p:childTnLst>
                                </p:cTn>
                              </p:par>
                            </p:childTnLst>
                          </p:cTn>
                        </p:par>
                        <p:par>
                          <p:cTn id="54" fill="hold">
                            <p:stCondLst>
                              <p:cond delay="2000"/>
                            </p:stCondLst>
                            <p:childTnLst>
                              <p:par>
                                <p:cTn id="55" presetID="12" presetClass="entr" presetSubtype="2" fill="hold" grpId="0" nodeType="afterEffect">
                                  <p:stCondLst>
                                    <p:cond delay="1000"/>
                                  </p:stCondLst>
                                  <p:childTnLst>
                                    <p:set>
                                      <p:cBhvr>
                                        <p:cTn id="56" dur="1" fill="hold">
                                          <p:stCondLst>
                                            <p:cond delay="0"/>
                                          </p:stCondLst>
                                        </p:cTn>
                                        <p:tgtEl>
                                          <p:spTgt spid="23579"/>
                                        </p:tgtEl>
                                        <p:attrNameLst>
                                          <p:attrName>style.visibility</p:attrName>
                                        </p:attrNameLst>
                                      </p:cBhvr>
                                      <p:to>
                                        <p:strVal val="visible"/>
                                      </p:to>
                                    </p:set>
                                    <p:animEffect transition="in" filter="slide(fromRight)">
                                      <p:cBhvr>
                                        <p:cTn id="57" dur="500"/>
                                        <p:tgtEl>
                                          <p:spTgt spid="23579"/>
                                        </p:tgtEl>
                                      </p:cBhvr>
                                    </p:animEffect>
                                  </p:childTnLst>
                                </p:cTn>
                              </p:par>
                            </p:childTnLst>
                          </p:cTn>
                        </p:par>
                        <p:par>
                          <p:cTn id="58" fill="hold">
                            <p:stCondLst>
                              <p:cond delay="3500"/>
                            </p:stCondLst>
                            <p:childTnLst>
                              <p:par>
                                <p:cTn id="59" presetID="12" presetClass="entr" presetSubtype="1" fill="hold" grpId="0" nodeType="afterEffect">
                                  <p:stCondLst>
                                    <p:cond delay="1000"/>
                                  </p:stCondLst>
                                  <p:childTnLst>
                                    <p:set>
                                      <p:cBhvr>
                                        <p:cTn id="60" dur="1" fill="hold">
                                          <p:stCondLst>
                                            <p:cond delay="0"/>
                                          </p:stCondLst>
                                        </p:cTn>
                                        <p:tgtEl>
                                          <p:spTgt spid="23586"/>
                                        </p:tgtEl>
                                        <p:attrNameLst>
                                          <p:attrName>style.visibility</p:attrName>
                                        </p:attrNameLst>
                                      </p:cBhvr>
                                      <p:to>
                                        <p:strVal val="visible"/>
                                      </p:to>
                                    </p:set>
                                    <p:animEffect transition="in" filter="slide(fromTop)">
                                      <p:cBhvr>
                                        <p:cTn id="61" dur="500"/>
                                        <p:tgtEl>
                                          <p:spTgt spid="23586"/>
                                        </p:tgtEl>
                                      </p:cBhvr>
                                    </p:animEffect>
                                  </p:childTnLst>
                                </p:cTn>
                              </p:par>
                            </p:childTnLst>
                          </p:cTn>
                        </p:par>
                        <p:par>
                          <p:cTn id="62" fill="hold">
                            <p:stCondLst>
                              <p:cond delay="5000"/>
                            </p:stCondLst>
                            <p:childTnLst>
                              <p:par>
                                <p:cTn id="63" presetID="12" presetClass="entr" presetSubtype="8" fill="hold" grpId="0" nodeType="afterEffect">
                                  <p:stCondLst>
                                    <p:cond delay="1000"/>
                                  </p:stCondLst>
                                  <p:childTnLst>
                                    <p:set>
                                      <p:cBhvr>
                                        <p:cTn id="64" dur="1" fill="hold">
                                          <p:stCondLst>
                                            <p:cond delay="0"/>
                                          </p:stCondLst>
                                        </p:cTn>
                                        <p:tgtEl>
                                          <p:spTgt spid="23699"/>
                                        </p:tgtEl>
                                        <p:attrNameLst>
                                          <p:attrName>style.visibility</p:attrName>
                                        </p:attrNameLst>
                                      </p:cBhvr>
                                      <p:to>
                                        <p:strVal val="visible"/>
                                      </p:to>
                                    </p:set>
                                    <p:animEffect transition="in" filter="slide(fromLeft)">
                                      <p:cBhvr>
                                        <p:cTn id="65" dur="500"/>
                                        <p:tgtEl>
                                          <p:spTgt spid="23699"/>
                                        </p:tgtEl>
                                      </p:cBhvr>
                                    </p:animEffect>
                                  </p:childTnLst>
                                </p:cTn>
                              </p:par>
                            </p:childTnLst>
                          </p:cTn>
                        </p:par>
                        <p:par>
                          <p:cTn id="66" fill="hold">
                            <p:stCondLst>
                              <p:cond delay="6500"/>
                            </p:stCondLst>
                            <p:childTnLst>
                              <p:par>
                                <p:cTn id="67" presetID="12" presetClass="entr" presetSubtype="2" fill="hold" grpId="0" nodeType="afterEffect">
                                  <p:stCondLst>
                                    <p:cond delay="1000"/>
                                  </p:stCondLst>
                                  <p:childTnLst>
                                    <p:set>
                                      <p:cBhvr>
                                        <p:cTn id="68" dur="1" fill="hold">
                                          <p:stCondLst>
                                            <p:cond delay="0"/>
                                          </p:stCondLst>
                                        </p:cTn>
                                        <p:tgtEl>
                                          <p:spTgt spid="23581"/>
                                        </p:tgtEl>
                                        <p:attrNameLst>
                                          <p:attrName>style.visibility</p:attrName>
                                        </p:attrNameLst>
                                      </p:cBhvr>
                                      <p:to>
                                        <p:strVal val="visible"/>
                                      </p:to>
                                    </p:set>
                                    <p:animEffect transition="in" filter="slide(fromRight)">
                                      <p:cBhvr>
                                        <p:cTn id="69" dur="500"/>
                                        <p:tgtEl>
                                          <p:spTgt spid="23581"/>
                                        </p:tgtEl>
                                      </p:cBhvr>
                                    </p:animEffect>
                                  </p:childTnLst>
                                </p:cTn>
                              </p:par>
                            </p:childTnLst>
                          </p:cTn>
                        </p:par>
                        <p:par>
                          <p:cTn id="70" fill="hold">
                            <p:stCondLst>
                              <p:cond delay="8000"/>
                            </p:stCondLst>
                            <p:childTnLst>
                              <p:par>
                                <p:cTn id="71" presetID="12" presetClass="entr" presetSubtype="8" fill="hold" grpId="0" nodeType="afterEffect">
                                  <p:stCondLst>
                                    <p:cond delay="1000"/>
                                  </p:stCondLst>
                                  <p:childTnLst>
                                    <p:set>
                                      <p:cBhvr>
                                        <p:cTn id="72" dur="1" fill="hold">
                                          <p:stCondLst>
                                            <p:cond delay="0"/>
                                          </p:stCondLst>
                                        </p:cTn>
                                        <p:tgtEl>
                                          <p:spTgt spid="23577"/>
                                        </p:tgtEl>
                                        <p:attrNameLst>
                                          <p:attrName>style.visibility</p:attrName>
                                        </p:attrNameLst>
                                      </p:cBhvr>
                                      <p:to>
                                        <p:strVal val="visible"/>
                                      </p:to>
                                    </p:set>
                                    <p:animEffect transition="in" filter="slide(fromLeft)">
                                      <p:cBhvr>
                                        <p:cTn id="73" dur="500"/>
                                        <p:tgtEl>
                                          <p:spTgt spid="23577"/>
                                        </p:tgtEl>
                                      </p:cBhvr>
                                    </p:animEffect>
                                  </p:childTnLst>
                                </p:cTn>
                              </p:par>
                            </p:childTnLst>
                          </p:cTn>
                        </p:par>
                        <p:par>
                          <p:cTn id="74" fill="hold">
                            <p:stCondLst>
                              <p:cond delay="9500"/>
                            </p:stCondLst>
                            <p:childTnLst>
                              <p:par>
                                <p:cTn id="75" presetID="12" presetClass="entr" presetSubtype="1" fill="hold" grpId="0" nodeType="afterEffect">
                                  <p:stCondLst>
                                    <p:cond delay="2000"/>
                                  </p:stCondLst>
                                  <p:childTnLst>
                                    <p:set>
                                      <p:cBhvr>
                                        <p:cTn id="76" dur="1" fill="hold">
                                          <p:stCondLst>
                                            <p:cond delay="0"/>
                                          </p:stCondLst>
                                        </p:cTn>
                                        <p:tgtEl>
                                          <p:spTgt spid="23566"/>
                                        </p:tgtEl>
                                        <p:attrNameLst>
                                          <p:attrName>style.visibility</p:attrName>
                                        </p:attrNameLst>
                                      </p:cBhvr>
                                      <p:to>
                                        <p:strVal val="visible"/>
                                      </p:to>
                                    </p:set>
                                    <p:animEffect transition="in" filter="slide(fromTop)">
                                      <p:cBhvr>
                                        <p:cTn id="77" dur="500"/>
                                        <p:tgtEl>
                                          <p:spTgt spid="23566"/>
                                        </p:tgtEl>
                                      </p:cBhvr>
                                    </p:animEffect>
                                  </p:childTnLst>
                                </p:cTn>
                              </p:par>
                            </p:childTnLst>
                          </p:cTn>
                        </p:par>
                        <p:par>
                          <p:cTn id="78" fill="hold">
                            <p:stCondLst>
                              <p:cond delay="12000"/>
                            </p:stCondLst>
                            <p:childTnLst>
                              <p:par>
                                <p:cTn id="79" presetID="12" presetClass="entr" presetSubtype="8" fill="hold" grpId="0" nodeType="afterEffect">
                                  <p:stCondLst>
                                    <p:cond delay="1000"/>
                                  </p:stCondLst>
                                  <p:childTnLst>
                                    <p:set>
                                      <p:cBhvr>
                                        <p:cTn id="80" dur="1" fill="hold">
                                          <p:stCondLst>
                                            <p:cond delay="0"/>
                                          </p:stCondLst>
                                        </p:cTn>
                                        <p:tgtEl>
                                          <p:spTgt spid="23573"/>
                                        </p:tgtEl>
                                        <p:attrNameLst>
                                          <p:attrName>style.visibility</p:attrName>
                                        </p:attrNameLst>
                                      </p:cBhvr>
                                      <p:to>
                                        <p:strVal val="visible"/>
                                      </p:to>
                                    </p:set>
                                    <p:animEffect transition="in" filter="slide(fromLeft)">
                                      <p:cBhvr>
                                        <p:cTn id="81" dur="500"/>
                                        <p:tgtEl>
                                          <p:spTgt spid="23573"/>
                                        </p:tgtEl>
                                      </p:cBhvr>
                                    </p:animEffect>
                                  </p:childTnLst>
                                </p:cTn>
                              </p:par>
                            </p:childTnLst>
                          </p:cTn>
                        </p:par>
                        <p:par>
                          <p:cTn id="82" fill="hold">
                            <p:stCondLst>
                              <p:cond delay="13500"/>
                            </p:stCondLst>
                            <p:childTnLst>
                              <p:par>
                                <p:cTn id="83" presetID="12" presetClass="entr" presetSubtype="8" fill="hold" grpId="0" nodeType="afterEffect">
                                  <p:stCondLst>
                                    <p:cond delay="1000"/>
                                  </p:stCondLst>
                                  <p:childTnLst>
                                    <p:set>
                                      <p:cBhvr>
                                        <p:cTn id="84" dur="1" fill="hold">
                                          <p:stCondLst>
                                            <p:cond delay="0"/>
                                          </p:stCondLst>
                                        </p:cTn>
                                        <p:tgtEl>
                                          <p:spTgt spid="23567"/>
                                        </p:tgtEl>
                                        <p:attrNameLst>
                                          <p:attrName>style.visibility</p:attrName>
                                        </p:attrNameLst>
                                      </p:cBhvr>
                                      <p:to>
                                        <p:strVal val="visible"/>
                                      </p:to>
                                    </p:set>
                                    <p:animEffect transition="in" filter="slide(fromLeft)">
                                      <p:cBhvr>
                                        <p:cTn id="85" dur="500"/>
                                        <p:tgtEl>
                                          <p:spTgt spid="23567"/>
                                        </p:tgtEl>
                                      </p:cBhvr>
                                    </p:animEffect>
                                  </p:childTnLst>
                                </p:cTn>
                              </p:par>
                            </p:childTnLst>
                          </p:cTn>
                        </p:par>
                        <p:par>
                          <p:cTn id="86" fill="hold">
                            <p:stCondLst>
                              <p:cond delay="15000"/>
                            </p:stCondLst>
                            <p:childTnLst>
                              <p:par>
                                <p:cTn id="87" presetID="12" presetClass="entr" presetSubtype="1" fill="hold" grpId="0" nodeType="afterEffect">
                                  <p:stCondLst>
                                    <p:cond delay="1000"/>
                                  </p:stCondLst>
                                  <p:childTnLst>
                                    <p:set>
                                      <p:cBhvr>
                                        <p:cTn id="88" dur="1" fill="hold">
                                          <p:stCondLst>
                                            <p:cond delay="0"/>
                                          </p:stCondLst>
                                        </p:cTn>
                                        <p:tgtEl>
                                          <p:spTgt spid="23569"/>
                                        </p:tgtEl>
                                        <p:attrNameLst>
                                          <p:attrName>style.visibility</p:attrName>
                                        </p:attrNameLst>
                                      </p:cBhvr>
                                      <p:to>
                                        <p:strVal val="visible"/>
                                      </p:to>
                                    </p:set>
                                    <p:animEffect transition="in" filter="slide(fromTop)">
                                      <p:cBhvr>
                                        <p:cTn id="89" dur="500"/>
                                        <p:tgtEl>
                                          <p:spTgt spid="23569"/>
                                        </p:tgtEl>
                                      </p:cBhvr>
                                    </p:animEffect>
                                  </p:childTnLst>
                                </p:cTn>
                              </p:par>
                            </p:childTnLst>
                          </p:cTn>
                        </p:par>
                        <p:par>
                          <p:cTn id="90" fill="hold">
                            <p:stCondLst>
                              <p:cond delay="16500"/>
                            </p:stCondLst>
                            <p:childTnLst>
                              <p:par>
                                <p:cTn id="91" presetID="12" presetClass="entr" presetSubtype="8" fill="hold" grpId="0" nodeType="afterEffect">
                                  <p:stCondLst>
                                    <p:cond delay="1000"/>
                                  </p:stCondLst>
                                  <p:childTnLst>
                                    <p:set>
                                      <p:cBhvr>
                                        <p:cTn id="92" dur="1" fill="hold">
                                          <p:stCondLst>
                                            <p:cond delay="0"/>
                                          </p:stCondLst>
                                        </p:cTn>
                                        <p:tgtEl>
                                          <p:spTgt spid="23565"/>
                                        </p:tgtEl>
                                        <p:attrNameLst>
                                          <p:attrName>style.visibility</p:attrName>
                                        </p:attrNameLst>
                                      </p:cBhvr>
                                      <p:to>
                                        <p:strVal val="visible"/>
                                      </p:to>
                                    </p:set>
                                    <p:animEffect transition="in" filter="slide(fromLeft)">
                                      <p:cBhvr>
                                        <p:cTn id="93" dur="500"/>
                                        <p:tgtEl>
                                          <p:spTgt spid="23565"/>
                                        </p:tgtEl>
                                      </p:cBhvr>
                                    </p:animEffect>
                                  </p:childTnLst>
                                </p:cTn>
                              </p:par>
                            </p:childTnLst>
                          </p:cTn>
                        </p:par>
                        <p:par>
                          <p:cTn id="94" fill="hold">
                            <p:stCondLst>
                              <p:cond delay="18000"/>
                            </p:stCondLst>
                            <p:childTnLst>
                              <p:par>
                                <p:cTn id="95" presetID="12" presetClass="entr" presetSubtype="8" fill="hold" grpId="0" nodeType="afterEffect">
                                  <p:stCondLst>
                                    <p:cond delay="1000"/>
                                  </p:stCondLst>
                                  <p:childTnLst>
                                    <p:set>
                                      <p:cBhvr>
                                        <p:cTn id="96" dur="1" fill="hold">
                                          <p:stCondLst>
                                            <p:cond delay="0"/>
                                          </p:stCondLst>
                                        </p:cTn>
                                        <p:tgtEl>
                                          <p:spTgt spid="23568"/>
                                        </p:tgtEl>
                                        <p:attrNameLst>
                                          <p:attrName>style.visibility</p:attrName>
                                        </p:attrNameLst>
                                      </p:cBhvr>
                                      <p:to>
                                        <p:strVal val="visible"/>
                                      </p:to>
                                    </p:set>
                                    <p:animEffect transition="in" filter="slide(fromLeft)">
                                      <p:cBhvr>
                                        <p:cTn id="97" dur="500"/>
                                        <p:tgtEl>
                                          <p:spTgt spid="23568"/>
                                        </p:tgtEl>
                                      </p:cBhvr>
                                    </p:animEffect>
                                  </p:childTnLst>
                                </p:cTn>
                              </p:par>
                            </p:childTnLst>
                          </p:cTn>
                        </p:par>
                        <p:par>
                          <p:cTn id="98" fill="hold">
                            <p:stCondLst>
                              <p:cond delay="19500"/>
                            </p:stCondLst>
                            <p:childTnLst>
                              <p:par>
                                <p:cTn id="99" presetID="12" presetClass="entr" presetSubtype="8" fill="hold" grpId="0" nodeType="afterEffect">
                                  <p:stCondLst>
                                    <p:cond delay="1000"/>
                                  </p:stCondLst>
                                  <p:childTnLst>
                                    <p:set>
                                      <p:cBhvr>
                                        <p:cTn id="100" dur="1" fill="hold">
                                          <p:stCondLst>
                                            <p:cond delay="0"/>
                                          </p:stCondLst>
                                        </p:cTn>
                                        <p:tgtEl>
                                          <p:spTgt spid="23574"/>
                                        </p:tgtEl>
                                        <p:attrNameLst>
                                          <p:attrName>style.visibility</p:attrName>
                                        </p:attrNameLst>
                                      </p:cBhvr>
                                      <p:to>
                                        <p:strVal val="visible"/>
                                      </p:to>
                                    </p:set>
                                    <p:animEffect transition="in" filter="slide(fromLeft)">
                                      <p:cBhvr>
                                        <p:cTn id="101" dur="500"/>
                                        <p:tgtEl>
                                          <p:spTgt spid="23574"/>
                                        </p:tgtEl>
                                      </p:cBhvr>
                                    </p:animEffect>
                                  </p:childTnLst>
                                </p:cTn>
                              </p:par>
                            </p:childTnLst>
                          </p:cTn>
                        </p:par>
                        <p:par>
                          <p:cTn id="102" fill="hold">
                            <p:stCondLst>
                              <p:cond delay="21000"/>
                            </p:stCondLst>
                            <p:childTnLst>
                              <p:par>
                                <p:cTn id="103" presetID="12" presetClass="entr" presetSubtype="1" fill="hold" grpId="0" nodeType="afterEffect">
                                  <p:stCondLst>
                                    <p:cond delay="1000"/>
                                  </p:stCondLst>
                                  <p:childTnLst>
                                    <p:set>
                                      <p:cBhvr>
                                        <p:cTn id="104" dur="1" fill="hold">
                                          <p:stCondLst>
                                            <p:cond delay="0"/>
                                          </p:stCondLst>
                                        </p:cTn>
                                        <p:tgtEl>
                                          <p:spTgt spid="23575"/>
                                        </p:tgtEl>
                                        <p:attrNameLst>
                                          <p:attrName>style.visibility</p:attrName>
                                        </p:attrNameLst>
                                      </p:cBhvr>
                                      <p:to>
                                        <p:strVal val="visible"/>
                                      </p:to>
                                    </p:set>
                                    <p:animEffect transition="in" filter="slide(fromTop)">
                                      <p:cBhvr>
                                        <p:cTn id="105" dur="500"/>
                                        <p:tgtEl>
                                          <p:spTgt spid="235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693" grpId="0" animBg="1"/>
      <p:bldP spid="23556" grpId="0" animBg="1"/>
      <p:bldP spid="23565" grpId="0" autoUpdateAnimBg="0"/>
      <p:bldP spid="23567" grpId="0" animBg="1"/>
      <p:bldP spid="23568" grpId="0" animBg="1"/>
      <p:bldP spid="23569" grpId="0" animBg="1"/>
      <p:bldP spid="23572" grpId="0" autoUpdateAnimBg="0"/>
      <p:bldP spid="23573" grpId="0" autoUpdateAnimBg="0"/>
      <p:bldP spid="23574" grpId="0" autoUpdateAnimBg="0"/>
      <p:bldP spid="23575" grpId="0" autoUpdateAnimBg="0"/>
      <p:bldP spid="23576" grpId="0" autoUpdateAnimBg="0"/>
      <p:bldP spid="23577" grpId="0" autoUpdateAnimBg="0"/>
      <p:bldP spid="23579" grpId="0" animBg="1"/>
      <p:bldP spid="23580" grpId="0" autoUpdateAnimBg="0"/>
      <p:bldP spid="23581" grpId="0" animBg="1"/>
      <p:bldP spid="23557" grpId="0" animBg="1"/>
      <p:bldP spid="23586" grpId="0" animBg="1"/>
      <p:bldP spid="23587" grpId="0" animBg="1"/>
      <p:bldP spid="23578" grpId="0" animBg="1"/>
      <p:bldP spid="23566" grpId="0" animBg="1"/>
      <p:bldP spid="23694" grpId="0" animBg="1"/>
      <p:bldP spid="23695" grpId="0" animBg="1"/>
      <p:bldP spid="23699" grpId="0" autoUpdateAnimBg="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690563" y="119063"/>
            <a:ext cx="7772400" cy="871537"/>
          </a:xfrm>
          <a:noFill/>
          <a:ln/>
        </p:spPr>
        <p:txBody>
          <a:bodyPr/>
          <a:lstStyle/>
          <a:p>
            <a:r>
              <a:rPr lang="en-US"/>
              <a:t>Confidence Interval Approach to</a:t>
            </a:r>
            <a:br>
              <a:rPr lang="en-US"/>
            </a:br>
            <a:r>
              <a:rPr lang="en-US"/>
              <a:t>Two-Tailed Tests About a Population Mean</a:t>
            </a:r>
          </a:p>
        </p:txBody>
      </p:sp>
      <p:grpSp>
        <p:nvGrpSpPr>
          <p:cNvPr id="26636" name="Group 12"/>
          <p:cNvGrpSpPr>
            <a:grpSpLocks/>
          </p:cNvGrpSpPr>
          <p:nvPr/>
        </p:nvGrpSpPr>
        <p:grpSpPr bwMode="auto">
          <a:xfrm>
            <a:off x="693964" y="1223736"/>
            <a:ext cx="7848600" cy="1428750"/>
            <a:chOff x="420" y="876"/>
            <a:chExt cx="4944" cy="900"/>
          </a:xfrm>
        </p:grpSpPr>
        <p:sp>
          <p:nvSpPr>
            <p:cNvPr id="26629" name="Rectangle 5"/>
            <p:cNvSpPr>
              <a:spLocks noChangeArrowheads="1"/>
            </p:cNvSpPr>
            <p:nvPr/>
          </p:nvSpPr>
          <p:spPr bwMode="auto">
            <a:xfrm>
              <a:off x="420" y="876"/>
              <a:ext cx="4944" cy="900"/>
            </a:xfrm>
            <a:prstGeom prst="rect">
              <a:avLst/>
            </a:prstGeom>
            <a:noFill/>
            <a:ln w="12700">
              <a:noFill/>
              <a:miter lim="800000"/>
              <a:headEnd/>
              <a:tailEnd/>
            </a:ln>
            <a:effectLst/>
          </p:spPr>
          <p:txBody>
            <a:bodyPr wrap="none" anchor="ctr"/>
            <a:lstStyle/>
            <a:p>
              <a:pPr algn="l">
                <a:lnSpc>
                  <a:spcPct val="90000"/>
                </a:lnSpc>
                <a:spcBef>
                  <a:spcPct val="20000"/>
                </a:spcBef>
                <a:buClr>
                  <a:srgbClr val="66FFFF"/>
                </a:buClr>
                <a:buSzPct val="90000"/>
                <a:buFont typeface="Wingdings" pitchFamily="2" charset="2"/>
                <a:buChar char="n"/>
              </a:pPr>
              <a:r>
                <a:rPr lang="en-US" sz="2400" dirty="0">
                  <a:effectLst>
                    <a:outerShdw blurRad="38100" dist="38100" dir="2700000" algn="tl">
                      <a:srgbClr val="000000"/>
                    </a:outerShdw>
                  </a:effectLst>
                  <a:latin typeface="Book Antiqua" pitchFamily="18" charset="0"/>
                </a:rPr>
                <a:t>  Select a simple random sample from the population</a:t>
              </a:r>
            </a:p>
            <a:p>
              <a:pPr algn="l">
                <a:lnSpc>
                  <a:spcPct val="90000"/>
                </a:lnSpc>
                <a:spcBef>
                  <a:spcPct val="20000"/>
                </a:spcBef>
                <a:buClr>
                  <a:srgbClr val="66FFFF"/>
                </a:buClr>
                <a:buSzPct val="75000"/>
                <a:buFont typeface="Monotype Sorts" pitchFamily="2" charset="2"/>
                <a:buNone/>
              </a:pPr>
              <a:r>
                <a:rPr lang="en-US" sz="2400" dirty="0">
                  <a:effectLst>
                    <a:outerShdw blurRad="38100" dist="38100" dir="2700000" algn="tl">
                      <a:srgbClr val="000000"/>
                    </a:outerShdw>
                  </a:effectLst>
                  <a:latin typeface="Book Antiqua" pitchFamily="18" charset="0"/>
                </a:rPr>
                <a:t>     and use the value of the sample mean     to develop</a:t>
              </a:r>
            </a:p>
            <a:p>
              <a:pPr algn="l">
                <a:lnSpc>
                  <a:spcPct val="90000"/>
                </a:lnSpc>
                <a:spcBef>
                  <a:spcPct val="20000"/>
                </a:spcBef>
                <a:buClr>
                  <a:srgbClr val="66FFFF"/>
                </a:buClr>
                <a:buSzPct val="75000"/>
                <a:buFont typeface="Monotype Sorts" pitchFamily="2" charset="2"/>
                <a:buNone/>
              </a:pPr>
              <a:r>
                <a:rPr lang="en-US" sz="2400" dirty="0">
                  <a:effectLst>
                    <a:outerShdw blurRad="38100" dist="38100" dir="2700000" algn="tl">
                      <a:srgbClr val="000000"/>
                    </a:outerShdw>
                  </a:effectLst>
                  <a:latin typeface="Book Antiqua" pitchFamily="18" charset="0"/>
                </a:rPr>
                <a:t>     the confidence interval for the population mean </a:t>
              </a:r>
              <a:r>
                <a:rPr lang="en-US" sz="2400" i="1" dirty="0">
                  <a:effectLst>
                    <a:outerShdw blurRad="38100" dist="38100" dir="2700000" algn="tl">
                      <a:srgbClr val="000000"/>
                    </a:outerShdw>
                  </a:effectLst>
                  <a:latin typeface="Symbol" pitchFamily="18" charset="2"/>
                </a:rPr>
                <a:t></a:t>
              </a:r>
              <a:r>
                <a:rPr lang="en-US" sz="2400" dirty="0">
                  <a:effectLst>
                    <a:outerShdw blurRad="38100" dist="38100" dir="2700000" algn="tl">
                      <a:srgbClr val="000000"/>
                    </a:outerShdw>
                  </a:effectLst>
                  <a:latin typeface="Book Antiqua" pitchFamily="18" charset="0"/>
                </a:rPr>
                <a:t>.</a:t>
              </a:r>
            </a:p>
            <a:p>
              <a:pPr algn="l">
                <a:lnSpc>
                  <a:spcPct val="90000"/>
                </a:lnSpc>
                <a:spcBef>
                  <a:spcPct val="20000"/>
                </a:spcBef>
                <a:buClr>
                  <a:srgbClr val="66FFFF"/>
                </a:buClr>
                <a:buSzPct val="75000"/>
                <a:buFont typeface="Monotype Sorts" pitchFamily="2" charset="2"/>
                <a:buNone/>
              </a:pPr>
              <a:r>
                <a:rPr lang="en-US" sz="2400" dirty="0">
                  <a:effectLst>
                    <a:outerShdw blurRad="38100" dist="38100" dir="2700000" algn="tl">
                      <a:srgbClr val="000000"/>
                    </a:outerShdw>
                  </a:effectLst>
                  <a:latin typeface="Book Antiqua" pitchFamily="18" charset="0"/>
                </a:rPr>
                <a:t>     (Confidence intervals are covered in earlier sessions.)</a:t>
              </a:r>
              <a:endParaRPr lang="en-US" dirty="0">
                <a:effectLst>
                  <a:outerShdw blurRad="38100" dist="38100" dir="2700000" algn="tl">
                    <a:srgbClr val="000000"/>
                  </a:outerShdw>
                </a:effectLst>
                <a:latin typeface="Book Antiqua" pitchFamily="18" charset="0"/>
              </a:endParaRPr>
            </a:p>
          </p:txBody>
        </p:sp>
        <p:graphicFrame>
          <p:nvGraphicFramePr>
            <p:cNvPr id="26628" name="Object 4">
              <a:hlinkClick r:id="" action="ppaction://ole?verb=0"/>
            </p:cNvPr>
            <p:cNvGraphicFramePr>
              <a:graphicFrameLocks/>
            </p:cNvGraphicFramePr>
            <p:nvPr/>
          </p:nvGraphicFramePr>
          <p:xfrm>
            <a:off x="3977" y="1132"/>
            <a:ext cx="136" cy="134"/>
          </p:xfrm>
          <a:graphic>
            <a:graphicData uri="http://schemas.openxmlformats.org/presentationml/2006/ole">
              <mc:AlternateContent xmlns:mc="http://schemas.openxmlformats.org/markup-compatibility/2006">
                <mc:Choice xmlns:v="urn:schemas-microsoft-com:vml" Requires="v">
                  <p:oleObj spid="_x0000_s26659" name="Equation" r:id="rId4" imgW="201600" imgH="188640" progId="Equation">
                    <p:embed/>
                  </p:oleObj>
                </mc:Choice>
                <mc:Fallback>
                  <p:oleObj name="Equation" r:id="rId4" imgW="201600" imgH="188640" progId="Equation">
                    <p:embed/>
                    <p:pic>
                      <p:nvPicPr>
                        <p:cNvPr id="0" name="Picture 4"/>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77" y="1132"/>
                          <a:ext cx="136" cy="134"/>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
        <p:nvSpPr>
          <p:cNvPr id="26631" name="Rectangle 7"/>
          <p:cNvSpPr>
            <a:spLocks noChangeArrowheads="1"/>
          </p:cNvSpPr>
          <p:nvPr/>
        </p:nvSpPr>
        <p:spPr bwMode="auto">
          <a:xfrm>
            <a:off x="693964" y="2614386"/>
            <a:ext cx="7620000" cy="2286000"/>
          </a:xfrm>
          <a:prstGeom prst="rect">
            <a:avLst/>
          </a:prstGeom>
          <a:noFill/>
          <a:ln w="12700">
            <a:noFill/>
            <a:miter lim="800000"/>
            <a:headEnd/>
            <a:tailEnd/>
          </a:ln>
          <a:effectLst/>
        </p:spPr>
        <p:txBody>
          <a:bodyPr wrap="none" anchor="ctr"/>
          <a:lstStyle/>
          <a:p>
            <a:pPr algn="l">
              <a:buClr>
                <a:srgbClr val="66FFFF"/>
              </a:buClr>
              <a:buSzPct val="90000"/>
              <a:buFont typeface="Wingdings" pitchFamily="2" charset="2"/>
              <a:buChar char="n"/>
            </a:pPr>
            <a:r>
              <a:rPr lang="en-US" sz="2400" dirty="0">
                <a:effectLst>
                  <a:outerShdw blurRad="38100" dist="38100" dir="2700000" algn="tl">
                    <a:srgbClr val="000000"/>
                  </a:outerShdw>
                </a:effectLst>
                <a:latin typeface="Book Antiqua" pitchFamily="18" charset="0"/>
              </a:rPr>
              <a:t>  If the confidence interval contains the hypothesized</a:t>
            </a:r>
          </a:p>
          <a:p>
            <a:pPr algn="l"/>
            <a:r>
              <a:rPr lang="en-US" sz="2400" dirty="0">
                <a:effectLst>
                  <a:outerShdw blurRad="38100" dist="38100" dir="2700000" algn="tl">
                    <a:srgbClr val="000000"/>
                  </a:outerShdw>
                </a:effectLst>
                <a:latin typeface="Book Antiqua" pitchFamily="18" charset="0"/>
              </a:rPr>
              <a:t>     value </a:t>
            </a:r>
            <a:r>
              <a:rPr lang="en-US" sz="2400" i="1" dirty="0">
                <a:effectLst>
                  <a:outerShdw blurRad="38100" dist="38100" dir="2700000" algn="tl">
                    <a:srgbClr val="000000"/>
                  </a:outerShdw>
                </a:effectLst>
                <a:latin typeface="Symbol" pitchFamily="18" charset="2"/>
              </a:rPr>
              <a:t></a:t>
            </a:r>
            <a:r>
              <a:rPr lang="en-US" sz="2400" baseline="-25000" dirty="0">
                <a:effectLst>
                  <a:outerShdw blurRad="38100" dist="38100" dir="2700000" algn="tl">
                    <a:srgbClr val="000000"/>
                  </a:outerShdw>
                </a:effectLst>
                <a:latin typeface="Book Antiqua" pitchFamily="18" charset="0"/>
              </a:rPr>
              <a:t>0</a:t>
            </a:r>
            <a:r>
              <a:rPr lang="en-US" sz="2400" dirty="0">
                <a:effectLst>
                  <a:outerShdw blurRad="38100" dist="38100" dir="2700000" algn="tl">
                    <a:srgbClr val="000000"/>
                  </a:outerShdw>
                </a:effectLst>
                <a:latin typeface="Book Antiqua" pitchFamily="18" charset="0"/>
              </a:rPr>
              <a:t>, do not reject </a:t>
            </a:r>
            <a:r>
              <a:rPr lang="en-US" sz="2400" i="1" dirty="0">
                <a:effectLst>
                  <a:outerShdw blurRad="38100" dist="38100" dir="2700000" algn="tl">
                    <a:srgbClr val="000000"/>
                  </a:outerShdw>
                </a:effectLst>
                <a:latin typeface="Book Antiqua" pitchFamily="18" charset="0"/>
              </a:rPr>
              <a:t>H</a:t>
            </a:r>
            <a:r>
              <a:rPr lang="en-US" sz="2400" baseline="-25000" dirty="0">
                <a:effectLst>
                  <a:outerShdw blurRad="38100" dist="38100" dir="2700000" algn="tl">
                    <a:srgbClr val="000000"/>
                  </a:outerShdw>
                </a:effectLst>
                <a:latin typeface="Book Antiqua" pitchFamily="18" charset="0"/>
              </a:rPr>
              <a:t>0</a:t>
            </a:r>
            <a:r>
              <a:rPr lang="en-US" sz="2400" dirty="0">
                <a:effectLst>
                  <a:outerShdw blurRad="38100" dist="38100" dir="2700000" algn="tl">
                    <a:srgbClr val="000000"/>
                  </a:outerShdw>
                </a:effectLst>
                <a:latin typeface="Book Antiqua" pitchFamily="18" charset="0"/>
              </a:rPr>
              <a:t>.  Otherwise, reject </a:t>
            </a:r>
            <a:r>
              <a:rPr lang="en-US" sz="2400" i="1" dirty="0">
                <a:effectLst>
                  <a:outerShdw blurRad="38100" dist="38100" dir="2700000" algn="tl">
                    <a:srgbClr val="000000"/>
                  </a:outerShdw>
                </a:effectLst>
                <a:latin typeface="Book Antiqua" pitchFamily="18" charset="0"/>
              </a:rPr>
              <a:t>H</a:t>
            </a:r>
            <a:r>
              <a:rPr lang="en-US" sz="2400" baseline="-25000" dirty="0">
                <a:effectLst>
                  <a:outerShdw blurRad="38100" dist="38100" dir="2700000" algn="tl">
                    <a:srgbClr val="000000"/>
                  </a:outerShdw>
                </a:effectLst>
                <a:latin typeface="Book Antiqua" pitchFamily="18" charset="0"/>
              </a:rPr>
              <a:t>0</a:t>
            </a:r>
            <a:r>
              <a:rPr lang="en-US" sz="2400" dirty="0">
                <a:effectLst>
                  <a:outerShdw blurRad="38100" dist="38100" dir="2700000" algn="tl">
                    <a:srgbClr val="000000"/>
                  </a:outerShdw>
                </a:effectLst>
                <a:latin typeface="Book Antiqua" pitchFamily="18" charset="0"/>
              </a:rPr>
              <a:t>.</a:t>
            </a:r>
          </a:p>
          <a:p>
            <a:pPr algn="l"/>
            <a:r>
              <a:rPr lang="en-US" sz="2400" dirty="0">
                <a:effectLst>
                  <a:outerShdw blurRad="38100" dist="38100" dir="2700000" algn="tl">
                    <a:srgbClr val="000000"/>
                  </a:outerShdw>
                </a:effectLst>
                <a:latin typeface="Book Antiqua" pitchFamily="18" charset="0"/>
              </a:rPr>
              <a:t>     (Actually, </a:t>
            </a:r>
            <a:r>
              <a:rPr lang="en-US" sz="2400" i="1" dirty="0">
                <a:effectLst>
                  <a:outerShdw blurRad="38100" dist="38100" dir="2700000" algn="tl">
                    <a:srgbClr val="000000"/>
                  </a:outerShdw>
                </a:effectLst>
                <a:latin typeface="Book Antiqua" pitchFamily="18" charset="0"/>
              </a:rPr>
              <a:t>H</a:t>
            </a:r>
            <a:r>
              <a:rPr lang="en-US" sz="2400" baseline="-25000" dirty="0">
                <a:effectLst>
                  <a:outerShdw blurRad="38100" dist="38100" dir="2700000" algn="tl">
                    <a:srgbClr val="000000"/>
                  </a:outerShdw>
                </a:effectLst>
                <a:latin typeface="Book Antiqua" pitchFamily="18" charset="0"/>
              </a:rPr>
              <a:t>0</a:t>
            </a:r>
            <a:r>
              <a:rPr lang="en-US" sz="2400" dirty="0">
                <a:effectLst>
                  <a:outerShdw blurRad="38100" dist="38100" dir="2700000" algn="tl">
                    <a:srgbClr val="000000"/>
                  </a:outerShdw>
                </a:effectLst>
                <a:latin typeface="Book Antiqua" pitchFamily="18" charset="0"/>
              </a:rPr>
              <a:t> should be rejected if </a:t>
            </a:r>
            <a:r>
              <a:rPr lang="en-US" sz="2400" i="1" dirty="0">
                <a:effectLst>
                  <a:outerShdw blurRad="38100" dist="38100" dir="2700000" algn="tl">
                    <a:srgbClr val="000000"/>
                  </a:outerShdw>
                </a:effectLst>
                <a:latin typeface="Symbol" pitchFamily="18" charset="2"/>
              </a:rPr>
              <a:t></a:t>
            </a:r>
            <a:r>
              <a:rPr lang="en-US" sz="2400" baseline="-25000" dirty="0">
                <a:effectLst>
                  <a:outerShdw blurRad="38100" dist="38100" dir="2700000" algn="tl">
                    <a:srgbClr val="000000"/>
                  </a:outerShdw>
                </a:effectLst>
                <a:latin typeface="Book Antiqua" pitchFamily="18" charset="0"/>
              </a:rPr>
              <a:t>0</a:t>
            </a:r>
            <a:r>
              <a:rPr lang="en-US" sz="2400" dirty="0">
                <a:effectLst>
                  <a:outerShdw blurRad="38100" dist="38100" dir="2700000" algn="tl">
                    <a:srgbClr val="000000"/>
                  </a:outerShdw>
                </a:effectLst>
                <a:latin typeface="Book Antiqua" pitchFamily="18" charset="0"/>
              </a:rPr>
              <a:t> happens to be</a:t>
            </a:r>
          </a:p>
          <a:p>
            <a:pPr algn="l"/>
            <a:r>
              <a:rPr lang="en-US" sz="2400" dirty="0">
                <a:effectLst>
                  <a:outerShdw blurRad="38100" dist="38100" dir="2700000" algn="tl">
                    <a:srgbClr val="000000"/>
                  </a:outerShdw>
                </a:effectLst>
                <a:latin typeface="Book Antiqua" pitchFamily="18" charset="0"/>
              </a:rPr>
              <a:t>     equal to one of the end points of the confidence</a:t>
            </a:r>
          </a:p>
          <a:p>
            <a:pPr algn="l"/>
            <a:r>
              <a:rPr lang="en-US" sz="2400" dirty="0">
                <a:effectLst>
                  <a:outerShdw blurRad="38100" dist="38100" dir="2700000" algn="tl">
                    <a:srgbClr val="000000"/>
                  </a:outerShdw>
                </a:effectLst>
                <a:latin typeface="Book Antiqua" pitchFamily="18" charset="0"/>
              </a:rPr>
              <a:t>     interval.)  </a:t>
            </a:r>
          </a:p>
        </p:txBody>
      </p:sp>
      <p:sp>
        <p:nvSpPr>
          <p:cNvPr id="26633" name="AutoShape 9"/>
          <p:cNvSpPr>
            <a:spLocks noChangeArrowheads="1"/>
          </p:cNvSpPr>
          <p:nvPr/>
        </p:nvSpPr>
        <p:spPr bwMode="auto">
          <a:xfrm rot="5400000">
            <a:off x="462189" y="2931886"/>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6634" name="AutoShape 10"/>
          <p:cNvSpPr>
            <a:spLocks noChangeArrowheads="1"/>
          </p:cNvSpPr>
          <p:nvPr/>
        </p:nvSpPr>
        <p:spPr bwMode="auto">
          <a:xfrm rot="5400000">
            <a:off x="462189" y="1236436"/>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26634"/>
                                        </p:tgtEl>
                                        <p:attrNameLst>
                                          <p:attrName>style.visibility</p:attrName>
                                        </p:attrNameLst>
                                      </p:cBhvr>
                                      <p:to>
                                        <p:strVal val="visible"/>
                                      </p:to>
                                    </p:set>
                                    <p:animEffect transition="in" filter="slide(fromLeft)">
                                      <p:cBhvr>
                                        <p:cTn id="7" dur="500"/>
                                        <p:tgtEl>
                                          <p:spTgt spid="26634"/>
                                        </p:tgtEl>
                                      </p:cBhvr>
                                    </p:animEffect>
                                  </p:childTnLst>
                                  <p:subTnLst>
                                    <p:set>
                                      <p:cBhvr override="childStyle">
                                        <p:cTn dur="1" fill="hold" display="0" masterRel="nextClick" afterEffect="1"/>
                                        <p:tgtEl>
                                          <p:spTgt spid="26634"/>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2" presetClass="entr" presetSubtype="1" fill="hold" nodeType="clickEffect">
                                  <p:stCondLst>
                                    <p:cond delay="0"/>
                                  </p:stCondLst>
                                  <p:childTnLst>
                                    <p:set>
                                      <p:cBhvr>
                                        <p:cTn id="11" dur="1" fill="hold">
                                          <p:stCondLst>
                                            <p:cond delay="0"/>
                                          </p:stCondLst>
                                        </p:cTn>
                                        <p:tgtEl>
                                          <p:spTgt spid="26636"/>
                                        </p:tgtEl>
                                        <p:attrNameLst>
                                          <p:attrName>style.visibility</p:attrName>
                                        </p:attrNameLst>
                                      </p:cBhvr>
                                      <p:to>
                                        <p:strVal val="visible"/>
                                      </p:to>
                                    </p:set>
                                    <p:animEffect transition="in" filter="slide(fromTop)">
                                      <p:cBhvr>
                                        <p:cTn id="12" dur="500"/>
                                        <p:tgtEl>
                                          <p:spTgt spid="26636"/>
                                        </p:tgtEl>
                                      </p:cBhvr>
                                    </p:animEffect>
                                  </p:childTnLst>
                                </p:cTn>
                              </p:par>
                            </p:childTnLst>
                          </p:cTn>
                        </p:par>
                        <p:par>
                          <p:cTn id="13" fill="hold">
                            <p:stCondLst>
                              <p:cond delay="500"/>
                            </p:stCondLst>
                            <p:childTnLst>
                              <p:par>
                                <p:cTn id="14" presetID="12" presetClass="entr" presetSubtype="8" fill="hold" grpId="0" nodeType="afterEffect">
                                  <p:stCondLst>
                                    <p:cond delay="3000"/>
                                  </p:stCondLst>
                                  <p:childTnLst>
                                    <p:set>
                                      <p:cBhvr>
                                        <p:cTn id="15" dur="1" fill="hold">
                                          <p:stCondLst>
                                            <p:cond delay="0"/>
                                          </p:stCondLst>
                                        </p:cTn>
                                        <p:tgtEl>
                                          <p:spTgt spid="26633"/>
                                        </p:tgtEl>
                                        <p:attrNameLst>
                                          <p:attrName>style.visibility</p:attrName>
                                        </p:attrNameLst>
                                      </p:cBhvr>
                                      <p:to>
                                        <p:strVal val="visible"/>
                                      </p:to>
                                    </p:set>
                                    <p:animEffect transition="in" filter="slide(fromLeft)">
                                      <p:cBhvr>
                                        <p:cTn id="16" dur="500"/>
                                        <p:tgtEl>
                                          <p:spTgt spid="26633"/>
                                        </p:tgtEl>
                                      </p:cBhvr>
                                    </p:animEffect>
                                  </p:childTnLst>
                                  <p:subTnLst>
                                    <p:set>
                                      <p:cBhvr override="childStyle">
                                        <p:cTn dur="1" fill="hold" display="0" masterRel="nextClick" afterEffect="1"/>
                                        <p:tgtEl>
                                          <p:spTgt spid="26633"/>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26631"/>
                                        </p:tgtEl>
                                        <p:attrNameLst>
                                          <p:attrName>style.visibility</p:attrName>
                                        </p:attrNameLst>
                                      </p:cBhvr>
                                      <p:to>
                                        <p:strVal val="visible"/>
                                      </p:to>
                                    </p:set>
                                    <p:animEffect transition="in" filter="slide(fromTop)">
                                      <p:cBhvr>
                                        <p:cTn id="21" dur="500"/>
                                        <p:tgtEl>
                                          <p:spTgt spid="266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31" grpId="0" autoUpdateAnimBg="0"/>
      <p:bldP spid="26633" grpId="0" animBg="1"/>
      <p:bldP spid="2663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body" idx="1"/>
          </p:nvPr>
        </p:nvSpPr>
        <p:spPr>
          <a:xfrm>
            <a:off x="703262" y="1087438"/>
            <a:ext cx="8008937" cy="574675"/>
          </a:xfrm>
          <a:noFill/>
          <a:ln/>
        </p:spPr>
        <p:txBody>
          <a:bodyPr/>
          <a:lstStyle/>
          <a:p>
            <a:r>
              <a:rPr lang="en-US" dirty="0">
                <a:solidFill>
                  <a:srgbClr val="66FFFF"/>
                </a:solidFill>
              </a:rPr>
              <a:t>Alternative Hypothesis as a Research Hypothesis</a:t>
            </a:r>
            <a:endParaRPr lang="en-US" dirty="0"/>
          </a:p>
        </p:txBody>
      </p:sp>
      <p:sp>
        <p:nvSpPr>
          <p:cNvPr id="7171" name="Rectangle 3"/>
          <p:cNvSpPr>
            <a:spLocks noGrp="1" noChangeArrowheads="1"/>
          </p:cNvSpPr>
          <p:nvPr>
            <p:ph type="title"/>
          </p:nvPr>
        </p:nvSpPr>
        <p:spPr>
          <a:xfrm>
            <a:off x="698727" y="123599"/>
            <a:ext cx="7772400" cy="642937"/>
          </a:xfrm>
          <a:noFill/>
          <a:ln/>
        </p:spPr>
        <p:txBody>
          <a:bodyPr/>
          <a:lstStyle/>
          <a:p>
            <a:r>
              <a:rPr lang="en-US" dirty="0"/>
              <a:t>Developing Null and Alternative Hypotheses</a:t>
            </a:r>
          </a:p>
        </p:txBody>
      </p:sp>
      <p:sp>
        <p:nvSpPr>
          <p:cNvPr id="7173" name="Rectangle 5"/>
          <p:cNvSpPr>
            <a:spLocks noChangeArrowheads="1"/>
          </p:cNvSpPr>
          <p:nvPr/>
        </p:nvSpPr>
        <p:spPr bwMode="auto">
          <a:xfrm>
            <a:off x="1009650" y="1549400"/>
            <a:ext cx="7353300" cy="1333500"/>
          </a:xfrm>
          <a:prstGeom prst="rect">
            <a:avLst/>
          </a:prstGeom>
          <a:noFill/>
          <a:ln w="12700">
            <a:noFill/>
            <a:miter lim="800000"/>
            <a:headEnd/>
            <a:tailEnd/>
          </a:ln>
          <a:effectLst/>
        </p:spPr>
        <p:txBody>
          <a:bodyPr wrap="none" anchor="ctr"/>
          <a:lstStyle/>
          <a:p>
            <a:pPr algn="l">
              <a:buClr>
                <a:srgbClr val="66FFFF"/>
              </a:buClr>
              <a:buSzPct val="125000"/>
              <a:buFontTx/>
              <a:buChar char="•"/>
            </a:pPr>
            <a:r>
              <a:rPr lang="en-US" sz="2400" dirty="0">
                <a:effectLst>
                  <a:outerShdw blurRad="38100" dist="38100" dir="2700000" algn="tl">
                    <a:srgbClr val="000000"/>
                  </a:outerShdw>
                </a:effectLst>
                <a:latin typeface="Book Antiqua" pitchFamily="18" charset="0"/>
              </a:rPr>
              <a:t>   Many applications of hypothesis testing involve</a:t>
            </a:r>
          </a:p>
          <a:p>
            <a:pPr algn="l">
              <a:buClr>
                <a:srgbClr val="66FFFF"/>
              </a:buClr>
              <a:buSzPct val="125000"/>
            </a:pPr>
            <a:r>
              <a:rPr lang="en-US" sz="2400" dirty="0">
                <a:effectLst>
                  <a:outerShdw blurRad="38100" dist="38100" dir="2700000" algn="tl">
                    <a:srgbClr val="000000"/>
                  </a:outerShdw>
                </a:effectLst>
                <a:latin typeface="Book Antiqua" pitchFamily="18" charset="0"/>
              </a:rPr>
              <a:t>      an attempt to gather evidence in support of a</a:t>
            </a:r>
          </a:p>
          <a:p>
            <a:pPr algn="l">
              <a:buClr>
                <a:srgbClr val="66FFFF"/>
              </a:buClr>
              <a:buSzPct val="125000"/>
            </a:pPr>
            <a:r>
              <a:rPr lang="en-US" sz="2400" dirty="0">
                <a:effectLst>
                  <a:outerShdw blurRad="38100" dist="38100" dir="2700000" algn="tl">
                    <a:srgbClr val="000000"/>
                  </a:outerShdw>
                </a:effectLst>
                <a:latin typeface="Book Antiqua" pitchFamily="18" charset="0"/>
              </a:rPr>
              <a:t>      research hypothesis.</a:t>
            </a:r>
          </a:p>
        </p:txBody>
      </p:sp>
      <p:sp>
        <p:nvSpPr>
          <p:cNvPr id="7174" name="Rectangle 6"/>
          <p:cNvSpPr>
            <a:spLocks noChangeArrowheads="1"/>
          </p:cNvSpPr>
          <p:nvPr/>
        </p:nvSpPr>
        <p:spPr bwMode="auto">
          <a:xfrm>
            <a:off x="1009650" y="2774950"/>
            <a:ext cx="7315200" cy="1295400"/>
          </a:xfrm>
          <a:prstGeom prst="rect">
            <a:avLst/>
          </a:prstGeom>
          <a:noFill/>
          <a:ln w="12700">
            <a:noFill/>
            <a:miter lim="800000"/>
            <a:headEnd/>
            <a:tailEnd/>
          </a:ln>
          <a:effectLst/>
        </p:spPr>
        <p:txBody>
          <a:bodyPr wrap="none" anchor="ctr"/>
          <a:lstStyle/>
          <a:p>
            <a:pPr algn="l">
              <a:buClr>
                <a:srgbClr val="66FFFF"/>
              </a:buClr>
              <a:buSzPct val="125000"/>
              <a:buFontTx/>
              <a:buChar char="•"/>
            </a:pPr>
            <a:r>
              <a:rPr lang="en-US" sz="2400" dirty="0">
                <a:effectLst>
                  <a:outerShdw blurRad="38100" dist="38100" dir="2700000" algn="tl">
                    <a:srgbClr val="000000"/>
                  </a:outerShdw>
                </a:effectLst>
                <a:latin typeface="Book Antiqua" pitchFamily="18" charset="0"/>
              </a:rPr>
              <a:t>   In such cases, it is often best to begin with the</a:t>
            </a:r>
          </a:p>
          <a:p>
            <a:pPr algn="l">
              <a:buClr>
                <a:srgbClr val="66FFFF"/>
              </a:buClr>
              <a:buSzPct val="125000"/>
            </a:pPr>
            <a:r>
              <a:rPr lang="en-US" sz="2400" dirty="0">
                <a:effectLst>
                  <a:outerShdw blurRad="38100" dist="38100" dir="2700000" algn="tl">
                    <a:srgbClr val="000000"/>
                  </a:outerShdw>
                </a:effectLst>
                <a:latin typeface="Book Antiqua" pitchFamily="18" charset="0"/>
              </a:rPr>
              <a:t>      alternative hypothesis and make it the conclusion</a:t>
            </a:r>
          </a:p>
          <a:p>
            <a:pPr algn="l">
              <a:buClr>
                <a:srgbClr val="66FFFF"/>
              </a:buClr>
              <a:buSzPct val="125000"/>
            </a:pPr>
            <a:r>
              <a:rPr lang="en-US" sz="2400" dirty="0">
                <a:effectLst>
                  <a:outerShdw blurRad="38100" dist="38100" dir="2700000" algn="tl">
                    <a:srgbClr val="000000"/>
                  </a:outerShdw>
                </a:effectLst>
                <a:latin typeface="Book Antiqua" pitchFamily="18" charset="0"/>
              </a:rPr>
              <a:t>      that the researcher hopes to support.</a:t>
            </a:r>
          </a:p>
        </p:txBody>
      </p:sp>
      <p:sp>
        <p:nvSpPr>
          <p:cNvPr id="7176" name="AutoShape 8"/>
          <p:cNvSpPr>
            <a:spLocks noChangeArrowheads="1"/>
          </p:cNvSpPr>
          <p:nvPr/>
        </p:nvSpPr>
        <p:spPr bwMode="auto">
          <a:xfrm rot="5400000">
            <a:off x="771525" y="17272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7177" name="AutoShape 9"/>
          <p:cNvSpPr>
            <a:spLocks noChangeArrowheads="1"/>
          </p:cNvSpPr>
          <p:nvPr/>
        </p:nvSpPr>
        <p:spPr bwMode="auto">
          <a:xfrm rot="5400000">
            <a:off x="771525" y="29210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8" name="Rectangle 6"/>
          <p:cNvSpPr>
            <a:spLocks noChangeArrowheads="1"/>
          </p:cNvSpPr>
          <p:nvPr/>
        </p:nvSpPr>
        <p:spPr bwMode="auto">
          <a:xfrm>
            <a:off x="1009650" y="4006850"/>
            <a:ext cx="7315200" cy="1708150"/>
          </a:xfrm>
          <a:prstGeom prst="rect">
            <a:avLst/>
          </a:prstGeom>
          <a:noFill/>
          <a:ln w="12700">
            <a:noFill/>
            <a:miter lim="800000"/>
            <a:headEnd/>
            <a:tailEnd/>
          </a:ln>
          <a:effectLst/>
        </p:spPr>
        <p:txBody>
          <a:bodyPr wrap="none" anchor="ctr"/>
          <a:lstStyle/>
          <a:p>
            <a:pPr algn="l">
              <a:buClr>
                <a:srgbClr val="66FFFF"/>
              </a:buClr>
              <a:buSzPct val="125000"/>
              <a:buFontTx/>
              <a:buChar char="•"/>
            </a:pPr>
            <a:r>
              <a:rPr lang="en-US" sz="2400" dirty="0">
                <a:effectLst>
                  <a:outerShdw blurRad="38100" dist="38100" dir="2700000" algn="tl">
                    <a:srgbClr val="000000"/>
                  </a:outerShdw>
                </a:effectLst>
                <a:latin typeface="Book Antiqua" pitchFamily="18" charset="0"/>
              </a:rPr>
              <a:t>   The conclusion that the research hypothesis is true</a:t>
            </a:r>
          </a:p>
          <a:p>
            <a:pPr algn="l">
              <a:buClr>
                <a:srgbClr val="66FFFF"/>
              </a:buClr>
              <a:buSzPct val="125000"/>
            </a:pPr>
            <a:r>
              <a:rPr lang="en-US" sz="2400" dirty="0">
                <a:effectLst>
                  <a:outerShdw blurRad="38100" dist="38100" dir="2700000" algn="tl">
                    <a:srgbClr val="000000"/>
                  </a:outerShdw>
                </a:effectLst>
                <a:latin typeface="Book Antiqua" pitchFamily="18" charset="0"/>
              </a:rPr>
              <a:t>      is made if the sample data provide sufficient </a:t>
            </a:r>
          </a:p>
          <a:p>
            <a:pPr algn="l">
              <a:buClr>
                <a:srgbClr val="66FFFF"/>
              </a:buClr>
              <a:buSzPct val="125000"/>
            </a:pPr>
            <a:r>
              <a:rPr lang="en-US" sz="2400" dirty="0">
                <a:effectLst>
                  <a:outerShdw blurRad="38100" dist="38100" dir="2700000" algn="tl">
                    <a:srgbClr val="000000"/>
                  </a:outerShdw>
                </a:effectLst>
                <a:latin typeface="Book Antiqua" pitchFamily="18" charset="0"/>
              </a:rPr>
              <a:t>      evidence to show that the null hypothesis can be</a:t>
            </a:r>
          </a:p>
          <a:p>
            <a:pPr algn="l">
              <a:buClr>
                <a:srgbClr val="66FFFF"/>
              </a:buClr>
              <a:buSzPct val="125000"/>
            </a:pPr>
            <a:r>
              <a:rPr lang="en-US" sz="2400" dirty="0">
                <a:effectLst>
                  <a:outerShdw blurRad="38100" dist="38100" dir="2700000" algn="tl">
                    <a:srgbClr val="000000"/>
                  </a:outerShdw>
                </a:effectLst>
                <a:latin typeface="Book Antiqua" pitchFamily="18" charset="0"/>
              </a:rPr>
              <a:t>      rejected.</a:t>
            </a:r>
          </a:p>
        </p:txBody>
      </p:sp>
      <p:sp>
        <p:nvSpPr>
          <p:cNvPr id="9" name="AutoShape 9"/>
          <p:cNvSpPr>
            <a:spLocks noChangeArrowheads="1"/>
          </p:cNvSpPr>
          <p:nvPr/>
        </p:nvSpPr>
        <p:spPr bwMode="auto">
          <a:xfrm rot="5400000">
            <a:off x="771525" y="41529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7176"/>
                                        </p:tgtEl>
                                        <p:attrNameLst>
                                          <p:attrName>style.visibility</p:attrName>
                                        </p:attrNameLst>
                                      </p:cBhvr>
                                      <p:to>
                                        <p:strVal val="visible"/>
                                      </p:to>
                                    </p:set>
                                    <p:animEffect transition="in" filter="slide(fromLeft)">
                                      <p:cBhvr>
                                        <p:cTn id="7" dur="500"/>
                                        <p:tgtEl>
                                          <p:spTgt spid="7176"/>
                                        </p:tgtEl>
                                      </p:cBhvr>
                                    </p:animEffect>
                                  </p:childTnLst>
                                  <p:subTnLst>
                                    <p:set>
                                      <p:cBhvr override="childStyle">
                                        <p:cTn dur="1" fill="hold" display="0" masterRel="nextClick" afterEffect="1"/>
                                        <p:tgtEl>
                                          <p:spTgt spid="7176"/>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7173"/>
                                        </p:tgtEl>
                                        <p:attrNameLst>
                                          <p:attrName>style.visibility</p:attrName>
                                        </p:attrNameLst>
                                      </p:cBhvr>
                                      <p:to>
                                        <p:strVal val="visible"/>
                                      </p:to>
                                    </p:set>
                                    <p:animEffect transition="in" filter="slide(fromTop)">
                                      <p:cBhvr>
                                        <p:cTn id="12" dur="500"/>
                                        <p:tgtEl>
                                          <p:spTgt spid="7173"/>
                                        </p:tgtEl>
                                      </p:cBhvr>
                                    </p:animEffect>
                                  </p:childTnLst>
                                </p:cTn>
                              </p:par>
                            </p:childTnLst>
                          </p:cTn>
                        </p:par>
                        <p:par>
                          <p:cTn id="13" fill="hold">
                            <p:stCondLst>
                              <p:cond delay="500"/>
                            </p:stCondLst>
                            <p:childTnLst>
                              <p:par>
                                <p:cTn id="14" presetID="12" presetClass="entr" presetSubtype="8" fill="hold" grpId="0" nodeType="afterEffect">
                                  <p:stCondLst>
                                    <p:cond delay="2500"/>
                                  </p:stCondLst>
                                  <p:childTnLst>
                                    <p:set>
                                      <p:cBhvr>
                                        <p:cTn id="15" dur="1" fill="hold">
                                          <p:stCondLst>
                                            <p:cond delay="0"/>
                                          </p:stCondLst>
                                        </p:cTn>
                                        <p:tgtEl>
                                          <p:spTgt spid="7177"/>
                                        </p:tgtEl>
                                        <p:attrNameLst>
                                          <p:attrName>style.visibility</p:attrName>
                                        </p:attrNameLst>
                                      </p:cBhvr>
                                      <p:to>
                                        <p:strVal val="visible"/>
                                      </p:to>
                                    </p:set>
                                    <p:animEffect transition="in" filter="slide(fromLeft)">
                                      <p:cBhvr>
                                        <p:cTn id="16" dur="500"/>
                                        <p:tgtEl>
                                          <p:spTgt spid="7177"/>
                                        </p:tgtEl>
                                      </p:cBhvr>
                                    </p:animEffect>
                                  </p:childTnLst>
                                  <p:subTnLst>
                                    <p:set>
                                      <p:cBhvr override="childStyle">
                                        <p:cTn dur="1" fill="hold" display="0" masterRel="nextClick" afterEffect="1"/>
                                        <p:tgtEl>
                                          <p:spTgt spid="7177"/>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7174"/>
                                        </p:tgtEl>
                                        <p:attrNameLst>
                                          <p:attrName>style.visibility</p:attrName>
                                        </p:attrNameLst>
                                      </p:cBhvr>
                                      <p:to>
                                        <p:strVal val="visible"/>
                                      </p:to>
                                    </p:set>
                                    <p:animEffect transition="in" filter="slide(fromTop)">
                                      <p:cBhvr>
                                        <p:cTn id="21" dur="500"/>
                                        <p:tgtEl>
                                          <p:spTgt spid="7174"/>
                                        </p:tgtEl>
                                      </p:cBhvr>
                                    </p:animEffect>
                                  </p:childTnLst>
                                </p:cTn>
                              </p:par>
                            </p:childTnLst>
                          </p:cTn>
                        </p:par>
                        <p:par>
                          <p:cTn id="22" fill="hold">
                            <p:stCondLst>
                              <p:cond delay="500"/>
                            </p:stCondLst>
                            <p:childTnLst>
                              <p:par>
                                <p:cTn id="23" presetID="12" presetClass="entr" presetSubtype="8" fill="hold" grpId="0" nodeType="afterEffect">
                                  <p:stCondLst>
                                    <p:cond delay="2500"/>
                                  </p:stCondLst>
                                  <p:childTnLst>
                                    <p:set>
                                      <p:cBhvr>
                                        <p:cTn id="24" dur="1" fill="hold">
                                          <p:stCondLst>
                                            <p:cond delay="0"/>
                                          </p:stCondLst>
                                        </p:cTn>
                                        <p:tgtEl>
                                          <p:spTgt spid="9"/>
                                        </p:tgtEl>
                                        <p:attrNameLst>
                                          <p:attrName>style.visibility</p:attrName>
                                        </p:attrNameLst>
                                      </p:cBhvr>
                                      <p:to>
                                        <p:strVal val="visible"/>
                                      </p:to>
                                    </p:set>
                                    <p:animEffect transition="in" filter="slide(fromLeft)">
                                      <p:cBhvr>
                                        <p:cTn id="25" dur="500"/>
                                        <p:tgtEl>
                                          <p:spTgt spid="9"/>
                                        </p:tgtEl>
                                      </p:cBhvr>
                                    </p:animEffect>
                                  </p:childTnLst>
                                  <p:subTnLst>
                                    <p:set>
                                      <p:cBhvr override="childStyle">
                                        <p:cTn dur="1" fill="hold" display="0" masterRel="nextClick" afterEffect="1"/>
                                        <p:tgtEl>
                                          <p:spTgt spid="9"/>
                                        </p:tgtEl>
                                        <p:attrNameLst>
                                          <p:attrName>style.visibility</p:attrName>
                                        </p:attrNameLst>
                                      </p:cBhvr>
                                      <p:to>
                                        <p:strVal val="hidden"/>
                                      </p:to>
                                    </p:set>
                                  </p:subTnLst>
                                </p:cTn>
                              </p:par>
                            </p:childTnLst>
                          </p:cTn>
                        </p:par>
                      </p:childTnLst>
                    </p:cTn>
                  </p:par>
                  <p:par>
                    <p:cTn id="26" fill="hold">
                      <p:stCondLst>
                        <p:cond delay="indefinite"/>
                      </p:stCondLst>
                      <p:childTnLst>
                        <p:par>
                          <p:cTn id="27" fill="hold">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slide(fromTop)">
                                      <p:cBhvr>
                                        <p:cTn id="3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3" grpId="0" autoUpdateAnimBg="0"/>
      <p:bldP spid="7174" grpId="0" autoUpdateAnimBg="0"/>
      <p:bldP spid="7176" grpId="0" animBg="1"/>
      <p:bldP spid="7177" grpId="0" animBg="1"/>
      <p:bldP spid="8" grpId="0" autoUpdateAnimBg="0"/>
      <p:bldP spid="9"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685800" y="1228725"/>
            <a:ext cx="7772400" cy="4572000"/>
          </a:xfrm>
          <a:noFill/>
          <a:ln/>
        </p:spPr>
        <p:txBody>
          <a:bodyPr/>
          <a:lstStyle/>
          <a:p>
            <a:pPr>
              <a:buFont typeface="Monotype Sorts" pitchFamily="2" charset="2"/>
              <a:buNone/>
            </a:pPr>
            <a:r>
              <a:rPr lang="en-US">
                <a:solidFill>
                  <a:schemeClr val="tx2"/>
                </a:solidFill>
              </a:rPr>
              <a:t>		     </a:t>
            </a:r>
            <a:r>
              <a:rPr lang="en-US"/>
              <a:t>The 97% confidence interval for </a:t>
            </a:r>
            <a:r>
              <a:rPr lang="en-US" i="1">
                <a:latin typeface="Symbol" pitchFamily="18" charset="2"/>
              </a:rPr>
              <a:t></a:t>
            </a:r>
            <a:r>
              <a:rPr lang="en-US"/>
              <a:t> is</a:t>
            </a:r>
            <a:endParaRPr lang="en-US">
              <a:solidFill>
                <a:schemeClr val="tx2"/>
              </a:solidFill>
            </a:endParaRPr>
          </a:p>
        </p:txBody>
      </p:sp>
      <p:graphicFrame>
        <p:nvGraphicFramePr>
          <p:cNvPr id="27652" name="Object 4">
            <a:hlinkClick r:id="" action="ppaction://ole?verb=0"/>
          </p:cNvPr>
          <p:cNvGraphicFramePr>
            <a:graphicFrameLocks/>
          </p:cNvGraphicFramePr>
          <p:nvPr/>
        </p:nvGraphicFramePr>
        <p:xfrm>
          <a:off x="1789113" y="1628775"/>
          <a:ext cx="5443537" cy="889000"/>
        </p:xfrm>
        <a:graphic>
          <a:graphicData uri="http://schemas.openxmlformats.org/presentationml/2006/ole">
            <mc:AlternateContent xmlns:mc="http://schemas.openxmlformats.org/markup-compatibility/2006">
              <mc:Choice xmlns:v="urn:schemas-microsoft-com:vml" Requires="v">
                <p:oleObj spid="_x0000_s27683" name="Equation" r:id="rId4" imgW="2895480" imgH="419040" progId="Equation.DSMT4">
                  <p:embed/>
                </p:oleObj>
              </mc:Choice>
              <mc:Fallback>
                <p:oleObj name="Equation" r:id="rId4" imgW="2895480" imgH="419040" progId="Equation.DSMT4">
                  <p:embed/>
                  <p:pic>
                    <p:nvPicPr>
                      <p:cNvPr id="0" name="Picture 4"/>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89113" y="1628775"/>
                        <a:ext cx="5443537" cy="889000"/>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sp>
        <p:nvSpPr>
          <p:cNvPr id="27753" name="Rectangle 105"/>
          <p:cNvSpPr>
            <a:spLocks noGrp="1" noChangeArrowheads="1"/>
          </p:cNvSpPr>
          <p:nvPr>
            <p:ph type="title"/>
          </p:nvPr>
        </p:nvSpPr>
        <p:spPr>
          <a:xfrm>
            <a:off x="690563" y="119063"/>
            <a:ext cx="7772400" cy="871537"/>
          </a:xfrm>
          <a:noFill/>
          <a:ln/>
        </p:spPr>
        <p:txBody>
          <a:bodyPr/>
          <a:lstStyle/>
          <a:p>
            <a:r>
              <a:rPr lang="en-US"/>
              <a:t>Confidence Interval Approach to</a:t>
            </a:r>
            <a:br>
              <a:rPr lang="en-US"/>
            </a:br>
            <a:r>
              <a:rPr lang="en-US"/>
              <a:t>Two-Tailed Tests About a Population Mean</a:t>
            </a:r>
          </a:p>
        </p:txBody>
      </p:sp>
      <p:sp>
        <p:nvSpPr>
          <p:cNvPr id="27787" name="Text Box 139"/>
          <p:cNvSpPr txBox="1">
            <a:spLocks noChangeArrowheads="1"/>
          </p:cNvSpPr>
          <p:nvPr/>
        </p:nvSpPr>
        <p:spPr bwMode="auto">
          <a:xfrm>
            <a:off x="1466850" y="2995613"/>
            <a:ext cx="6421438" cy="1625600"/>
          </a:xfrm>
          <a:prstGeom prst="rect">
            <a:avLst/>
          </a:prstGeom>
          <a:noFill/>
          <a:ln w="12700">
            <a:noFill/>
            <a:miter lim="800000"/>
            <a:headEnd/>
            <a:tailEnd/>
          </a:ln>
          <a:effectLst/>
        </p:spPr>
        <p:txBody>
          <a:bodyPr wrap="none">
            <a:spAutoFit/>
          </a:bodyPr>
          <a:lstStyle/>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Because the hypothesized value for the</a:t>
            </a:r>
          </a:p>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population mean, </a:t>
            </a:r>
            <a:r>
              <a:rPr lang="en-US" sz="2400" i="1">
                <a:effectLst>
                  <a:outerShdw blurRad="38100" dist="38100" dir="2700000" algn="tl">
                    <a:srgbClr val="000000"/>
                  </a:outerShdw>
                </a:effectLst>
                <a:latin typeface="Symbol" pitchFamily="18" charset="2"/>
              </a:rPr>
              <a:t></a:t>
            </a:r>
            <a:r>
              <a:rPr lang="en-US" sz="2400" baseline="-25000">
                <a:effectLst>
                  <a:outerShdw blurRad="38100" dist="38100" dir="2700000" algn="tl">
                    <a:srgbClr val="000000"/>
                  </a:outerShdw>
                </a:effectLst>
                <a:latin typeface="Book Antiqua" pitchFamily="18" charset="0"/>
              </a:rPr>
              <a:t>0</a:t>
            </a:r>
            <a:r>
              <a:rPr lang="en-US" sz="2400">
                <a:effectLst>
                  <a:outerShdw blurRad="38100" dist="38100" dir="2700000" algn="tl">
                    <a:srgbClr val="000000"/>
                  </a:outerShdw>
                </a:effectLst>
                <a:latin typeface="Book Antiqua" pitchFamily="18" charset="0"/>
              </a:rPr>
              <a:t> = 6, is not in this interval,</a:t>
            </a:r>
          </a:p>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the hypothesis-testing conclusion is that the</a:t>
            </a:r>
          </a:p>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null hypothesis, </a:t>
            </a:r>
            <a:r>
              <a:rPr lang="en-US" sz="2400" i="1">
                <a:effectLst>
                  <a:outerShdw blurRad="38100" dist="38100" dir="2700000" algn="tl">
                    <a:srgbClr val="000000"/>
                  </a:outerShdw>
                </a:effectLst>
                <a:latin typeface="Book Antiqua" pitchFamily="18" charset="0"/>
              </a:rPr>
              <a:t>H</a:t>
            </a:r>
            <a:r>
              <a:rPr lang="en-US" sz="2400" baseline="-25000">
                <a:effectLst>
                  <a:outerShdw blurRad="38100" dist="38100" dir="2700000" algn="tl">
                    <a:srgbClr val="000000"/>
                  </a:outerShdw>
                </a:effectLst>
                <a:latin typeface="Book Antiqua" pitchFamily="18" charset="0"/>
              </a:rPr>
              <a:t>0</a:t>
            </a: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 = 6, can be rejected.</a:t>
            </a:r>
          </a:p>
        </p:txBody>
      </p:sp>
      <p:sp>
        <p:nvSpPr>
          <p:cNvPr id="27788" name="Text Box 140"/>
          <p:cNvSpPr txBox="1">
            <a:spLocks noChangeArrowheads="1"/>
          </p:cNvSpPr>
          <p:nvPr/>
        </p:nvSpPr>
        <p:spPr bwMode="auto">
          <a:xfrm>
            <a:off x="3003550" y="2471738"/>
            <a:ext cx="3100388" cy="457200"/>
          </a:xfrm>
          <a:prstGeom prst="rect">
            <a:avLst/>
          </a:prstGeom>
          <a:noFill/>
          <a:ln w="12700">
            <a:noFill/>
            <a:miter lim="800000"/>
            <a:headEnd/>
            <a:tailEnd/>
          </a:ln>
          <a:effectLst/>
        </p:spPr>
        <p:txBody>
          <a:bodyPr wrap="none">
            <a:spAutoFit/>
          </a:bodyPr>
          <a:lstStyle/>
          <a:p>
            <a:r>
              <a:rPr lang="en-US" sz="2400">
                <a:effectLst>
                  <a:outerShdw blurRad="38100" dist="38100" dir="2700000" algn="tl">
                    <a:srgbClr val="000000"/>
                  </a:outerShdw>
                </a:effectLst>
                <a:latin typeface="Book Antiqua" pitchFamily="18" charset="0"/>
              </a:rPr>
              <a:t>or   6.02076 to 6.17924</a:t>
            </a:r>
          </a:p>
        </p:txBody>
      </p:sp>
      <p:sp>
        <p:nvSpPr>
          <p:cNvPr id="27789" name="AutoShape 141"/>
          <p:cNvSpPr>
            <a:spLocks noChangeArrowheads="1"/>
          </p:cNvSpPr>
          <p:nvPr/>
        </p:nvSpPr>
        <p:spPr bwMode="auto">
          <a:xfrm rot="5400000">
            <a:off x="1209675" y="30988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7790" name="AutoShape 142"/>
          <p:cNvSpPr>
            <a:spLocks noChangeArrowheads="1"/>
          </p:cNvSpPr>
          <p:nvPr/>
        </p:nvSpPr>
        <p:spPr bwMode="auto">
          <a:xfrm rot="5400000">
            <a:off x="1209675" y="19558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27790"/>
                                        </p:tgtEl>
                                        <p:attrNameLst>
                                          <p:attrName>style.visibility</p:attrName>
                                        </p:attrNameLst>
                                      </p:cBhvr>
                                      <p:to>
                                        <p:strVal val="visible"/>
                                      </p:to>
                                    </p:set>
                                    <p:animEffect transition="in" filter="slide(fromLeft)">
                                      <p:cBhvr>
                                        <p:cTn id="7" dur="500"/>
                                        <p:tgtEl>
                                          <p:spTgt spid="27790"/>
                                        </p:tgtEl>
                                      </p:cBhvr>
                                    </p:animEffect>
                                  </p:childTnLst>
                                  <p:subTnLst>
                                    <p:set>
                                      <p:cBhvr override="childStyle">
                                        <p:cTn dur="1" fill="hold" display="0" masterRel="nextClick" afterEffect="1"/>
                                        <p:tgtEl>
                                          <p:spTgt spid="27790"/>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2" presetClass="entr" presetSubtype="1" fill="hold" nodeType="clickEffect">
                                  <p:stCondLst>
                                    <p:cond delay="0"/>
                                  </p:stCondLst>
                                  <p:childTnLst>
                                    <p:set>
                                      <p:cBhvr>
                                        <p:cTn id="11" dur="1" fill="hold">
                                          <p:stCondLst>
                                            <p:cond delay="0"/>
                                          </p:stCondLst>
                                        </p:cTn>
                                        <p:tgtEl>
                                          <p:spTgt spid="27652"/>
                                        </p:tgtEl>
                                        <p:attrNameLst>
                                          <p:attrName>style.visibility</p:attrName>
                                        </p:attrNameLst>
                                      </p:cBhvr>
                                      <p:to>
                                        <p:strVal val="visible"/>
                                      </p:to>
                                    </p:set>
                                    <p:animEffect transition="in" filter="slide(fromTop)">
                                      <p:cBhvr>
                                        <p:cTn id="12" dur="500"/>
                                        <p:tgtEl>
                                          <p:spTgt spid="27652"/>
                                        </p:tgtEl>
                                      </p:cBhvr>
                                    </p:animEffect>
                                  </p:childTnLst>
                                </p:cTn>
                              </p:par>
                            </p:childTnLst>
                          </p:cTn>
                        </p:par>
                        <p:par>
                          <p:cTn id="13" fill="hold">
                            <p:stCondLst>
                              <p:cond delay="500"/>
                            </p:stCondLst>
                            <p:childTnLst>
                              <p:par>
                                <p:cTn id="14" presetID="12" presetClass="entr" presetSubtype="1" fill="hold" grpId="0" nodeType="afterEffect">
                                  <p:stCondLst>
                                    <p:cond delay="2000"/>
                                  </p:stCondLst>
                                  <p:childTnLst>
                                    <p:set>
                                      <p:cBhvr>
                                        <p:cTn id="15" dur="1" fill="hold">
                                          <p:stCondLst>
                                            <p:cond delay="0"/>
                                          </p:stCondLst>
                                        </p:cTn>
                                        <p:tgtEl>
                                          <p:spTgt spid="27788"/>
                                        </p:tgtEl>
                                        <p:attrNameLst>
                                          <p:attrName>style.visibility</p:attrName>
                                        </p:attrNameLst>
                                      </p:cBhvr>
                                      <p:to>
                                        <p:strVal val="visible"/>
                                      </p:to>
                                    </p:set>
                                    <p:animEffect transition="in" filter="slide(fromTop)">
                                      <p:cBhvr>
                                        <p:cTn id="16" dur="500"/>
                                        <p:tgtEl>
                                          <p:spTgt spid="27788"/>
                                        </p:tgtEl>
                                      </p:cBhvr>
                                    </p:animEffect>
                                  </p:childTnLst>
                                </p:cTn>
                              </p:par>
                            </p:childTnLst>
                          </p:cTn>
                        </p:par>
                        <p:par>
                          <p:cTn id="17" fill="hold">
                            <p:stCondLst>
                              <p:cond delay="3000"/>
                            </p:stCondLst>
                            <p:childTnLst>
                              <p:par>
                                <p:cTn id="18" presetID="12" presetClass="entr" presetSubtype="8" fill="hold" grpId="0" nodeType="afterEffect">
                                  <p:stCondLst>
                                    <p:cond delay="2000"/>
                                  </p:stCondLst>
                                  <p:childTnLst>
                                    <p:set>
                                      <p:cBhvr>
                                        <p:cTn id="19" dur="1" fill="hold">
                                          <p:stCondLst>
                                            <p:cond delay="0"/>
                                          </p:stCondLst>
                                        </p:cTn>
                                        <p:tgtEl>
                                          <p:spTgt spid="27789"/>
                                        </p:tgtEl>
                                        <p:attrNameLst>
                                          <p:attrName>style.visibility</p:attrName>
                                        </p:attrNameLst>
                                      </p:cBhvr>
                                      <p:to>
                                        <p:strVal val="visible"/>
                                      </p:to>
                                    </p:set>
                                    <p:animEffect transition="in" filter="slide(fromLeft)">
                                      <p:cBhvr>
                                        <p:cTn id="20" dur="500"/>
                                        <p:tgtEl>
                                          <p:spTgt spid="27789"/>
                                        </p:tgtEl>
                                      </p:cBhvr>
                                    </p:animEffect>
                                  </p:childTnLst>
                                  <p:subTnLst>
                                    <p:set>
                                      <p:cBhvr override="childStyle">
                                        <p:cTn dur="1" fill="hold" display="0" masterRel="nextClick" afterEffect="1"/>
                                        <p:tgtEl>
                                          <p:spTgt spid="27789"/>
                                        </p:tgtEl>
                                        <p:attrNameLst>
                                          <p:attrName>style.visibility</p:attrName>
                                        </p:attrNameLst>
                                      </p:cBhvr>
                                      <p:to>
                                        <p:strVal val="hidden"/>
                                      </p:to>
                                    </p:set>
                                  </p:subTnLst>
                                </p:cTn>
                              </p:par>
                            </p:childTnLst>
                          </p:cTn>
                        </p:par>
                      </p:childTnLst>
                    </p:cTn>
                  </p:par>
                  <p:par>
                    <p:cTn id="21" fill="hold">
                      <p:stCondLst>
                        <p:cond delay="indefinite"/>
                      </p:stCondLst>
                      <p:childTnLst>
                        <p:par>
                          <p:cTn id="22" fill="hold">
                            <p:stCondLst>
                              <p:cond delay="0"/>
                            </p:stCondLst>
                            <p:childTnLst>
                              <p:par>
                                <p:cTn id="23" presetID="12" presetClass="entr" presetSubtype="1" fill="hold" grpId="0" nodeType="clickEffect">
                                  <p:stCondLst>
                                    <p:cond delay="0"/>
                                  </p:stCondLst>
                                  <p:childTnLst>
                                    <p:set>
                                      <p:cBhvr>
                                        <p:cTn id="24" dur="1" fill="hold">
                                          <p:stCondLst>
                                            <p:cond delay="0"/>
                                          </p:stCondLst>
                                        </p:cTn>
                                        <p:tgtEl>
                                          <p:spTgt spid="27787"/>
                                        </p:tgtEl>
                                        <p:attrNameLst>
                                          <p:attrName>style.visibility</p:attrName>
                                        </p:attrNameLst>
                                      </p:cBhvr>
                                      <p:to>
                                        <p:strVal val="visible"/>
                                      </p:to>
                                    </p:set>
                                    <p:animEffect transition="in" filter="slide(fromTop)">
                                      <p:cBhvr>
                                        <p:cTn id="25" dur="500"/>
                                        <p:tgtEl>
                                          <p:spTgt spid="277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787" grpId="0" autoUpdateAnimBg="0"/>
      <p:bldP spid="27788" grpId="0" autoUpdateAnimBg="0"/>
      <p:bldP spid="27789" grpId="0" animBg="1"/>
      <p:bldP spid="27790"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907F49-C394-5841-A7EF-266481A100C0}"/>
              </a:ext>
            </a:extLst>
          </p:cNvPr>
          <p:cNvSpPr>
            <a:spLocks noGrp="1"/>
          </p:cNvSpPr>
          <p:nvPr>
            <p:ph type="title"/>
          </p:nvPr>
        </p:nvSpPr>
        <p:spPr/>
        <p:txBody>
          <a:bodyPr/>
          <a:lstStyle/>
          <a:p>
            <a:r>
              <a:rPr lang="en-US" dirty="0"/>
              <a:t>Practice Problem #1</a:t>
            </a:r>
          </a:p>
        </p:txBody>
      </p:sp>
      <p:sp>
        <p:nvSpPr>
          <p:cNvPr id="3" name="Content Placeholder 2">
            <a:extLst>
              <a:ext uri="{FF2B5EF4-FFF2-40B4-BE49-F238E27FC236}">
                <a16:creationId xmlns:a16="http://schemas.microsoft.com/office/drawing/2014/main" id="{D50D04DA-C1C4-4946-AD1B-16BA9EA6EBAE}"/>
              </a:ext>
            </a:extLst>
          </p:cNvPr>
          <p:cNvSpPr>
            <a:spLocks noGrp="1"/>
          </p:cNvSpPr>
          <p:nvPr>
            <p:ph idx="1"/>
          </p:nvPr>
        </p:nvSpPr>
        <p:spPr/>
        <p:txBody>
          <a:bodyPr/>
          <a:lstStyle/>
          <a:p>
            <a:r>
              <a:rPr lang="en-IN" dirty="0">
                <a:effectLst/>
              </a:rPr>
              <a:t>A herd of 1,500 sheep was fed a special high‐protein grain for a month. A random sample of 29 were weighed and had gained an average of 6.7 pounds. If the standard deviation of weight gain for the entire herd is 7.1, test the hypothesis that the average weight gain per sheep for the month was more than 5 pounds.</a:t>
            </a:r>
            <a:endParaRPr lang="en-US" dirty="0"/>
          </a:p>
        </p:txBody>
      </p:sp>
    </p:spTree>
    <p:extLst>
      <p:ext uri="{BB962C8B-B14F-4D97-AF65-F5344CB8AC3E}">
        <p14:creationId xmlns:p14="http://schemas.microsoft.com/office/powerpoint/2010/main" val="572842525"/>
      </p:ext>
    </p:extLst>
  </p:cSld>
  <p:clrMapOvr>
    <a:masterClrMapping/>
  </p:clrMapOvr>
  <p:transition>
    <p:zoom/>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B88876-4DB7-5E45-B91F-7A83B7AE4D30}"/>
              </a:ext>
            </a:extLst>
          </p:cNvPr>
          <p:cNvSpPr>
            <a:spLocks noGrp="1"/>
          </p:cNvSpPr>
          <p:nvPr>
            <p:ph type="title"/>
          </p:nvPr>
        </p:nvSpPr>
        <p:spPr/>
        <p:txBody>
          <a:bodyPr/>
          <a:lstStyle/>
          <a:p>
            <a:r>
              <a:rPr lang="en-US" dirty="0"/>
              <a:t>Practice Problem #2</a:t>
            </a:r>
          </a:p>
        </p:txBody>
      </p:sp>
      <p:sp>
        <p:nvSpPr>
          <p:cNvPr id="3" name="Content Placeholder 2">
            <a:extLst>
              <a:ext uri="{FF2B5EF4-FFF2-40B4-BE49-F238E27FC236}">
                <a16:creationId xmlns:a16="http://schemas.microsoft.com/office/drawing/2014/main" id="{37B6B1ED-F82A-6344-BAAD-8206EAC62CF0}"/>
              </a:ext>
            </a:extLst>
          </p:cNvPr>
          <p:cNvSpPr>
            <a:spLocks noGrp="1"/>
          </p:cNvSpPr>
          <p:nvPr>
            <p:ph idx="1"/>
          </p:nvPr>
        </p:nvSpPr>
        <p:spPr/>
        <p:txBody>
          <a:bodyPr/>
          <a:lstStyle/>
          <a:p>
            <a:r>
              <a:rPr lang="en-IN" dirty="0">
                <a:effectLst/>
              </a:rPr>
              <a:t>In national use, a vocabulary test is known to have a mean score of 68 and a standard deviation of 13. A class of 19 students takes the test and has a mean score of 65.</a:t>
            </a:r>
          </a:p>
          <a:p>
            <a:r>
              <a:rPr lang="en-IN" dirty="0">
                <a:effectLst/>
              </a:rPr>
              <a:t>Is the class typical of others who have taken the test? </a:t>
            </a:r>
          </a:p>
          <a:p>
            <a:endParaRPr lang="en-US" dirty="0"/>
          </a:p>
        </p:txBody>
      </p:sp>
    </p:spTree>
    <p:extLst>
      <p:ext uri="{BB962C8B-B14F-4D97-AF65-F5344CB8AC3E}">
        <p14:creationId xmlns:p14="http://schemas.microsoft.com/office/powerpoint/2010/main" val="350959837"/>
      </p:ext>
    </p:extLst>
  </p:cSld>
  <p:clrMapOvr>
    <a:masterClrMapping/>
  </p:clrMapOvr>
  <p:transition>
    <p:zoom/>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Grp="1" noChangeArrowheads="1"/>
          </p:cNvSpPr>
          <p:nvPr>
            <p:ph type="body" idx="1"/>
          </p:nvPr>
        </p:nvSpPr>
        <p:spPr>
          <a:xfrm>
            <a:off x="703263" y="1093788"/>
            <a:ext cx="7772400" cy="604837"/>
          </a:xfrm>
          <a:noFill/>
          <a:ln/>
        </p:spPr>
        <p:txBody>
          <a:bodyPr/>
          <a:lstStyle/>
          <a:p>
            <a:r>
              <a:rPr lang="en-US">
                <a:solidFill>
                  <a:srgbClr val="66FFFF"/>
                </a:solidFill>
              </a:rPr>
              <a:t>Test Statistic</a:t>
            </a:r>
            <a:endParaRPr lang="en-US"/>
          </a:p>
        </p:txBody>
      </p:sp>
      <p:sp>
        <p:nvSpPr>
          <p:cNvPr id="28686" name="Rectangle 14"/>
          <p:cNvSpPr>
            <a:spLocks noChangeArrowheads="1"/>
          </p:cNvSpPr>
          <p:nvPr/>
        </p:nvSpPr>
        <p:spPr bwMode="auto">
          <a:xfrm>
            <a:off x="3759200" y="1751013"/>
            <a:ext cx="1693863" cy="97155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28674" name="Rectangle 2"/>
          <p:cNvSpPr>
            <a:spLocks noGrp="1" noChangeArrowheads="1"/>
          </p:cNvSpPr>
          <p:nvPr>
            <p:ph type="title"/>
          </p:nvPr>
        </p:nvSpPr>
        <p:spPr>
          <a:xfrm>
            <a:off x="690563" y="150813"/>
            <a:ext cx="7772400" cy="814387"/>
          </a:xfrm>
          <a:noFill/>
          <a:ln/>
        </p:spPr>
        <p:txBody>
          <a:bodyPr/>
          <a:lstStyle/>
          <a:p>
            <a:r>
              <a:rPr lang="en-US"/>
              <a:t>Tests About a Population Mean:</a:t>
            </a:r>
            <a:br>
              <a:rPr lang="en-US"/>
            </a:br>
            <a:r>
              <a:rPr lang="en-US" i="1">
                <a:latin typeface="Symbol" pitchFamily="18" charset="2"/>
              </a:rPr>
              <a:t>s</a:t>
            </a:r>
            <a:r>
              <a:rPr lang="en-US"/>
              <a:t>  Unknown</a:t>
            </a:r>
            <a:endParaRPr lang="en-US" sz="2600"/>
          </a:p>
        </p:txBody>
      </p:sp>
      <p:graphicFrame>
        <p:nvGraphicFramePr>
          <p:cNvPr id="28677" name="Object 5">
            <a:hlinkClick r:id="" action="ppaction://ole?verb=0"/>
          </p:cNvPr>
          <p:cNvGraphicFramePr>
            <a:graphicFrameLocks/>
          </p:cNvGraphicFramePr>
          <p:nvPr/>
        </p:nvGraphicFramePr>
        <p:xfrm>
          <a:off x="3971925" y="1871663"/>
          <a:ext cx="1220788" cy="700087"/>
        </p:xfrm>
        <a:graphic>
          <a:graphicData uri="http://schemas.openxmlformats.org/presentationml/2006/ole">
            <mc:AlternateContent xmlns:mc="http://schemas.openxmlformats.org/markup-compatibility/2006">
              <mc:Choice xmlns:v="urn:schemas-microsoft-com:vml" Requires="v">
                <p:oleObj spid="_x0000_s28708" name="Equation" r:id="rId4" imgW="1230120" imgH="709560" progId="Equation">
                  <p:embed/>
                </p:oleObj>
              </mc:Choice>
              <mc:Fallback>
                <p:oleObj name="Equation" r:id="rId4" imgW="1230120" imgH="709560" progId="Equation">
                  <p:embed/>
                  <p:pic>
                    <p:nvPicPr>
                      <p:cNvPr id="0" name="Picture 5"/>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71925" y="1871663"/>
                        <a:ext cx="1220788" cy="700087"/>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sp>
        <p:nvSpPr>
          <p:cNvPr id="28687" name="Text Box 15"/>
          <p:cNvSpPr txBox="1">
            <a:spLocks noChangeArrowheads="1"/>
          </p:cNvSpPr>
          <p:nvPr/>
        </p:nvSpPr>
        <p:spPr bwMode="auto">
          <a:xfrm>
            <a:off x="2105025" y="3109913"/>
            <a:ext cx="5032375" cy="822325"/>
          </a:xfrm>
          <a:prstGeom prst="rect">
            <a:avLst/>
          </a:prstGeom>
          <a:noFill/>
          <a:ln w="12700">
            <a:noFill/>
            <a:miter lim="800000"/>
            <a:headEnd/>
            <a:tailEnd/>
          </a:ln>
          <a:effectLst/>
        </p:spPr>
        <p:txBody>
          <a:bodyPr wrap="none">
            <a:spAutoFit/>
          </a:bodyPr>
          <a:lstStyle/>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This test statistic has a </a:t>
            </a:r>
            <a:r>
              <a:rPr lang="en-US" sz="2400" i="1">
                <a:effectLst>
                  <a:outerShdw blurRad="38100" dist="38100" dir="2700000" algn="tl">
                    <a:srgbClr val="000000"/>
                  </a:outerShdw>
                </a:effectLst>
                <a:latin typeface="Book Antiqua" pitchFamily="18" charset="0"/>
              </a:rPr>
              <a:t>t</a:t>
            </a:r>
            <a:r>
              <a:rPr lang="en-US" sz="2400">
                <a:effectLst>
                  <a:outerShdw blurRad="38100" dist="38100" dir="2700000" algn="tl">
                    <a:srgbClr val="000000"/>
                  </a:outerShdw>
                </a:effectLst>
                <a:latin typeface="Book Antiqua" pitchFamily="18" charset="0"/>
              </a:rPr>
              <a:t> distribution</a:t>
            </a:r>
          </a:p>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with </a:t>
            </a:r>
            <a:r>
              <a:rPr lang="en-US" sz="2400" i="1">
                <a:effectLst>
                  <a:outerShdw blurRad="38100" dist="38100" dir="2700000" algn="tl">
                    <a:srgbClr val="000000"/>
                  </a:outerShdw>
                </a:effectLst>
                <a:latin typeface="Book Antiqua" pitchFamily="18" charset="0"/>
              </a:rPr>
              <a:t>n</a:t>
            </a:r>
            <a:r>
              <a:rPr lang="en-US" sz="2400">
                <a:effectLst>
                  <a:outerShdw blurRad="38100" dist="38100" dir="2700000" algn="tl">
                    <a:srgbClr val="000000"/>
                  </a:outerShdw>
                </a:effectLst>
                <a:latin typeface="Book Antiqua" pitchFamily="18" charset="0"/>
              </a:rPr>
              <a:t> - 1 degrees of freedom.</a:t>
            </a:r>
          </a:p>
        </p:txBody>
      </p:sp>
      <p:sp>
        <p:nvSpPr>
          <p:cNvPr id="28688" name="AutoShape 16"/>
          <p:cNvSpPr>
            <a:spLocks noChangeArrowheads="1"/>
          </p:cNvSpPr>
          <p:nvPr/>
        </p:nvSpPr>
        <p:spPr bwMode="auto">
          <a:xfrm rot="5400000">
            <a:off x="3438525" y="21653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28688"/>
                                        </p:tgtEl>
                                        <p:attrNameLst>
                                          <p:attrName>style.visibility</p:attrName>
                                        </p:attrNameLst>
                                      </p:cBhvr>
                                      <p:to>
                                        <p:strVal val="visible"/>
                                      </p:to>
                                    </p:set>
                                    <p:animEffect transition="in" filter="slide(fromLeft)">
                                      <p:cBhvr>
                                        <p:cTn id="7" dur="500"/>
                                        <p:tgtEl>
                                          <p:spTgt spid="28688"/>
                                        </p:tgtEl>
                                      </p:cBhvr>
                                    </p:animEffect>
                                  </p:childTnLst>
                                  <p:subTnLst>
                                    <p:set>
                                      <p:cBhvr override="childStyle">
                                        <p:cTn dur="1" fill="hold" display="0" masterRel="nextClick" afterEffect="1"/>
                                        <p:tgtEl>
                                          <p:spTgt spid="28688"/>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8686"/>
                                        </p:tgtEl>
                                        <p:attrNameLst>
                                          <p:attrName>style.visibility</p:attrName>
                                        </p:attrNameLst>
                                      </p:cBhvr>
                                      <p:to>
                                        <p:strVal val="visible"/>
                                      </p:to>
                                    </p:set>
                                    <p:animEffect transition="in" filter="dissolve">
                                      <p:cBhvr>
                                        <p:cTn id="12" dur="500"/>
                                        <p:tgtEl>
                                          <p:spTgt spid="28686"/>
                                        </p:tgtEl>
                                      </p:cBhvr>
                                    </p:animEffect>
                                  </p:childTnLst>
                                </p:cTn>
                              </p:par>
                            </p:childTnLst>
                          </p:cTn>
                        </p:par>
                        <p:par>
                          <p:cTn id="13" fill="hold">
                            <p:stCondLst>
                              <p:cond delay="500"/>
                            </p:stCondLst>
                            <p:childTnLst>
                              <p:par>
                                <p:cTn id="14" presetID="23" presetClass="entr" presetSubtype="272" fill="hold" nodeType="afterEffect">
                                  <p:stCondLst>
                                    <p:cond delay="1000"/>
                                  </p:stCondLst>
                                  <p:childTnLst>
                                    <p:set>
                                      <p:cBhvr>
                                        <p:cTn id="15" dur="1" fill="hold">
                                          <p:stCondLst>
                                            <p:cond delay="0"/>
                                          </p:stCondLst>
                                        </p:cTn>
                                        <p:tgtEl>
                                          <p:spTgt spid="28677"/>
                                        </p:tgtEl>
                                        <p:attrNameLst>
                                          <p:attrName>style.visibility</p:attrName>
                                        </p:attrNameLst>
                                      </p:cBhvr>
                                      <p:to>
                                        <p:strVal val="visible"/>
                                      </p:to>
                                    </p:set>
                                    <p:anim calcmode="lin" valueType="num">
                                      <p:cBhvr>
                                        <p:cTn id="16" dur="500" fill="hold"/>
                                        <p:tgtEl>
                                          <p:spTgt spid="28677"/>
                                        </p:tgtEl>
                                        <p:attrNameLst>
                                          <p:attrName>ppt_w</p:attrName>
                                        </p:attrNameLst>
                                      </p:cBhvr>
                                      <p:tavLst>
                                        <p:tav tm="0">
                                          <p:val>
                                            <p:strVal val="2/3*#ppt_w"/>
                                          </p:val>
                                        </p:tav>
                                        <p:tav tm="100000">
                                          <p:val>
                                            <p:strVal val="#ppt_w"/>
                                          </p:val>
                                        </p:tav>
                                      </p:tavLst>
                                    </p:anim>
                                    <p:anim calcmode="lin" valueType="num">
                                      <p:cBhvr>
                                        <p:cTn id="17" dur="500" fill="hold"/>
                                        <p:tgtEl>
                                          <p:spTgt spid="28677"/>
                                        </p:tgtEl>
                                        <p:attrNameLst>
                                          <p:attrName>ppt_h</p:attrName>
                                        </p:attrNameLst>
                                      </p:cBhvr>
                                      <p:tavLst>
                                        <p:tav tm="0">
                                          <p:val>
                                            <p:strVal val="2/3*#ppt_h"/>
                                          </p:val>
                                        </p:tav>
                                        <p:tav tm="100000">
                                          <p:val>
                                            <p:strVal val="#ppt_h"/>
                                          </p:val>
                                        </p:tav>
                                      </p:tavLst>
                                    </p:anim>
                                  </p:childTnLst>
                                </p:cTn>
                              </p:par>
                            </p:childTnLst>
                          </p:cTn>
                        </p:par>
                        <p:par>
                          <p:cTn id="18" fill="hold">
                            <p:stCondLst>
                              <p:cond delay="2000"/>
                            </p:stCondLst>
                            <p:childTnLst>
                              <p:par>
                                <p:cTn id="19" presetID="12" presetClass="entr" presetSubtype="1" fill="hold" grpId="0" nodeType="afterEffect">
                                  <p:stCondLst>
                                    <p:cond delay="2000"/>
                                  </p:stCondLst>
                                  <p:childTnLst>
                                    <p:set>
                                      <p:cBhvr>
                                        <p:cTn id="20" dur="1" fill="hold">
                                          <p:stCondLst>
                                            <p:cond delay="0"/>
                                          </p:stCondLst>
                                        </p:cTn>
                                        <p:tgtEl>
                                          <p:spTgt spid="28687"/>
                                        </p:tgtEl>
                                        <p:attrNameLst>
                                          <p:attrName>style.visibility</p:attrName>
                                        </p:attrNameLst>
                                      </p:cBhvr>
                                      <p:to>
                                        <p:strVal val="visible"/>
                                      </p:to>
                                    </p:set>
                                    <p:animEffect transition="in" filter="slide(fromTop)">
                                      <p:cBhvr>
                                        <p:cTn id="21" dur="500"/>
                                        <p:tgtEl>
                                          <p:spTgt spid="286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86" grpId="0" animBg="1"/>
      <p:bldP spid="28687" grpId="0" autoUpdateAnimBg="0"/>
      <p:bldP spid="28688" grpId="0" animBg="1"/>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116" name="Rectangle 20"/>
          <p:cNvSpPr>
            <a:spLocks noChangeArrowheads="1"/>
          </p:cNvSpPr>
          <p:nvPr/>
        </p:nvSpPr>
        <p:spPr bwMode="auto">
          <a:xfrm>
            <a:off x="2260600" y="3416300"/>
            <a:ext cx="1866900" cy="53340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132104" name="Rectangle 8"/>
          <p:cNvSpPr>
            <a:spLocks noChangeArrowheads="1"/>
          </p:cNvSpPr>
          <p:nvPr/>
        </p:nvSpPr>
        <p:spPr bwMode="auto">
          <a:xfrm>
            <a:off x="703263" y="1084263"/>
            <a:ext cx="7772400" cy="585787"/>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solidFill>
                  <a:srgbClr val="66FFFF"/>
                </a:solidFill>
                <a:effectLst>
                  <a:outerShdw blurRad="38100" dist="38100" dir="2700000" algn="tl">
                    <a:srgbClr val="000000"/>
                  </a:outerShdw>
                </a:effectLst>
                <a:latin typeface="Book Antiqua" pitchFamily="18" charset="0"/>
              </a:rPr>
              <a:t>Rejection Rule:  </a:t>
            </a:r>
            <a:r>
              <a:rPr lang="en-US" sz="2400" i="1">
                <a:solidFill>
                  <a:srgbClr val="66FFFF"/>
                </a:solidFill>
                <a:effectLst>
                  <a:outerShdw blurRad="38100" dist="38100" dir="2700000" algn="tl">
                    <a:srgbClr val="000000"/>
                  </a:outerShdw>
                </a:effectLst>
                <a:latin typeface="Book Antiqua" pitchFamily="18" charset="0"/>
              </a:rPr>
              <a:t>p</a:t>
            </a:r>
            <a:r>
              <a:rPr lang="en-US" sz="2400">
                <a:solidFill>
                  <a:srgbClr val="66FFFF"/>
                </a:solidFill>
                <a:effectLst>
                  <a:outerShdw blurRad="38100" dist="38100" dir="2700000" algn="tl">
                    <a:srgbClr val="000000"/>
                  </a:outerShdw>
                </a:effectLst>
                <a:latin typeface="Book Antiqua" pitchFamily="18" charset="0"/>
              </a:rPr>
              <a:t> -Value Approach</a:t>
            </a:r>
            <a:endParaRPr lang="en-US" sz="2400" baseline="-25000">
              <a:effectLst>
                <a:outerShdw blurRad="38100" dist="38100" dir="2700000" algn="tl">
                  <a:srgbClr val="000000"/>
                </a:outerShdw>
              </a:effectLst>
              <a:latin typeface="Symbol" pitchFamily="18" charset="2"/>
            </a:endParaRPr>
          </a:p>
        </p:txBody>
      </p:sp>
      <p:sp>
        <p:nvSpPr>
          <p:cNvPr id="132110" name="Text Box 14"/>
          <p:cNvSpPr txBox="1">
            <a:spLocks noChangeArrowheads="1"/>
          </p:cNvSpPr>
          <p:nvPr/>
        </p:nvSpPr>
        <p:spPr bwMode="auto">
          <a:xfrm>
            <a:off x="2432050" y="3427413"/>
            <a:ext cx="1524000" cy="457200"/>
          </a:xfrm>
          <a:prstGeom prst="rect">
            <a:avLst/>
          </a:prstGeom>
          <a:noFill/>
          <a:ln w="12700">
            <a:noFill/>
            <a:miter lim="800000"/>
            <a:headEnd/>
            <a:tailEnd/>
          </a:ln>
          <a:effectLst/>
        </p:spPr>
        <p:txBody>
          <a:bodyPr wrap="none">
            <a:spAutoFit/>
          </a:bodyPr>
          <a:lstStyle/>
          <a:p>
            <a:r>
              <a:rPr lang="en-US" sz="2400" i="1">
                <a:effectLst>
                  <a:outerShdw blurRad="38100" dist="38100" dir="2700000" algn="tl">
                    <a:srgbClr val="000000"/>
                  </a:outerShdw>
                </a:effectLst>
                <a:latin typeface="Book Antiqua" pitchFamily="18" charset="0"/>
              </a:rPr>
              <a:t>H</a:t>
            </a:r>
            <a:r>
              <a:rPr lang="en-US" sz="2400" baseline="-25000">
                <a:effectLst>
                  <a:outerShdw blurRad="38100" dist="38100" dir="2700000" algn="tl">
                    <a:srgbClr val="000000"/>
                  </a:outerShdw>
                </a:effectLst>
                <a:latin typeface="Book Antiqua" pitchFamily="18" charset="0"/>
              </a:rPr>
              <a:t>0</a:t>
            </a: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Symbol" pitchFamily="18" charset="2"/>
              </a:rPr>
              <a:t></a:t>
            </a:r>
            <a:r>
              <a:rPr lang="en-US" sz="2400" u="sng">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Symbol" pitchFamily="18" charset="2"/>
              </a:rPr>
              <a:t></a:t>
            </a:r>
            <a:r>
              <a:rPr lang="en-US" sz="2400" i="1">
                <a:effectLst>
                  <a:outerShdw blurRad="38100" dist="38100" dir="2700000" algn="tl">
                    <a:srgbClr val="000000"/>
                  </a:outerShdw>
                </a:effectLst>
                <a:latin typeface="Symbol" pitchFamily="18" charset="2"/>
              </a:rPr>
              <a:t></a:t>
            </a:r>
            <a:r>
              <a:rPr lang="en-US" sz="2400" baseline="-25000">
                <a:effectLst>
                  <a:outerShdw blurRad="38100" dist="38100" dir="2700000" algn="tl">
                    <a:srgbClr val="000000"/>
                  </a:outerShdw>
                </a:effectLst>
                <a:latin typeface="Symbol" pitchFamily="18" charset="2"/>
              </a:rPr>
              <a:t></a:t>
            </a:r>
          </a:p>
        </p:txBody>
      </p:sp>
      <p:sp>
        <p:nvSpPr>
          <p:cNvPr id="132113" name="Text Box 17"/>
          <p:cNvSpPr txBox="1">
            <a:spLocks noChangeArrowheads="1"/>
          </p:cNvSpPr>
          <p:nvPr/>
        </p:nvSpPr>
        <p:spPr bwMode="auto">
          <a:xfrm>
            <a:off x="4287838" y="3449638"/>
            <a:ext cx="2386012" cy="457200"/>
          </a:xfrm>
          <a:prstGeom prst="rect">
            <a:avLst/>
          </a:prstGeom>
          <a:noFill/>
          <a:ln w="12700">
            <a:noFill/>
            <a:miter lim="800000"/>
            <a:headEnd/>
            <a:tailEnd/>
          </a:ln>
          <a:effectLst/>
        </p:spPr>
        <p:txBody>
          <a:bodyPr wrap="none">
            <a:spAutoFit/>
          </a:bodyPr>
          <a:lstStyle/>
          <a:p>
            <a:r>
              <a:rPr lang="en-US" sz="2400">
                <a:effectLst>
                  <a:outerShdw blurRad="38100" dist="38100" dir="2700000" algn="tl">
                    <a:srgbClr val="000000"/>
                  </a:outerShdw>
                </a:effectLst>
                <a:latin typeface="Book Antiqua" pitchFamily="18" charset="0"/>
              </a:rPr>
              <a:t>Reject </a:t>
            </a:r>
            <a:r>
              <a:rPr lang="en-US" sz="2400" i="1">
                <a:effectLst>
                  <a:outerShdw blurRad="38100" dist="38100" dir="2700000" algn="tl">
                    <a:srgbClr val="000000"/>
                  </a:outerShdw>
                </a:effectLst>
                <a:latin typeface="Book Antiqua" pitchFamily="18" charset="0"/>
              </a:rPr>
              <a:t>H</a:t>
            </a:r>
            <a:r>
              <a:rPr lang="en-US" sz="2400" baseline="-25000">
                <a:effectLst>
                  <a:outerShdw blurRad="38100" dist="38100" dir="2700000" algn="tl">
                    <a:srgbClr val="000000"/>
                  </a:outerShdw>
                </a:effectLst>
                <a:latin typeface="Book Antiqua" pitchFamily="18" charset="0"/>
              </a:rPr>
              <a:t>0 </a:t>
            </a:r>
            <a:r>
              <a:rPr lang="en-US" sz="2400">
                <a:effectLst>
                  <a:outerShdw blurRad="38100" dist="38100" dir="2700000" algn="tl">
                    <a:srgbClr val="000000"/>
                  </a:outerShdw>
                </a:effectLst>
                <a:latin typeface="Book Antiqua" pitchFamily="18" charset="0"/>
              </a:rPr>
              <a:t>if </a:t>
            </a:r>
            <a:r>
              <a:rPr lang="en-US" sz="2400" i="1">
                <a:effectLst>
                  <a:outerShdw blurRad="38100" dist="38100" dir="2700000" algn="tl">
                    <a:srgbClr val="000000"/>
                  </a:outerShdw>
                </a:effectLst>
                <a:latin typeface="Book Antiqua" pitchFamily="18" charset="0"/>
              </a:rPr>
              <a:t>t</a:t>
            </a:r>
            <a:r>
              <a:rPr lang="en-US" sz="2400">
                <a:effectLst>
                  <a:outerShdw blurRad="38100" dist="38100" dir="2700000" algn="tl">
                    <a:srgbClr val="000000"/>
                  </a:outerShdw>
                </a:effectLst>
                <a:latin typeface="Book Antiqua" pitchFamily="18" charset="0"/>
              </a:rPr>
              <a:t> </a:t>
            </a:r>
            <a:r>
              <a:rPr lang="en-US" sz="2400" u="sng">
                <a:effectLst>
                  <a:outerShdw blurRad="38100" dist="38100" dir="2700000" algn="tl">
                    <a:srgbClr val="000000"/>
                  </a:outerShdw>
                </a:effectLst>
                <a:latin typeface="Book Antiqua" pitchFamily="18" charset="0"/>
              </a:rPr>
              <a:t>&gt;</a:t>
            </a: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Book Antiqua" pitchFamily="18" charset="0"/>
              </a:rPr>
              <a:t>t</a:t>
            </a:r>
            <a:r>
              <a:rPr lang="en-US" sz="2400" baseline="-25000">
                <a:effectLst>
                  <a:outerShdw blurRad="38100" dist="38100" dir="2700000" algn="tl">
                    <a:srgbClr val="000000"/>
                  </a:outerShdw>
                </a:effectLst>
                <a:latin typeface="Symbol" pitchFamily="18" charset="2"/>
              </a:rPr>
              <a:t></a:t>
            </a:r>
          </a:p>
        </p:txBody>
      </p:sp>
      <p:sp>
        <p:nvSpPr>
          <p:cNvPr id="132114" name="Text Box 18"/>
          <p:cNvSpPr txBox="1">
            <a:spLocks noChangeArrowheads="1"/>
          </p:cNvSpPr>
          <p:nvPr/>
        </p:nvSpPr>
        <p:spPr bwMode="auto">
          <a:xfrm>
            <a:off x="4275138" y="2763838"/>
            <a:ext cx="2487612" cy="457200"/>
          </a:xfrm>
          <a:prstGeom prst="rect">
            <a:avLst/>
          </a:prstGeom>
          <a:noFill/>
          <a:ln w="12700">
            <a:noFill/>
            <a:miter lim="800000"/>
            <a:headEnd/>
            <a:tailEnd/>
          </a:ln>
          <a:effectLst/>
        </p:spPr>
        <p:txBody>
          <a:bodyPr wrap="none">
            <a:spAutoFit/>
          </a:bodyPr>
          <a:lstStyle/>
          <a:p>
            <a:r>
              <a:rPr lang="en-US" sz="2400">
                <a:effectLst>
                  <a:outerShdw blurRad="38100" dist="38100" dir="2700000" algn="tl">
                    <a:srgbClr val="000000"/>
                  </a:outerShdw>
                </a:effectLst>
                <a:latin typeface="Book Antiqua" pitchFamily="18" charset="0"/>
              </a:rPr>
              <a:t>Reject </a:t>
            </a:r>
            <a:r>
              <a:rPr lang="en-US" sz="2400" i="1">
                <a:effectLst>
                  <a:outerShdw blurRad="38100" dist="38100" dir="2700000" algn="tl">
                    <a:srgbClr val="000000"/>
                  </a:outerShdw>
                </a:effectLst>
                <a:latin typeface="Book Antiqua" pitchFamily="18" charset="0"/>
              </a:rPr>
              <a:t>H</a:t>
            </a:r>
            <a:r>
              <a:rPr lang="en-US" sz="2400" baseline="-25000">
                <a:effectLst>
                  <a:outerShdw blurRad="38100" dist="38100" dir="2700000" algn="tl">
                    <a:srgbClr val="000000"/>
                  </a:outerShdw>
                </a:effectLst>
                <a:latin typeface="Book Antiqua" pitchFamily="18" charset="0"/>
              </a:rPr>
              <a:t>0 </a:t>
            </a:r>
            <a:r>
              <a:rPr lang="en-US" sz="2400">
                <a:effectLst>
                  <a:outerShdw blurRad="38100" dist="38100" dir="2700000" algn="tl">
                    <a:srgbClr val="000000"/>
                  </a:outerShdw>
                </a:effectLst>
                <a:latin typeface="Book Antiqua" pitchFamily="18" charset="0"/>
              </a:rPr>
              <a:t>if </a:t>
            </a:r>
            <a:r>
              <a:rPr lang="en-US" sz="2400" i="1">
                <a:effectLst>
                  <a:outerShdw blurRad="38100" dist="38100" dir="2700000" algn="tl">
                    <a:srgbClr val="000000"/>
                  </a:outerShdw>
                </a:effectLst>
                <a:latin typeface="Book Antiqua" pitchFamily="18" charset="0"/>
              </a:rPr>
              <a:t>t</a:t>
            </a:r>
            <a:r>
              <a:rPr lang="en-US" sz="2400">
                <a:effectLst>
                  <a:outerShdw blurRad="38100" dist="38100" dir="2700000" algn="tl">
                    <a:srgbClr val="000000"/>
                  </a:outerShdw>
                </a:effectLst>
                <a:latin typeface="Book Antiqua" pitchFamily="18" charset="0"/>
              </a:rPr>
              <a:t> </a:t>
            </a:r>
            <a:r>
              <a:rPr lang="en-US" sz="2400" u="sng">
                <a:effectLst>
                  <a:outerShdw blurRad="38100" dist="38100" dir="2700000" algn="tl">
                    <a:srgbClr val="000000"/>
                  </a:outerShdw>
                </a:effectLst>
                <a:latin typeface="Book Antiqua" pitchFamily="18" charset="0"/>
              </a:rPr>
              <a:t>&lt;</a:t>
            </a: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Book Antiqua" pitchFamily="18" charset="0"/>
              </a:rPr>
              <a:t>t</a:t>
            </a:r>
            <a:r>
              <a:rPr lang="en-US" sz="2400" baseline="-25000">
                <a:effectLst>
                  <a:outerShdw blurRad="38100" dist="38100" dir="2700000" algn="tl">
                    <a:srgbClr val="000000"/>
                  </a:outerShdw>
                </a:effectLst>
                <a:latin typeface="Symbol" pitchFamily="18" charset="2"/>
              </a:rPr>
              <a:t></a:t>
            </a:r>
          </a:p>
        </p:txBody>
      </p:sp>
      <p:sp>
        <p:nvSpPr>
          <p:cNvPr id="132115" name="Text Box 19"/>
          <p:cNvSpPr txBox="1">
            <a:spLocks noChangeArrowheads="1"/>
          </p:cNvSpPr>
          <p:nvPr/>
        </p:nvSpPr>
        <p:spPr bwMode="auto">
          <a:xfrm>
            <a:off x="4289425" y="4154488"/>
            <a:ext cx="3989388" cy="457200"/>
          </a:xfrm>
          <a:prstGeom prst="rect">
            <a:avLst/>
          </a:prstGeom>
          <a:noFill/>
          <a:ln w="12700">
            <a:noFill/>
            <a:miter lim="800000"/>
            <a:headEnd/>
            <a:tailEnd/>
          </a:ln>
          <a:effectLst/>
        </p:spPr>
        <p:txBody>
          <a:bodyPr wrap="none">
            <a:spAutoFit/>
          </a:bodyPr>
          <a:lstStyle/>
          <a:p>
            <a:pPr>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Reject </a:t>
            </a:r>
            <a:r>
              <a:rPr lang="en-US" sz="2400" i="1">
                <a:effectLst>
                  <a:outerShdw blurRad="38100" dist="38100" dir="2700000" algn="tl">
                    <a:srgbClr val="000000"/>
                  </a:outerShdw>
                </a:effectLst>
                <a:latin typeface="Book Antiqua" pitchFamily="18" charset="0"/>
              </a:rPr>
              <a:t>H</a:t>
            </a:r>
            <a:r>
              <a:rPr lang="en-US" sz="2400" baseline="-25000">
                <a:effectLst>
                  <a:outerShdw blurRad="38100" dist="38100" dir="2700000" algn="tl">
                    <a:srgbClr val="000000"/>
                  </a:outerShdw>
                </a:effectLst>
                <a:latin typeface="Book Antiqua" pitchFamily="18" charset="0"/>
              </a:rPr>
              <a:t>0 </a:t>
            </a:r>
            <a:r>
              <a:rPr lang="en-US" sz="2400">
                <a:effectLst>
                  <a:outerShdw blurRad="38100" dist="38100" dir="2700000" algn="tl">
                    <a:srgbClr val="000000"/>
                  </a:outerShdw>
                </a:effectLst>
                <a:latin typeface="Book Antiqua" pitchFamily="18" charset="0"/>
              </a:rPr>
              <a:t>if </a:t>
            </a:r>
            <a:r>
              <a:rPr lang="en-US" sz="2400" i="1">
                <a:effectLst>
                  <a:outerShdw blurRad="38100" dist="38100" dir="2700000" algn="tl">
                    <a:srgbClr val="000000"/>
                  </a:outerShdw>
                </a:effectLst>
                <a:latin typeface="Book Antiqua" pitchFamily="18" charset="0"/>
              </a:rPr>
              <a:t>t</a:t>
            </a:r>
            <a:r>
              <a:rPr lang="en-US" sz="2400">
                <a:effectLst>
                  <a:outerShdw blurRad="38100" dist="38100" dir="2700000" algn="tl">
                    <a:srgbClr val="000000"/>
                  </a:outerShdw>
                </a:effectLst>
                <a:latin typeface="Book Antiqua" pitchFamily="18" charset="0"/>
              </a:rPr>
              <a:t> </a:t>
            </a:r>
            <a:r>
              <a:rPr lang="en-US" sz="2400" u="sng">
                <a:effectLst>
                  <a:outerShdw blurRad="38100" dist="38100" dir="2700000" algn="tl">
                    <a:srgbClr val="000000"/>
                  </a:outerShdw>
                </a:effectLst>
                <a:latin typeface="Book Antiqua" pitchFamily="18" charset="0"/>
              </a:rPr>
              <a:t>&lt;</a:t>
            </a:r>
            <a:r>
              <a:rPr lang="en-US" sz="2400">
                <a:effectLst>
                  <a:outerShdw blurRad="38100" dist="38100" dir="2700000" algn="tl">
                    <a:srgbClr val="000000"/>
                  </a:outerShdw>
                </a:effectLst>
                <a:latin typeface="Book Antiqua" pitchFamily="18" charset="0"/>
              </a:rPr>
              <a:t> - </a:t>
            </a:r>
            <a:r>
              <a:rPr lang="en-US" sz="2400" i="1">
                <a:effectLst>
                  <a:outerShdw blurRad="38100" dist="38100" dir="2700000" algn="tl">
                    <a:srgbClr val="000000"/>
                  </a:outerShdw>
                </a:effectLst>
                <a:latin typeface="Book Antiqua" pitchFamily="18" charset="0"/>
              </a:rPr>
              <a:t>t</a:t>
            </a:r>
            <a:r>
              <a:rPr lang="en-US" sz="2400" baseline="-25000">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 or </a:t>
            </a:r>
            <a:r>
              <a:rPr lang="en-US" sz="2400" i="1">
                <a:effectLst>
                  <a:outerShdw blurRad="38100" dist="38100" dir="2700000" algn="tl">
                    <a:srgbClr val="000000"/>
                  </a:outerShdw>
                </a:effectLst>
                <a:latin typeface="Book Antiqua" pitchFamily="18" charset="0"/>
              </a:rPr>
              <a:t>t</a:t>
            </a:r>
            <a:r>
              <a:rPr lang="en-US" sz="2400">
                <a:effectLst>
                  <a:outerShdw blurRad="38100" dist="38100" dir="2700000" algn="tl">
                    <a:srgbClr val="000000"/>
                  </a:outerShdw>
                </a:effectLst>
                <a:latin typeface="Book Antiqua" pitchFamily="18" charset="0"/>
              </a:rPr>
              <a:t> </a:t>
            </a:r>
            <a:r>
              <a:rPr lang="en-US" sz="2400" u="sng">
                <a:effectLst>
                  <a:outerShdw blurRad="38100" dist="38100" dir="2700000" algn="tl">
                    <a:srgbClr val="000000"/>
                  </a:outerShdw>
                </a:effectLst>
                <a:latin typeface="Book Antiqua" pitchFamily="18" charset="0"/>
              </a:rPr>
              <a:t>&gt;</a:t>
            </a: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Book Antiqua" pitchFamily="18" charset="0"/>
              </a:rPr>
              <a:t>t</a:t>
            </a:r>
            <a:r>
              <a:rPr lang="en-US" sz="2400" baseline="-25000">
                <a:effectLst>
                  <a:outerShdw blurRad="38100" dist="38100" dir="2700000" algn="tl">
                    <a:srgbClr val="000000"/>
                  </a:outerShdw>
                </a:effectLst>
                <a:latin typeface="Symbol" pitchFamily="18" charset="2"/>
              </a:rPr>
              <a:t></a:t>
            </a:r>
          </a:p>
        </p:txBody>
      </p:sp>
      <p:sp>
        <p:nvSpPr>
          <p:cNvPr id="132117" name="Rectangle 21"/>
          <p:cNvSpPr>
            <a:spLocks noChangeArrowheads="1"/>
          </p:cNvSpPr>
          <p:nvPr/>
        </p:nvSpPr>
        <p:spPr bwMode="auto">
          <a:xfrm>
            <a:off x="2260600" y="2711450"/>
            <a:ext cx="1866900" cy="53340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132118" name="Rectangle 22"/>
          <p:cNvSpPr>
            <a:spLocks noChangeArrowheads="1"/>
          </p:cNvSpPr>
          <p:nvPr/>
        </p:nvSpPr>
        <p:spPr bwMode="auto">
          <a:xfrm>
            <a:off x="2260600" y="4121150"/>
            <a:ext cx="1866900" cy="53340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132111" name="Text Box 15"/>
          <p:cNvSpPr txBox="1">
            <a:spLocks noChangeArrowheads="1"/>
          </p:cNvSpPr>
          <p:nvPr/>
        </p:nvSpPr>
        <p:spPr bwMode="auto">
          <a:xfrm>
            <a:off x="2451100" y="2722563"/>
            <a:ext cx="1524000" cy="457200"/>
          </a:xfrm>
          <a:prstGeom prst="rect">
            <a:avLst/>
          </a:prstGeom>
          <a:noFill/>
          <a:ln w="12700">
            <a:noFill/>
            <a:miter lim="800000"/>
            <a:headEnd/>
            <a:tailEnd/>
          </a:ln>
          <a:effectLst/>
        </p:spPr>
        <p:txBody>
          <a:bodyPr wrap="none">
            <a:spAutoFit/>
          </a:bodyPr>
          <a:lstStyle/>
          <a:p>
            <a:r>
              <a:rPr lang="en-US" sz="2400" i="1">
                <a:effectLst>
                  <a:outerShdw blurRad="38100" dist="38100" dir="2700000" algn="tl">
                    <a:srgbClr val="000000"/>
                  </a:outerShdw>
                </a:effectLst>
                <a:latin typeface="Book Antiqua" pitchFamily="18" charset="0"/>
              </a:rPr>
              <a:t>H</a:t>
            </a:r>
            <a:r>
              <a:rPr lang="en-US" sz="2400" baseline="-25000">
                <a:effectLst>
                  <a:outerShdw blurRad="38100" dist="38100" dir="2700000" algn="tl">
                    <a:srgbClr val="000000"/>
                  </a:outerShdw>
                </a:effectLst>
                <a:latin typeface="Book Antiqua" pitchFamily="18" charset="0"/>
              </a:rPr>
              <a:t>0</a:t>
            </a: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Symbol" pitchFamily="18" charset="2"/>
              </a:rPr>
              <a:t></a:t>
            </a:r>
            <a:r>
              <a:rPr lang="en-US" sz="2400" u="sng">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Symbol" pitchFamily="18" charset="2"/>
              </a:rPr>
              <a:t></a:t>
            </a:r>
            <a:r>
              <a:rPr lang="en-US" sz="2400" i="1">
                <a:effectLst>
                  <a:outerShdw blurRad="38100" dist="38100" dir="2700000" algn="tl">
                    <a:srgbClr val="000000"/>
                  </a:outerShdw>
                </a:effectLst>
                <a:latin typeface="Symbol" pitchFamily="18" charset="2"/>
              </a:rPr>
              <a:t></a:t>
            </a:r>
            <a:r>
              <a:rPr lang="en-US" sz="2400" baseline="-25000">
                <a:effectLst>
                  <a:outerShdw blurRad="38100" dist="38100" dir="2700000" algn="tl">
                    <a:srgbClr val="000000"/>
                  </a:outerShdw>
                </a:effectLst>
                <a:latin typeface="Symbol" pitchFamily="18" charset="2"/>
              </a:rPr>
              <a:t></a:t>
            </a:r>
          </a:p>
        </p:txBody>
      </p:sp>
      <p:sp>
        <p:nvSpPr>
          <p:cNvPr id="132112" name="Text Box 16"/>
          <p:cNvSpPr txBox="1">
            <a:spLocks noChangeArrowheads="1"/>
          </p:cNvSpPr>
          <p:nvPr/>
        </p:nvSpPr>
        <p:spPr bwMode="auto">
          <a:xfrm>
            <a:off x="2451100" y="4132263"/>
            <a:ext cx="1524000" cy="457200"/>
          </a:xfrm>
          <a:prstGeom prst="rect">
            <a:avLst/>
          </a:prstGeom>
          <a:noFill/>
          <a:ln w="12700">
            <a:noFill/>
            <a:miter lim="800000"/>
            <a:headEnd/>
            <a:tailEnd/>
          </a:ln>
          <a:effectLst/>
        </p:spPr>
        <p:txBody>
          <a:bodyPr wrap="none">
            <a:spAutoFit/>
          </a:bodyPr>
          <a:lstStyle/>
          <a:p>
            <a:r>
              <a:rPr lang="en-US" sz="2400" i="1">
                <a:effectLst>
                  <a:outerShdw blurRad="38100" dist="38100" dir="2700000" algn="tl">
                    <a:srgbClr val="000000"/>
                  </a:outerShdw>
                </a:effectLst>
                <a:latin typeface="Book Antiqua" pitchFamily="18" charset="0"/>
              </a:rPr>
              <a:t>H</a:t>
            </a:r>
            <a:r>
              <a:rPr lang="en-US" sz="2400" baseline="-25000">
                <a:effectLst>
                  <a:outerShdw blurRad="38100" dist="38100" dir="2700000" algn="tl">
                    <a:srgbClr val="000000"/>
                  </a:outerShdw>
                </a:effectLst>
                <a:latin typeface="Book Antiqua" pitchFamily="18" charset="0"/>
              </a:rPr>
              <a:t>0</a:t>
            </a: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Symbol" pitchFamily="18" charset="2"/>
              </a:rPr>
              <a:t></a:t>
            </a:r>
            <a:r>
              <a:rPr lang="en-US" sz="2400" i="1">
                <a:effectLst>
                  <a:outerShdw blurRad="38100" dist="38100" dir="2700000" algn="tl">
                    <a:srgbClr val="000000"/>
                  </a:outerShdw>
                </a:effectLst>
                <a:latin typeface="Symbol" pitchFamily="18" charset="2"/>
              </a:rPr>
              <a:t></a:t>
            </a:r>
            <a:r>
              <a:rPr lang="en-US" sz="2400" baseline="-25000">
                <a:effectLst>
                  <a:outerShdw blurRad="38100" dist="38100" dir="2700000" algn="tl">
                    <a:srgbClr val="000000"/>
                  </a:outerShdw>
                </a:effectLst>
                <a:latin typeface="Symbol" pitchFamily="18" charset="2"/>
              </a:rPr>
              <a:t></a:t>
            </a:r>
          </a:p>
        </p:txBody>
      </p:sp>
      <p:sp>
        <p:nvSpPr>
          <p:cNvPr id="132119" name="AutoShape 23"/>
          <p:cNvSpPr>
            <a:spLocks noChangeArrowheads="1"/>
          </p:cNvSpPr>
          <p:nvPr/>
        </p:nvSpPr>
        <p:spPr bwMode="auto">
          <a:xfrm rot="5400000">
            <a:off x="1927225" y="35814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32120" name="AutoShape 24"/>
          <p:cNvSpPr>
            <a:spLocks noChangeArrowheads="1"/>
          </p:cNvSpPr>
          <p:nvPr/>
        </p:nvSpPr>
        <p:spPr bwMode="auto">
          <a:xfrm rot="5400000">
            <a:off x="1927225" y="28575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32121" name="AutoShape 25"/>
          <p:cNvSpPr>
            <a:spLocks noChangeArrowheads="1"/>
          </p:cNvSpPr>
          <p:nvPr/>
        </p:nvSpPr>
        <p:spPr bwMode="auto">
          <a:xfrm rot="5400000">
            <a:off x="1927225" y="42862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32122" name="Rectangle 26"/>
          <p:cNvSpPr>
            <a:spLocks noChangeArrowheads="1"/>
          </p:cNvSpPr>
          <p:nvPr/>
        </p:nvSpPr>
        <p:spPr bwMode="auto">
          <a:xfrm>
            <a:off x="690563" y="150813"/>
            <a:ext cx="7772400" cy="8143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Tests About a Population Mean:</a:t>
            </a:r>
            <a:br>
              <a:rPr lang="en-US" sz="2800">
                <a:solidFill>
                  <a:srgbClr val="66FFFF"/>
                </a:solidFill>
                <a:effectLst>
                  <a:outerShdw blurRad="38100" dist="38100" dir="2700000" algn="tl">
                    <a:srgbClr val="000000"/>
                  </a:outerShdw>
                </a:effectLst>
                <a:latin typeface="Book Antiqua" pitchFamily="18" charset="0"/>
              </a:rPr>
            </a:br>
            <a:r>
              <a:rPr lang="en-US" sz="2800" i="1">
                <a:solidFill>
                  <a:srgbClr val="66FFFF"/>
                </a:solidFill>
                <a:effectLst>
                  <a:outerShdw blurRad="38100" dist="38100" dir="2700000" algn="tl">
                    <a:srgbClr val="000000"/>
                  </a:outerShdw>
                </a:effectLst>
                <a:latin typeface="Symbol" pitchFamily="18" charset="2"/>
              </a:rPr>
              <a:t>s</a:t>
            </a:r>
            <a:r>
              <a:rPr lang="en-US" sz="2800">
                <a:solidFill>
                  <a:srgbClr val="66FFFF"/>
                </a:solidFill>
                <a:effectLst>
                  <a:outerShdw blurRad="38100" dist="38100" dir="2700000" algn="tl">
                    <a:srgbClr val="000000"/>
                  </a:outerShdw>
                </a:effectLst>
                <a:latin typeface="Book Antiqua" pitchFamily="18" charset="0"/>
              </a:rPr>
              <a:t>  Unknown</a:t>
            </a:r>
            <a:endParaRPr lang="en-US" sz="2600">
              <a:solidFill>
                <a:srgbClr val="66FFFF"/>
              </a:solidFill>
              <a:effectLst>
                <a:outerShdw blurRad="38100" dist="38100" dir="2700000" algn="tl">
                  <a:srgbClr val="000000"/>
                </a:outerShdw>
              </a:effectLst>
              <a:latin typeface="Book Antiqua" pitchFamily="18" charset="0"/>
            </a:endParaRPr>
          </a:p>
        </p:txBody>
      </p:sp>
      <p:sp>
        <p:nvSpPr>
          <p:cNvPr id="132123" name="Rectangle 27"/>
          <p:cNvSpPr>
            <a:spLocks noChangeArrowheads="1"/>
          </p:cNvSpPr>
          <p:nvPr/>
        </p:nvSpPr>
        <p:spPr bwMode="auto">
          <a:xfrm>
            <a:off x="703263" y="2170113"/>
            <a:ext cx="7772400" cy="585787"/>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solidFill>
                  <a:srgbClr val="66FFFF"/>
                </a:solidFill>
                <a:effectLst>
                  <a:outerShdw blurRad="38100" dist="38100" dir="2700000" algn="tl">
                    <a:srgbClr val="000000"/>
                  </a:outerShdw>
                </a:effectLst>
                <a:latin typeface="Book Antiqua" pitchFamily="18" charset="0"/>
              </a:rPr>
              <a:t>Rejection Rule:  Critical Value Approach</a:t>
            </a:r>
            <a:endParaRPr lang="en-US" sz="2400" baseline="-25000">
              <a:effectLst>
                <a:outerShdw blurRad="38100" dist="38100" dir="2700000" algn="tl">
                  <a:srgbClr val="000000"/>
                </a:outerShdw>
              </a:effectLst>
              <a:latin typeface="Symbol" pitchFamily="18" charset="2"/>
            </a:endParaRPr>
          </a:p>
        </p:txBody>
      </p:sp>
      <p:sp>
        <p:nvSpPr>
          <p:cNvPr id="132125" name="Text Box 29"/>
          <p:cNvSpPr txBox="1">
            <a:spLocks noChangeArrowheads="1"/>
          </p:cNvSpPr>
          <p:nvPr/>
        </p:nvSpPr>
        <p:spPr bwMode="auto">
          <a:xfrm>
            <a:off x="2903538" y="1617663"/>
            <a:ext cx="3370262" cy="457200"/>
          </a:xfrm>
          <a:prstGeom prst="rect">
            <a:avLst/>
          </a:prstGeom>
          <a:noFill/>
          <a:ln w="12700">
            <a:noFill/>
            <a:miter lim="800000"/>
            <a:headEnd/>
            <a:tailEnd/>
          </a:ln>
          <a:effectLst/>
        </p:spPr>
        <p:txBody>
          <a:bodyPr wrap="none">
            <a:spAutoFit/>
          </a:bodyPr>
          <a:lstStyle/>
          <a:p>
            <a:r>
              <a:rPr lang="en-US" sz="2400">
                <a:effectLst>
                  <a:outerShdw blurRad="38100" dist="38100" dir="2700000" algn="tl">
                    <a:srgbClr val="000000"/>
                  </a:outerShdw>
                </a:effectLst>
                <a:latin typeface="Book Antiqua" pitchFamily="18" charset="0"/>
              </a:rPr>
              <a:t>Reject </a:t>
            </a:r>
            <a:r>
              <a:rPr lang="en-US" sz="2400" i="1">
                <a:effectLst>
                  <a:outerShdw blurRad="38100" dist="38100" dir="2700000" algn="tl">
                    <a:srgbClr val="000000"/>
                  </a:outerShdw>
                </a:effectLst>
                <a:latin typeface="Book Antiqua" pitchFamily="18" charset="0"/>
              </a:rPr>
              <a:t>H</a:t>
            </a:r>
            <a:r>
              <a:rPr lang="en-US" sz="2400" baseline="-25000">
                <a:effectLst>
                  <a:outerShdw blurRad="38100" dist="38100" dir="2700000" algn="tl">
                    <a:srgbClr val="000000"/>
                  </a:outerShdw>
                </a:effectLst>
                <a:latin typeface="Book Antiqua" pitchFamily="18" charset="0"/>
              </a:rPr>
              <a:t>0 </a:t>
            </a:r>
            <a:r>
              <a:rPr lang="en-US" sz="2400">
                <a:effectLst>
                  <a:outerShdw blurRad="38100" dist="38100" dir="2700000" algn="tl">
                    <a:srgbClr val="000000"/>
                  </a:outerShdw>
                </a:effectLst>
                <a:latin typeface="Book Antiqua" pitchFamily="18" charset="0"/>
              </a:rPr>
              <a:t>if </a:t>
            </a:r>
            <a:r>
              <a:rPr lang="en-US" sz="2400" i="1">
                <a:effectLst>
                  <a:outerShdw blurRad="38100" dist="38100" dir="2700000" algn="tl">
                    <a:srgbClr val="000000"/>
                  </a:outerShdw>
                </a:effectLst>
                <a:latin typeface="Book Antiqua" pitchFamily="18" charset="0"/>
              </a:rPr>
              <a:t>p </a:t>
            </a:r>
            <a:r>
              <a:rPr lang="en-US" sz="2400">
                <a:effectLst>
                  <a:outerShdw blurRad="38100" dist="38100" dir="2700000" algn="tl">
                    <a:srgbClr val="000000"/>
                  </a:outerShdw>
                </a:effectLst>
                <a:latin typeface="Book Antiqua" pitchFamily="18" charset="0"/>
              </a:rPr>
              <a:t>–value </a:t>
            </a:r>
            <a:r>
              <a:rPr lang="en-US" sz="2400" u="sng">
                <a:effectLst>
                  <a:outerShdw blurRad="38100" dist="38100" dir="2700000" algn="tl">
                    <a:srgbClr val="000000"/>
                  </a:outerShdw>
                </a:effectLst>
                <a:latin typeface="Book Antiqua" pitchFamily="18" charset="0"/>
              </a:rPr>
              <a:t>&lt;</a:t>
            </a: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Symbol" pitchFamily="18" charset="2"/>
              </a:rPr>
              <a:t>a</a:t>
            </a:r>
            <a:endParaRPr lang="en-US" sz="2400" i="1" baseline="-25000">
              <a:effectLst>
                <a:outerShdw blurRad="38100" dist="38100" dir="2700000" algn="tl">
                  <a:srgbClr val="000000"/>
                </a:outerShdw>
              </a:effectLst>
              <a:latin typeface="Symbol" pitchFamily="18" charset="2"/>
            </a:endParaRPr>
          </a:p>
        </p:txBody>
      </p:sp>
      <p:sp>
        <p:nvSpPr>
          <p:cNvPr id="132126" name="AutoShape 30"/>
          <p:cNvSpPr>
            <a:spLocks noChangeArrowheads="1"/>
          </p:cNvSpPr>
          <p:nvPr/>
        </p:nvSpPr>
        <p:spPr bwMode="auto">
          <a:xfrm rot="5400000">
            <a:off x="460375" y="23050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32127" name="AutoShape 31"/>
          <p:cNvSpPr>
            <a:spLocks noChangeArrowheads="1"/>
          </p:cNvSpPr>
          <p:nvPr/>
        </p:nvSpPr>
        <p:spPr bwMode="auto">
          <a:xfrm rot="5400000">
            <a:off x="460375" y="12382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32127"/>
                                        </p:tgtEl>
                                        <p:attrNameLst>
                                          <p:attrName>style.visibility</p:attrName>
                                        </p:attrNameLst>
                                      </p:cBhvr>
                                      <p:to>
                                        <p:strVal val="visible"/>
                                      </p:to>
                                    </p:set>
                                    <p:animEffect transition="in" filter="slide(fromLeft)">
                                      <p:cBhvr>
                                        <p:cTn id="7" dur="500"/>
                                        <p:tgtEl>
                                          <p:spTgt spid="132127"/>
                                        </p:tgtEl>
                                      </p:cBhvr>
                                    </p:animEffect>
                                  </p:childTnLst>
                                  <p:subTnLst>
                                    <p:set>
                                      <p:cBhvr override="childStyle">
                                        <p:cTn dur="1" fill="hold" display="0" masterRel="nextClick" afterEffect="1"/>
                                        <p:tgtEl>
                                          <p:spTgt spid="132127"/>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132104"/>
                                        </p:tgtEl>
                                        <p:attrNameLst>
                                          <p:attrName>style.visibility</p:attrName>
                                        </p:attrNameLst>
                                      </p:cBhvr>
                                      <p:to>
                                        <p:strVal val="visible"/>
                                      </p:to>
                                    </p:set>
                                    <p:animEffect transition="in" filter="slide(fromTop)">
                                      <p:cBhvr>
                                        <p:cTn id="12" dur="500"/>
                                        <p:tgtEl>
                                          <p:spTgt spid="132104"/>
                                        </p:tgtEl>
                                      </p:cBhvr>
                                    </p:animEffect>
                                  </p:childTnLst>
                                </p:cTn>
                              </p:par>
                            </p:childTnLst>
                          </p:cTn>
                        </p:par>
                        <p:par>
                          <p:cTn id="13" fill="hold">
                            <p:stCondLst>
                              <p:cond delay="500"/>
                            </p:stCondLst>
                            <p:childTnLst>
                              <p:par>
                                <p:cTn id="14" presetID="12" presetClass="entr" presetSubtype="8" fill="hold" grpId="0" nodeType="afterEffect">
                                  <p:stCondLst>
                                    <p:cond delay="1000"/>
                                  </p:stCondLst>
                                  <p:childTnLst>
                                    <p:set>
                                      <p:cBhvr>
                                        <p:cTn id="15" dur="1" fill="hold">
                                          <p:stCondLst>
                                            <p:cond delay="0"/>
                                          </p:stCondLst>
                                        </p:cTn>
                                        <p:tgtEl>
                                          <p:spTgt spid="132125"/>
                                        </p:tgtEl>
                                        <p:attrNameLst>
                                          <p:attrName>style.visibility</p:attrName>
                                        </p:attrNameLst>
                                      </p:cBhvr>
                                      <p:to>
                                        <p:strVal val="visible"/>
                                      </p:to>
                                    </p:set>
                                    <p:animEffect transition="in" filter="slide(fromLeft)">
                                      <p:cBhvr>
                                        <p:cTn id="16" dur="500"/>
                                        <p:tgtEl>
                                          <p:spTgt spid="132125"/>
                                        </p:tgtEl>
                                      </p:cBhvr>
                                    </p:animEffect>
                                  </p:childTnLst>
                                </p:cTn>
                              </p:par>
                            </p:childTnLst>
                          </p:cTn>
                        </p:par>
                        <p:par>
                          <p:cTn id="17" fill="hold">
                            <p:stCondLst>
                              <p:cond delay="2000"/>
                            </p:stCondLst>
                            <p:childTnLst>
                              <p:par>
                                <p:cTn id="18" presetID="12" presetClass="entr" presetSubtype="8" fill="hold" grpId="0" nodeType="afterEffect">
                                  <p:stCondLst>
                                    <p:cond delay="1000"/>
                                  </p:stCondLst>
                                  <p:childTnLst>
                                    <p:set>
                                      <p:cBhvr>
                                        <p:cTn id="19" dur="1" fill="hold">
                                          <p:stCondLst>
                                            <p:cond delay="0"/>
                                          </p:stCondLst>
                                        </p:cTn>
                                        <p:tgtEl>
                                          <p:spTgt spid="132126"/>
                                        </p:tgtEl>
                                        <p:attrNameLst>
                                          <p:attrName>style.visibility</p:attrName>
                                        </p:attrNameLst>
                                      </p:cBhvr>
                                      <p:to>
                                        <p:strVal val="visible"/>
                                      </p:to>
                                    </p:set>
                                    <p:animEffect transition="in" filter="slide(fromLeft)">
                                      <p:cBhvr>
                                        <p:cTn id="20" dur="500"/>
                                        <p:tgtEl>
                                          <p:spTgt spid="132126"/>
                                        </p:tgtEl>
                                      </p:cBhvr>
                                    </p:animEffect>
                                  </p:childTnLst>
                                  <p:subTnLst>
                                    <p:set>
                                      <p:cBhvr override="childStyle">
                                        <p:cTn dur="1" fill="hold" display="0" masterRel="nextClick" afterEffect="1"/>
                                        <p:tgtEl>
                                          <p:spTgt spid="132126"/>
                                        </p:tgtEl>
                                        <p:attrNameLst>
                                          <p:attrName>style.visibility</p:attrName>
                                        </p:attrNameLst>
                                      </p:cBhvr>
                                      <p:to>
                                        <p:strVal val="hidden"/>
                                      </p:to>
                                    </p:set>
                                  </p:subTnLst>
                                </p:cTn>
                              </p:par>
                            </p:childTnLst>
                          </p:cTn>
                        </p:par>
                      </p:childTnLst>
                    </p:cTn>
                  </p:par>
                  <p:par>
                    <p:cTn id="21" fill="hold">
                      <p:stCondLst>
                        <p:cond delay="indefinite"/>
                      </p:stCondLst>
                      <p:childTnLst>
                        <p:par>
                          <p:cTn id="22" fill="hold">
                            <p:stCondLst>
                              <p:cond delay="0"/>
                            </p:stCondLst>
                            <p:childTnLst>
                              <p:par>
                                <p:cTn id="23" presetID="12" presetClass="entr" presetSubtype="1" fill="hold" grpId="0" nodeType="clickEffect">
                                  <p:stCondLst>
                                    <p:cond delay="0"/>
                                  </p:stCondLst>
                                  <p:childTnLst>
                                    <p:set>
                                      <p:cBhvr>
                                        <p:cTn id="24" dur="1" fill="hold">
                                          <p:stCondLst>
                                            <p:cond delay="0"/>
                                          </p:stCondLst>
                                        </p:cTn>
                                        <p:tgtEl>
                                          <p:spTgt spid="132123"/>
                                        </p:tgtEl>
                                        <p:attrNameLst>
                                          <p:attrName>style.visibility</p:attrName>
                                        </p:attrNameLst>
                                      </p:cBhvr>
                                      <p:to>
                                        <p:strVal val="visible"/>
                                      </p:to>
                                    </p:set>
                                    <p:animEffect transition="in" filter="slide(fromTop)">
                                      <p:cBhvr>
                                        <p:cTn id="25" dur="500"/>
                                        <p:tgtEl>
                                          <p:spTgt spid="132123"/>
                                        </p:tgtEl>
                                      </p:cBhvr>
                                    </p:animEffect>
                                  </p:childTnLst>
                                </p:cTn>
                              </p:par>
                            </p:childTnLst>
                          </p:cTn>
                        </p:par>
                        <p:par>
                          <p:cTn id="26" fill="hold">
                            <p:stCondLst>
                              <p:cond delay="500"/>
                            </p:stCondLst>
                            <p:childTnLst>
                              <p:par>
                                <p:cTn id="27" presetID="12" presetClass="entr" presetSubtype="8" fill="hold" grpId="0" nodeType="afterEffect">
                                  <p:stCondLst>
                                    <p:cond delay="1000"/>
                                  </p:stCondLst>
                                  <p:childTnLst>
                                    <p:set>
                                      <p:cBhvr>
                                        <p:cTn id="28" dur="1" fill="hold">
                                          <p:stCondLst>
                                            <p:cond delay="0"/>
                                          </p:stCondLst>
                                        </p:cTn>
                                        <p:tgtEl>
                                          <p:spTgt spid="132120"/>
                                        </p:tgtEl>
                                        <p:attrNameLst>
                                          <p:attrName>style.visibility</p:attrName>
                                        </p:attrNameLst>
                                      </p:cBhvr>
                                      <p:to>
                                        <p:strVal val="visible"/>
                                      </p:to>
                                    </p:set>
                                    <p:animEffect transition="in" filter="slide(fromLeft)">
                                      <p:cBhvr>
                                        <p:cTn id="29" dur="500"/>
                                        <p:tgtEl>
                                          <p:spTgt spid="132120"/>
                                        </p:tgtEl>
                                      </p:cBhvr>
                                    </p:animEffect>
                                  </p:childTnLst>
                                  <p:subTnLst>
                                    <p:set>
                                      <p:cBhvr override="childStyle">
                                        <p:cTn dur="1" fill="hold" display="0" masterRel="nextClick" afterEffect="1"/>
                                        <p:tgtEl>
                                          <p:spTgt spid="132120"/>
                                        </p:tgtEl>
                                        <p:attrNameLst>
                                          <p:attrName>style.visibility</p:attrName>
                                        </p:attrNameLst>
                                      </p:cBhvr>
                                      <p:to>
                                        <p:strVal val="hidden"/>
                                      </p:to>
                                    </p:set>
                                  </p:subTnLst>
                                </p:cTn>
                              </p:par>
                            </p:childTnLst>
                          </p:cTn>
                        </p:par>
                      </p:childTnLst>
                    </p:cTn>
                  </p:par>
                  <p:par>
                    <p:cTn id="30" fill="hold">
                      <p:stCondLst>
                        <p:cond delay="indefinite"/>
                      </p:stCondLst>
                      <p:childTnLst>
                        <p:par>
                          <p:cTn id="31" fill="hold">
                            <p:stCondLst>
                              <p:cond delay="0"/>
                            </p:stCondLst>
                            <p:childTnLst>
                              <p:par>
                                <p:cTn id="32" presetID="9" presetClass="entr" presetSubtype="0" fill="hold" grpId="0" nodeType="clickEffect">
                                  <p:stCondLst>
                                    <p:cond delay="0"/>
                                  </p:stCondLst>
                                  <p:childTnLst>
                                    <p:set>
                                      <p:cBhvr>
                                        <p:cTn id="33" dur="1" fill="hold">
                                          <p:stCondLst>
                                            <p:cond delay="0"/>
                                          </p:stCondLst>
                                        </p:cTn>
                                        <p:tgtEl>
                                          <p:spTgt spid="132117"/>
                                        </p:tgtEl>
                                        <p:attrNameLst>
                                          <p:attrName>style.visibility</p:attrName>
                                        </p:attrNameLst>
                                      </p:cBhvr>
                                      <p:to>
                                        <p:strVal val="visible"/>
                                      </p:to>
                                    </p:set>
                                    <p:animEffect transition="in" filter="dissolve">
                                      <p:cBhvr>
                                        <p:cTn id="34" dur="500"/>
                                        <p:tgtEl>
                                          <p:spTgt spid="132117"/>
                                        </p:tgtEl>
                                      </p:cBhvr>
                                    </p:animEffect>
                                  </p:childTnLst>
                                </p:cTn>
                              </p:par>
                            </p:childTnLst>
                          </p:cTn>
                        </p:par>
                        <p:par>
                          <p:cTn id="35" fill="hold">
                            <p:stCondLst>
                              <p:cond delay="500"/>
                            </p:stCondLst>
                            <p:childTnLst>
                              <p:par>
                                <p:cTn id="36" presetID="23" presetClass="entr" presetSubtype="272" fill="hold" grpId="0" nodeType="afterEffect">
                                  <p:stCondLst>
                                    <p:cond delay="1000"/>
                                  </p:stCondLst>
                                  <p:childTnLst>
                                    <p:set>
                                      <p:cBhvr>
                                        <p:cTn id="37" dur="1" fill="hold">
                                          <p:stCondLst>
                                            <p:cond delay="0"/>
                                          </p:stCondLst>
                                        </p:cTn>
                                        <p:tgtEl>
                                          <p:spTgt spid="132111"/>
                                        </p:tgtEl>
                                        <p:attrNameLst>
                                          <p:attrName>style.visibility</p:attrName>
                                        </p:attrNameLst>
                                      </p:cBhvr>
                                      <p:to>
                                        <p:strVal val="visible"/>
                                      </p:to>
                                    </p:set>
                                    <p:anim calcmode="lin" valueType="num">
                                      <p:cBhvr>
                                        <p:cTn id="38" dur="500" fill="hold"/>
                                        <p:tgtEl>
                                          <p:spTgt spid="132111"/>
                                        </p:tgtEl>
                                        <p:attrNameLst>
                                          <p:attrName>ppt_w</p:attrName>
                                        </p:attrNameLst>
                                      </p:cBhvr>
                                      <p:tavLst>
                                        <p:tav tm="0">
                                          <p:val>
                                            <p:strVal val="2/3*#ppt_w"/>
                                          </p:val>
                                        </p:tav>
                                        <p:tav tm="100000">
                                          <p:val>
                                            <p:strVal val="#ppt_w"/>
                                          </p:val>
                                        </p:tav>
                                      </p:tavLst>
                                    </p:anim>
                                    <p:anim calcmode="lin" valueType="num">
                                      <p:cBhvr>
                                        <p:cTn id="39" dur="500" fill="hold"/>
                                        <p:tgtEl>
                                          <p:spTgt spid="132111"/>
                                        </p:tgtEl>
                                        <p:attrNameLst>
                                          <p:attrName>ppt_h</p:attrName>
                                        </p:attrNameLst>
                                      </p:cBhvr>
                                      <p:tavLst>
                                        <p:tav tm="0">
                                          <p:val>
                                            <p:strVal val="2/3*#ppt_h"/>
                                          </p:val>
                                        </p:tav>
                                        <p:tav tm="100000">
                                          <p:val>
                                            <p:strVal val="#ppt_h"/>
                                          </p:val>
                                        </p:tav>
                                      </p:tavLst>
                                    </p:anim>
                                  </p:childTnLst>
                                </p:cTn>
                              </p:par>
                            </p:childTnLst>
                          </p:cTn>
                        </p:par>
                        <p:par>
                          <p:cTn id="40" fill="hold">
                            <p:stCondLst>
                              <p:cond delay="2000"/>
                            </p:stCondLst>
                            <p:childTnLst>
                              <p:par>
                                <p:cTn id="41" presetID="12" presetClass="entr" presetSubtype="8" fill="hold" grpId="0" nodeType="afterEffect">
                                  <p:stCondLst>
                                    <p:cond delay="1000"/>
                                  </p:stCondLst>
                                  <p:childTnLst>
                                    <p:set>
                                      <p:cBhvr>
                                        <p:cTn id="42" dur="1" fill="hold">
                                          <p:stCondLst>
                                            <p:cond delay="0"/>
                                          </p:stCondLst>
                                        </p:cTn>
                                        <p:tgtEl>
                                          <p:spTgt spid="132114"/>
                                        </p:tgtEl>
                                        <p:attrNameLst>
                                          <p:attrName>style.visibility</p:attrName>
                                        </p:attrNameLst>
                                      </p:cBhvr>
                                      <p:to>
                                        <p:strVal val="visible"/>
                                      </p:to>
                                    </p:set>
                                    <p:animEffect transition="in" filter="slide(fromLeft)">
                                      <p:cBhvr>
                                        <p:cTn id="43" dur="500"/>
                                        <p:tgtEl>
                                          <p:spTgt spid="132114"/>
                                        </p:tgtEl>
                                      </p:cBhvr>
                                    </p:animEffect>
                                  </p:childTnLst>
                                </p:cTn>
                              </p:par>
                            </p:childTnLst>
                          </p:cTn>
                        </p:par>
                        <p:par>
                          <p:cTn id="44" fill="hold">
                            <p:stCondLst>
                              <p:cond delay="3500"/>
                            </p:stCondLst>
                            <p:childTnLst>
                              <p:par>
                                <p:cTn id="45" presetID="12" presetClass="entr" presetSubtype="8" fill="hold" grpId="0" nodeType="afterEffect">
                                  <p:stCondLst>
                                    <p:cond delay="1000"/>
                                  </p:stCondLst>
                                  <p:childTnLst>
                                    <p:set>
                                      <p:cBhvr>
                                        <p:cTn id="46" dur="1" fill="hold">
                                          <p:stCondLst>
                                            <p:cond delay="0"/>
                                          </p:stCondLst>
                                        </p:cTn>
                                        <p:tgtEl>
                                          <p:spTgt spid="132119"/>
                                        </p:tgtEl>
                                        <p:attrNameLst>
                                          <p:attrName>style.visibility</p:attrName>
                                        </p:attrNameLst>
                                      </p:cBhvr>
                                      <p:to>
                                        <p:strVal val="visible"/>
                                      </p:to>
                                    </p:set>
                                    <p:animEffect transition="in" filter="slide(fromLeft)">
                                      <p:cBhvr>
                                        <p:cTn id="47" dur="500"/>
                                        <p:tgtEl>
                                          <p:spTgt spid="132119"/>
                                        </p:tgtEl>
                                      </p:cBhvr>
                                    </p:animEffect>
                                  </p:childTnLst>
                                  <p:subTnLst>
                                    <p:set>
                                      <p:cBhvr override="childStyle">
                                        <p:cTn dur="1" fill="hold" display="0" masterRel="nextClick" afterEffect="1"/>
                                        <p:tgtEl>
                                          <p:spTgt spid="132119"/>
                                        </p:tgtEl>
                                        <p:attrNameLst>
                                          <p:attrName>style.visibility</p:attrName>
                                        </p:attrNameLst>
                                      </p:cBhvr>
                                      <p:to>
                                        <p:strVal val="hidden"/>
                                      </p:to>
                                    </p:set>
                                  </p:subTnLst>
                                </p:cTn>
                              </p:par>
                            </p:childTnLst>
                          </p:cTn>
                        </p:par>
                      </p:childTnLst>
                    </p:cTn>
                  </p:par>
                  <p:par>
                    <p:cTn id="48" fill="hold">
                      <p:stCondLst>
                        <p:cond delay="indefinite"/>
                      </p:stCondLst>
                      <p:childTnLst>
                        <p:par>
                          <p:cTn id="49" fill="hold">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132116"/>
                                        </p:tgtEl>
                                        <p:attrNameLst>
                                          <p:attrName>style.visibility</p:attrName>
                                        </p:attrNameLst>
                                      </p:cBhvr>
                                      <p:to>
                                        <p:strVal val="visible"/>
                                      </p:to>
                                    </p:set>
                                    <p:animEffect transition="in" filter="dissolve">
                                      <p:cBhvr>
                                        <p:cTn id="52" dur="500"/>
                                        <p:tgtEl>
                                          <p:spTgt spid="132116"/>
                                        </p:tgtEl>
                                      </p:cBhvr>
                                    </p:animEffect>
                                  </p:childTnLst>
                                </p:cTn>
                              </p:par>
                            </p:childTnLst>
                          </p:cTn>
                        </p:par>
                        <p:par>
                          <p:cTn id="53" fill="hold">
                            <p:stCondLst>
                              <p:cond delay="500"/>
                            </p:stCondLst>
                            <p:childTnLst>
                              <p:par>
                                <p:cTn id="54" presetID="23" presetClass="entr" presetSubtype="272" fill="hold" grpId="0" nodeType="afterEffect">
                                  <p:stCondLst>
                                    <p:cond delay="1000"/>
                                  </p:stCondLst>
                                  <p:childTnLst>
                                    <p:set>
                                      <p:cBhvr>
                                        <p:cTn id="55" dur="1" fill="hold">
                                          <p:stCondLst>
                                            <p:cond delay="0"/>
                                          </p:stCondLst>
                                        </p:cTn>
                                        <p:tgtEl>
                                          <p:spTgt spid="132110"/>
                                        </p:tgtEl>
                                        <p:attrNameLst>
                                          <p:attrName>style.visibility</p:attrName>
                                        </p:attrNameLst>
                                      </p:cBhvr>
                                      <p:to>
                                        <p:strVal val="visible"/>
                                      </p:to>
                                    </p:set>
                                    <p:anim calcmode="lin" valueType="num">
                                      <p:cBhvr>
                                        <p:cTn id="56" dur="500" fill="hold"/>
                                        <p:tgtEl>
                                          <p:spTgt spid="132110"/>
                                        </p:tgtEl>
                                        <p:attrNameLst>
                                          <p:attrName>ppt_w</p:attrName>
                                        </p:attrNameLst>
                                      </p:cBhvr>
                                      <p:tavLst>
                                        <p:tav tm="0">
                                          <p:val>
                                            <p:strVal val="2/3*#ppt_w"/>
                                          </p:val>
                                        </p:tav>
                                        <p:tav tm="100000">
                                          <p:val>
                                            <p:strVal val="#ppt_w"/>
                                          </p:val>
                                        </p:tav>
                                      </p:tavLst>
                                    </p:anim>
                                    <p:anim calcmode="lin" valueType="num">
                                      <p:cBhvr>
                                        <p:cTn id="57" dur="500" fill="hold"/>
                                        <p:tgtEl>
                                          <p:spTgt spid="132110"/>
                                        </p:tgtEl>
                                        <p:attrNameLst>
                                          <p:attrName>ppt_h</p:attrName>
                                        </p:attrNameLst>
                                      </p:cBhvr>
                                      <p:tavLst>
                                        <p:tav tm="0">
                                          <p:val>
                                            <p:strVal val="2/3*#ppt_h"/>
                                          </p:val>
                                        </p:tav>
                                        <p:tav tm="100000">
                                          <p:val>
                                            <p:strVal val="#ppt_h"/>
                                          </p:val>
                                        </p:tav>
                                      </p:tavLst>
                                    </p:anim>
                                  </p:childTnLst>
                                </p:cTn>
                              </p:par>
                            </p:childTnLst>
                          </p:cTn>
                        </p:par>
                        <p:par>
                          <p:cTn id="58" fill="hold">
                            <p:stCondLst>
                              <p:cond delay="2000"/>
                            </p:stCondLst>
                            <p:childTnLst>
                              <p:par>
                                <p:cTn id="59" presetID="12" presetClass="entr" presetSubtype="8" fill="hold" grpId="0" nodeType="afterEffect">
                                  <p:stCondLst>
                                    <p:cond delay="1000"/>
                                  </p:stCondLst>
                                  <p:childTnLst>
                                    <p:set>
                                      <p:cBhvr>
                                        <p:cTn id="60" dur="1" fill="hold">
                                          <p:stCondLst>
                                            <p:cond delay="0"/>
                                          </p:stCondLst>
                                        </p:cTn>
                                        <p:tgtEl>
                                          <p:spTgt spid="132113"/>
                                        </p:tgtEl>
                                        <p:attrNameLst>
                                          <p:attrName>style.visibility</p:attrName>
                                        </p:attrNameLst>
                                      </p:cBhvr>
                                      <p:to>
                                        <p:strVal val="visible"/>
                                      </p:to>
                                    </p:set>
                                    <p:animEffect transition="in" filter="slide(fromLeft)">
                                      <p:cBhvr>
                                        <p:cTn id="61" dur="500"/>
                                        <p:tgtEl>
                                          <p:spTgt spid="132113"/>
                                        </p:tgtEl>
                                      </p:cBhvr>
                                    </p:animEffect>
                                  </p:childTnLst>
                                </p:cTn>
                              </p:par>
                            </p:childTnLst>
                          </p:cTn>
                        </p:par>
                        <p:par>
                          <p:cTn id="62" fill="hold">
                            <p:stCondLst>
                              <p:cond delay="3500"/>
                            </p:stCondLst>
                            <p:childTnLst>
                              <p:par>
                                <p:cTn id="63" presetID="12" presetClass="entr" presetSubtype="8" fill="hold" grpId="0" nodeType="afterEffect">
                                  <p:stCondLst>
                                    <p:cond delay="1000"/>
                                  </p:stCondLst>
                                  <p:childTnLst>
                                    <p:set>
                                      <p:cBhvr>
                                        <p:cTn id="64" dur="1" fill="hold">
                                          <p:stCondLst>
                                            <p:cond delay="0"/>
                                          </p:stCondLst>
                                        </p:cTn>
                                        <p:tgtEl>
                                          <p:spTgt spid="132121"/>
                                        </p:tgtEl>
                                        <p:attrNameLst>
                                          <p:attrName>style.visibility</p:attrName>
                                        </p:attrNameLst>
                                      </p:cBhvr>
                                      <p:to>
                                        <p:strVal val="visible"/>
                                      </p:to>
                                    </p:set>
                                    <p:animEffect transition="in" filter="slide(fromLeft)">
                                      <p:cBhvr>
                                        <p:cTn id="65" dur="500"/>
                                        <p:tgtEl>
                                          <p:spTgt spid="132121"/>
                                        </p:tgtEl>
                                      </p:cBhvr>
                                    </p:animEffect>
                                  </p:childTnLst>
                                  <p:subTnLst>
                                    <p:set>
                                      <p:cBhvr override="childStyle">
                                        <p:cTn dur="1" fill="hold" display="0" masterRel="nextClick" afterEffect="1"/>
                                        <p:tgtEl>
                                          <p:spTgt spid="132121"/>
                                        </p:tgtEl>
                                        <p:attrNameLst>
                                          <p:attrName>style.visibility</p:attrName>
                                        </p:attrNameLst>
                                      </p:cBhvr>
                                      <p:to>
                                        <p:strVal val="hidden"/>
                                      </p:to>
                                    </p:set>
                                  </p:subTnLst>
                                </p:cTn>
                              </p:par>
                            </p:childTnLst>
                          </p:cTn>
                        </p:par>
                      </p:childTnLst>
                    </p:cTn>
                  </p:par>
                  <p:par>
                    <p:cTn id="66" fill="hold">
                      <p:stCondLst>
                        <p:cond delay="indefinite"/>
                      </p:stCondLst>
                      <p:childTnLst>
                        <p:par>
                          <p:cTn id="67" fill="hold">
                            <p:stCondLst>
                              <p:cond delay="0"/>
                            </p:stCondLst>
                            <p:childTnLst>
                              <p:par>
                                <p:cTn id="68" presetID="9" presetClass="entr" presetSubtype="0" fill="hold" grpId="0" nodeType="clickEffect">
                                  <p:stCondLst>
                                    <p:cond delay="0"/>
                                  </p:stCondLst>
                                  <p:childTnLst>
                                    <p:set>
                                      <p:cBhvr>
                                        <p:cTn id="69" dur="1" fill="hold">
                                          <p:stCondLst>
                                            <p:cond delay="0"/>
                                          </p:stCondLst>
                                        </p:cTn>
                                        <p:tgtEl>
                                          <p:spTgt spid="132118"/>
                                        </p:tgtEl>
                                        <p:attrNameLst>
                                          <p:attrName>style.visibility</p:attrName>
                                        </p:attrNameLst>
                                      </p:cBhvr>
                                      <p:to>
                                        <p:strVal val="visible"/>
                                      </p:to>
                                    </p:set>
                                    <p:animEffect transition="in" filter="dissolve">
                                      <p:cBhvr>
                                        <p:cTn id="70" dur="500"/>
                                        <p:tgtEl>
                                          <p:spTgt spid="132118"/>
                                        </p:tgtEl>
                                      </p:cBhvr>
                                    </p:animEffect>
                                  </p:childTnLst>
                                </p:cTn>
                              </p:par>
                            </p:childTnLst>
                          </p:cTn>
                        </p:par>
                        <p:par>
                          <p:cTn id="71" fill="hold">
                            <p:stCondLst>
                              <p:cond delay="500"/>
                            </p:stCondLst>
                            <p:childTnLst>
                              <p:par>
                                <p:cTn id="72" presetID="23" presetClass="entr" presetSubtype="272" fill="hold" grpId="0" nodeType="afterEffect">
                                  <p:stCondLst>
                                    <p:cond delay="1000"/>
                                  </p:stCondLst>
                                  <p:childTnLst>
                                    <p:set>
                                      <p:cBhvr>
                                        <p:cTn id="73" dur="1" fill="hold">
                                          <p:stCondLst>
                                            <p:cond delay="0"/>
                                          </p:stCondLst>
                                        </p:cTn>
                                        <p:tgtEl>
                                          <p:spTgt spid="132112"/>
                                        </p:tgtEl>
                                        <p:attrNameLst>
                                          <p:attrName>style.visibility</p:attrName>
                                        </p:attrNameLst>
                                      </p:cBhvr>
                                      <p:to>
                                        <p:strVal val="visible"/>
                                      </p:to>
                                    </p:set>
                                    <p:anim calcmode="lin" valueType="num">
                                      <p:cBhvr>
                                        <p:cTn id="74" dur="500" fill="hold"/>
                                        <p:tgtEl>
                                          <p:spTgt spid="132112"/>
                                        </p:tgtEl>
                                        <p:attrNameLst>
                                          <p:attrName>ppt_w</p:attrName>
                                        </p:attrNameLst>
                                      </p:cBhvr>
                                      <p:tavLst>
                                        <p:tav tm="0">
                                          <p:val>
                                            <p:strVal val="2/3*#ppt_w"/>
                                          </p:val>
                                        </p:tav>
                                        <p:tav tm="100000">
                                          <p:val>
                                            <p:strVal val="#ppt_w"/>
                                          </p:val>
                                        </p:tav>
                                      </p:tavLst>
                                    </p:anim>
                                    <p:anim calcmode="lin" valueType="num">
                                      <p:cBhvr>
                                        <p:cTn id="75" dur="500" fill="hold"/>
                                        <p:tgtEl>
                                          <p:spTgt spid="132112"/>
                                        </p:tgtEl>
                                        <p:attrNameLst>
                                          <p:attrName>ppt_h</p:attrName>
                                        </p:attrNameLst>
                                      </p:cBhvr>
                                      <p:tavLst>
                                        <p:tav tm="0">
                                          <p:val>
                                            <p:strVal val="2/3*#ppt_h"/>
                                          </p:val>
                                        </p:tav>
                                        <p:tav tm="100000">
                                          <p:val>
                                            <p:strVal val="#ppt_h"/>
                                          </p:val>
                                        </p:tav>
                                      </p:tavLst>
                                    </p:anim>
                                  </p:childTnLst>
                                </p:cTn>
                              </p:par>
                            </p:childTnLst>
                          </p:cTn>
                        </p:par>
                        <p:par>
                          <p:cTn id="76" fill="hold">
                            <p:stCondLst>
                              <p:cond delay="2000"/>
                            </p:stCondLst>
                            <p:childTnLst>
                              <p:par>
                                <p:cTn id="77" presetID="12" presetClass="entr" presetSubtype="8" fill="hold" grpId="0" nodeType="afterEffect">
                                  <p:stCondLst>
                                    <p:cond delay="1000"/>
                                  </p:stCondLst>
                                  <p:childTnLst>
                                    <p:set>
                                      <p:cBhvr>
                                        <p:cTn id="78" dur="1" fill="hold">
                                          <p:stCondLst>
                                            <p:cond delay="0"/>
                                          </p:stCondLst>
                                        </p:cTn>
                                        <p:tgtEl>
                                          <p:spTgt spid="132115"/>
                                        </p:tgtEl>
                                        <p:attrNameLst>
                                          <p:attrName>style.visibility</p:attrName>
                                        </p:attrNameLst>
                                      </p:cBhvr>
                                      <p:to>
                                        <p:strVal val="visible"/>
                                      </p:to>
                                    </p:set>
                                    <p:animEffect transition="in" filter="slide(fromLeft)">
                                      <p:cBhvr>
                                        <p:cTn id="79" dur="500"/>
                                        <p:tgtEl>
                                          <p:spTgt spid="1321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116" grpId="0" animBg="1"/>
      <p:bldP spid="132104" grpId="0" autoUpdateAnimBg="0"/>
      <p:bldP spid="132110" grpId="0" autoUpdateAnimBg="0"/>
      <p:bldP spid="132113" grpId="0" autoUpdateAnimBg="0"/>
      <p:bldP spid="132114" grpId="0" autoUpdateAnimBg="0"/>
      <p:bldP spid="132115" grpId="0" autoUpdateAnimBg="0"/>
      <p:bldP spid="132117" grpId="0" animBg="1"/>
      <p:bldP spid="132118" grpId="0" animBg="1"/>
      <p:bldP spid="132111" grpId="0" autoUpdateAnimBg="0"/>
      <p:bldP spid="132112" grpId="0" autoUpdateAnimBg="0"/>
      <p:bldP spid="132119" grpId="0" animBg="1"/>
      <p:bldP spid="132120" grpId="0" animBg="1"/>
      <p:bldP spid="132121" grpId="0" animBg="1"/>
      <p:bldP spid="132123" grpId="0" autoUpdateAnimBg="0"/>
      <p:bldP spid="132125" grpId="0" autoUpdateAnimBg="0"/>
      <p:bldP spid="132126" grpId="0" animBg="1"/>
      <p:bldP spid="132127"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685800" y="123825"/>
            <a:ext cx="7772400" cy="661988"/>
          </a:xfrm>
          <a:noFill/>
          <a:ln/>
        </p:spPr>
        <p:txBody>
          <a:bodyPr/>
          <a:lstStyle/>
          <a:p>
            <a:r>
              <a:rPr lang="en-US" i="1"/>
              <a:t>p </a:t>
            </a:r>
            <a:r>
              <a:rPr lang="en-US"/>
              <a:t>-Values and the </a:t>
            </a:r>
            <a:r>
              <a:rPr lang="en-US" i="1"/>
              <a:t>t</a:t>
            </a:r>
            <a:r>
              <a:rPr lang="en-US"/>
              <a:t> Distribution </a:t>
            </a:r>
          </a:p>
        </p:txBody>
      </p:sp>
      <p:sp>
        <p:nvSpPr>
          <p:cNvPr id="29700" name="Rectangle 4"/>
          <p:cNvSpPr>
            <a:spLocks noChangeArrowheads="1"/>
          </p:cNvSpPr>
          <p:nvPr/>
        </p:nvSpPr>
        <p:spPr bwMode="auto">
          <a:xfrm>
            <a:off x="685800" y="1016000"/>
            <a:ext cx="7772400" cy="1371600"/>
          </a:xfrm>
          <a:prstGeom prst="rect">
            <a:avLst/>
          </a:prstGeom>
          <a:noFill/>
          <a:ln w="12700">
            <a:noFill/>
            <a:miter lim="800000"/>
            <a:headEnd/>
            <a:tailEnd/>
          </a:ln>
          <a:effectLst/>
        </p:spPr>
        <p:txBody>
          <a:bodyPr wrap="none" anchor="ctr"/>
          <a:lstStyle/>
          <a:p>
            <a:pPr algn="l">
              <a:buClr>
                <a:srgbClr val="66FFFF"/>
              </a:buClr>
              <a:buSzPct val="90000"/>
              <a:buFont typeface="Wingdings" pitchFamily="2" charset="2"/>
              <a:buChar char="n"/>
            </a:pPr>
            <a:r>
              <a:rPr lang="en-US" sz="2400">
                <a:effectLst>
                  <a:outerShdw blurRad="38100" dist="38100" dir="2700000" algn="tl">
                    <a:srgbClr val="000000"/>
                  </a:outerShdw>
                </a:effectLst>
                <a:latin typeface="Book Antiqua" pitchFamily="18" charset="0"/>
              </a:rPr>
              <a:t>   The format of the </a:t>
            </a:r>
            <a:r>
              <a:rPr lang="en-US" sz="2400" i="1">
                <a:effectLst>
                  <a:outerShdw blurRad="38100" dist="38100" dir="2700000" algn="tl">
                    <a:srgbClr val="000000"/>
                  </a:outerShdw>
                </a:effectLst>
                <a:latin typeface="Book Antiqua" pitchFamily="18" charset="0"/>
              </a:rPr>
              <a:t>t</a:t>
            </a:r>
            <a:r>
              <a:rPr lang="en-US" sz="2400">
                <a:effectLst>
                  <a:outerShdw blurRad="38100" dist="38100" dir="2700000" algn="tl">
                    <a:srgbClr val="000000"/>
                  </a:outerShdw>
                </a:effectLst>
                <a:latin typeface="Book Antiqua" pitchFamily="18" charset="0"/>
              </a:rPr>
              <a:t> distribution table provided in most</a:t>
            </a:r>
          </a:p>
          <a:p>
            <a:pPr algn="l"/>
            <a:r>
              <a:rPr lang="en-US" sz="2400">
                <a:effectLst>
                  <a:outerShdw blurRad="38100" dist="38100" dir="2700000" algn="tl">
                    <a:srgbClr val="000000"/>
                  </a:outerShdw>
                </a:effectLst>
                <a:latin typeface="Book Antiqua" pitchFamily="18" charset="0"/>
              </a:rPr>
              <a:t>      statistics textbooks does not have sufficient detail</a:t>
            </a:r>
          </a:p>
          <a:p>
            <a:pPr algn="l"/>
            <a:r>
              <a:rPr lang="en-US" sz="2400">
                <a:effectLst>
                  <a:outerShdw blurRad="38100" dist="38100" dir="2700000" algn="tl">
                    <a:srgbClr val="000000"/>
                  </a:outerShdw>
                </a:effectLst>
                <a:latin typeface="Book Antiqua" pitchFamily="18" charset="0"/>
              </a:rPr>
              <a:t>      to determine the </a:t>
            </a:r>
            <a:r>
              <a:rPr lang="en-US" sz="2400" u="sng">
                <a:effectLst>
                  <a:outerShdw blurRad="38100" dist="38100" dir="2700000" algn="tl">
                    <a:srgbClr val="000000"/>
                  </a:outerShdw>
                </a:effectLst>
                <a:latin typeface="Book Antiqua" pitchFamily="18" charset="0"/>
              </a:rPr>
              <a:t>exact</a:t>
            </a:r>
            <a:r>
              <a:rPr lang="en-US" sz="2400" i="1">
                <a:effectLst>
                  <a:outerShdw blurRad="38100" dist="38100" dir="2700000" algn="tl">
                    <a:srgbClr val="000000"/>
                  </a:outerShdw>
                </a:effectLst>
                <a:latin typeface="Book Antiqua" pitchFamily="18" charset="0"/>
              </a:rPr>
              <a:t> p</a:t>
            </a:r>
            <a:r>
              <a:rPr lang="en-US" sz="2400">
                <a:effectLst>
                  <a:outerShdw blurRad="38100" dist="38100" dir="2700000" algn="tl">
                    <a:srgbClr val="000000"/>
                  </a:outerShdw>
                </a:effectLst>
                <a:latin typeface="Book Antiqua" pitchFamily="18" charset="0"/>
              </a:rPr>
              <a:t>-value for a hypothesis test.</a:t>
            </a:r>
          </a:p>
        </p:txBody>
      </p:sp>
      <p:sp>
        <p:nvSpPr>
          <p:cNvPr id="29701" name="Rectangle 5"/>
          <p:cNvSpPr>
            <a:spLocks noChangeArrowheads="1"/>
          </p:cNvSpPr>
          <p:nvPr/>
        </p:nvSpPr>
        <p:spPr bwMode="auto">
          <a:xfrm>
            <a:off x="685800" y="2349500"/>
            <a:ext cx="7734300" cy="933450"/>
          </a:xfrm>
          <a:prstGeom prst="rect">
            <a:avLst/>
          </a:prstGeom>
          <a:noFill/>
          <a:ln w="12700">
            <a:noFill/>
            <a:miter lim="800000"/>
            <a:headEnd/>
            <a:tailEnd/>
          </a:ln>
          <a:effectLst/>
        </p:spPr>
        <p:txBody>
          <a:bodyPr wrap="none" anchor="ctr"/>
          <a:lstStyle/>
          <a:p>
            <a:pPr algn="l">
              <a:lnSpc>
                <a:spcPct val="90000"/>
              </a:lnSpc>
              <a:spcBef>
                <a:spcPct val="20000"/>
              </a:spcBef>
              <a:buClr>
                <a:srgbClr val="66FFFF"/>
              </a:buClr>
              <a:buSzPct val="90000"/>
              <a:buFont typeface="Wingdings" pitchFamily="2" charset="2"/>
              <a:buChar char="n"/>
            </a:pPr>
            <a:r>
              <a:rPr lang="en-US" sz="2400">
                <a:effectLst>
                  <a:outerShdw blurRad="38100" dist="38100" dir="2700000" algn="tl">
                    <a:srgbClr val="000000"/>
                  </a:outerShdw>
                </a:effectLst>
                <a:latin typeface="Book Antiqua" pitchFamily="18" charset="0"/>
              </a:rPr>
              <a:t>   However, we can still use the </a:t>
            </a:r>
            <a:r>
              <a:rPr lang="en-US" sz="2400" i="1">
                <a:effectLst>
                  <a:outerShdw blurRad="38100" dist="38100" dir="2700000" algn="tl">
                    <a:srgbClr val="000000"/>
                  </a:outerShdw>
                </a:effectLst>
                <a:latin typeface="Book Antiqua" pitchFamily="18" charset="0"/>
              </a:rPr>
              <a:t>t</a:t>
            </a:r>
            <a:r>
              <a:rPr lang="en-US" sz="2400">
                <a:effectLst>
                  <a:outerShdw blurRad="38100" dist="38100" dir="2700000" algn="tl">
                    <a:srgbClr val="000000"/>
                  </a:outerShdw>
                </a:effectLst>
                <a:latin typeface="Book Antiqua" pitchFamily="18" charset="0"/>
              </a:rPr>
              <a:t> distribution table to</a:t>
            </a:r>
          </a:p>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identify a </a:t>
            </a:r>
            <a:r>
              <a:rPr lang="en-US" sz="2400" u="sng">
                <a:effectLst>
                  <a:outerShdw blurRad="38100" dist="38100" dir="2700000" algn="tl">
                    <a:srgbClr val="000000"/>
                  </a:outerShdw>
                </a:effectLst>
                <a:latin typeface="Book Antiqua" pitchFamily="18" charset="0"/>
              </a:rPr>
              <a:t>range</a:t>
            </a:r>
            <a:r>
              <a:rPr lang="en-US" sz="2400">
                <a:effectLst>
                  <a:outerShdw blurRad="38100" dist="38100" dir="2700000" algn="tl">
                    <a:srgbClr val="000000"/>
                  </a:outerShdw>
                </a:effectLst>
                <a:latin typeface="Book Antiqua" pitchFamily="18" charset="0"/>
              </a:rPr>
              <a:t> for the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-value.</a:t>
            </a:r>
            <a:endParaRPr lang="en-US">
              <a:effectLst>
                <a:outerShdw blurRad="38100" dist="38100" dir="2700000" algn="tl">
                  <a:srgbClr val="000000"/>
                </a:outerShdw>
              </a:effectLst>
              <a:latin typeface="Book Antiqua" pitchFamily="18" charset="0"/>
            </a:endParaRPr>
          </a:p>
        </p:txBody>
      </p:sp>
      <p:sp>
        <p:nvSpPr>
          <p:cNvPr id="29702" name="Rectangle 6"/>
          <p:cNvSpPr>
            <a:spLocks noChangeArrowheads="1"/>
          </p:cNvSpPr>
          <p:nvPr/>
        </p:nvSpPr>
        <p:spPr bwMode="auto">
          <a:xfrm>
            <a:off x="685800" y="3359150"/>
            <a:ext cx="7715250" cy="1276350"/>
          </a:xfrm>
          <a:prstGeom prst="rect">
            <a:avLst/>
          </a:prstGeom>
          <a:noFill/>
          <a:ln w="12700">
            <a:noFill/>
            <a:miter lim="800000"/>
            <a:headEnd/>
            <a:tailEnd/>
          </a:ln>
          <a:effectLst/>
        </p:spPr>
        <p:txBody>
          <a:bodyPr wrap="none" anchor="ctr"/>
          <a:lstStyle/>
          <a:p>
            <a:pPr algn="l">
              <a:lnSpc>
                <a:spcPct val="90000"/>
              </a:lnSpc>
              <a:spcBef>
                <a:spcPct val="20000"/>
              </a:spcBef>
              <a:buClr>
                <a:srgbClr val="66FFFF"/>
              </a:buClr>
              <a:buSzPct val="90000"/>
              <a:buFont typeface="Wingdings" pitchFamily="2" charset="2"/>
              <a:buChar char="n"/>
            </a:pPr>
            <a:r>
              <a:rPr lang="en-US" sz="2400">
                <a:effectLst>
                  <a:outerShdw blurRad="38100" dist="38100" dir="2700000" algn="tl">
                    <a:srgbClr val="000000"/>
                  </a:outerShdw>
                </a:effectLst>
                <a:latin typeface="Book Antiqua" pitchFamily="18" charset="0"/>
              </a:rPr>
              <a:t>  An advantage of computer software packages is that</a:t>
            </a:r>
          </a:p>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the computer output will provide the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-value for the</a:t>
            </a:r>
          </a:p>
          <a:p>
            <a:pPr algn="l">
              <a:lnSpc>
                <a:spcPct val="90000"/>
              </a:lnSpc>
              <a:spcBef>
                <a:spcPct val="20000"/>
              </a:spcBef>
              <a:buClr>
                <a:srgbClr val="66FFFF"/>
              </a:buClr>
              <a:buSzPct val="75000"/>
              <a:buFont typeface="Monotype Sorts" pitchFamily="2" charset="2"/>
              <a:buNone/>
            </a:pPr>
            <a:r>
              <a:rPr lang="en-US" sz="2400" i="1">
                <a:effectLst>
                  <a:outerShdw blurRad="38100" dist="38100" dir="2700000" algn="tl">
                    <a:srgbClr val="000000"/>
                  </a:outerShdw>
                </a:effectLst>
                <a:latin typeface="Book Antiqua" pitchFamily="18" charset="0"/>
              </a:rPr>
              <a:t>     t</a:t>
            </a:r>
            <a:r>
              <a:rPr lang="en-US" sz="2400">
                <a:effectLst>
                  <a:outerShdw blurRad="38100" dist="38100" dir="2700000" algn="tl">
                    <a:srgbClr val="000000"/>
                  </a:outerShdw>
                </a:effectLst>
                <a:latin typeface="Book Antiqua" pitchFamily="18" charset="0"/>
              </a:rPr>
              <a:t> distribution.</a:t>
            </a:r>
          </a:p>
        </p:txBody>
      </p:sp>
      <p:sp>
        <p:nvSpPr>
          <p:cNvPr id="29704" name="AutoShape 8"/>
          <p:cNvSpPr>
            <a:spLocks noChangeArrowheads="1"/>
          </p:cNvSpPr>
          <p:nvPr/>
        </p:nvSpPr>
        <p:spPr bwMode="auto">
          <a:xfrm rot="5400000">
            <a:off x="466725" y="12382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9705" name="AutoShape 9"/>
          <p:cNvSpPr>
            <a:spLocks noChangeArrowheads="1"/>
          </p:cNvSpPr>
          <p:nvPr/>
        </p:nvSpPr>
        <p:spPr bwMode="auto">
          <a:xfrm rot="5400000">
            <a:off x="466725" y="24955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9706" name="AutoShape 10"/>
          <p:cNvSpPr>
            <a:spLocks noChangeArrowheads="1"/>
          </p:cNvSpPr>
          <p:nvPr/>
        </p:nvSpPr>
        <p:spPr bwMode="auto">
          <a:xfrm rot="5400000">
            <a:off x="466725" y="34671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29704"/>
                                        </p:tgtEl>
                                        <p:attrNameLst>
                                          <p:attrName>style.visibility</p:attrName>
                                        </p:attrNameLst>
                                      </p:cBhvr>
                                      <p:to>
                                        <p:strVal val="visible"/>
                                      </p:to>
                                    </p:set>
                                    <p:animEffect transition="in" filter="slide(fromLeft)">
                                      <p:cBhvr>
                                        <p:cTn id="7" dur="500"/>
                                        <p:tgtEl>
                                          <p:spTgt spid="29704"/>
                                        </p:tgtEl>
                                      </p:cBhvr>
                                    </p:animEffect>
                                  </p:childTnLst>
                                  <p:subTnLst>
                                    <p:set>
                                      <p:cBhvr override="childStyle">
                                        <p:cTn dur="1" fill="hold" display="0" masterRel="nextClick" afterEffect="1"/>
                                        <p:tgtEl>
                                          <p:spTgt spid="29704"/>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29700"/>
                                        </p:tgtEl>
                                        <p:attrNameLst>
                                          <p:attrName>style.visibility</p:attrName>
                                        </p:attrNameLst>
                                      </p:cBhvr>
                                      <p:to>
                                        <p:strVal val="visible"/>
                                      </p:to>
                                    </p:set>
                                    <p:animEffect transition="in" filter="slide(fromTop)">
                                      <p:cBhvr>
                                        <p:cTn id="12" dur="500"/>
                                        <p:tgtEl>
                                          <p:spTgt spid="29700"/>
                                        </p:tgtEl>
                                      </p:cBhvr>
                                    </p:animEffect>
                                  </p:childTnLst>
                                </p:cTn>
                              </p:par>
                            </p:childTnLst>
                          </p:cTn>
                        </p:par>
                        <p:par>
                          <p:cTn id="13" fill="hold">
                            <p:stCondLst>
                              <p:cond delay="500"/>
                            </p:stCondLst>
                            <p:childTnLst>
                              <p:par>
                                <p:cTn id="14" presetID="12" presetClass="entr" presetSubtype="8" fill="hold" grpId="0" nodeType="afterEffect">
                                  <p:stCondLst>
                                    <p:cond delay="2000"/>
                                  </p:stCondLst>
                                  <p:childTnLst>
                                    <p:set>
                                      <p:cBhvr>
                                        <p:cTn id="15" dur="1" fill="hold">
                                          <p:stCondLst>
                                            <p:cond delay="0"/>
                                          </p:stCondLst>
                                        </p:cTn>
                                        <p:tgtEl>
                                          <p:spTgt spid="29705"/>
                                        </p:tgtEl>
                                        <p:attrNameLst>
                                          <p:attrName>style.visibility</p:attrName>
                                        </p:attrNameLst>
                                      </p:cBhvr>
                                      <p:to>
                                        <p:strVal val="visible"/>
                                      </p:to>
                                    </p:set>
                                    <p:animEffect transition="in" filter="slide(fromLeft)">
                                      <p:cBhvr>
                                        <p:cTn id="16" dur="500"/>
                                        <p:tgtEl>
                                          <p:spTgt spid="29705"/>
                                        </p:tgtEl>
                                      </p:cBhvr>
                                    </p:animEffect>
                                  </p:childTnLst>
                                  <p:subTnLst>
                                    <p:set>
                                      <p:cBhvr override="childStyle">
                                        <p:cTn dur="1" fill="hold" display="0" masterRel="nextClick" afterEffect="1"/>
                                        <p:tgtEl>
                                          <p:spTgt spid="29705"/>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29701"/>
                                        </p:tgtEl>
                                        <p:attrNameLst>
                                          <p:attrName>style.visibility</p:attrName>
                                        </p:attrNameLst>
                                      </p:cBhvr>
                                      <p:to>
                                        <p:strVal val="visible"/>
                                      </p:to>
                                    </p:set>
                                    <p:animEffect transition="in" filter="slide(fromTop)">
                                      <p:cBhvr>
                                        <p:cTn id="21" dur="500"/>
                                        <p:tgtEl>
                                          <p:spTgt spid="29701"/>
                                        </p:tgtEl>
                                      </p:cBhvr>
                                    </p:animEffect>
                                  </p:childTnLst>
                                </p:cTn>
                              </p:par>
                            </p:childTnLst>
                          </p:cTn>
                        </p:par>
                        <p:par>
                          <p:cTn id="22" fill="hold">
                            <p:stCondLst>
                              <p:cond delay="500"/>
                            </p:stCondLst>
                            <p:childTnLst>
                              <p:par>
                                <p:cTn id="23" presetID="12" presetClass="entr" presetSubtype="8" fill="hold" grpId="0" nodeType="afterEffect">
                                  <p:stCondLst>
                                    <p:cond delay="2000"/>
                                  </p:stCondLst>
                                  <p:childTnLst>
                                    <p:set>
                                      <p:cBhvr>
                                        <p:cTn id="24" dur="1" fill="hold">
                                          <p:stCondLst>
                                            <p:cond delay="0"/>
                                          </p:stCondLst>
                                        </p:cTn>
                                        <p:tgtEl>
                                          <p:spTgt spid="29706"/>
                                        </p:tgtEl>
                                        <p:attrNameLst>
                                          <p:attrName>style.visibility</p:attrName>
                                        </p:attrNameLst>
                                      </p:cBhvr>
                                      <p:to>
                                        <p:strVal val="visible"/>
                                      </p:to>
                                    </p:set>
                                    <p:animEffect transition="in" filter="slide(fromLeft)">
                                      <p:cBhvr>
                                        <p:cTn id="25" dur="500"/>
                                        <p:tgtEl>
                                          <p:spTgt spid="29706"/>
                                        </p:tgtEl>
                                      </p:cBhvr>
                                    </p:animEffect>
                                  </p:childTnLst>
                                  <p:subTnLst>
                                    <p:set>
                                      <p:cBhvr override="childStyle">
                                        <p:cTn dur="1" fill="hold" display="0" masterRel="nextClick" afterEffect="1"/>
                                        <p:tgtEl>
                                          <p:spTgt spid="29706"/>
                                        </p:tgtEl>
                                        <p:attrNameLst>
                                          <p:attrName>style.visibility</p:attrName>
                                        </p:attrNameLst>
                                      </p:cBhvr>
                                      <p:to>
                                        <p:strVal val="hidden"/>
                                      </p:to>
                                    </p:set>
                                  </p:subTnLst>
                                </p:cTn>
                              </p:par>
                            </p:childTnLst>
                          </p:cTn>
                        </p:par>
                      </p:childTnLst>
                    </p:cTn>
                  </p:par>
                  <p:par>
                    <p:cTn id="26" fill="hold">
                      <p:stCondLst>
                        <p:cond delay="indefinite"/>
                      </p:stCondLst>
                      <p:childTnLst>
                        <p:par>
                          <p:cTn id="27" fill="hold">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29702"/>
                                        </p:tgtEl>
                                        <p:attrNameLst>
                                          <p:attrName>style.visibility</p:attrName>
                                        </p:attrNameLst>
                                      </p:cBhvr>
                                      <p:to>
                                        <p:strVal val="visible"/>
                                      </p:to>
                                    </p:set>
                                    <p:animEffect transition="in" filter="slide(fromTop)">
                                      <p:cBhvr>
                                        <p:cTn id="30" dur="500"/>
                                        <p:tgtEl>
                                          <p:spTgt spid="297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00" grpId="0" autoUpdateAnimBg="0"/>
      <p:bldP spid="29701" grpId="0" autoUpdateAnimBg="0"/>
      <p:bldP spid="29702" grpId="0" autoUpdateAnimBg="0"/>
      <p:bldP spid="29704" grpId="0" animBg="1"/>
      <p:bldP spid="29705" grpId="0" animBg="1"/>
      <p:bldP spid="29706"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855" name="Text Box 103"/>
          <p:cNvSpPr txBox="1">
            <a:spLocks noChangeArrowheads="1"/>
          </p:cNvSpPr>
          <p:nvPr/>
        </p:nvSpPr>
        <p:spPr bwMode="auto">
          <a:xfrm>
            <a:off x="1019175" y="1525588"/>
            <a:ext cx="7254875" cy="1771650"/>
          </a:xfrm>
          <a:prstGeom prst="rect">
            <a:avLst/>
          </a:prstGeom>
          <a:noFill/>
          <a:ln w="12700">
            <a:noFill/>
            <a:miter lim="800000"/>
            <a:headEnd/>
            <a:tailEnd/>
          </a:ln>
          <a:effectLst/>
        </p:spPr>
        <p:txBody>
          <a:bodyPr>
            <a:spAutoFit/>
          </a:bodyPr>
          <a:lstStyle/>
          <a:p>
            <a:pPr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A State Highway Patrol periodically samples</a:t>
            </a:r>
          </a:p>
          <a:p>
            <a:pPr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vehicle speeds at various locations on a particular</a:t>
            </a:r>
          </a:p>
          <a:p>
            <a:pPr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roadway.  The sample of vehicle speeds is used to</a:t>
            </a:r>
          </a:p>
          <a:p>
            <a:pPr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test the hypothesis </a:t>
            </a:r>
            <a:r>
              <a:rPr lang="en-US" sz="2400" i="1">
                <a:effectLst>
                  <a:outerShdw blurRad="38100" dist="38100" dir="2700000" algn="tl">
                    <a:srgbClr val="000000"/>
                  </a:outerShdw>
                </a:effectLst>
                <a:latin typeface="Book Antiqua" pitchFamily="18" charset="0"/>
              </a:rPr>
              <a:t>H</a:t>
            </a:r>
            <a:r>
              <a:rPr lang="en-US" sz="2400" baseline="-25000">
                <a:effectLst>
                  <a:outerShdw blurRad="38100" dist="38100" dir="2700000" algn="tl">
                    <a:srgbClr val="000000"/>
                  </a:outerShdw>
                </a:effectLst>
                <a:latin typeface="Book Antiqua" pitchFamily="18" charset="0"/>
              </a:rPr>
              <a:t>0</a:t>
            </a: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Symbol" pitchFamily="18" charset="2"/>
              </a:rPr>
              <a:t>m</a:t>
            </a:r>
            <a:r>
              <a:rPr lang="en-US" sz="2400">
                <a:effectLst>
                  <a:outerShdw blurRad="38100" dist="38100" dir="2700000" algn="tl">
                    <a:srgbClr val="000000"/>
                  </a:outerShdw>
                </a:effectLst>
                <a:latin typeface="Book Antiqua" pitchFamily="18" charset="0"/>
              </a:rPr>
              <a:t> </a:t>
            </a:r>
            <a:r>
              <a:rPr lang="en-US" sz="2400" u="sng">
                <a:effectLst>
                  <a:outerShdw blurRad="38100" dist="38100" dir="2700000" algn="tl">
                    <a:srgbClr val="000000"/>
                  </a:outerShdw>
                </a:effectLst>
                <a:latin typeface="Book Antiqua" pitchFamily="18" charset="0"/>
              </a:rPr>
              <a:t>&lt;</a:t>
            </a:r>
            <a:r>
              <a:rPr lang="en-US" sz="2400">
                <a:effectLst>
                  <a:outerShdw blurRad="38100" dist="38100" dir="2700000" algn="tl">
                    <a:srgbClr val="000000"/>
                  </a:outerShdw>
                </a:effectLst>
                <a:latin typeface="Book Antiqua" pitchFamily="18" charset="0"/>
              </a:rPr>
              <a:t> 65.</a:t>
            </a:r>
          </a:p>
        </p:txBody>
      </p:sp>
      <p:sp>
        <p:nvSpPr>
          <p:cNvPr id="74754" name="Rectangle 2"/>
          <p:cNvSpPr>
            <a:spLocks noGrp="1" noChangeArrowheads="1"/>
          </p:cNvSpPr>
          <p:nvPr>
            <p:ph type="title"/>
          </p:nvPr>
        </p:nvSpPr>
        <p:spPr/>
        <p:txBody>
          <a:bodyPr/>
          <a:lstStyle/>
          <a:p>
            <a:r>
              <a:rPr lang="en-US"/>
              <a:t>Example:  Highway Patrol</a:t>
            </a:r>
          </a:p>
        </p:txBody>
      </p:sp>
      <p:sp>
        <p:nvSpPr>
          <p:cNvPr id="74755" name="Rectangle 3"/>
          <p:cNvSpPr>
            <a:spLocks noGrp="1" noChangeArrowheads="1"/>
          </p:cNvSpPr>
          <p:nvPr>
            <p:ph type="body" idx="1"/>
          </p:nvPr>
        </p:nvSpPr>
        <p:spPr>
          <a:xfrm>
            <a:off x="700088" y="1066800"/>
            <a:ext cx="8191500" cy="566738"/>
          </a:xfrm>
        </p:spPr>
        <p:txBody>
          <a:bodyPr/>
          <a:lstStyle/>
          <a:p>
            <a:r>
              <a:rPr lang="en-US">
                <a:solidFill>
                  <a:srgbClr val="66FFFF"/>
                </a:solidFill>
              </a:rPr>
              <a:t>One-Tailed Test About a Population Mean:  </a:t>
            </a:r>
            <a:r>
              <a:rPr lang="en-US" i="1">
                <a:solidFill>
                  <a:srgbClr val="66FFFF"/>
                </a:solidFill>
                <a:latin typeface="Symbol" pitchFamily="18" charset="2"/>
              </a:rPr>
              <a:t>s</a:t>
            </a:r>
            <a:r>
              <a:rPr lang="en-US">
                <a:solidFill>
                  <a:srgbClr val="66FFFF"/>
                </a:solidFill>
              </a:rPr>
              <a:t>  Unknown</a:t>
            </a:r>
            <a:endParaRPr lang="en-US"/>
          </a:p>
        </p:txBody>
      </p:sp>
      <p:sp>
        <p:nvSpPr>
          <p:cNvPr id="74853" name="Text Box 101"/>
          <p:cNvSpPr txBox="1">
            <a:spLocks noChangeArrowheads="1"/>
          </p:cNvSpPr>
          <p:nvPr/>
        </p:nvSpPr>
        <p:spPr bwMode="auto">
          <a:xfrm>
            <a:off x="1019175" y="3348038"/>
            <a:ext cx="7397750" cy="2209800"/>
          </a:xfrm>
          <a:prstGeom prst="rect">
            <a:avLst/>
          </a:prstGeom>
          <a:noFill/>
          <a:ln w="12700">
            <a:noFill/>
            <a:miter lim="800000"/>
            <a:headEnd/>
            <a:tailEnd/>
          </a:ln>
          <a:effectLst/>
        </p:spPr>
        <p:txBody>
          <a:bodyPr>
            <a:spAutoFit/>
          </a:bodyPr>
          <a:lstStyle/>
          <a:p>
            <a:pPr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The locations where </a:t>
            </a:r>
            <a:r>
              <a:rPr lang="en-US" sz="2400" i="1">
                <a:effectLst>
                  <a:outerShdw blurRad="38100" dist="38100" dir="2700000" algn="tl">
                    <a:srgbClr val="000000"/>
                  </a:outerShdw>
                </a:effectLst>
                <a:latin typeface="Book Antiqua" pitchFamily="18" charset="0"/>
              </a:rPr>
              <a:t>H</a:t>
            </a:r>
            <a:r>
              <a:rPr lang="en-US" sz="2400" baseline="-25000">
                <a:effectLst>
                  <a:outerShdw blurRad="38100" dist="38100" dir="2700000" algn="tl">
                    <a:srgbClr val="000000"/>
                  </a:outerShdw>
                </a:effectLst>
                <a:latin typeface="Book Antiqua" pitchFamily="18" charset="0"/>
              </a:rPr>
              <a:t>0</a:t>
            </a:r>
            <a:r>
              <a:rPr lang="en-US" sz="2400">
                <a:effectLst>
                  <a:outerShdw blurRad="38100" dist="38100" dir="2700000" algn="tl">
                    <a:srgbClr val="000000"/>
                  </a:outerShdw>
                </a:effectLst>
                <a:latin typeface="Book Antiqua" pitchFamily="18" charset="0"/>
              </a:rPr>
              <a:t> is rejected are deemed the</a:t>
            </a:r>
          </a:p>
          <a:p>
            <a:pPr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best locations for radar traps. At Location F, a</a:t>
            </a:r>
          </a:p>
          <a:p>
            <a:pPr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sample of 64 vehicles shows a mean speed of 66.2</a:t>
            </a:r>
          </a:p>
          <a:p>
            <a:pPr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mph with a standard deviation of 4.2 mph.  Use </a:t>
            </a:r>
            <a:r>
              <a:rPr lang="en-US" sz="2400">
                <a:effectLst>
                  <a:outerShdw blurRad="38100" dist="38100" dir="2700000" algn="tl">
                    <a:srgbClr val="000000"/>
                  </a:outerShdw>
                </a:effectLst>
                <a:latin typeface="Symbol" pitchFamily="18" charset="2"/>
              </a:rPr>
              <a:t>a</a:t>
            </a:r>
          </a:p>
          <a:p>
            <a:pPr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.05 to test the hypothesis.</a:t>
            </a:r>
          </a:p>
        </p:txBody>
      </p:sp>
      <p:sp>
        <p:nvSpPr>
          <p:cNvPr id="74856" name="AutoShape 104"/>
          <p:cNvSpPr>
            <a:spLocks noChangeArrowheads="1"/>
          </p:cNvSpPr>
          <p:nvPr/>
        </p:nvSpPr>
        <p:spPr bwMode="auto">
          <a:xfrm rot="5400000">
            <a:off x="739775" y="16573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74858" name="AutoShape 106"/>
          <p:cNvSpPr>
            <a:spLocks noChangeArrowheads="1"/>
          </p:cNvSpPr>
          <p:nvPr/>
        </p:nvSpPr>
        <p:spPr bwMode="auto">
          <a:xfrm rot="5400000">
            <a:off x="739775" y="34988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74856"/>
                                        </p:tgtEl>
                                        <p:attrNameLst>
                                          <p:attrName>style.visibility</p:attrName>
                                        </p:attrNameLst>
                                      </p:cBhvr>
                                      <p:to>
                                        <p:strVal val="visible"/>
                                      </p:to>
                                    </p:set>
                                    <p:animEffect transition="in" filter="slide(fromLeft)">
                                      <p:cBhvr>
                                        <p:cTn id="7" dur="500"/>
                                        <p:tgtEl>
                                          <p:spTgt spid="74856"/>
                                        </p:tgtEl>
                                      </p:cBhvr>
                                    </p:animEffect>
                                  </p:childTnLst>
                                  <p:subTnLst>
                                    <p:set>
                                      <p:cBhvr override="childStyle">
                                        <p:cTn dur="1" fill="hold" display="0" masterRel="nextClick" afterEffect="1"/>
                                        <p:tgtEl>
                                          <p:spTgt spid="74856"/>
                                        </p:tgtEl>
                                        <p:attrNameLst>
                                          <p:attrName>style.visibility</p:attrName>
                                        </p:attrNameLst>
                                      </p:cBhvr>
                                      <p:to>
                                        <p:strVal val="hidden"/>
                                      </p:to>
                                    </p:set>
                                  </p:subTnLst>
                                </p:cTn>
                              </p:par>
                            </p:childTnLst>
                          </p:cTn>
                        </p:par>
                        <p:par>
                          <p:cTn id="8" fill="hold">
                            <p:stCondLst>
                              <p:cond delay="1500"/>
                            </p:stCondLst>
                            <p:childTnLst>
                              <p:par>
                                <p:cTn id="9" presetID="12" presetClass="entr" presetSubtype="1" fill="hold" grpId="0" nodeType="afterEffect">
                                  <p:stCondLst>
                                    <p:cond delay="2000"/>
                                  </p:stCondLst>
                                  <p:childTnLst>
                                    <p:set>
                                      <p:cBhvr>
                                        <p:cTn id="10" dur="1" fill="hold">
                                          <p:stCondLst>
                                            <p:cond delay="0"/>
                                          </p:stCondLst>
                                        </p:cTn>
                                        <p:tgtEl>
                                          <p:spTgt spid="74855"/>
                                        </p:tgtEl>
                                        <p:attrNameLst>
                                          <p:attrName>style.visibility</p:attrName>
                                        </p:attrNameLst>
                                      </p:cBhvr>
                                      <p:to>
                                        <p:strVal val="visible"/>
                                      </p:to>
                                    </p:set>
                                    <p:animEffect transition="in" filter="slide(fromTop)">
                                      <p:cBhvr>
                                        <p:cTn id="11" dur="500"/>
                                        <p:tgtEl>
                                          <p:spTgt spid="74855"/>
                                        </p:tgtEl>
                                      </p:cBhvr>
                                    </p:animEffect>
                                  </p:childTnLst>
                                </p:cTn>
                              </p:par>
                            </p:childTnLst>
                          </p:cTn>
                        </p:par>
                        <p:par>
                          <p:cTn id="12" fill="hold">
                            <p:stCondLst>
                              <p:cond delay="4000"/>
                            </p:stCondLst>
                            <p:childTnLst>
                              <p:par>
                                <p:cTn id="13" presetID="12" presetClass="entr" presetSubtype="8" fill="hold" grpId="0" nodeType="afterEffect">
                                  <p:stCondLst>
                                    <p:cond delay="2000"/>
                                  </p:stCondLst>
                                  <p:childTnLst>
                                    <p:set>
                                      <p:cBhvr>
                                        <p:cTn id="14" dur="1" fill="hold">
                                          <p:stCondLst>
                                            <p:cond delay="0"/>
                                          </p:stCondLst>
                                        </p:cTn>
                                        <p:tgtEl>
                                          <p:spTgt spid="74858"/>
                                        </p:tgtEl>
                                        <p:attrNameLst>
                                          <p:attrName>style.visibility</p:attrName>
                                        </p:attrNameLst>
                                      </p:cBhvr>
                                      <p:to>
                                        <p:strVal val="visible"/>
                                      </p:to>
                                    </p:set>
                                    <p:animEffect transition="in" filter="slide(fromLeft)">
                                      <p:cBhvr>
                                        <p:cTn id="15" dur="500"/>
                                        <p:tgtEl>
                                          <p:spTgt spid="74858"/>
                                        </p:tgtEl>
                                      </p:cBhvr>
                                    </p:animEffect>
                                  </p:childTnLst>
                                  <p:subTnLst>
                                    <p:set>
                                      <p:cBhvr override="childStyle">
                                        <p:cTn dur="1" fill="hold" display="0" masterRel="nextClick" afterEffect="1"/>
                                        <p:tgtEl>
                                          <p:spTgt spid="74858"/>
                                        </p:tgtEl>
                                        <p:attrNameLst>
                                          <p:attrName>style.visibility</p:attrName>
                                        </p:attrNameLst>
                                      </p:cBhvr>
                                      <p:to>
                                        <p:strVal val="hidden"/>
                                      </p:to>
                                    </p:set>
                                  </p:subTnLst>
                                </p:cTn>
                              </p:par>
                            </p:childTnLst>
                          </p:cTn>
                        </p:par>
                      </p:childTnLst>
                    </p:cTn>
                  </p:par>
                  <p:par>
                    <p:cTn id="16" fill="hold">
                      <p:stCondLst>
                        <p:cond delay="indefinite"/>
                      </p:stCondLst>
                      <p:childTnLst>
                        <p:par>
                          <p:cTn id="17" fill="hold">
                            <p:stCondLst>
                              <p:cond delay="0"/>
                            </p:stCondLst>
                            <p:childTnLst>
                              <p:par>
                                <p:cTn id="18" presetID="12" presetClass="entr" presetSubtype="1" fill="hold" grpId="0" nodeType="clickEffect">
                                  <p:stCondLst>
                                    <p:cond delay="0"/>
                                  </p:stCondLst>
                                  <p:childTnLst>
                                    <p:set>
                                      <p:cBhvr>
                                        <p:cTn id="19" dur="1" fill="hold">
                                          <p:stCondLst>
                                            <p:cond delay="0"/>
                                          </p:stCondLst>
                                        </p:cTn>
                                        <p:tgtEl>
                                          <p:spTgt spid="74853"/>
                                        </p:tgtEl>
                                        <p:attrNameLst>
                                          <p:attrName>style.visibility</p:attrName>
                                        </p:attrNameLst>
                                      </p:cBhvr>
                                      <p:to>
                                        <p:strVal val="visible"/>
                                      </p:to>
                                    </p:set>
                                    <p:animEffect transition="in" filter="slide(fromTop)">
                                      <p:cBhvr>
                                        <p:cTn id="20" dur="500"/>
                                        <p:tgtEl>
                                          <p:spTgt spid="748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855" grpId="0" autoUpdateAnimBg="0"/>
      <p:bldP spid="74853" grpId="0" autoUpdateAnimBg="0"/>
      <p:bldP spid="74856" grpId="0" animBg="1"/>
      <p:bldP spid="74858" grpId="0" animBg="1"/>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204" name="Rectangle 52"/>
          <p:cNvSpPr>
            <a:spLocks noChangeArrowheads="1"/>
          </p:cNvSpPr>
          <p:nvPr/>
        </p:nvSpPr>
        <p:spPr bwMode="auto">
          <a:xfrm>
            <a:off x="690563" y="150813"/>
            <a:ext cx="7772400" cy="8143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One-Tailed Test About a Population Mean:</a:t>
            </a:r>
            <a:br>
              <a:rPr lang="en-US" sz="2800">
                <a:solidFill>
                  <a:srgbClr val="66FFFF"/>
                </a:solidFill>
                <a:effectLst>
                  <a:outerShdw blurRad="38100" dist="38100" dir="2700000" algn="tl">
                    <a:srgbClr val="000000"/>
                  </a:outerShdw>
                </a:effectLst>
                <a:latin typeface="Book Antiqua" pitchFamily="18" charset="0"/>
              </a:rPr>
            </a:br>
            <a:r>
              <a:rPr lang="en-US" sz="2800" i="1">
                <a:solidFill>
                  <a:srgbClr val="66FFFF"/>
                </a:solidFill>
                <a:effectLst>
                  <a:outerShdw blurRad="38100" dist="38100" dir="2700000" algn="tl">
                    <a:srgbClr val="000000"/>
                  </a:outerShdw>
                </a:effectLst>
                <a:latin typeface="Symbol" pitchFamily="18" charset="2"/>
              </a:rPr>
              <a:t>s</a:t>
            </a:r>
            <a:r>
              <a:rPr lang="en-US" sz="2800">
                <a:solidFill>
                  <a:srgbClr val="66FFFF"/>
                </a:solidFill>
                <a:effectLst>
                  <a:outerShdw blurRad="38100" dist="38100" dir="2700000" algn="tl">
                    <a:srgbClr val="000000"/>
                  </a:outerShdw>
                </a:effectLst>
                <a:latin typeface="Book Antiqua" pitchFamily="18" charset="0"/>
              </a:rPr>
              <a:t>  Unknown</a:t>
            </a:r>
          </a:p>
        </p:txBody>
      </p:sp>
      <p:sp>
        <p:nvSpPr>
          <p:cNvPr id="177205" name="Rectangle 53"/>
          <p:cNvSpPr>
            <a:spLocks noChangeArrowheads="1"/>
          </p:cNvSpPr>
          <p:nvPr/>
        </p:nvSpPr>
        <p:spPr bwMode="auto">
          <a:xfrm>
            <a:off x="1181100" y="1733550"/>
            <a:ext cx="4267200" cy="57150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177206" name="Text Box 54"/>
          <p:cNvSpPr txBox="1">
            <a:spLocks noChangeArrowheads="1"/>
          </p:cNvSpPr>
          <p:nvPr/>
        </p:nvSpPr>
        <p:spPr bwMode="auto">
          <a:xfrm>
            <a:off x="1216025" y="1785938"/>
            <a:ext cx="4173538" cy="457200"/>
          </a:xfrm>
          <a:prstGeom prst="rect">
            <a:avLst/>
          </a:prstGeom>
          <a:noFill/>
          <a:ln w="12700">
            <a:noFill/>
            <a:miter lim="800000"/>
            <a:headEnd/>
            <a:tailEnd/>
          </a:ln>
          <a:effectLst/>
        </p:spPr>
        <p:txBody>
          <a:bodyPr wrap="none">
            <a:spAutoFit/>
          </a:bodyPr>
          <a:lstStyle/>
          <a:p>
            <a:pPr algn="l"/>
            <a:r>
              <a:rPr lang="en-US" sz="2400">
                <a:effectLst>
                  <a:outerShdw blurRad="38100" dist="38100" dir="2700000" algn="tl">
                    <a:srgbClr val="000000"/>
                  </a:outerShdw>
                </a:effectLst>
                <a:latin typeface="Book Antiqua" pitchFamily="18" charset="0"/>
              </a:rPr>
              <a:t>1.  Determine the hypotheses.</a:t>
            </a:r>
          </a:p>
        </p:txBody>
      </p:sp>
      <p:sp>
        <p:nvSpPr>
          <p:cNvPr id="177207" name="Rectangle 55"/>
          <p:cNvSpPr>
            <a:spLocks noChangeArrowheads="1"/>
          </p:cNvSpPr>
          <p:nvPr/>
        </p:nvSpPr>
        <p:spPr bwMode="auto">
          <a:xfrm>
            <a:off x="1181100" y="2857500"/>
            <a:ext cx="4953000" cy="57150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177208" name="Text Box 56"/>
          <p:cNvSpPr txBox="1">
            <a:spLocks noChangeArrowheads="1"/>
          </p:cNvSpPr>
          <p:nvPr/>
        </p:nvSpPr>
        <p:spPr bwMode="auto">
          <a:xfrm>
            <a:off x="1219200" y="2909888"/>
            <a:ext cx="4854575" cy="457200"/>
          </a:xfrm>
          <a:prstGeom prst="rect">
            <a:avLst/>
          </a:prstGeom>
          <a:noFill/>
          <a:ln w="12700">
            <a:noFill/>
            <a:miter lim="800000"/>
            <a:headEnd/>
            <a:tailEnd/>
          </a:ln>
          <a:effectLst/>
        </p:spPr>
        <p:txBody>
          <a:bodyPr wrap="none">
            <a:spAutoFit/>
          </a:bodyPr>
          <a:lstStyle/>
          <a:p>
            <a:pPr algn="l"/>
            <a:r>
              <a:rPr lang="en-US" sz="2400">
                <a:effectLst>
                  <a:outerShdw blurRad="38100" dist="38100" dir="2700000" algn="tl">
                    <a:srgbClr val="000000"/>
                  </a:outerShdw>
                </a:effectLst>
                <a:latin typeface="Book Antiqua" pitchFamily="18" charset="0"/>
              </a:rPr>
              <a:t>2.  Specify the level of significance.</a:t>
            </a:r>
          </a:p>
        </p:txBody>
      </p:sp>
      <p:sp>
        <p:nvSpPr>
          <p:cNvPr id="177209" name="Rectangle 57"/>
          <p:cNvSpPr>
            <a:spLocks noChangeArrowheads="1"/>
          </p:cNvSpPr>
          <p:nvPr/>
        </p:nvSpPr>
        <p:spPr bwMode="auto">
          <a:xfrm>
            <a:off x="1181100" y="3676650"/>
            <a:ext cx="5829300" cy="57150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177210" name="Text Box 58"/>
          <p:cNvSpPr txBox="1">
            <a:spLocks noChangeArrowheads="1"/>
          </p:cNvSpPr>
          <p:nvPr/>
        </p:nvSpPr>
        <p:spPr bwMode="auto">
          <a:xfrm>
            <a:off x="1236663" y="3729038"/>
            <a:ext cx="5719762" cy="457200"/>
          </a:xfrm>
          <a:prstGeom prst="rect">
            <a:avLst/>
          </a:prstGeom>
          <a:noFill/>
          <a:ln w="12700">
            <a:noFill/>
            <a:miter lim="800000"/>
            <a:headEnd/>
            <a:tailEnd/>
          </a:ln>
          <a:effectLst/>
        </p:spPr>
        <p:txBody>
          <a:bodyPr wrap="none">
            <a:spAutoFit/>
          </a:bodyPr>
          <a:lstStyle/>
          <a:p>
            <a:pPr algn="l"/>
            <a:r>
              <a:rPr lang="en-US" sz="2400">
                <a:effectLst>
                  <a:outerShdw blurRad="38100" dist="38100" dir="2700000" algn="tl">
                    <a:srgbClr val="000000"/>
                  </a:outerShdw>
                </a:effectLst>
                <a:latin typeface="Book Antiqua" pitchFamily="18" charset="0"/>
              </a:rPr>
              <a:t>3.  Compute the value of the test statistic.</a:t>
            </a:r>
          </a:p>
        </p:txBody>
      </p:sp>
      <p:sp>
        <p:nvSpPr>
          <p:cNvPr id="177211" name="Text Box 59"/>
          <p:cNvSpPr txBox="1">
            <a:spLocks noChangeArrowheads="1"/>
          </p:cNvSpPr>
          <p:nvPr/>
        </p:nvSpPr>
        <p:spPr bwMode="auto">
          <a:xfrm>
            <a:off x="6275388" y="2906713"/>
            <a:ext cx="1169987" cy="457200"/>
          </a:xfrm>
          <a:prstGeom prst="rect">
            <a:avLst/>
          </a:prstGeom>
          <a:noFill/>
          <a:ln w="12700">
            <a:noFill/>
            <a:miter lim="800000"/>
            <a:headEnd/>
            <a:tailEnd/>
          </a:ln>
          <a:effectLst/>
        </p:spPr>
        <p:txBody>
          <a:bodyPr wrap="none">
            <a:spAutoFit/>
          </a:bodyPr>
          <a:lstStyle/>
          <a:p>
            <a:r>
              <a:rPr lang="en-US" sz="2400" i="1">
                <a:effectLst>
                  <a:outerShdw blurRad="38100" dist="38100" dir="2700000" algn="tl">
                    <a:srgbClr val="000000"/>
                  </a:outerShdw>
                </a:effectLst>
                <a:latin typeface="Symbol" pitchFamily="18" charset="2"/>
              </a:rPr>
              <a:t>a </a:t>
            </a:r>
            <a:r>
              <a:rPr lang="en-US" sz="2400">
                <a:effectLst>
                  <a:outerShdw blurRad="38100" dist="38100" dir="2700000" algn="tl">
                    <a:srgbClr val="000000"/>
                  </a:outerShdw>
                </a:effectLst>
                <a:latin typeface="Book Antiqua" pitchFamily="18" charset="0"/>
              </a:rPr>
              <a:t> = .05</a:t>
            </a:r>
          </a:p>
        </p:txBody>
      </p:sp>
      <p:sp>
        <p:nvSpPr>
          <p:cNvPr id="177217" name="Text Box 65"/>
          <p:cNvSpPr txBox="1">
            <a:spLocks noChangeArrowheads="1"/>
          </p:cNvSpPr>
          <p:nvPr/>
        </p:nvSpPr>
        <p:spPr bwMode="auto">
          <a:xfrm>
            <a:off x="685800" y="1106488"/>
            <a:ext cx="5949950" cy="457200"/>
          </a:xfrm>
          <a:prstGeom prst="rect">
            <a:avLst/>
          </a:prstGeom>
          <a:noFill/>
          <a:ln w="12700">
            <a:noFill/>
            <a:miter lim="800000"/>
            <a:headEnd/>
            <a:tailEnd/>
          </a:ln>
          <a:effectLst/>
        </p:spPr>
        <p:txBody>
          <a:bodyPr wrap="none">
            <a:spAutoFit/>
          </a:bodyPr>
          <a:lstStyle/>
          <a:p>
            <a:pPr algn="l">
              <a:buSzPct val="90000"/>
              <a:buFont typeface="Wingdings" pitchFamily="2" charset="2"/>
              <a:buChar char="n"/>
            </a:pPr>
            <a:r>
              <a:rPr lang="en-US" sz="2400">
                <a:solidFill>
                  <a:srgbClr val="66FFFF"/>
                </a:solidFill>
                <a:effectLst>
                  <a:outerShdw blurRad="38100" dist="38100" dir="2700000" algn="tl">
                    <a:srgbClr val="000000"/>
                  </a:outerShdw>
                </a:effectLst>
                <a:latin typeface="Book Antiqua" pitchFamily="18" charset="0"/>
              </a:rPr>
              <a:t>  </a:t>
            </a:r>
            <a:r>
              <a:rPr lang="en-US" sz="2400" i="1">
                <a:solidFill>
                  <a:srgbClr val="66FFFF"/>
                </a:solidFill>
                <a:effectLst>
                  <a:outerShdw blurRad="38100" dist="38100" dir="2700000" algn="tl">
                    <a:srgbClr val="000000"/>
                  </a:outerShdw>
                </a:effectLst>
                <a:latin typeface="Book Antiqua" pitchFamily="18" charset="0"/>
              </a:rPr>
              <a:t>p</a:t>
            </a:r>
            <a:r>
              <a:rPr lang="en-US" sz="2400">
                <a:solidFill>
                  <a:srgbClr val="66FFFF"/>
                </a:solidFill>
                <a:effectLst>
                  <a:outerShdw blurRad="38100" dist="38100" dir="2700000" algn="tl">
                    <a:srgbClr val="000000"/>
                  </a:outerShdw>
                </a:effectLst>
                <a:latin typeface="Book Antiqua" pitchFamily="18" charset="0"/>
              </a:rPr>
              <a:t> –Value and Critical Value Approaches</a:t>
            </a:r>
          </a:p>
        </p:txBody>
      </p:sp>
      <p:sp>
        <p:nvSpPr>
          <p:cNvPr id="177219" name="Text Box 67"/>
          <p:cNvSpPr txBox="1">
            <a:spLocks noChangeArrowheads="1"/>
          </p:cNvSpPr>
          <p:nvPr/>
        </p:nvSpPr>
        <p:spPr bwMode="auto">
          <a:xfrm>
            <a:off x="5624513" y="1820863"/>
            <a:ext cx="1587500" cy="822325"/>
          </a:xfrm>
          <a:prstGeom prst="rect">
            <a:avLst/>
          </a:prstGeom>
          <a:noFill/>
          <a:ln w="12700">
            <a:noFill/>
            <a:miter lim="800000"/>
            <a:headEnd/>
            <a:tailEnd/>
          </a:ln>
          <a:effectLst/>
        </p:spPr>
        <p:txBody>
          <a:bodyPr wrap="none">
            <a:spAutoFit/>
          </a:bodyPr>
          <a:lstStyle/>
          <a:p>
            <a:pPr algn="l"/>
            <a:r>
              <a:rPr lang="en-US" sz="2400" i="1">
                <a:effectLst>
                  <a:outerShdw blurRad="38100" dist="38100" dir="2700000" algn="tl">
                    <a:srgbClr val="000000"/>
                  </a:outerShdw>
                </a:effectLst>
                <a:latin typeface="Book Antiqua" pitchFamily="18" charset="0"/>
              </a:rPr>
              <a:t>H</a:t>
            </a:r>
            <a:r>
              <a:rPr lang="en-US" sz="2400" baseline="-25000">
                <a:effectLst>
                  <a:outerShdw blurRad="38100" dist="38100" dir="2700000" algn="tl">
                    <a:srgbClr val="000000"/>
                  </a:outerShdw>
                </a:effectLst>
                <a:latin typeface="Book Antiqua" pitchFamily="18" charset="0"/>
              </a:rPr>
              <a:t>0</a:t>
            </a: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 </a:t>
            </a:r>
            <a:r>
              <a:rPr lang="en-US" sz="2400" u="sng">
                <a:effectLst>
                  <a:outerShdw blurRad="38100" dist="38100" dir="2700000" algn="tl">
                    <a:srgbClr val="000000"/>
                  </a:outerShdw>
                </a:effectLst>
                <a:latin typeface="Book Antiqua" pitchFamily="18" charset="0"/>
              </a:rPr>
              <a:t>&lt;</a:t>
            </a:r>
            <a:r>
              <a:rPr lang="en-US" sz="2400">
                <a:effectLst>
                  <a:outerShdw blurRad="38100" dist="38100" dir="2700000" algn="tl">
                    <a:srgbClr val="000000"/>
                  </a:outerShdw>
                </a:effectLst>
                <a:latin typeface="Book Antiqua" pitchFamily="18" charset="0"/>
              </a:rPr>
              <a:t> 65</a:t>
            </a:r>
          </a:p>
          <a:p>
            <a:pPr algn="l"/>
            <a:r>
              <a:rPr lang="en-US" sz="2400" i="1">
                <a:effectLst>
                  <a:outerShdw blurRad="38100" dist="38100" dir="2700000" algn="tl">
                    <a:srgbClr val="000000"/>
                  </a:outerShdw>
                </a:effectLst>
                <a:latin typeface="Book Antiqua" pitchFamily="18" charset="0"/>
              </a:rPr>
              <a:t>H</a:t>
            </a:r>
            <a:r>
              <a:rPr lang="en-US" sz="2800" baseline="-25000">
                <a:effectLst>
                  <a:outerShdw blurRad="38100" dist="38100" dir="2700000" algn="tl">
                    <a:srgbClr val="000000"/>
                  </a:outerShdw>
                </a:effectLst>
                <a:latin typeface="Book Antiqua" pitchFamily="18" charset="0"/>
              </a:rPr>
              <a:t>a</a:t>
            </a: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Symbol" pitchFamily="18" charset="2"/>
              </a:rPr>
              <a:t>m</a:t>
            </a:r>
            <a:r>
              <a:rPr lang="en-US" sz="2400">
                <a:effectLst>
                  <a:outerShdw blurRad="38100" dist="38100" dir="2700000" algn="tl">
                    <a:srgbClr val="000000"/>
                  </a:outerShdw>
                </a:effectLst>
                <a:latin typeface="Book Antiqua" pitchFamily="18" charset="0"/>
              </a:rPr>
              <a:t> &gt; 65</a:t>
            </a:r>
          </a:p>
        </p:txBody>
      </p:sp>
      <p:sp>
        <p:nvSpPr>
          <p:cNvPr id="177221" name="AutoShape 69"/>
          <p:cNvSpPr>
            <a:spLocks noChangeArrowheads="1"/>
          </p:cNvSpPr>
          <p:nvPr/>
        </p:nvSpPr>
        <p:spPr bwMode="auto">
          <a:xfrm rot="5400000">
            <a:off x="790575" y="19177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77222" name="AutoShape 70"/>
          <p:cNvSpPr>
            <a:spLocks noChangeArrowheads="1"/>
          </p:cNvSpPr>
          <p:nvPr/>
        </p:nvSpPr>
        <p:spPr bwMode="auto">
          <a:xfrm rot="5400000">
            <a:off x="790575" y="30607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77223" name="AutoShape 71"/>
          <p:cNvSpPr>
            <a:spLocks noChangeArrowheads="1"/>
          </p:cNvSpPr>
          <p:nvPr/>
        </p:nvSpPr>
        <p:spPr bwMode="auto">
          <a:xfrm rot="5400000">
            <a:off x="790575" y="38608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graphicFrame>
        <p:nvGraphicFramePr>
          <p:cNvPr id="177227" name="Object 75">
            <a:hlinkClick r:id="" action="ppaction://ole?verb=0"/>
          </p:cNvPr>
          <p:cNvGraphicFramePr>
            <a:graphicFrameLocks/>
          </p:cNvGraphicFramePr>
          <p:nvPr/>
        </p:nvGraphicFramePr>
        <p:xfrm>
          <a:off x="2516188" y="4384675"/>
          <a:ext cx="4022725" cy="749300"/>
        </p:xfrm>
        <a:graphic>
          <a:graphicData uri="http://schemas.openxmlformats.org/presentationml/2006/ole">
            <mc:AlternateContent xmlns:mc="http://schemas.openxmlformats.org/markup-compatibility/2006">
              <mc:Choice xmlns:v="urn:schemas-microsoft-com:vml" Requires="v">
                <p:oleObj spid="_x0000_s177258" name="Equation" r:id="rId4" imgW="4559040" imgH="888840" progId="Equation.DSMT4">
                  <p:embed/>
                </p:oleObj>
              </mc:Choice>
              <mc:Fallback>
                <p:oleObj name="Equation" r:id="rId4" imgW="4559040" imgH="888840" progId="Equation.DSMT4">
                  <p:embed/>
                  <p:pic>
                    <p:nvPicPr>
                      <p:cNvPr id="0" name="Picture 75"/>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16188" y="4384675"/>
                        <a:ext cx="4022725" cy="749300"/>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sp>
        <p:nvSpPr>
          <p:cNvPr id="177228" name="Oval 76"/>
          <p:cNvSpPr>
            <a:spLocks noChangeArrowheads="1"/>
          </p:cNvSpPr>
          <p:nvPr/>
        </p:nvSpPr>
        <p:spPr bwMode="auto">
          <a:xfrm>
            <a:off x="5638800" y="4476750"/>
            <a:ext cx="1009650" cy="457200"/>
          </a:xfrm>
          <a:prstGeom prst="ellipse">
            <a:avLst/>
          </a:prstGeom>
          <a:noFill/>
          <a:ln w="28575">
            <a:solidFill>
              <a:srgbClr val="66FFFF"/>
            </a:solidFill>
            <a:round/>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177221"/>
                                        </p:tgtEl>
                                        <p:attrNameLst>
                                          <p:attrName>style.visibility</p:attrName>
                                        </p:attrNameLst>
                                      </p:cBhvr>
                                      <p:to>
                                        <p:strVal val="visible"/>
                                      </p:to>
                                    </p:set>
                                    <p:animEffect transition="in" filter="slide(fromLeft)">
                                      <p:cBhvr>
                                        <p:cTn id="7" dur="500"/>
                                        <p:tgtEl>
                                          <p:spTgt spid="177221"/>
                                        </p:tgtEl>
                                      </p:cBhvr>
                                    </p:animEffect>
                                  </p:childTnLst>
                                  <p:subTnLst>
                                    <p:set>
                                      <p:cBhvr override="childStyle">
                                        <p:cTn dur="1" fill="hold" display="0" masterRel="nextClick" afterEffect="1"/>
                                        <p:tgtEl>
                                          <p:spTgt spid="177221"/>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77205"/>
                                        </p:tgtEl>
                                        <p:attrNameLst>
                                          <p:attrName>style.visibility</p:attrName>
                                        </p:attrNameLst>
                                      </p:cBhvr>
                                      <p:to>
                                        <p:strVal val="visible"/>
                                      </p:to>
                                    </p:set>
                                    <p:animEffect transition="in" filter="dissolve">
                                      <p:cBhvr>
                                        <p:cTn id="12" dur="500"/>
                                        <p:tgtEl>
                                          <p:spTgt spid="177205"/>
                                        </p:tgtEl>
                                      </p:cBhvr>
                                    </p:animEffect>
                                  </p:childTnLst>
                                </p:cTn>
                              </p:par>
                            </p:childTnLst>
                          </p:cTn>
                        </p:par>
                        <p:par>
                          <p:cTn id="13" fill="hold">
                            <p:stCondLst>
                              <p:cond delay="500"/>
                            </p:stCondLst>
                            <p:childTnLst>
                              <p:par>
                                <p:cTn id="14" presetID="23" presetClass="entr" presetSubtype="272" fill="hold" grpId="0" nodeType="afterEffect">
                                  <p:stCondLst>
                                    <p:cond delay="1000"/>
                                  </p:stCondLst>
                                  <p:childTnLst>
                                    <p:set>
                                      <p:cBhvr>
                                        <p:cTn id="15" dur="1" fill="hold">
                                          <p:stCondLst>
                                            <p:cond delay="0"/>
                                          </p:stCondLst>
                                        </p:cTn>
                                        <p:tgtEl>
                                          <p:spTgt spid="177206"/>
                                        </p:tgtEl>
                                        <p:attrNameLst>
                                          <p:attrName>style.visibility</p:attrName>
                                        </p:attrNameLst>
                                      </p:cBhvr>
                                      <p:to>
                                        <p:strVal val="visible"/>
                                      </p:to>
                                    </p:set>
                                    <p:anim calcmode="lin" valueType="num">
                                      <p:cBhvr>
                                        <p:cTn id="16" dur="500" fill="hold"/>
                                        <p:tgtEl>
                                          <p:spTgt spid="177206"/>
                                        </p:tgtEl>
                                        <p:attrNameLst>
                                          <p:attrName>ppt_w</p:attrName>
                                        </p:attrNameLst>
                                      </p:cBhvr>
                                      <p:tavLst>
                                        <p:tav tm="0">
                                          <p:val>
                                            <p:strVal val="2/3*#ppt_w"/>
                                          </p:val>
                                        </p:tav>
                                        <p:tav tm="100000">
                                          <p:val>
                                            <p:strVal val="#ppt_w"/>
                                          </p:val>
                                        </p:tav>
                                      </p:tavLst>
                                    </p:anim>
                                    <p:anim calcmode="lin" valueType="num">
                                      <p:cBhvr>
                                        <p:cTn id="17" dur="500" fill="hold"/>
                                        <p:tgtEl>
                                          <p:spTgt spid="177206"/>
                                        </p:tgtEl>
                                        <p:attrNameLst>
                                          <p:attrName>ppt_h</p:attrName>
                                        </p:attrNameLst>
                                      </p:cBhvr>
                                      <p:tavLst>
                                        <p:tav tm="0">
                                          <p:val>
                                            <p:strVal val="2/3*#ppt_h"/>
                                          </p:val>
                                        </p:tav>
                                        <p:tav tm="100000">
                                          <p:val>
                                            <p:strVal val="#ppt_h"/>
                                          </p:val>
                                        </p:tav>
                                      </p:tavLst>
                                    </p:anim>
                                  </p:childTnLst>
                                </p:cTn>
                              </p:par>
                            </p:childTnLst>
                          </p:cTn>
                        </p:par>
                        <p:par>
                          <p:cTn id="18" fill="hold">
                            <p:stCondLst>
                              <p:cond delay="2000"/>
                            </p:stCondLst>
                            <p:childTnLst>
                              <p:par>
                                <p:cTn id="19" presetID="12" presetClass="entr" presetSubtype="1" fill="hold" grpId="0" nodeType="afterEffect">
                                  <p:stCondLst>
                                    <p:cond delay="1000"/>
                                  </p:stCondLst>
                                  <p:childTnLst>
                                    <p:set>
                                      <p:cBhvr>
                                        <p:cTn id="20" dur="1" fill="hold">
                                          <p:stCondLst>
                                            <p:cond delay="0"/>
                                          </p:stCondLst>
                                        </p:cTn>
                                        <p:tgtEl>
                                          <p:spTgt spid="177219"/>
                                        </p:tgtEl>
                                        <p:attrNameLst>
                                          <p:attrName>style.visibility</p:attrName>
                                        </p:attrNameLst>
                                      </p:cBhvr>
                                      <p:to>
                                        <p:strVal val="visible"/>
                                      </p:to>
                                    </p:set>
                                    <p:animEffect transition="in" filter="slide(fromTop)">
                                      <p:cBhvr>
                                        <p:cTn id="21" dur="500"/>
                                        <p:tgtEl>
                                          <p:spTgt spid="177219"/>
                                        </p:tgtEl>
                                      </p:cBhvr>
                                    </p:animEffect>
                                  </p:childTnLst>
                                </p:cTn>
                              </p:par>
                            </p:childTnLst>
                          </p:cTn>
                        </p:par>
                        <p:par>
                          <p:cTn id="22" fill="hold">
                            <p:stCondLst>
                              <p:cond delay="3500"/>
                            </p:stCondLst>
                            <p:childTnLst>
                              <p:par>
                                <p:cTn id="23" presetID="12" presetClass="entr" presetSubtype="8" fill="hold" grpId="0" nodeType="afterEffect">
                                  <p:stCondLst>
                                    <p:cond delay="2000"/>
                                  </p:stCondLst>
                                  <p:childTnLst>
                                    <p:set>
                                      <p:cBhvr>
                                        <p:cTn id="24" dur="1" fill="hold">
                                          <p:stCondLst>
                                            <p:cond delay="0"/>
                                          </p:stCondLst>
                                        </p:cTn>
                                        <p:tgtEl>
                                          <p:spTgt spid="177222"/>
                                        </p:tgtEl>
                                        <p:attrNameLst>
                                          <p:attrName>style.visibility</p:attrName>
                                        </p:attrNameLst>
                                      </p:cBhvr>
                                      <p:to>
                                        <p:strVal val="visible"/>
                                      </p:to>
                                    </p:set>
                                    <p:animEffect transition="in" filter="slide(fromLeft)">
                                      <p:cBhvr>
                                        <p:cTn id="25" dur="500"/>
                                        <p:tgtEl>
                                          <p:spTgt spid="177222"/>
                                        </p:tgtEl>
                                      </p:cBhvr>
                                    </p:animEffect>
                                  </p:childTnLst>
                                  <p:subTnLst>
                                    <p:set>
                                      <p:cBhvr override="childStyle">
                                        <p:cTn dur="1" fill="hold" display="0" masterRel="nextClick" afterEffect="1"/>
                                        <p:tgtEl>
                                          <p:spTgt spid="177222"/>
                                        </p:tgtEl>
                                        <p:attrNameLst>
                                          <p:attrName>style.visibility</p:attrName>
                                        </p:attrNameLst>
                                      </p:cBhvr>
                                      <p:to>
                                        <p:strVal val="hidden"/>
                                      </p:to>
                                    </p:set>
                                  </p:subTnLst>
                                </p:cTn>
                              </p:par>
                            </p:childTnLst>
                          </p:cTn>
                        </p:par>
                      </p:childTnLst>
                    </p:cTn>
                  </p:par>
                  <p:par>
                    <p:cTn id="26" fill="hold">
                      <p:stCondLst>
                        <p:cond delay="indefinite"/>
                      </p:stCondLst>
                      <p:childTnLst>
                        <p:par>
                          <p:cTn id="27" fill="hold">
                            <p:stCondLst>
                              <p:cond delay="0"/>
                            </p:stCondLst>
                            <p:childTnLst>
                              <p:par>
                                <p:cTn id="28" presetID="9" presetClass="entr" presetSubtype="0" fill="hold" grpId="0" nodeType="clickEffect">
                                  <p:stCondLst>
                                    <p:cond delay="0"/>
                                  </p:stCondLst>
                                  <p:childTnLst>
                                    <p:set>
                                      <p:cBhvr>
                                        <p:cTn id="29" dur="1" fill="hold">
                                          <p:stCondLst>
                                            <p:cond delay="0"/>
                                          </p:stCondLst>
                                        </p:cTn>
                                        <p:tgtEl>
                                          <p:spTgt spid="177207"/>
                                        </p:tgtEl>
                                        <p:attrNameLst>
                                          <p:attrName>style.visibility</p:attrName>
                                        </p:attrNameLst>
                                      </p:cBhvr>
                                      <p:to>
                                        <p:strVal val="visible"/>
                                      </p:to>
                                    </p:set>
                                    <p:animEffect transition="in" filter="dissolve">
                                      <p:cBhvr>
                                        <p:cTn id="30" dur="500"/>
                                        <p:tgtEl>
                                          <p:spTgt spid="177207"/>
                                        </p:tgtEl>
                                      </p:cBhvr>
                                    </p:animEffect>
                                  </p:childTnLst>
                                </p:cTn>
                              </p:par>
                            </p:childTnLst>
                          </p:cTn>
                        </p:par>
                        <p:par>
                          <p:cTn id="31" fill="hold">
                            <p:stCondLst>
                              <p:cond delay="500"/>
                            </p:stCondLst>
                            <p:childTnLst>
                              <p:par>
                                <p:cTn id="32" presetID="23" presetClass="entr" presetSubtype="272" fill="hold" grpId="0" nodeType="afterEffect">
                                  <p:stCondLst>
                                    <p:cond delay="1000"/>
                                  </p:stCondLst>
                                  <p:childTnLst>
                                    <p:set>
                                      <p:cBhvr>
                                        <p:cTn id="33" dur="1" fill="hold">
                                          <p:stCondLst>
                                            <p:cond delay="0"/>
                                          </p:stCondLst>
                                        </p:cTn>
                                        <p:tgtEl>
                                          <p:spTgt spid="177208"/>
                                        </p:tgtEl>
                                        <p:attrNameLst>
                                          <p:attrName>style.visibility</p:attrName>
                                        </p:attrNameLst>
                                      </p:cBhvr>
                                      <p:to>
                                        <p:strVal val="visible"/>
                                      </p:to>
                                    </p:set>
                                    <p:anim calcmode="lin" valueType="num">
                                      <p:cBhvr>
                                        <p:cTn id="34" dur="500" fill="hold"/>
                                        <p:tgtEl>
                                          <p:spTgt spid="177208"/>
                                        </p:tgtEl>
                                        <p:attrNameLst>
                                          <p:attrName>ppt_w</p:attrName>
                                        </p:attrNameLst>
                                      </p:cBhvr>
                                      <p:tavLst>
                                        <p:tav tm="0">
                                          <p:val>
                                            <p:strVal val="2/3*#ppt_w"/>
                                          </p:val>
                                        </p:tav>
                                        <p:tav tm="100000">
                                          <p:val>
                                            <p:strVal val="#ppt_w"/>
                                          </p:val>
                                        </p:tav>
                                      </p:tavLst>
                                    </p:anim>
                                    <p:anim calcmode="lin" valueType="num">
                                      <p:cBhvr>
                                        <p:cTn id="35" dur="500" fill="hold"/>
                                        <p:tgtEl>
                                          <p:spTgt spid="177208"/>
                                        </p:tgtEl>
                                        <p:attrNameLst>
                                          <p:attrName>ppt_h</p:attrName>
                                        </p:attrNameLst>
                                      </p:cBhvr>
                                      <p:tavLst>
                                        <p:tav tm="0">
                                          <p:val>
                                            <p:strVal val="2/3*#ppt_h"/>
                                          </p:val>
                                        </p:tav>
                                        <p:tav tm="100000">
                                          <p:val>
                                            <p:strVal val="#ppt_h"/>
                                          </p:val>
                                        </p:tav>
                                      </p:tavLst>
                                    </p:anim>
                                  </p:childTnLst>
                                </p:cTn>
                              </p:par>
                            </p:childTnLst>
                          </p:cTn>
                        </p:par>
                        <p:par>
                          <p:cTn id="36" fill="hold">
                            <p:stCondLst>
                              <p:cond delay="2000"/>
                            </p:stCondLst>
                            <p:childTnLst>
                              <p:par>
                                <p:cTn id="37" presetID="12" presetClass="entr" presetSubtype="1" fill="hold" grpId="0" nodeType="afterEffect">
                                  <p:stCondLst>
                                    <p:cond delay="1000"/>
                                  </p:stCondLst>
                                  <p:childTnLst>
                                    <p:set>
                                      <p:cBhvr>
                                        <p:cTn id="38" dur="1" fill="hold">
                                          <p:stCondLst>
                                            <p:cond delay="0"/>
                                          </p:stCondLst>
                                        </p:cTn>
                                        <p:tgtEl>
                                          <p:spTgt spid="177211"/>
                                        </p:tgtEl>
                                        <p:attrNameLst>
                                          <p:attrName>style.visibility</p:attrName>
                                        </p:attrNameLst>
                                      </p:cBhvr>
                                      <p:to>
                                        <p:strVal val="visible"/>
                                      </p:to>
                                    </p:set>
                                    <p:animEffect transition="in" filter="slide(fromTop)">
                                      <p:cBhvr>
                                        <p:cTn id="39" dur="500"/>
                                        <p:tgtEl>
                                          <p:spTgt spid="177211"/>
                                        </p:tgtEl>
                                      </p:cBhvr>
                                    </p:animEffect>
                                  </p:childTnLst>
                                </p:cTn>
                              </p:par>
                            </p:childTnLst>
                          </p:cTn>
                        </p:par>
                        <p:par>
                          <p:cTn id="40" fill="hold">
                            <p:stCondLst>
                              <p:cond delay="3500"/>
                            </p:stCondLst>
                            <p:childTnLst>
                              <p:par>
                                <p:cTn id="41" presetID="12" presetClass="entr" presetSubtype="8" fill="hold" grpId="0" nodeType="afterEffect">
                                  <p:stCondLst>
                                    <p:cond delay="2000"/>
                                  </p:stCondLst>
                                  <p:childTnLst>
                                    <p:set>
                                      <p:cBhvr>
                                        <p:cTn id="42" dur="1" fill="hold">
                                          <p:stCondLst>
                                            <p:cond delay="0"/>
                                          </p:stCondLst>
                                        </p:cTn>
                                        <p:tgtEl>
                                          <p:spTgt spid="177223"/>
                                        </p:tgtEl>
                                        <p:attrNameLst>
                                          <p:attrName>style.visibility</p:attrName>
                                        </p:attrNameLst>
                                      </p:cBhvr>
                                      <p:to>
                                        <p:strVal val="visible"/>
                                      </p:to>
                                    </p:set>
                                    <p:animEffect transition="in" filter="slide(fromLeft)">
                                      <p:cBhvr>
                                        <p:cTn id="43" dur="500"/>
                                        <p:tgtEl>
                                          <p:spTgt spid="177223"/>
                                        </p:tgtEl>
                                      </p:cBhvr>
                                    </p:animEffect>
                                  </p:childTnLst>
                                  <p:subTnLst>
                                    <p:set>
                                      <p:cBhvr override="childStyle">
                                        <p:cTn dur="1" fill="hold" display="0" masterRel="nextClick" afterEffect="1"/>
                                        <p:tgtEl>
                                          <p:spTgt spid="177223"/>
                                        </p:tgtEl>
                                        <p:attrNameLst>
                                          <p:attrName>style.visibility</p:attrName>
                                        </p:attrNameLst>
                                      </p:cBhvr>
                                      <p:to>
                                        <p:strVal val="hidden"/>
                                      </p:to>
                                    </p:set>
                                  </p:subTnLst>
                                </p:cTn>
                              </p:par>
                            </p:childTnLst>
                          </p:cTn>
                        </p:par>
                      </p:childTnLst>
                    </p:cTn>
                  </p:par>
                  <p:par>
                    <p:cTn id="44" fill="hold">
                      <p:stCondLst>
                        <p:cond delay="indefinite"/>
                      </p:stCondLst>
                      <p:childTnLst>
                        <p:par>
                          <p:cTn id="45" fill="hold">
                            <p:stCondLst>
                              <p:cond delay="0"/>
                            </p:stCondLst>
                            <p:childTnLst>
                              <p:par>
                                <p:cTn id="46" presetID="9" presetClass="entr" presetSubtype="0" fill="hold" grpId="0" nodeType="clickEffect">
                                  <p:stCondLst>
                                    <p:cond delay="0"/>
                                  </p:stCondLst>
                                  <p:childTnLst>
                                    <p:set>
                                      <p:cBhvr>
                                        <p:cTn id="47" dur="1" fill="hold">
                                          <p:stCondLst>
                                            <p:cond delay="0"/>
                                          </p:stCondLst>
                                        </p:cTn>
                                        <p:tgtEl>
                                          <p:spTgt spid="177209"/>
                                        </p:tgtEl>
                                        <p:attrNameLst>
                                          <p:attrName>style.visibility</p:attrName>
                                        </p:attrNameLst>
                                      </p:cBhvr>
                                      <p:to>
                                        <p:strVal val="visible"/>
                                      </p:to>
                                    </p:set>
                                    <p:animEffect transition="in" filter="dissolve">
                                      <p:cBhvr>
                                        <p:cTn id="48" dur="500"/>
                                        <p:tgtEl>
                                          <p:spTgt spid="177209"/>
                                        </p:tgtEl>
                                      </p:cBhvr>
                                    </p:animEffect>
                                  </p:childTnLst>
                                </p:cTn>
                              </p:par>
                            </p:childTnLst>
                          </p:cTn>
                        </p:par>
                        <p:par>
                          <p:cTn id="49" fill="hold">
                            <p:stCondLst>
                              <p:cond delay="500"/>
                            </p:stCondLst>
                            <p:childTnLst>
                              <p:par>
                                <p:cTn id="50" presetID="23" presetClass="entr" presetSubtype="272" fill="hold" grpId="0" nodeType="afterEffect">
                                  <p:stCondLst>
                                    <p:cond delay="1000"/>
                                  </p:stCondLst>
                                  <p:childTnLst>
                                    <p:set>
                                      <p:cBhvr>
                                        <p:cTn id="51" dur="1" fill="hold">
                                          <p:stCondLst>
                                            <p:cond delay="0"/>
                                          </p:stCondLst>
                                        </p:cTn>
                                        <p:tgtEl>
                                          <p:spTgt spid="177210"/>
                                        </p:tgtEl>
                                        <p:attrNameLst>
                                          <p:attrName>style.visibility</p:attrName>
                                        </p:attrNameLst>
                                      </p:cBhvr>
                                      <p:to>
                                        <p:strVal val="visible"/>
                                      </p:to>
                                    </p:set>
                                    <p:anim calcmode="lin" valueType="num">
                                      <p:cBhvr>
                                        <p:cTn id="52" dur="500" fill="hold"/>
                                        <p:tgtEl>
                                          <p:spTgt spid="177210"/>
                                        </p:tgtEl>
                                        <p:attrNameLst>
                                          <p:attrName>ppt_w</p:attrName>
                                        </p:attrNameLst>
                                      </p:cBhvr>
                                      <p:tavLst>
                                        <p:tav tm="0">
                                          <p:val>
                                            <p:strVal val="2/3*#ppt_w"/>
                                          </p:val>
                                        </p:tav>
                                        <p:tav tm="100000">
                                          <p:val>
                                            <p:strVal val="#ppt_w"/>
                                          </p:val>
                                        </p:tav>
                                      </p:tavLst>
                                    </p:anim>
                                    <p:anim calcmode="lin" valueType="num">
                                      <p:cBhvr>
                                        <p:cTn id="53" dur="500" fill="hold"/>
                                        <p:tgtEl>
                                          <p:spTgt spid="177210"/>
                                        </p:tgtEl>
                                        <p:attrNameLst>
                                          <p:attrName>ppt_h</p:attrName>
                                        </p:attrNameLst>
                                      </p:cBhvr>
                                      <p:tavLst>
                                        <p:tav tm="0">
                                          <p:val>
                                            <p:strVal val="2/3*#ppt_h"/>
                                          </p:val>
                                        </p:tav>
                                        <p:tav tm="100000">
                                          <p:val>
                                            <p:strVal val="#ppt_h"/>
                                          </p:val>
                                        </p:tav>
                                      </p:tavLst>
                                    </p:anim>
                                  </p:childTnLst>
                                </p:cTn>
                              </p:par>
                            </p:childTnLst>
                          </p:cTn>
                        </p:par>
                        <p:par>
                          <p:cTn id="54" fill="hold">
                            <p:stCondLst>
                              <p:cond delay="2000"/>
                            </p:stCondLst>
                            <p:childTnLst>
                              <p:par>
                                <p:cTn id="55" presetID="12" presetClass="entr" presetSubtype="1" fill="hold" nodeType="afterEffect">
                                  <p:stCondLst>
                                    <p:cond delay="1000"/>
                                  </p:stCondLst>
                                  <p:childTnLst>
                                    <p:set>
                                      <p:cBhvr>
                                        <p:cTn id="56" dur="1" fill="hold">
                                          <p:stCondLst>
                                            <p:cond delay="0"/>
                                          </p:stCondLst>
                                        </p:cTn>
                                        <p:tgtEl>
                                          <p:spTgt spid="177227"/>
                                        </p:tgtEl>
                                        <p:attrNameLst>
                                          <p:attrName>style.visibility</p:attrName>
                                        </p:attrNameLst>
                                      </p:cBhvr>
                                      <p:to>
                                        <p:strVal val="visible"/>
                                      </p:to>
                                    </p:set>
                                    <p:animEffect transition="in" filter="slide(fromTop)">
                                      <p:cBhvr>
                                        <p:cTn id="57" dur="500"/>
                                        <p:tgtEl>
                                          <p:spTgt spid="177227"/>
                                        </p:tgtEl>
                                      </p:cBhvr>
                                    </p:animEffect>
                                  </p:childTnLst>
                                </p:cTn>
                              </p:par>
                            </p:childTnLst>
                          </p:cTn>
                        </p:par>
                        <p:par>
                          <p:cTn id="58" fill="hold">
                            <p:stCondLst>
                              <p:cond delay="3500"/>
                            </p:stCondLst>
                            <p:childTnLst>
                              <p:par>
                                <p:cTn id="59" presetID="16" presetClass="entr" presetSubtype="21" fill="hold" grpId="0" nodeType="afterEffect">
                                  <p:stCondLst>
                                    <p:cond delay="1000"/>
                                  </p:stCondLst>
                                  <p:childTnLst>
                                    <p:set>
                                      <p:cBhvr>
                                        <p:cTn id="60" dur="1" fill="hold">
                                          <p:stCondLst>
                                            <p:cond delay="0"/>
                                          </p:stCondLst>
                                        </p:cTn>
                                        <p:tgtEl>
                                          <p:spTgt spid="177228"/>
                                        </p:tgtEl>
                                        <p:attrNameLst>
                                          <p:attrName>style.visibility</p:attrName>
                                        </p:attrNameLst>
                                      </p:cBhvr>
                                      <p:to>
                                        <p:strVal val="visible"/>
                                      </p:to>
                                    </p:set>
                                    <p:animEffect transition="in" filter="barn(inVertical)">
                                      <p:cBhvr>
                                        <p:cTn id="61" dur="500"/>
                                        <p:tgtEl>
                                          <p:spTgt spid="1772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7205" grpId="0" animBg="1"/>
      <p:bldP spid="177206" grpId="0" autoUpdateAnimBg="0"/>
      <p:bldP spid="177207" grpId="0" animBg="1"/>
      <p:bldP spid="177208" grpId="0" autoUpdateAnimBg="0"/>
      <p:bldP spid="177209" grpId="0" animBg="1"/>
      <p:bldP spid="177210" grpId="0" autoUpdateAnimBg="0"/>
      <p:bldP spid="177211" grpId="0" autoUpdateAnimBg="0"/>
      <p:bldP spid="177219" grpId="0" autoUpdateAnimBg="0"/>
      <p:bldP spid="177221" grpId="0" animBg="1"/>
      <p:bldP spid="177222" grpId="0" animBg="1"/>
      <p:bldP spid="177223" grpId="0" animBg="1"/>
      <p:bldP spid="177228" grpId="0" animBg="1"/>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940" name="Rectangle 52"/>
          <p:cNvSpPr>
            <a:spLocks noChangeArrowheads="1"/>
          </p:cNvSpPr>
          <p:nvPr/>
        </p:nvSpPr>
        <p:spPr bwMode="auto">
          <a:xfrm>
            <a:off x="690563" y="150813"/>
            <a:ext cx="7772400" cy="8143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One-Tailed Test About a Population Mean:</a:t>
            </a:r>
            <a:br>
              <a:rPr lang="en-US" sz="2800">
                <a:solidFill>
                  <a:srgbClr val="66FFFF"/>
                </a:solidFill>
                <a:effectLst>
                  <a:outerShdw blurRad="38100" dist="38100" dir="2700000" algn="tl">
                    <a:srgbClr val="000000"/>
                  </a:outerShdw>
                </a:effectLst>
                <a:latin typeface="Book Antiqua" pitchFamily="18" charset="0"/>
              </a:rPr>
            </a:br>
            <a:r>
              <a:rPr lang="en-US" sz="2800" i="1">
                <a:solidFill>
                  <a:srgbClr val="66FFFF"/>
                </a:solidFill>
                <a:effectLst>
                  <a:outerShdw blurRad="38100" dist="38100" dir="2700000" algn="tl">
                    <a:srgbClr val="000000"/>
                  </a:outerShdw>
                </a:effectLst>
                <a:latin typeface="Symbol" pitchFamily="18" charset="2"/>
              </a:rPr>
              <a:t>s</a:t>
            </a:r>
            <a:r>
              <a:rPr lang="en-US" sz="2800">
                <a:solidFill>
                  <a:srgbClr val="66FFFF"/>
                </a:solidFill>
                <a:effectLst>
                  <a:outerShdw blurRad="38100" dist="38100" dir="2700000" algn="tl">
                    <a:srgbClr val="000000"/>
                  </a:outerShdw>
                </a:effectLst>
                <a:latin typeface="Book Antiqua" pitchFamily="18" charset="0"/>
              </a:rPr>
              <a:t>  Unknown</a:t>
            </a:r>
          </a:p>
        </p:txBody>
      </p:sp>
      <p:sp>
        <p:nvSpPr>
          <p:cNvPr id="293941" name="Text Box 53"/>
          <p:cNvSpPr txBox="1">
            <a:spLocks noChangeArrowheads="1"/>
          </p:cNvSpPr>
          <p:nvPr/>
        </p:nvSpPr>
        <p:spPr bwMode="auto">
          <a:xfrm>
            <a:off x="685800" y="1106488"/>
            <a:ext cx="3148013" cy="457200"/>
          </a:xfrm>
          <a:prstGeom prst="rect">
            <a:avLst/>
          </a:prstGeom>
          <a:noFill/>
          <a:ln w="12700">
            <a:noFill/>
            <a:miter lim="800000"/>
            <a:headEnd/>
            <a:tailEnd/>
          </a:ln>
          <a:effectLst/>
        </p:spPr>
        <p:txBody>
          <a:bodyPr wrap="none">
            <a:spAutoFit/>
          </a:bodyPr>
          <a:lstStyle/>
          <a:p>
            <a:pPr algn="l">
              <a:buSzPct val="90000"/>
              <a:buFont typeface="Wingdings" pitchFamily="2" charset="2"/>
              <a:buChar char="n"/>
            </a:pPr>
            <a:r>
              <a:rPr lang="en-US" sz="2400">
                <a:solidFill>
                  <a:srgbClr val="66FFFF"/>
                </a:solidFill>
                <a:effectLst>
                  <a:outerShdw blurRad="38100" dist="38100" dir="2700000" algn="tl">
                    <a:srgbClr val="000000"/>
                  </a:outerShdw>
                </a:effectLst>
                <a:latin typeface="Book Antiqua" pitchFamily="18" charset="0"/>
              </a:rPr>
              <a:t>  </a:t>
            </a:r>
            <a:r>
              <a:rPr lang="en-US" sz="2400" i="1">
                <a:solidFill>
                  <a:srgbClr val="66FFFF"/>
                </a:solidFill>
                <a:effectLst>
                  <a:outerShdw blurRad="38100" dist="38100" dir="2700000" algn="tl">
                    <a:srgbClr val="000000"/>
                  </a:outerShdw>
                </a:effectLst>
                <a:latin typeface="Book Antiqua" pitchFamily="18" charset="0"/>
              </a:rPr>
              <a:t>p</a:t>
            </a:r>
            <a:r>
              <a:rPr lang="en-US" sz="2400">
                <a:solidFill>
                  <a:srgbClr val="66FFFF"/>
                </a:solidFill>
                <a:effectLst>
                  <a:outerShdw blurRad="38100" dist="38100" dir="2700000" algn="tl">
                    <a:srgbClr val="000000"/>
                  </a:outerShdw>
                </a:effectLst>
                <a:latin typeface="Book Antiqua" pitchFamily="18" charset="0"/>
              </a:rPr>
              <a:t> –Value Approach</a:t>
            </a:r>
          </a:p>
        </p:txBody>
      </p:sp>
      <p:sp>
        <p:nvSpPr>
          <p:cNvPr id="293942" name="Rectangle 54"/>
          <p:cNvSpPr>
            <a:spLocks noChangeArrowheads="1"/>
          </p:cNvSpPr>
          <p:nvPr/>
        </p:nvSpPr>
        <p:spPr bwMode="auto">
          <a:xfrm>
            <a:off x="1181100" y="3943350"/>
            <a:ext cx="4933950" cy="57150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293943" name="Text Box 55"/>
          <p:cNvSpPr txBox="1">
            <a:spLocks noChangeArrowheads="1"/>
          </p:cNvSpPr>
          <p:nvPr/>
        </p:nvSpPr>
        <p:spPr bwMode="auto">
          <a:xfrm>
            <a:off x="1255713" y="3995738"/>
            <a:ext cx="4824412" cy="457200"/>
          </a:xfrm>
          <a:prstGeom prst="rect">
            <a:avLst/>
          </a:prstGeom>
          <a:noFill/>
          <a:ln w="12700">
            <a:noFill/>
            <a:miter lim="800000"/>
            <a:headEnd/>
            <a:tailEnd/>
          </a:ln>
          <a:effectLst/>
        </p:spPr>
        <p:txBody>
          <a:bodyPr wrap="none">
            <a:spAutoFit/>
          </a:bodyPr>
          <a:lstStyle/>
          <a:p>
            <a:pPr algn="l"/>
            <a:r>
              <a:rPr lang="en-US" sz="2400">
                <a:effectLst>
                  <a:outerShdw blurRad="38100" dist="38100" dir="2700000" algn="tl">
                    <a:srgbClr val="000000"/>
                  </a:outerShdw>
                </a:effectLst>
                <a:latin typeface="Book Antiqua" pitchFamily="18" charset="0"/>
              </a:rPr>
              <a:t>5.  Determine whether to reject </a:t>
            </a:r>
            <a:r>
              <a:rPr lang="en-US" sz="2400" i="1">
                <a:effectLst>
                  <a:outerShdw blurRad="38100" dist="38100" dir="2700000" algn="tl">
                    <a:srgbClr val="000000"/>
                  </a:outerShdw>
                </a:effectLst>
                <a:latin typeface="Book Antiqua" pitchFamily="18" charset="0"/>
              </a:rPr>
              <a:t>H</a:t>
            </a:r>
            <a:r>
              <a:rPr lang="en-US" sz="2400" baseline="-25000">
                <a:effectLst>
                  <a:outerShdw blurRad="38100" dist="38100" dir="2700000" algn="tl">
                    <a:srgbClr val="000000"/>
                  </a:outerShdw>
                </a:effectLst>
                <a:latin typeface="Book Antiqua" pitchFamily="18" charset="0"/>
              </a:rPr>
              <a:t>0</a:t>
            </a:r>
            <a:r>
              <a:rPr lang="en-US" sz="2400">
                <a:effectLst>
                  <a:outerShdw blurRad="38100" dist="38100" dir="2700000" algn="tl">
                    <a:srgbClr val="000000"/>
                  </a:outerShdw>
                </a:effectLst>
                <a:latin typeface="Book Antiqua" pitchFamily="18" charset="0"/>
              </a:rPr>
              <a:t>.</a:t>
            </a:r>
          </a:p>
        </p:txBody>
      </p:sp>
      <p:sp>
        <p:nvSpPr>
          <p:cNvPr id="293944" name="AutoShape 56"/>
          <p:cNvSpPr>
            <a:spLocks noChangeArrowheads="1"/>
          </p:cNvSpPr>
          <p:nvPr/>
        </p:nvSpPr>
        <p:spPr bwMode="auto">
          <a:xfrm rot="5400000">
            <a:off x="771525" y="19177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93945" name="AutoShape 57"/>
          <p:cNvSpPr>
            <a:spLocks noChangeArrowheads="1"/>
          </p:cNvSpPr>
          <p:nvPr/>
        </p:nvSpPr>
        <p:spPr bwMode="auto">
          <a:xfrm rot="5400000">
            <a:off x="771525" y="41275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93946" name="Rectangle 58"/>
          <p:cNvSpPr>
            <a:spLocks noChangeArrowheads="1"/>
          </p:cNvSpPr>
          <p:nvPr/>
        </p:nvSpPr>
        <p:spPr bwMode="auto">
          <a:xfrm>
            <a:off x="1181100" y="1733550"/>
            <a:ext cx="3771900" cy="57150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293947" name="Text Box 59"/>
          <p:cNvSpPr txBox="1">
            <a:spLocks noChangeArrowheads="1"/>
          </p:cNvSpPr>
          <p:nvPr/>
        </p:nvSpPr>
        <p:spPr bwMode="auto">
          <a:xfrm>
            <a:off x="1236663" y="1766888"/>
            <a:ext cx="3606800" cy="457200"/>
          </a:xfrm>
          <a:prstGeom prst="rect">
            <a:avLst/>
          </a:prstGeom>
          <a:noFill/>
          <a:ln w="12700">
            <a:noFill/>
            <a:miter lim="800000"/>
            <a:headEnd/>
            <a:tailEnd/>
          </a:ln>
          <a:effectLst/>
        </p:spPr>
        <p:txBody>
          <a:bodyPr wrap="none">
            <a:spAutoFit/>
          </a:bodyPr>
          <a:lstStyle/>
          <a:p>
            <a:pPr algn="l"/>
            <a:r>
              <a:rPr lang="en-US" sz="2400">
                <a:effectLst>
                  <a:outerShdw blurRad="38100" dist="38100" dir="2700000" algn="tl">
                    <a:srgbClr val="000000"/>
                  </a:outerShdw>
                </a:effectLst>
                <a:latin typeface="Book Antiqua" pitchFamily="18" charset="0"/>
              </a:rPr>
              <a:t>4.  Compute the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 –value.</a:t>
            </a:r>
          </a:p>
        </p:txBody>
      </p:sp>
      <p:sp>
        <p:nvSpPr>
          <p:cNvPr id="293948" name="Text Box 60"/>
          <p:cNvSpPr txBox="1">
            <a:spLocks noChangeArrowheads="1"/>
          </p:cNvSpPr>
          <p:nvPr/>
        </p:nvSpPr>
        <p:spPr bwMode="auto">
          <a:xfrm>
            <a:off x="1371600" y="2376488"/>
            <a:ext cx="6686550" cy="1309687"/>
          </a:xfrm>
          <a:prstGeom prst="rect">
            <a:avLst/>
          </a:prstGeom>
          <a:noFill/>
          <a:ln w="12700">
            <a:noFill/>
            <a:miter lim="800000"/>
            <a:headEnd/>
            <a:tailEnd/>
          </a:ln>
          <a:effectLst/>
        </p:spPr>
        <p:txBody>
          <a:bodyPr wrap="none">
            <a:spAutoFit/>
          </a:bodyPr>
          <a:lstStyle/>
          <a:p>
            <a:r>
              <a:rPr lang="en-US" sz="2400">
                <a:effectLst>
                  <a:outerShdw blurRad="38100" dist="38100" dir="2700000" algn="tl">
                    <a:srgbClr val="000000"/>
                  </a:outerShdw>
                </a:effectLst>
                <a:latin typeface="Book Antiqua" pitchFamily="18" charset="0"/>
              </a:rPr>
              <a:t>For </a:t>
            </a:r>
            <a:r>
              <a:rPr lang="en-US" sz="2400" i="1">
                <a:effectLst>
                  <a:outerShdw blurRad="38100" dist="38100" dir="2700000" algn="tl">
                    <a:srgbClr val="000000"/>
                  </a:outerShdw>
                </a:effectLst>
                <a:latin typeface="Book Antiqua" pitchFamily="18" charset="0"/>
              </a:rPr>
              <a:t>t</a:t>
            </a:r>
            <a:r>
              <a:rPr lang="en-US" sz="2400">
                <a:effectLst>
                  <a:outerShdw blurRad="38100" dist="38100" dir="2700000" algn="tl">
                    <a:srgbClr val="000000"/>
                  </a:outerShdw>
                </a:effectLst>
                <a:latin typeface="Book Antiqua" pitchFamily="18" charset="0"/>
              </a:rPr>
              <a:t> = 2.286, the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–value must be less than .025</a:t>
            </a:r>
          </a:p>
          <a:p>
            <a:r>
              <a:rPr lang="en-US" sz="2400">
                <a:effectLst>
                  <a:outerShdw blurRad="38100" dist="38100" dir="2700000" algn="tl">
                    <a:srgbClr val="000000"/>
                  </a:outerShdw>
                </a:effectLst>
                <a:latin typeface="Book Antiqua" pitchFamily="18" charset="0"/>
              </a:rPr>
              <a:t>(for </a:t>
            </a:r>
            <a:r>
              <a:rPr lang="en-US" sz="2400" i="1">
                <a:effectLst>
                  <a:outerShdw blurRad="38100" dist="38100" dir="2700000" algn="tl">
                    <a:srgbClr val="000000"/>
                  </a:outerShdw>
                </a:effectLst>
                <a:latin typeface="Book Antiqua" pitchFamily="18" charset="0"/>
              </a:rPr>
              <a:t>t</a:t>
            </a:r>
            <a:r>
              <a:rPr lang="en-US" sz="2400">
                <a:effectLst>
                  <a:outerShdw blurRad="38100" dist="38100" dir="2700000" algn="tl">
                    <a:srgbClr val="000000"/>
                  </a:outerShdw>
                </a:effectLst>
                <a:latin typeface="Book Antiqua" pitchFamily="18" charset="0"/>
              </a:rPr>
              <a:t> = 1.998) and greater than .01 (for </a:t>
            </a:r>
            <a:r>
              <a:rPr lang="en-US" sz="2400" i="1">
                <a:effectLst>
                  <a:outerShdw blurRad="38100" dist="38100" dir="2700000" algn="tl">
                    <a:srgbClr val="000000"/>
                  </a:outerShdw>
                </a:effectLst>
                <a:latin typeface="Book Antiqua" pitchFamily="18" charset="0"/>
              </a:rPr>
              <a:t>t</a:t>
            </a:r>
            <a:r>
              <a:rPr lang="en-US" sz="2400">
                <a:effectLst>
                  <a:outerShdw blurRad="38100" dist="38100" dir="2700000" algn="tl">
                    <a:srgbClr val="000000"/>
                  </a:outerShdw>
                </a:effectLst>
                <a:latin typeface="Book Antiqua" pitchFamily="18" charset="0"/>
              </a:rPr>
              <a:t> = 2.387).</a:t>
            </a:r>
          </a:p>
          <a:p>
            <a:endParaRPr lang="en-US" sz="800">
              <a:effectLst>
                <a:outerShdw blurRad="38100" dist="38100" dir="2700000" algn="tl">
                  <a:srgbClr val="000000"/>
                </a:outerShdw>
              </a:effectLst>
              <a:latin typeface="Book Antiqua" pitchFamily="18" charset="0"/>
            </a:endParaRPr>
          </a:p>
          <a:p>
            <a:r>
              <a:rPr lang="en-US" sz="2400">
                <a:effectLst>
                  <a:outerShdw blurRad="38100" dist="38100" dir="2700000" algn="tl">
                    <a:srgbClr val="000000"/>
                  </a:outerShdw>
                </a:effectLst>
                <a:latin typeface="Book Antiqua" pitchFamily="18" charset="0"/>
              </a:rPr>
              <a:t>.01 &lt;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–value &lt; .025</a:t>
            </a:r>
          </a:p>
        </p:txBody>
      </p:sp>
      <p:sp>
        <p:nvSpPr>
          <p:cNvPr id="293949" name="Oval 61"/>
          <p:cNvSpPr>
            <a:spLocks noChangeArrowheads="1"/>
          </p:cNvSpPr>
          <p:nvPr/>
        </p:nvSpPr>
        <p:spPr bwMode="auto">
          <a:xfrm>
            <a:off x="2990850" y="3143250"/>
            <a:ext cx="3448050" cy="609600"/>
          </a:xfrm>
          <a:prstGeom prst="ellipse">
            <a:avLst/>
          </a:prstGeom>
          <a:noFill/>
          <a:ln w="28575">
            <a:solidFill>
              <a:srgbClr val="66FFFF"/>
            </a:solidFill>
            <a:round/>
            <a:headEnd/>
            <a:tailEnd/>
          </a:ln>
          <a:effectLst>
            <a:outerShdw dist="17961" dir="2700000" algn="ctr" rotWithShape="0">
              <a:srgbClr val="000000"/>
            </a:outerShdw>
          </a:effectLst>
        </p:spPr>
        <p:txBody>
          <a:bodyPr wrap="none" anchor="ctr"/>
          <a:lstStyle/>
          <a:p>
            <a:endParaRPr lang="en-US"/>
          </a:p>
        </p:txBody>
      </p:sp>
      <p:sp>
        <p:nvSpPr>
          <p:cNvPr id="293950" name="Text Box 62"/>
          <p:cNvSpPr txBox="1">
            <a:spLocks noChangeArrowheads="1"/>
          </p:cNvSpPr>
          <p:nvPr/>
        </p:nvSpPr>
        <p:spPr bwMode="auto">
          <a:xfrm>
            <a:off x="2035175" y="4564063"/>
            <a:ext cx="5470525" cy="457200"/>
          </a:xfrm>
          <a:prstGeom prst="rect">
            <a:avLst/>
          </a:prstGeom>
          <a:noFill/>
          <a:ln w="12700">
            <a:noFill/>
            <a:miter lim="800000"/>
            <a:headEnd/>
            <a:tailEnd/>
          </a:ln>
          <a:effectLst/>
        </p:spPr>
        <p:txBody>
          <a:bodyPr wrap="none">
            <a:spAutoFit/>
          </a:bodyPr>
          <a:lstStyle/>
          <a:p>
            <a:pPr algn="l"/>
            <a:r>
              <a:rPr lang="en-US" sz="2400">
                <a:effectLst>
                  <a:outerShdw blurRad="38100" dist="38100" dir="2700000" algn="tl">
                    <a:srgbClr val="000000"/>
                  </a:outerShdw>
                </a:effectLst>
                <a:latin typeface="Book Antiqua" pitchFamily="18" charset="0"/>
              </a:rPr>
              <a:t>Because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–value </a:t>
            </a:r>
            <a:r>
              <a:rPr lang="en-US" sz="2400" u="sng">
                <a:effectLst>
                  <a:outerShdw blurRad="38100" dist="38100" dir="2700000" algn="tl">
                    <a:srgbClr val="000000"/>
                  </a:outerShdw>
                </a:effectLst>
                <a:latin typeface="Book Antiqua" pitchFamily="18" charset="0"/>
              </a:rPr>
              <a:t>&lt;</a:t>
            </a: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Symbol" pitchFamily="18" charset="2"/>
              </a:rPr>
              <a:t>a</a:t>
            </a:r>
            <a:r>
              <a:rPr lang="en-US" sz="2400">
                <a:effectLst>
                  <a:outerShdw blurRad="38100" dist="38100" dir="2700000" algn="tl">
                    <a:srgbClr val="000000"/>
                  </a:outerShdw>
                </a:effectLst>
                <a:latin typeface="Book Antiqua" pitchFamily="18" charset="0"/>
              </a:rPr>
              <a:t> = .05, we reject </a:t>
            </a:r>
            <a:r>
              <a:rPr lang="en-US" sz="2400" i="1">
                <a:effectLst>
                  <a:outerShdw blurRad="38100" dist="38100" dir="2700000" algn="tl">
                    <a:srgbClr val="000000"/>
                  </a:outerShdw>
                </a:effectLst>
                <a:latin typeface="Book Antiqua" pitchFamily="18" charset="0"/>
              </a:rPr>
              <a:t>H</a:t>
            </a:r>
            <a:r>
              <a:rPr lang="en-US" sz="2400" baseline="-25000">
                <a:effectLst>
                  <a:outerShdw blurRad="38100" dist="38100" dir="2700000" algn="tl">
                    <a:srgbClr val="000000"/>
                  </a:outerShdw>
                </a:effectLst>
                <a:latin typeface="Book Antiqua" pitchFamily="18" charset="0"/>
              </a:rPr>
              <a:t>0</a:t>
            </a:r>
            <a:r>
              <a:rPr lang="en-US" sz="2400">
                <a:effectLst>
                  <a:outerShdw blurRad="38100" dist="38100" dir="2700000" algn="tl">
                    <a:srgbClr val="000000"/>
                  </a:outerShdw>
                </a:effectLst>
                <a:latin typeface="Book Antiqua" pitchFamily="18" charset="0"/>
              </a:rPr>
              <a:t>.</a:t>
            </a:r>
          </a:p>
        </p:txBody>
      </p:sp>
      <p:sp>
        <p:nvSpPr>
          <p:cNvPr id="293952" name="Rectangle 64"/>
          <p:cNvSpPr>
            <a:spLocks noChangeArrowheads="1"/>
          </p:cNvSpPr>
          <p:nvPr/>
        </p:nvSpPr>
        <p:spPr bwMode="auto">
          <a:xfrm>
            <a:off x="1314450" y="5094288"/>
            <a:ext cx="7219950" cy="965200"/>
          </a:xfrm>
          <a:prstGeom prst="rect">
            <a:avLst/>
          </a:prstGeom>
          <a:noFill/>
          <a:ln w="12700">
            <a:noFill/>
            <a:miter lim="800000"/>
            <a:headEnd/>
            <a:tailEnd/>
          </a:ln>
          <a:effectLst/>
        </p:spPr>
        <p:txBody>
          <a:bodyPr lIns="90488" tIns="44450" rIns="90488" bIns="44450"/>
          <a:lstStyle/>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We are at least 95% confident that the mean speed</a:t>
            </a:r>
          </a:p>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of vehicles at Location F is greater than 65 mph.</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293944"/>
                                        </p:tgtEl>
                                        <p:attrNameLst>
                                          <p:attrName>style.visibility</p:attrName>
                                        </p:attrNameLst>
                                      </p:cBhvr>
                                      <p:to>
                                        <p:strVal val="visible"/>
                                      </p:to>
                                    </p:set>
                                    <p:animEffect transition="in" filter="slide(fromLeft)">
                                      <p:cBhvr>
                                        <p:cTn id="7" dur="500"/>
                                        <p:tgtEl>
                                          <p:spTgt spid="293944"/>
                                        </p:tgtEl>
                                      </p:cBhvr>
                                    </p:animEffect>
                                  </p:childTnLst>
                                  <p:subTnLst>
                                    <p:set>
                                      <p:cBhvr override="childStyle">
                                        <p:cTn dur="1" fill="hold" display="0" masterRel="nextClick" afterEffect="1"/>
                                        <p:tgtEl>
                                          <p:spTgt spid="293944"/>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93946"/>
                                        </p:tgtEl>
                                        <p:attrNameLst>
                                          <p:attrName>style.visibility</p:attrName>
                                        </p:attrNameLst>
                                      </p:cBhvr>
                                      <p:to>
                                        <p:strVal val="visible"/>
                                      </p:to>
                                    </p:set>
                                    <p:animEffect transition="in" filter="dissolve">
                                      <p:cBhvr>
                                        <p:cTn id="12" dur="500"/>
                                        <p:tgtEl>
                                          <p:spTgt spid="293946"/>
                                        </p:tgtEl>
                                      </p:cBhvr>
                                    </p:animEffect>
                                  </p:childTnLst>
                                </p:cTn>
                              </p:par>
                            </p:childTnLst>
                          </p:cTn>
                        </p:par>
                        <p:par>
                          <p:cTn id="13" fill="hold">
                            <p:stCondLst>
                              <p:cond delay="500"/>
                            </p:stCondLst>
                            <p:childTnLst>
                              <p:par>
                                <p:cTn id="14" presetID="23" presetClass="entr" presetSubtype="272" fill="hold" grpId="0" nodeType="afterEffect">
                                  <p:stCondLst>
                                    <p:cond delay="1000"/>
                                  </p:stCondLst>
                                  <p:childTnLst>
                                    <p:set>
                                      <p:cBhvr>
                                        <p:cTn id="15" dur="1" fill="hold">
                                          <p:stCondLst>
                                            <p:cond delay="0"/>
                                          </p:stCondLst>
                                        </p:cTn>
                                        <p:tgtEl>
                                          <p:spTgt spid="293947"/>
                                        </p:tgtEl>
                                        <p:attrNameLst>
                                          <p:attrName>style.visibility</p:attrName>
                                        </p:attrNameLst>
                                      </p:cBhvr>
                                      <p:to>
                                        <p:strVal val="visible"/>
                                      </p:to>
                                    </p:set>
                                    <p:anim calcmode="lin" valueType="num">
                                      <p:cBhvr>
                                        <p:cTn id="16" dur="500" fill="hold"/>
                                        <p:tgtEl>
                                          <p:spTgt spid="293947"/>
                                        </p:tgtEl>
                                        <p:attrNameLst>
                                          <p:attrName>ppt_w</p:attrName>
                                        </p:attrNameLst>
                                      </p:cBhvr>
                                      <p:tavLst>
                                        <p:tav tm="0">
                                          <p:val>
                                            <p:strVal val="2/3*#ppt_w"/>
                                          </p:val>
                                        </p:tav>
                                        <p:tav tm="100000">
                                          <p:val>
                                            <p:strVal val="#ppt_w"/>
                                          </p:val>
                                        </p:tav>
                                      </p:tavLst>
                                    </p:anim>
                                    <p:anim calcmode="lin" valueType="num">
                                      <p:cBhvr>
                                        <p:cTn id="17" dur="500" fill="hold"/>
                                        <p:tgtEl>
                                          <p:spTgt spid="293947"/>
                                        </p:tgtEl>
                                        <p:attrNameLst>
                                          <p:attrName>ppt_h</p:attrName>
                                        </p:attrNameLst>
                                      </p:cBhvr>
                                      <p:tavLst>
                                        <p:tav tm="0">
                                          <p:val>
                                            <p:strVal val="2/3*#ppt_h"/>
                                          </p:val>
                                        </p:tav>
                                        <p:tav tm="100000">
                                          <p:val>
                                            <p:strVal val="#ppt_h"/>
                                          </p:val>
                                        </p:tav>
                                      </p:tavLst>
                                    </p:anim>
                                  </p:childTnLst>
                                </p:cTn>
                              </p:par>
                            </p:childTnLst>
                          </p:cTn>
                        </p:par>
                        <p:par>
                          <p:cTn id="18" fill="hold">
                            <p:stCondLst>
                              <p:cond delay="2000"/>
                            </p:stCondLst>
                            <p:childTnLst>
                              <p:par>
                                <p:cTn id="19" presetID="12" presetClass="entr" presetSubtype="1" fill="hold" grpId="0" nodeType="afterEffect">
                                  <p:stCondLst>
                                    <p:cond delay="2000"/>
                                  </p:stCondLst>
                                  <p:childTnLst>
                                    <p:set>
                                      <p:cBhvr>
                                        <p:cTn id="20" dur="1" fill="hold">
                                          <p:stCondLst>
                                            <p:cond delay="0"/>
                                          </p:stCondLst>
                                        </p:cTn>
                                        <p:tgtEl>
                                          <p:spTgt spid="293948"/>
                                        </p:tgtEl>
                                        <p:attrNameLst>
                                          <p:attrName>style.visibility</p:attrName>
                                        </p:attrNameLst>
                                      </p:cBhvr>
                                      <p:to>
                                        <p:strVal val="visible"/>
                                      </p:to>
                                    </p:set>
                                    <p:animEffect transition="in" filter="slide(fromTop)">
                                      <p:cBhvr>
                                        <p:cTn id="21" dur="500"/>
                                        <p:tgtEl>
                                          <p:spTgt spid="293948"/>
                                        </p:tgtEl>
                                      </p:cBhvr>
                                    </p:animEffect>
                                  </p:childTnLst>
                                </p:cTn>
                              </p:par>
                            </p:childTnLst>
                          </p:cTn>
                        </p:par>
                        <p:par>
                          <p:cTn id="22" fill="hold">
                            <p:stCondLst>
                              <p:cond delay="4500"/>
                            </p:stCondLst>
                            <p:childTnLst>
                              <p:par>
                                <p:cTn id="23" presetID="16" presetClass="entr" presetSubtype="21" fill="hold" grpId="0" nodeType="afterEffect">
                                  <p:stCondLst>
                                    <p:cond delay="2000"/>
                                  </p:stCondLst>
                                  <p:childTnLst>
                                    <p:set>
                                      <p:cBhvr>
                                        <p:cTn id="24" dur="1" fill="hold">
                                          <p:stCondLst>
                                            <p:cond delay="0"/>
                                          </p:stCondLst>
                                        </p:cTn>
                                        <p:tgtEl>
                                          <p:spTgt spid="293949"/>
                                        </p:tgtEl>
                                        <p:attrNameLst>
                                          <p:attrName>style.visibility</p:attrName>
                                        </p:attrNameLst>
                                      </p:cBhvr>
                                      <p:to>
                                        <p:strVal val="visible"/>
                                      </p:to>
                                    </p:set>
                                    <p:animEffect transition="in" filter="barn(inVertical)">
                                      <p:cBhvr>
                                        <p:cTn id="25" dur="500"/>
                                        <p:tgtEl>
                                          <p:spTgt spid="293949"/>
                                        </p:tgtEl>
                                      </p:cBhvr>
                                    </p:animEffect>
                                  </p:childTnLst>
                                </p:cTn>
                              </p:par>
                            </p:childTnLst>
                          </p:cTn>
                        </p:par>
                        <p:par>
                          <p:cTn id="26" fill="hold">
                            <p:stCondLst>
                              <p:cond delay="7000"/>
                            </p:stCondLst>
                            <p:childTnLst>
                              <p:par>
                                <p:cTn id="27" presetID="12" presetClass="entr" presetSubtype="8" fill="hold" grpId="0" nodeType="afterEffect">
                                  <p:stCondLst>
                                    <p:cond delay="2000"/>
                                  </p:stCondLst>
                                  <p:childTnLst>
                                    <p:set>
                                      <p:cBhvr>
                                        <p:cTn id="28" dur="1" fill="hold">
                                          <p:stCondLst>
                                            <p:cond delay="0"/>
                                          </p:stCondLst>
                                        </p:cTn>
                                        <p:tgtEl>
                                          <p:spTgt spid="293945"/>
                                        </p:tgtEl>
                                        <p:attrNameLst>
                                          <p:attrName>style.visibility</p:attrName>
                                        </p:attrNameLst>
                                      </p:cBhvr>
                                      <p:to>
                                        <p:strVal val="visible"/>
                                      </p:to>
                                    </p:set>
                                    <p:animEffect transition="in" filter="slide(fromLeft)">
                                      <p:cBhvr>
                                        <p:cTn id="29" dur="500"/>
                                        <p:tgtEl>
                                          <p:spTgt spid="293945"/>
                                        </p:tgtEl>
                                      </p:cBhvr>
                                    </p:animEffect>
                                  </p:childTnLst>
                                  <p:subTnLst>
                                    <p:set>
                                      <p:cBhvr override="childStyle">
                                        <p:cTn dur="1" fill="hold" display="0" masterRel="nextClick" afterEffect="1"/>
                                        <p:tgtEl>
                                          <p:spTgt spid="293945"/>
                                        </p:tgtEl>
                                        <p:attrNameLst>
                                          <p:attrName>style.visibility</p:attrName>
                                        </p:attrNameLst>
                                      </p:cBhvr>
                                      <p:to>
                                        <p:strVal val="hidden"/>
                                      </p:to>
                                    </p:set>
                                  </p:subTnLst>
                                </p:cTn>
                              </p:par>
                            </p:childTnLst>
                          </p:cTn>
                        </p:par>
                      </p:childTnLst>
                    </p:cTn>
                  </p:par>
                  <p:par>
                    <p:cTn id="30" fill="hold">
                      <p:stCondLst>
                        <p:cond delay="indefinite"/>
                      </p:stCondLst>
                      <p:childTnLst>
                        <p:par>
                          <p:cTn id="31" fill="hold">
                            <p:stCondLst>
                              <p:cond delay="0"/>
                            </p:stCondLst>
                            <p:childTnLst>
                              <p:par>
                                <p:cTn id="32" presetID="9" presetClass="entr" presetSubtype="0" fill="hold" grpId="0" nodeType="clickEffect">
                                  <p:stCondLst>
                                    <p:cond delay="0"/>
                                  </p:stCondLst>
                                  <p:childTnLst>
                                    <p:set>
                                      <p:cBhvr>
                                        <p:cTn id="33" dur="1" fill="hold">
                                          <p:stCondLst>
                                            <p:cond delay="0"/>
                                          </p:stCondLst>
                                        </p:cTn>
                                        <p:tgtEl>
                                          <p:spTgt spid="293942"/>
                                        </p:tgtEl>
                                        <p:attrNameLst>
                                          <p:attrName>style.visibility</p:attrName>
                                        </p:attrNameLst>
                                      </p:cBhvr>
                                      <p:to>
                                        <p:strVal val="visible"/>
                                      </p:to>
                                    </p:set>
                                    <p:animEffect transition="in" filter="dissolve">
                                      <p:cBhvr>
                                        <p:cTn id="34" dur="500"/>
                                        <p:tgtEl>
                                          <p:spTgt spid="293942"/>
                                        </p:tgtEl>
                                      </p:cBhvr>
                                    </p:animEffect>
                                  </p:childTnLst>
                                </p:cTn>
                              </p:par>
                            </p:childTnLst>
                          </p:cTn>
                        </p:par>
                        <p:par>
                          <p:cTn id="35" fill="hold">
                            <p:stCondLst>
                              <p:cond delay="500"/>
                            </p:stCondLst>
                            <p:childTnLst>
                              <p:par>
                                <p:cTn id="36" presetID="23" presetClass="entr" presetSubtype="272" fill="hold" grpId="0" nodeType="afterEffect">
                                  <p:stCondLst>
                                    <p:cond delay="1000"/>
                                  </p:stCondLst>
                                  <p:childTnLst>
                                    <p:set>
                                      <p:cBhvr>
                                        <p:cTn id="37" dur="1" fill="hold">
                                          <p:stCondLst>
                                            <p:cond delay="0"/>
                                          </p:stCondLst>
                                        </p:cTn>
                                        <p:tgtEl>
                                          <p:spTgt spid="293943"/>
                                        </p:tgtEl>
                                        <p:attrNameLst>
                                          <p:attrName>style.visibility</p:attrName>
                                        </p:attrNameLst>
                                      </p:cBhvr>
                                      <p:to>
                                        <p:strVal val="visible"/>
                                      </p:to>
                                    </p:set>
                                    <p:anim calcmode="lin" valueType="num">
                                      <p:cBhvr>
                                        <p:cTn id="38" dur="500" fill="hold"/>
                                        <p:tgtEl>
                                          <p:spTgt spid="293943"/>
                                        </p:tgtEl>
                                        <p:attrNameLst>
                                          <p:attrName>ppt_w</p:attrName>
                                        </p:attrNameLst>
                                      </p:cBhvr>
                                      <p:tavLst>
                                        <p:tav tm="0">
                                          <p:val>
                                            <p:strVal val="2/3*#ppt_w"/>
                                          </p:val>
                                        </p:tav>
                                        <p:tav tm="100000">
                                          <p:val>
                                            <p:strVal val="#ppt_w"/>
                                          </p:val>
                                        </p:tav>
                                      </p:tavLst>
                                    </p:anim>
                                    <p:anim calcmode="lin" valueType="num">
                                      <p:cBhvr>
                                        <p:cTn id="39" dur="500" fill="hold"/>
                                        <p:tgtEl>
                                          <p:spTgt spid="293943"/>
                                        </p:tgtEl>
                                        <p:attrNameLst>
                                          <p:attrName>ppt_h</p:attrName>
                                        </p:attrNameLst>
                                      </p:cBhvr>
                                      <p:tavLst>
                                        <p:tav tm="0">
                                          <p:val>
                                            <p:strVal val="2/3*#ppt_h"/>
                                          </p:val>
                                        </p:tav>
                                        <p:tav tm="100000">
                                          <p:val>
                                            <p:strVal val="#ppt_h"/>
                                          </p:val>
                                        </p:tav>
                                      </p:tavLst>
                                    </p:anim>
                                  </p:childTnLst>
                                </p:cTn>
                              </p:par>
                            </p:childTnLst>
                          </p:cTn>
                        </p:par>
                        <p:par>
                          <p:cTn id="40" fill="hold">
                            <p:stCondLst>
                              <p:cond delay="2000"/>
                            </p:stCondLst>
                            <p:childTnLst>
                              <p:par>
                                <p:cTn id="41" presetID="12" presetClass="entr" presetSubtype="1" fill="hold" grpId="0" nodeType="afterEffect">
                                  <p:stCondLst>
                                    <p:cond delay="2000"/>
                                  </p:stCondLst>
                                  <p:childTnLst>
                                    <p:set>
                                      <p:cBhvr>
                                        <p:cTn id="42" dur="1" fill="hold">
                                          <p:stCondLst>
                                            <p:cond delay="0"/>
                                          </p:stCondLst>
                                        </p:cTn>
                                        <p:tgtEl>
                                          <p:spTgt spid="293950"/>
                                        </p:tgtEl>
                                        <p:attrNameLst>
                                          <p:attrName>style.visibility</p:attrName>
                                        </p:attrNameLst>
                                      </p:cBhvr>
                                      <p:to>
                                        <p:strVal val="visible"/>
                                      </p:to>
                                    </p:set>
                                    <p:animEffect transition="in" filter="slide(fromTop)">
                                      <p:cBhvr>
                                        <p:cTn id="43" dur="500"/>
                                        <p:tgtEl>
                                          <p:spTgt spid="293950"/>
                                        </p:tgtEl>
                                      </p:cBhvr>
                                    </p:animEffect>
                                  </p:childTnLst>
                                </p:cTn>
                              </p:par>
                            </p:childTnLst>
                          </p:cTn>
                        </p:par>
                        <p:par>
                          <p:cTn id="44" fill="hold">
                            <p:stCondLst>
                              <p:cond delay="4500"/>
                            </p:stCondLst>
                            <p:childTnLst>
                              <p:par>
                                <p:cTn id="45" presetID="3" presetClass="entr" presetSubtype="10" fill="hold" grpId="0" nodeType="afterEffect">
                                  <p:stCondLst>
                                    <p:cond delay="2000"/>
                                  </p:stCondLst>
                                  <p:childTnLst>
                                    <p:set>
                                      <p:cBhvr>
                                        <p:cTn id="46" dur="1" fill="hold">
                                          <p:stCondLst>
                                            <p:cond delay="0"/>
                                          </p:stCondLst>
                                        </p:cTn>
                                        <p:tgtEl>
                                          <p:spTgt spid="293952"/>
                                        </p:tgtEl>
                                        <p:attrNameLst>
                                          <p:attrName>style.visibility</p:attrName>
                                        </p:attrNameLst>
                                      </p:cBhvr>
                                      <p:to>
                                        <p:strVal val="visible"/>
                                      </p:to>
                                    </p:set>
                                    <p:animEffect transition="in" filter="blinds(horizontal)">
                                      <p:cBhvr>
                                        <p:cTn id="47" dur="500"/>
                                        <p:tgtEl>
                                          <p:spTgt spid="2939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3942" grpId="0" animBg="1"/>
      <p:bldP spid="293943" grpId="0" autoUpdateAnimBg="0"/>
      <p:bldP spid="293944" grpId="0" animBg="1"/>
      <p:bldP spid="293945" grpId="0" animBg="1"/>
      <p:bldP spid="293946" grpId="0" animBg="1"/>
      <p:bldP spid="293947" grpId="0" autoUpdateAnimBg="0"/>
      <p:bldP spid="293948" grpId="0" autoUpdateAnimBg="0"/>
      <p:bldP spid="293949" grpId="0" animBg="1"/>
      <p:bldP spid="293950" grpId="0" autoUpdateAnimBg="0"/>
      <p:bldP spid="293952" grpId="0" autoUpdateAnimBg="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Text Box 2"/>
          <p:cNvSpPr txBox="1">
            <a:spLocks noChangeArrowheads="1"/>
          </p:cNvSpPr>
          <p:nvPr/>
        </p:nvSpPr>
        <p:spPr bwMode="auto">
          <a:xfrm>
            <a:off x="685800" y="1106488"/>
            <a:ext cx="3833813" cy="457200"/>
          </a:xfrm>
          <a:prstGeom prst="rect">
            <a:avLst/>
          </a:prstGeom>
          <a:noFill/>
          <a:ln w="12700">
            <a:noFill/>
            <a:miter lim="800000"/>
            <a:headEnd/>
            <a:tailEnd/>
          </a:ln>
          <a:effectLst/>
        </p:spPr>
        <p:txBody>
          <a:bodyPr wrap="none">
            <a:spAutoFit/>
          </a:bodyPr>
          <a:lstStyle/>
          <a:p>
            <a:pPr algn="l">
              <a:buSzPct val="90000"/>
              <a:buFont typeface="Wingdings" pitchFamily="2" charset="2"/>
              <a:buChar char="n"/>
            </a:pPr>
            <a:r>
              <a:rPr lang="en-US" sz="2400">
                <a:solidFill>
                  <a:srgbClr val="66FFFF"/>
                </a:solidFill>
                <a:effectLst>
                  <a:outerShdw blurRad="38100" dist="38100" dir="2700000" algn="tl">
                    <a:srgbClr val="000000"/>
                  </a:outerShdw>
                </a:effectLst>
                <a:latin typeface="Book Antiqua" pitchFamily="18" charset="0"/>
              </a:rPr>
              <a:t>  Critical Value Approach</a:t>
            </a:r>
          </a:p>
        </p:txBody>
      </p:sp>
      <p:sp>
        <p:nvSpPr>
          <p:cNvPr id="218117" name="Rectangle 5"/>
          <p:cNvSpPr>
            <a:spLocks noChangeArrowheads="1"/>
          </p:cNvSpPr>
          <p:nvPr/>
        </p:nvSpPr>
        <p:spPr bwMode="auto">
          <a:xfrm>
            <a:off x="1181100" y="3467100"/>
            <a:ext cx="4933950" cy="57150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218118" name="Text Box 6"/>
          <p:cNvSpPr txBox="1">
            <a:spLocks noChangeArrowheads="1"/>
          </p:cNvSpPr>
          <p:nvPr/>
        </p:nvSpPr>
        <p:spPr bwMode="auto">
          <a:xfrm>
            <a:off x="1255713" y="3519488"/>
            <a:ext cx="4824412" cy="457200"/>
          </a:xfrm>
          <a:prstGeom prst="rect">
            <a:avLst/>
          </a:prstGeom>
          <a:noFill/>
          <a:ln w="12700">
            <a:noFill/>
            <a:miter lim="800000"/>
            <a:headEnd/>
            <a:tailEnd/>
          </a:ln>
          <a:effectLst/>
        </p:spPr>
        <p:txBody>
          <a:bodyPr wrap="none">
            <a:spAutoFit/>
          </a:bodyPr>
          <a:lstStyle/>
          <a:p>
            <a:pPr algn="l"/>
            <a:r>
              <a:rPr lang="en-US" sz="2400">
                <a:effectLst>
                  <a:outerShdw blurRad="38100" dist="38100" dir="2700000" algn="tl">
                    <a:srgbClr val="000000"/>
                  </a:outerShdw>
                </a:effectLst>
                <a:latin typeface="Book Antiqua" pitchFamily="18" charset="0"/>
              </a:rPr>
              <a:t>5.  Determine whether to reject </a:t>
            </a:r>
            <a:r>
              <a:rPr lang="en-US" sz="2400" i="1">
                <a:effectLst>
                  <a:outerShdw blurRad="38100" dist="38100" dir="2700000" algn="tl">
                    <a:srgbClr val="000000"/>
                  </a:outerShdw>
                </a:effectLst>
                <a:latin typeface="Book Antiqua" pitchFamily="18" charset="0"/>
              </a:rPr>
              <a:t>H</a:t>
            </a:r>
            <a:r>
              <a:rPr lang="en-US" sz="2400" baseline="-25000">
                <a:effectLst>
                  <a:outerShdw blurRad="38100" dist="38100" dir="2700000" algn="tl">
                    <a:srgbClr val="000000"/>
                  </a:outerShdw>
                </a:effectLst>
                <a:latin typeface="Book Antiqua" pitchFamily="18" charset="0"/>
              </a:rPr>
              <a:t>0</a:t>
            </a:r>
            <a:r>
              <a:rPr lang="en-US" sz="2400">
                <a:effectLst>
                  <a:outerShdw blurRad="38100" dist="38100" dir="2700000" algn="tl">
                    <a:srgbClr val="000000"/>
                  </a:outerShdw>
                </a:effectLst>
                <a:latin typeface="Book Antiqua" pitchFamily="18" charset="0"/>
              </a:rPr>
              <a:t>.</a:t>
            </a:r>
          </a:p>
        </p:txBody>
      </p:sp>
      <p:sp>
        <p:nvSpPr>
          <p:cNvPr id="218119" name="Rectangle 7"/>
          <p:cNvSpPr>
            <a:spLocks noChangeArrowheads="1"/>
          </p:cNvSpPr>
          <p:nvPr/>
        </p:nvSpPr>
        <p:spPr bwMode="auto">
          <a:xfrm>
            <a:off x="1314450" y="4618038"/>
            <a:ext cx="7219950" cy="1384300"/>
          </a:xfrm>
          <a:prstGeom prst="rect">
            <a:avLst/>
          </a:prstGeom>
          <a:noFill/>
          <a:ln w="12700">
            <a:noFill/>
            <a:miter lim="800000"/>
            <a:headEnd/>
            <a:tailEnd/>
          </a:ln>
          <a:effectLst/>
        </p:spPr>
        <p:txBody>
          <a:bodyPr lIns="90488" tIns="44450" rIns="90488" bIns="44450"/>
          <a:lstStyle/>
          <a:p>
            <a:pPr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We are at least 95% confident that the mean speed of vehicles at Location F is greater than 65 mph.  Location F is a good candidate for a radar trap.</a:t>
            </a:r>
          </a:p>
        </p:txBody>
      </p:sp>
      <p:sp>
        <p:nvSpPr>
          <p:cNvPr id="218120" name="Text Box 8"/>
          <p:cNvSpPr txBox="1">
            <a:spLocks noChangeArrowheads="1"/>
          </p:cNvSpPr>
          <p:nvPr/>
        </p:nvSpPr>
        <p:spPr bwMode="auto">
          <a:xfrm>
            <a:off x="2263775" y="4110038"/>
            <a:ext cx="4884738" cy="457200"/>
          </a:xfrm>
          <a:prstGeom prst="rect">
            <a:avLst/>
          </a:prstGeom>
          <a:noFill/>
          <a:ln w="12700">
            <a:noFill/>
            <a:miter lim="800000"/>
            <a:headEnd/>
            <a:tailEnd/>
          </a:ln>
          <a:effectLst/>
        </p:spPr>
        <p:txBody>
          <a:bodyPr wrap="none">
            <a:spAutoFit/>
          </a:bodyPr>
          <a:lstStyle/>
          <a:p>
            <a:pPr algn="l"/>
            <a:r>
              <a:rPr lang="en-US" sz="2400">
                <a:effectLst>
                  <a:outerShdw blurRad="38100" dist="38100" dir="2700000" algn="tl">
                    <a:srgbClr val="000000"/>
                  </a:outerShdw>
                </a:effectLst>
                <a:latin typeface="Book Antiqua" pitchFamily="18" charset="0"/>
              </a:rPr>
              <a:t>Because 2.286 </a:t>
            </a:r>
            <a:r>
              <a:rPr lang="en-US" sz="2400" u="sng">
                <a:effectLst>
                  <a:outerShdw blurRad="38100" dist="38100" dir="2700000" algn="tl">
                    <a:srgbClr val="000000"/>
                  </a:outerShdw>
                </a:effectLst>
                <a:latin typeface="Book Antiqua" pitchFamily="18" charset="0"/>
              </a:rPr>
              <a:t>&gt;</a:t>
            </a:r>
            <a:r>
              <a:rPr lang="en-US" sz="2400">
                <a:effectLst>
                  <a:outerShdw blurRad="38100" dist="38100" dir="2700000" algn="tl">
                    <a:srgbClr val="000000"/>
                  </a:outerShdw>
                </a:effectLst>
                <a:latin typeface="Book Antiqua" pitchFamily="18" charset="0"/>
              </a:rPr>
              <a:t> 1.669, we reject </a:t>
            </a:r>
            <a:r>
              <a:rPr lang="en-US" sz="2400" i="1">
                <a:effectLst>
                  <a:outerShdw blurRad="38100" dist="38100" dir="2700000" algn="tl">
                    <a:srgbClr val="000000"/>
                  </a:outerShdw>
                </a:effectLst>
                <a:latin typeface="Book Antiqua" pitchFamily="18" charset="0"/>
              </a:rPr>
              <a:t>H</a:t>
            </a:r>
            <a:r>
              <a:rPr lang="en-US" sz="2400" baseline="-25000">
                <a:effectLst>
                  <a:outerShdw blurRad="38100" dist="38100" dir="2700000" algn="tl">
                    <a:srgbClr val="000000"/>
                  </a:outerShdw>
                </a:effectLst>
                <a:latin typeface="Book Antiqua" pitchFamily="18" charset="0"/>
              </a:rPr>
              <a:t>0</a:t>
            </a:r>
            <a:r>
              <a:rPr lang="en-US" sz="2400">
                <a:effectLst>
                  <a:outerShdw blurRad="38100" dist="38100" dir="2700000" algn="tl">
                    <a:srgbClr val="000000"/>
                  </a:outerShdw>
                </a:effectLst>
                <a:latin typeface="Book Antiqua" pitchFamily="18" charset="0"/>
              </a:rPr>
              <a:t>.</a:t>
            </a:r>
          </a:p>
        </p:txBody>
      </p:sp>
      <p:sp>
        <p:nvSpPr>
          <p:cNvPr id="218122" name="AutoShape 10"/>
          <p:cNvSpPr>
            <a:spLocks noChangeArrowheads="1"/>
          </p:cNvSpPr>
          <p:nvPr/>
        </p:nvSpPr>
        <p:spPr bwMode="auto">
          <a:xfrm rot="5400000">
            <a:off x="771525" y="19177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18123" name="AutoShape 11"/>
          <p:cNvSpPr>
            <a:spLocks noChangeArrowheads="1"/>
          </p:cNvSpPr>
          <p:nvPr/>
        </p:nvSpPr>
        <p:spPr bwMode="auto">
          <a:xfrm rot="5400000">
            <a:off x="771525" y="36512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18174" name="Rectangle 62"/>
          <p:cNvSpPr>
            <a:spLocks noChangeArrowheads="1"/>
          </p:cNvSpPr>
          <p:nvPr/>
        </p:nvSpPr>
        <p:spPr bwMode="auto">
          <a:xfrm>
            <a:off x="690563" y="150813"/>
            <a:ext cx="7772400" cy="8143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One-Tailed Test About a Population Mean:</a:t>
            </a:r>
            <a:br>
              <a:rPr lang="en-US" sz="2800">
                <a:solidFill>
                  <a:srgbClr val="66FFFF"/>
                </a:solidFill>
                <a:effectLst>
                  <a:outerShdw blurRad="38100" dist="38100" dir="2700000" algn="tl">
                    <a:srgbClr val="000000"/>
                  </a:outerShdw>
                </a:effectLst>
                <a:latin typeface="Book Antiqua" pitchFamily="18" charset="0"/>
              </a:rPr>
            </a:br>
            <a:r>
              <a:rPr lang="en-US" sz="2800" i="1">
                <a:solidFill>
                  <a:srgbClr val="66FFFF"/>
                </a:solidFill>
                <a:effectLst>
                  <a:outerShdw blurRad="38100" dist="38100" dir="2700000" algn="tl">
                    <a:srgbClr val="000000"/>
                  </a:outerShdw>
                </a:effectLst>
                <a:latin typeface="Symbol" pitchFamily="18" charset="2"/>
              </a:rPr>
              <a:t>s</a:t>
            </a:r>
            <a:r>
              <a:rPr lang="en-US" sz="2800">
                <a:solidFill>
                  <a:srgbClr val="66FFFF"/>
                </a:solidFill>
                <a:effectLst>
                  <a:outerShdw blurRad="38100" dist="38100" dir="2700000" algn="tl">
                    <a:srgbClr val="000000"/>
                  </a:outerShdw>
                </a:effectLst>
                <a:latin typeface="Book Antiqua" pitchFamily="18" charset="0"/>
              </a:rPr>
              <a:t>  Unknown</a:t>
            </a:r>
            <a:endParaRPr lang="en-US" sz="2600">
              <a:solidFill>
                <a:srgbClr val="66FFFF"/>
              </a:solidFill>
              <a:effectLst>
                <a:outerShdw blurRad="38100" dist="38100" dir="2700000" algn="tl">
                  <a:srgbClr val="000000"/>
                </a:outerShdw>
              </a:effectLst>
              <a:latin typeface="Book Antiqua" pitchFamily="18" charset="0"/>
            </a:endParaRPr>
          </a:p>
        </p:txBody>
      </p:sp>
      <p:sp>
        <p:nvSpPr>
          <p:cNvPr id="218178" name="Text Box 66"/>
          <p:cNvSpPr txBox="1">
            <a:spLocks noChangeArrowheads="1"/>
          </p:cNvSpPr>
          <p:nvPr/>
        </p:nvSpPr>
        <p:spPr bwMode="auto">
          <a:xfrm>
            <a:off x="1647825" y="2392363"/>
            <a:ext cx="6081713" cy="457200"/>
          </a:xfrm>
          <a:prstGeom prst="rect">
            <a:avLst/>
          </a:prstGeom>
          <a:noFill/>
          <a:ln w="12700">
            <a:noFill/>
            <a:miter lim="800000"/>
            <a:headEnd/>
            <a:tailEnd/>
          </a:ln>
          <a:effectLst/>
        </p:spPr>
        <p:txBody>
          <a:bodyPr wrap="none">
            <a:spAutoFit/>
          </a:bodyPr>
          <a:lstStyle/>
          <a:p>
            <a:r>
              <a:rPr lang="en-US" sz="2400">
                <a:effectLst>
                  <a:outerShdw blurRad="38100" dist="38100" dir="2700000" algn="tl">
                    <a:srgbClr val="000000"/>
                  </a:outerShdw>
                </a:effectLst>
                <a:latin typeface="Book Antiqua" pitchFamily="18" charset="0"/>
              </a:rPr>
              <a:t>For </a:t>
            </a:r>
            <a:r>
              <a:rPr lang="en-US" sz="2400" i="1">
                <a:effectLst>
                  <a:outerShdw blurRad="38100" dist="38100" dir="2700000" algn="tl">
                    <a:srgbClr val="000000"/>
                  </a:outerShdw>
                </a:effectLst>
                <a:latin typeface="Symbol" pitchFamily="18" charset="2"/>
              </a:rPr>
              <a:t>a</a:t>
            </a:r>
            <a:r>
              <a:rPr lang="en-US" sz="2400">
                <a:effectLst>
                  <a:outerShdw blurRad="38100" dist="38100" dir="2700000" algn="tl">
                    <a:srgbClr val="000000"/>
                  </a:outerShdw>
                </a:effectLst>
                <a:latin typeface="Book Antiqua" pitchFamily="18" charset="0"/>
              </a:rPr>
              <a:t> = .05 and d.f. = 64 – 1 = 63,  </a:t>
            </a:r>
            <a:r>
              <a:rPr lang="en-US" sz="2400" i="1">
                <a:effectLst>
                  <a:outerShdw blurRad="38100" dist="38100" dir="2700000" algn="tl">
                    <a:srgbClr val="000000"/>
                  </a:outerShdw>
                </a:effectLst>
                <a:latin typeface="Book Antiqua" pitchFamily="18" charset="0"/>
              </a:rPr>
              <a:t>t</a:t>
            </a:r>
            <a:r>
              <a:rPr lang="en-US" sz="2400" baseline="-25000">
                <a:effectLst>
                  <a:outerShdw blurRad="38100" dist="38100" dir="2700000" algn="tl">
                    <a:srgbClr val="000000"/>
                  </a:outerShdw>
                </a:effectLst>
                <a:latin typeface="Book Antiqua" pitchFamily="18" charset="0"/>
              </a:rPr>
              <a:t>.05</a:t>
            </a:r>
            <a:r>
              <a:rPr lang="en-US" sz="2400">
                <a:effectLst>
                  <a:outerShdw blurRad="38100" dist="38100" dir="2700000" algn="tl">
                    <a:srgbClr val="000000"/>
                  </a:outerShdw>
                </a:effectLst>
                <a:latin typeface="Book Antiqua" pitchFamily="18" charset="0"/>
              </a:rPr>
              <a:t> = 1.669</a:t>
            </a:r>
          </a:p>
        </p:txBody>
      </p:sp>
      <p:sp>
        <p:nvSpPr>
          <p:cNvPr id="218179" name="Rectangle 67"/>
          <p:cNvSpPr>
            <a:spLocks noChangeArrowheads="1"/>
          </p:cNvSpPr>
          <p:nvPr/>
        </p:nvSpPr>
        <p:spPr bwMode="auto">
          <a:xfrm>
            <a:off x="1181100" y="1733550"/>
            <a:ext cx="6934200" cy="57150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218180" name="Text Box 68"/>
          <p:cNvSpPr txBox="1">
            <a:spLocks noChangeArrowheads="1"/>
          </p:cNvSpPr>
          <p:nvPr/>
        </p:nvSpPr>
        <p:spPr bwMode="auto">
          <a:xfrm>
            <a:off x="1236663" y="1766888"/>
            <a:ext cx="6815137" cy="457200"/>
          </a:xfrm>
          <a:prstGeom prst="rect">
            <a:avLst/>
          </a:prstGeom>
          <a:noFill/>
          <a:ln w="12700">
            <a:noFill/>
            <a:miter lim="800000"/>
            <a:headEnd/>
            <a:tailEnd/>
          </a:ln>
          <a:effectLst/>
        </p:spPr>
        <p:txBody>
          <a:bodyPr wrap="none">
            <a:spAutoFit/>
          </a:bodyPr>
          <a:lstStyle/>
          <a:p>
            <a:pPr algn="l"/>
            <a:r>
              <a:rPr lang="en-US" sz="2400">
                <a:effectLst>
                  <a:outerShdw blurRad="38100" dist="38100" dir="2700000" algn="tl">
                    <a:srgbClr val="000000"/>
                  </a:outerShdw>
                </a:effectLst>
                <a:latin typeface="Book Antiqua" pitchFamily="18" charset="0"/>
              </a:rPr>
              <a:t>4.  Determine the critical value and rejection rule.</a:t>
            </a:r>
          </a:p>
        </p:txBody>
      </p:sp>
      <p:sp>
        <p:nvSpPr>
          <p:cNvPr id="218182" name="Text Box 70"/>
          <p:cNvSpPr txBox="1">
            <a:spLocks noChangeArrowheads="1"/>
          </p:cNvSpPr>
          <p:nvPr/>
        </p:nvSpPr>
        <p:spPr bwMode="auto">
          <a:xfrm>
            <a:off x="3332163" y="2852738"/>
            <a:ext cx="2867025" cy="457200"/>
          </a:xfrm>
          <a:prstGeom prst="rect">
            <a:avLst/>
          </a:prstGeom>
          <a:noFill/>
          <a:ln w="12700">
            <a:noFill/>
            <a:miter lim="800000"/>
            <a:headEnd/>
            <a:tailEnd/>
          </a:ln>
          <a:effectLst/>
        </p:spPr>
        <p:txBody>
          <a:bodyPr wrap="none">
            <a:spAutoFit/>
          </a:bodyPr>
          <a:lstStyle/>
          <a:p>
            <a:r>
              <a:rPr lang="en-US" sz="2400">
                <a:effectLst>
                  <a:outerShdw blurRad="38100" dist="38100" dir="2700000" algn="tl">
                    <a:srgbClr val="000000"/>
                  </a:outerShdw>
                </a:effectLst>
                <a:latin typeface="Book Antiqua" pitchFamily="18" charset="0"/>
              </a:rPr>
              <a:t>Reject </a:t>
            </a:r>
            <a:r>
              <a:rPr lang="en-US" sz="2400" i="1">
                <a:effectLst>
                  <a:outerShdw blurRad="38100" dist="38100" dir="2700000" algn="tl">
                    <a:srgbClr val="000000"/>
                  </a:outerShdw>
                </a:effectLst>
                <a:latin typeface="Book Antiqua" pitchFamily="18" charset="0"/>
              </a:rPr>
              <a:t>H</a:t>
            </a:r>
            <a:r>
              <a:rPr lang="en-US" sz="2400" baseline="-25000">
                <a:effectLst>
                  <a:outerShdw blurRad="38100" dist="38100" dir="2700000" algn="tl">
                    <a:srgbClr val="000000"/>
                  </a:outerShdw>
                </a:effectLst>
                <a:latin typeface="Book Antiqua" pitchFamily="18" charset="0"/>
              </a:rPr>
              <a:t>0</a:t>
            </a:r>
            <a:r>
              <a:rPr lang="en-US" sz="2400">
                <a:effectLst>
                  <a:outerShdw blurRad="38100" dist="38100" dir="2700000" algn="tl">
                    <a:srgbClr val="000000"/>
                  </a:outerShdw>
                </a:effectLst>
                <a:latin typeface="Book Antiqua" pitchFamily="18" charset="0"/>
              </a:rPr>
              <a:t> if </a:t>
            </a:r>
            <a:r>
              <a:rPr lang="en-US" sz="2400" i="1">
                <a:effectLst>
                  <a:outerShdw blurRad="38100" dist="38100" dir="2700000" algn="tl">
                    <a:srgbClr val="000000"/>
                  </a:outerShdw>
                </a:effectLst>
                <a:latin typeface="Book Antiqua" pitchFamily="18" charset="0"/>
              </a:rPr>
              <a:t>t</a:t>
            </a:r>
            <a:r>
              <a:rPr lang="en-US" sz="2400">
                <a:effectLst>
                  <a:outerShdw blurRad="38100" dist="38100" dir="2700000" algn="tl">
                    <a:srgbClr val="000000"/>
                  </a:outerShdw>
                </a:effectLst>
                <a:latin typeface="Book Antiqua" pitchFamily="18" charset="0"/>
              </a:rPr>
              <a:t> </a:t>
            </a:r>
            <a:r>
              <a:rPr lang="en-US" sz="2400" u="sng">
                <a:effectLst>
                  <a:outerShdw blurRad="38100" dist="38100" dir="2700000" algn="tl">
                    <a:srgbClr val="000000"/>
                  </a:outerShdw>
                </a:effectLst>
                <a:latin typeface="Book Antiqua" pitchFamily="18" charset="0"/>
              </a:rPr>
              <a:t>&gt;</a:t>
            </a:r>
            <a:r>
              <a:rPr lang="en-US" sz="2400">
                <a:effectLst>
                  <a:outerShdw blurRad="38100" dist="38100" dir="2700000" algn="tl">
                    <a:srgbClr val="000000"/>
                  </a:outerShdw>
                </a:effectLst>
                <a:latin typeface="Book Antiqua" pitchFamily="18" charset="0"/>
              </a:rPr>
              <a:t> 1.669</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218122"/>
                                        </p:tgtEl>
                                        <p:attrNameLst>
                                          <p:attrName>style.visibility</p:attrName>
                                        </p:attrNameLst>
                                      </p:cBhvr>
                                      <p:to>
                                        <p:strVal val="visible"/>
                                      </p:to>
                                    </p:set>
                                    <p:animEffect transition="in" filter="slide(fromLeft)">
                                      <p:cBhvr>
                                        <p:cTn id="7" dur="500"/>
                                        <p:tgtEl>
                                          <p:spTgt spid="218122"/>
                                        </p:tgtEl>
                                      </p:cBhvr>
                                    </p:animEffect>
                                  </p:childTnLst>
                                  <p:subTnLst>
                                    <p:set>
                                      <p:cBhvr override="childStyle">
                                        <p:cTn dur="1" fill="hold" display="0" masterRel="nextClick" afterEffect="1"/>
                                        <p:tgtEl>
                                          <p:spTgt spid="218122"/>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18179"/>
                                        </p:tgtEl>
                                        <p:attrNameLst>
                                          <p:attrName>style.visibility</p:attrName>
                                        </p:attrNameLst>
                                      </p:cBhvr>
                                      <p:to>
                                        <p:strVal val="visible"/>
                                      </p:to>
                                    </p:set>
                                    <p:animEffect transition="in" filter="dissolve">
                                      <p:cBhvr>
                                        <p:cTn id="12" dur="500"/>
                                        <p:tgtEl>
                                          <p:spTgt spid="218179"/>
                                        </p:tgtEl>
                                      </p:cBhvr>
                                    </p:animEffect>
                                  </p:childTnLst>
                                </p:cTn>
                              </p:par>
                            </p:childTnLst>
                          </p:cTn>
                        </p:par>
                        <p:par>
                          <p:cTn id="13" fill="hold">
                            <p:stCondLst>
                              <p:cond delay="500"/>
                            </p:stCondLst>
                            <p:childTnLst>
                              <p:par>
                                <p:cTn id="14" presetID="23" presetClass="entr" presetSubtype="272" fill="hold" grpId="0" nodeType="afterEffect">
                                  <p:stCondLst>
                                    <p:cond delay="1000"/>
                                  </p:stCondLst>
                                  <p:childTnLst>
                                    <p:set>
                                      <p:cBhvr>
                                        <p:cTn id="15" dur="1" fill="hold">
                                          <p:stCondLst>
                                            <p:cond delay="0"/>
                                          </p:stCondLst>
                                        </p:cTn>
                                        <p:tgtEl>
                                          <p:spTgt spid="218180"/>
                                        </p:tgtEl>
                                        <p:attrNameLst>
                                          <p:attrName>style.visibility</p:attrName>
                                        </p:attrNameLst>
                                      </p:cBhvr>
                                      <p:to>
                                        <p:strVal val="visible"/>
                                      </p:to>
                                    </p:set>
                                    <p:anim calcmode="lin" valueType="num">
                                      <p:cBhvr>
                                        <p:cTn id="16" dur="500" fill="hold"/>
                                        <p:tgtEl>
                                          <p:spTgt spid="218180"/>
                                        </p:tgtEl>
                                        <p:attrNameLst>
                                          <p:attrName>ppt_w</p:attrName>
                                        </p:attrNameLst>
                                      </p:cBhvr>
                                      <p:tavLst>
                                        <p:tav tm="0">
                                          <p:val>
                                            <p:strVal val="2/3*#ppt_w"/>
                                          </p:val>
                                        </p:tav>
                                        <p:tav tm="100000">
                                          <p:val>
                                            <p:strVal val="#ppt_w"/>
                                          </p:val>
                                        </p:tav>
                                      </p:tavLst>
                                    </p:anim>
                                    <p:anim calcmode="lin" valueType="num">
                                      <p:cBhvr>
                                        <p:cTn id="17" dur="500" fill="hold"/>
                                        <p:tgtEl>
                                          <p:spTgt spid="218180"/>
                                        </p:tgtEl>
                                        <p:attrNameLst>
                                          <p:attrName>ppt_h</p:attrName>
                                        </p:attrNameLst>
                                      </p:cBhvr>
                                      <p:tavLst>
                                        <p:tav tm="0">
                                          <p:val>
                                            <p:strVal val="2/3*#ppt_h"/>
                                          </p:val>
                                        </p:tav>
                                        <p:tav tm="100000">
                                          <p:val>
                                            <p:strVal val="#ppt_h"/>
                                          </p:val>
                                        </p:tav>
                                      </p:tavLst>
                                    </p:anim>
                                  </p:childTnLst>
                                </p:cTn>
                              </p:par>
                            </p:childTnLst>
                          </p:cTn>
                        </p:par>
                        <p:par>
                          <p:cTn id="18" fill="hold">
                            <p:stCondLst>
                              <p:cond delay="2000"/>
                            </p:stCondLst>
                            <p:childTnLst>
                              <p:par>
                                <p:cTn id="19" presetID="12" presetClass="entr" presetSubtype="1" fill="hold" grpId="0" nodeType="afterEffect">
                                  <p:stCondLst>
                                    <p:cond delay="2000"/>
                                  </p:stCondLst>
                                  <p:childTnLst>
                                    <p:set>
                                      <p:cBhvr>
                                        <p:cTn id="20" dur="1" fill="hold">
                                          <p:stCondLst>
                                            <p:cond delay="0"/>
                                          </p:stCondLst>
                                        </p:cTn>
                                        <p:tgtEl>
                                          <p:spTgt spid="218178"/>
                                        </p:tgtEl>
                                        <p:attrNameLst>
                                          <p:attrName>style.visibility</p:attrName>
                                        </p:attrNameLst>
                                      </p:cBhvr>
                                      <p:to>
                                        <p:strVal val="visible"/>
                                      </p:to>
                                    </p:set>
                                    <p:animEffect transition="in" filter="slide(fromTop)">
                                      <p:cBhvr>
                                        <p:cTn id="21" dur="500"/>
                                        <p:tgtEl>
                                          <p:spTgt spid="218178"/>
                                        </p:tgtEl>
                                      </p:cBhvr>
                                    </p:animEffect>
                                  </p:childTnLst>
                                </p:cTn>
                              </p:par>
                            </p:childTnLst>
                          </p:cTn>
                        </p:par>
                        <p:par>
                          <p:cTn id="22" fill="hold">
                            <p:stCondLst>
                              <p:cond delay="4500"/>
                            </p:stCondLst>
                            <p:childTnLst>
                              <p:par>
                                <p:cTn id="23" presetID="12" presetClass="entr" presetSubtype="1" fill="hold" grpId="0" nodeType="afterEffect">
                                  <p:stCondLst>
                                    <p:cond delay="1000"/>
                                  </p:stCondLst>
                                  <p:childTnLst>
                                    <p:set>
                                      <p:cBhvr>
                                        <p:cTn id="24" dur="1" fill="hold">
                                          <p:stCondLst>
                                            <p:cond delay="0"/>
                                          </p:stCondLst>
                                        </p:cTn>
                                        <p:tgtEl>
                                          <p:spTgt spid="218182"/>
                                        </p:tgtEl>
                                        <p:attrNameLst>
                                          <p:attrName>style.visibility</p:attrName>
                                        </p:attrNameLst>
                                      </p:cBhvr>
                                      <p:to>
                                        <p:strVal val="visible"/>
                                      </p:to>
                                    </p:set>
                                    <p:animEffect transition="in" filter="slide(fromTop)">
                                      <p:cBhvr>
                                        <p:cTn id="25" dur="500"/>
                                        <p:tgtEl>
                                          <p:spTgt spid="218182"/>
                                        </p:tgtEl>
                                      </p:cBhvr>
                                    </p:animEffect>
                                  </p:childTnLst>
                                </p:cTn>
                              </p:par>
                            </p:childTnLst>
                          </p:cTn>
                        </p:par>
                        <p:par>
                          <p:cTn id="26" fill="hold">
                            <p:stCondLst>
                              <p:cond delay="6000"/>
                            </p:stCondLst>
                            <p:childTnLst>
                              <p:par>
                                <p:cTn id="27" presetID="12" presetClass="entr" presetSubtype="8" fill="hold" grpId="0" nodeType="afterEffect">
                                  <p:stCondLst>
                                    <p:cond delay="2000"/>
                                  </p:stCondLst>
                                  <p:childTnLst>
                                    <p:set>
                                      <p:cBhvr>
                                        <p:cTn id="28" dur="1" fill="hold">
                                          <p:stCondLst>
                                            <p:cond delay="0"/>
                                          </p:stCondLst>
                                        </p:cTn>
                                        <p:tgtEl>
                                          <p:spTgt spid="218123"/>
                                        </p:tgtEl>
                                        <p:attrNameLst>
                                          <p:attrName>style.visibility</p:attrName>
                                        </p:attrNameLst>
                                      </p:cBhvr>
                                      <p:to>
                                        <p:strVal val="visible"/>
                                      </p:to>
                                    </p:set>
                                    <p:animEffect transition="in" filter="slide(fromLeft)">
                                      <p:cBhvr>
                                        <p:cTn id="29" dur="500"/>
                                        <p:tgtEl>
                                          <p:spTgt spid="218123"/>
                                        </p:tgtEl>
                                      </p:cBhvr>
                                    </p:animEffect>
                                  </p:childTnLst>
                                  <p:subTnLst>
                                    <p:set>
                                      <p:cBhvr override="childStyle">
                                        <p:cTn dur="1" fill="hold" display="0" masterRel="nextClick" afterEffect="1"/>
                                        <p:tgtEl>
                                          <p:spTgt spid="218123"/>
                                        </p:tgtEl>
                                        <p:attrNameLst>
                                          <p:attrName>style.visibility</p:attrName>
                                        </p:attrNameLst>
                                      </p:cBhvr>
                                      <p:to>
                                        <p:strVal val="hidden"/>
                                      </p:to>
                                    </p:set>
                                  </p:subTnLst>
                                </p:cTn>
                              </p:par>
                            </p:childTnLst>
                          </p:cTn>
                        </p:par>
                      </p:childTnLst>
                    </p:cTn>
                  </p:par>
                  <p:par>
                    <p:cTn id="30" fill="hold">
                      <p:stCondLst>
                        <p:cond delay="indefinite"/>
                      </p:stCondLst>
                      <p:childTnLst>
                        <p:par>
                          <p:cTn id="31" fill="hold">
                            <p:stCondLst>
                              <p:cond delay="0"/>
                            </p:stCondLst>
                            <p:childTnLst>
                              <p:par>
                                <p:cTn id="32" presetID="9" presetClass="entr" presetSubtype="0" fill="hold" grpId="0" nodeType="clickEffect">
                                  <p:stCondLst>
                                    <p:cond delay="0"/>
                                  </p:stCondLst>
                                  <p:childTnLst>
                                    <p:set>
                                      <p:cBhvr>
                                        <p:cTn id="33" dur="1" fill="hold">
                                          <p:stCondLst>
                                            <p:cond delay="0"/>
                                          </p:stCondLst>
                                        </p:cTn>
                                        <p:tgtEl>
                                          <p:spTgt spid="218117"/>
                                        </p:tgtEl>
                                        <p:attrNameLst>
                                          <p:attrName>style.visibility</p:attrName>
                                        </p:attrNameLst>
                                      </p:cBhvr>
                                      <p:to>
                                        <p:strVal val="visible"/>
                                      </p:to>
                                    </p:set>
                                    <p:animEffect transition="in" filter="dissolve">
                                      <p:cBhvr>
                                        <p:cTn id="34" dur="500"/>
                                        <p:tgtEl>
                                          <p:spTgt spid="218117"/>
                                        </p:tgtEl>
                                      </p:cBhvr>
                                    </p:animEffect>
                                  </p:childTnLst>
                                </p:cTn>
                              </p:par>
                            </p:childTnLst>
                          </p:cTn>
                        </p:par>
                        <p:par>
                          <p:cTn id="35" fill="hold">
                            <p:stCondLst>
                              <p:cond delay="500"/>
                            </p:stCondLst>
                            <p:childTnLst>
                              <p:par>
                                <p:cTn id="36" presetID="23" presetClass="entr" presetSubtype="272" fill="hold" grpId="0" nodeType="afterEffect">
                                  <p:stCondLst>
                                    <p:cond delay="1000"/>
                                  </p:stCondLst>
                                  <p:childTnLst>
                                    <p:set>
                                      <p:cBhvr>
                                        <p:cTn id="37" dur="1" fill="hold">
                                          <p:stCondLst>
                                            <p:cond delay="0"/>
                                          </p:stCondLst>
                                        </p:cTn>
                                        <p:tgtEl>
                                          <p:spTgt spid="218118"/>
                                        </p:tgtEl>
                                        <p:attrNameLst>
                                          <p:attrName>style.visibility</p:attrName>
                                        </p:attrNameLst>
                                      </p:cBhvr>
                                      <p:to>
                                        <p:strVal val="visible"/>
                                      </p:to>
                                    </p:set>
                                    <p:anim calcmode="lin" valueType="num">
                                      <p:cBhvr>
                                        <p:cTn id="38" dur="500" fill="hold"/>
                                        <p:tgtEl>
                                          <p:spTgt spid="218118"/>
                                        </p:tgtEl>
                                        <p:attrNameLst>
                                          <p:attrName>ppt_w</p:attrName>
                                        </p:attrNameLst>
                                      </p:cBhvr>
                                      <p:tavLst>
                                        <p:tav tm="0">
                                          <p:val>
                                            <p:strVal val="2/3*#ppt_w"/>
                                          </p:val>
                                        </p:tav>
                                        <p:tav tm="100000">
                                          <p:val>
                                            <p:strVal val="#ppt_w"/>
                                          </p:val>
                                        </p:tav>
                                      </p:tavLst>
                                    </p:anim>
                                    <p:anim calcmode="lin" valueType="num">
                                      <p:cBhvr>
                                        <p:cTn id="39" dur="500" fill="hold"/>
                                        <p:tgtEl>
                                          <p:spTgt spid="218118"/>
                                        </p:tgtEl>
                                        <p:attrNameLst>
                                          <p:attrName>ppt_h</p:attrName>
                                        </p:attrNameLst>
                                      </p:cBhvr>
                                      <p:tavLst>
                                        <p:tav tm="0">
                                          <p:val>
                                            <p:strVal val="2/3*#ppt_h"/>
                                          </p:val>
                                        </p:tav>
                                        <p:tav tm="100000">
                                          <p:val>
                                            <p:strVal val="#ppt_h"/>
                                          </p:val>
                                        </p:tav>
                                      </p:tavLst>
                                    </p:anim>
                                  </p:childTnLst>
                                </p:cTn>
                              </p:par>
                            </p:childTnLst>
                          </p:cTn>
                        </p:par>
                        <p:par>
                          <p:cTn id="40" fill="hold">
                            <p:stCondLst>
                              <p:cond delay="2000"/>
                            </p:stCondLst>
                            <p:childTnLst>
                              <p:par>
                                <p:cTn id="41" presetID="12" presetClass="entr" presetSubtype="1" fill="hold" grpId="0" nodeType="afterEffect">
                                  <p:stCondLst>
                                    <p:cond delay="1000"/>
                                  </p:stCondLst>
                                  <p:childTnLst>
                                    <p:set>
                                      <p:cBhvr>
                                        <p:cTn id="42" dur="1" fill="hold">
                                          <p:stCondLst>
                                            <p:cond delay="0"/>
                                          </p:stCondLst>
                                        </p:cTn>
                                        <p:tgtEl>
                                          <p:spTgt spid="218120"/>
                                        </p:tgtEl>
                                        <p:attrNameLst>
                                          <p:attrName>style.visibility</p:attrName>
                                        </p:attrNameLst>
                                      </p:cBhvr>
                                      <p:to>
                                        <p:strVal val="visible"/>
                                      </p:to>
                                    </p:set>
                                    <p:animEffect transition="in" filter="slide(fromTop)">
                                      <p:cBhvr>
                                        <p:cTn id="43" dur="500"/>
                                        <p:tgtEl>
                                          <p:spTgt spid="218120"/>
                                        </p:tgtEl>
                                      </p:cBhvr>
                                    </p:animEffect>
                                  </p:childTnLst>
                                </p:cTn>
                              </p:par>
                            </p:childTnLst>
                          </p:cTn>
                        </p:par>
                        <p:par>
                          <p:cTn id="44" fill="hold">
                            <p:stCondLst>
                              <p:cond delay="3500"/>
                            </p:stCondLst>
                            <p:childTnLst>
                              <p:par>
                                <p:cTn id="45" presetID="3" presetClass="entr" presetSubtype="10" fill="hold" grpId="0" nodeType="afterEffect">
                                  <p:stCondLst>
                                    <p:cond delay="2000"/>
                                  </p:stCondLst>
                                  <p:childTnLst>
                                    <p:set>
                                      <p:cBhvr>
                                        <p:cTn id="46" dur="1" fill="hold">
                                          <p:stCondLst>
                                            <p:cond delay="0"/>
                                          </p:stCondLst>
                                        </p:cTn>
                                        <p:tgtEl>
                                          <p:spTgt spid="218119"/>
                                        </p:tgtEl>
                                        <p:attrNameLst>
                                          <p:attrName>style.visibility</p:attrName>
                                        </p:attrNameLst>
                                      </p:cBhvr>
                                      <p:to>
                                        <p:strVal val="visible"/>
                                      </p:to>
                                    </p:set>
                                    <p:animEffect transition="in" filter="blinds(horizontal)">
                                      <p:cBhvr>
                                        <p:cTn id="47" dur="500"/>
                                        <p:tgtEl>
                                          <p:spTgt spid="2181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8117" grpId="0" animBg="1"/>
      <p:bldP spid="218118" grpId="0" autoUpdateAnimBg="0"/>
      <p:bldP spid="218119" grpId="0" autoUpdateAnimBg="0"/>
      <p:bldP spid="218120" grpId="0" autoUpdateAnimBg="0"/>
      <p:bldP spid="218122" grpId="0" animBg="1"/>
      <p:bldP spid="218123" grpId="0" animBg="1"/>
      <p:bldP spid="218178" grpId="0" autoUpdateAnimBg="0"/>
      <p:bldP spid="218179" grpId="0" animBg="1"/>
      <p:bldP spid="218180" grpId="0" autoUpdateAnimBg="0"/>
      <p:bldP spid="218182"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703262" y="1087438"/>
            <a:ext cx="8008937" cy="574675"/>
          </a:xfrm>
          <a:prstGeom prst="rect">
            <a:avLst/>
          </a:prstGeom>
          <a:noFill/>
          <a:ln/>
        </p:spPr>
        <p:txBody>
          <a:bodyPr/>
          <a:lstStyle/>
          <a:p>
            <a:pPr marL="342900" marR="0" lvl="0" indent="-342900" algn="l" defTabSz="914400" rtl="0" eaLnBrk="0" fontAlgn="base" latinLnBrk="0" hangingPunct="0">
              <a:lnSpc>
                <a:spcPct val="100000"/>
              </a:lnSpc>
              <a:spcBef>
                <a:spcPct val="20000"/>
              </a:spcBef>
              <a:spcAft>
                <a:spcPct val="0"/>
              </a:spcAft>
              <a:buClr>
                <a:srgbClr val="66FFFF"/>
              </a:buClr>
              <a:buSzPct val="75000"/>
              <a:buFont typeface="Monotype Sorts" pitchFamily="2" charset="2"/>
              <a:buChar char="n"/>
              <a:tabLst/>
              <a:defRPr/>
            </a:pPr>
            <a:r>
              <a:rPr kumimoji="0" lang="en-US" sz="2400" b="0" i="0" u="none" strike="noStrike" kern="0" cap="none" spc="0" normalizeH="0" baseline="0" noProof="0" dirty="0">
                <a:ln>
                  <a:noFill/>
                </a:ln>
                <a:solidFill>
                  <a:srgbClr val="66FFFF"/>
                </a:solidFill>
                <a:effectLst>
                  <a:outerShdw blurRad="38100" dist="38100" dir="2700000" algn="tl">
                    <a:srgbClr val="000000"/>
                  </a:outerShdw>
                </a:effectLst>
                <a:uLnTx/>
                <a:uFillTx/>
                <a:latin typeface="+mn-lt"/>
                <a:ea typeface="+mn-ea"/>
                <a:cs typeface="+mn-cs"/>
              </a:rPr>
              <a:t>Alternative Hypothesis as a Research Hypothesis</a:t>
            </a:r>
            <a:endParaRPr kumimoji="0" lang="en-US" sz="2400" b="0" i="0" u="none" strike="noStrike" kern="0" cap="none" spc="0" normalizeH="0" baseline="0" noProof="0" dirty="0">
              <a:ln>
                <a:noFill/>
              </a:ln>
              <a:solidFill>
                <a:schemeClr val="tx1"/>
              </a:solidFill>
              <a:effectLst>
                <a:outerShdw blurRad="38100" dist="38100" dir="2700000" algn="tl">
                  <a:srgbClr val="000000"/>
                </a:outerShdw>
              </a:effectLst>
              <a:uLnTx/>
              <a:uFillTx/>
              <a:latin typeface="+mn-lt"/>
              <a:ea typeface="+mn-ea"/>
              <a:cs typeface="+mn-cs"/>
            </a:endParaRPr>
          </a:p>
        </p:txBody>
      </p:sp>
      <p:sp>
        <p:nvSpPr>
          <p:cNvPr id="4" name="Rectangle 3"/>
          <p:cNvSpPr>
            <a:spLocks noGrp="1" noChangeArrowheads="1"/>
          </p:cNvSpPr>
          <p:nvPr>
            <p:ph type="title"/>
          </p:nvPr>
        </p:nvSpPr>
        <p:spPr>
          <a:xfrm>
            <a:off x="698727" y="123599"/>
            <a:ext cx="7772400" cy="642937"/>
          </a:xfrm>
          <a:noFill/>
          <a:ln/>
        </p:spPr>
        <p:txBody>
          <a:bodyPr/>
          <a:lstStyle/>
          <a:p>
            <a:r>
              <a:rPr lang="en-US" dirty="0"/>
              <a:t>Developing Null and Alternative Hypotheses</a:t>
            </a:r>
          </a:p>
        </p:txBody>
      </p:sp>
      <p:sp>
        <p:nvSpPr>
          <p:cNvPr id="5" name="Rectangle 5"/>
          <p:cNvSpPr>
            <a:spLocks noChangeArrowheads="1"/>
          </p:cNvSpPr>
          <p:nvPr/>
        </p:nvSpPr>
        <p:spPr bwMode="auto">
          <a:xfrm>
            <a:off x="1009650" y="1549400"/>
            <a:ext cx="7353300" cy="1333500"/>
          </a:xfrm>
          <a:prstGeom prst="rect">
            <a:avLst/>
          </a:prstGeom>
          <a:noFill/>
          <a:ln w="12700">
            <a:noFill/>
            <a:miter lim="800000"/>
            <a:headEnd/>
            <a:tailEnd/>
          </a:ln>
          <a:effectLst/>
        </p:spPr>
        <p:txBody>
          <a:bodyPr wrap="none" anchor="ctr"/>
          <a:lstStyle/>
          <a:p>
            <a:pPr algn="l">
              <a:buClr>
                <a:srgbClr val="66FFFF"/>
              </a:buClr>
              <a:buSzPct val="125000"/>
              <a:buFontTx/>
              <a:buChar char="•"/>
            </a:pPr>
            <a:r>
              <a:rPr lang="en-US" sz="2400" dirty="0">
                <a:effectLst>
                  <a:outerShdw blurRad="38100" dist="38100" dir="2700000" algn="tl">
                    <a:srgbClr val="000000"/>
                  </a:outerShdw>
                </a:effectLst>
                <a:latin typeface="Book Antiqua" pitchFamily="18" charset="0"/>
              </a:rPr>
              <a:t>   </a:t>
            </a:r>
            <a:r>
              <a:rPr lang="en-US" sz="2400" dirty="0">
                <a:solidFill>
                  <a:srgbClr val="66FFFF"/>
                </a:solidFill>
                <a:effectLst>
                  <a:outerShdw blurRad="38100" dist="38100" dir="2700000" algn="tl">
                    <a:srgbClr val="000000"/>
                  </a:outerShdw>
                </a:effectLst>
                <a:latin typeface="Book Antiqua" pitchFamily="18" charset="0"/>
              </a:rPr>
              <a:t>Example:  </a:t>
            </a:r>
          </a:p>
          <a:p>
            <a:pPr algn="l">
              <a:buClr>
                <a:srgbClr val="66FFFF"/>
              </a:buClr>
              <a:buSzPct val="125000"/>
            </a:pPr>
            <a:r>
              <a:rPr lang="en-US" sz="2400" dirty="0">
                <a:solidFill>
                  <a:srgbClr val="66FFFF"/>
                </a:solidFill>
                <a:effectLst>
                  <a:outerShdw blurRad="38100" dist="38100" dir="2700000" algn="tl">
                    <a:srgbClr val="000000"/>
                  </a:outerShdw>
                </a:effectLst>
                <a:latin typeface="Book Antiqua" pitchFamily="18" charset="0"/>
              </a:rPr>
              <a:t>      </a:t>
            </a:r>
            <a:r>
              <a:rPr lang="en-US" sz="2400" dirty="0">
                <a:effectLst>
                  <a:outerShdw blurRad="38100" dist="38100" dir="2700000" algn="tl">
                    <a:srgbClr val="000000"/>
                  </a:outerShdw>
                </a:effectLst>
                <a:latin typeface="Book Antiqua" pitchFamily="18" charset="0"/>
              </a:rPr>
              <a:t>A new teaching method is developed that is </a:t>
            </a:r>
          </a:p>
          <a:p>
            <a:pPr algn="l">
              <a:buClr>
                <a:srgbClr val="66FFFF"/>
              </a:buClr>
              <a:buSzPct val="125000"/>
            </a:pPr>
            <a:r>
              <a:rPr lang="en-US" sz="2400" dirty="0">
                <a:effectLst>
                  <a:outerShdw blurRad="38100" dist="38100" dir="2700000" algn="tl">
                    <a:srgbClr val="000000"/>
                  </a:outerShdw>
                </a:effectLst>
                <a:latin typeface="Book Antiqua" pitchFamily="18" charset="0"/>
              </a:rPr>
              <a:t>      believed to be better than the current method.</a:t>
            </a:r>
          </a:p>
        </p:txBody>
      </p:sp>
      <p:sp>
        <p:nvSpPr>
          <p:cNvPr id="6" name="Rectangle 6"/>
          <p:cNvSpPr>
            <a:spLocks noChangeArrowheads="1"/>
          </p:cNvSpPr>
          <p:nvPr/>
        </p:nvSpPr>
        <p:spPr bwMode="auto">
          <a:xfrm>
            <a:off x="1009650" y="2774950"/>
            <a:ext cx="7315200" cy="1111250"/>
          </a:xfrm>
          <a:prstGeom prst="rect">
            <a:avLst/>
          </a:prstGeom>
          <a:noFill/>
          <a:ln w="12700">
            <a:noFill/>
            <a:miter lim="800000"/>
            <a:headEnd/>
            <a:tailEnd/>
          </a:ln>
          <a:effectLst/>
        </p:spPr>
        <p:txBody>
          <a:bodyPr wrap="none" anchor="ctr"/>
          <a:lstStyle/>
          <a:p>
            <a:pPr algn="l">
              <a:buClr>
                <a:srgbClr val="66FFFF"/>
              </a:buClr>
              <a:buSzPct val="125000"/>
              <a:buFontTx/>
              <a:buChar char="•"/>
            </a:pPr>
            <a:r>
              <a:rPr lang="en-US" sz="2400" dirty="0">
                <a:effectLst>
                  <a:outerShdw blurRad="38100" dist="38100" dir="2700000" algn="tl">
                    <a:srgbClr val="000000"/>
                  </a:outerShdw>
                </a:effectLst>
                <a:latin typeface="Book Antiqua" pitchFamily="18" charset="0"/>
              </a:rPr>
              <a:t>   </a:t>
            </a:r>
            <a:r>
              <a:rPr lang="en-US" sz="2400" dirty="0">
                <a:solidFill>
                  <a:srgbClr val="66FFFF"/>
                </a:solidFill>
                <a:effectLst>
                  <a:outerShdw blurRad="38100" dist="38100" dir="2700000" algn="tl">
                    <a:srgbClr val="000000"/>
                  </a:outerShdw>
                </a:effectLst>
                <a:latin typeface="Book Antiqua" pitchFamily="18" charset="0"/>
              </a:rPr>
              <a:t>Alternative Hypothesis:  </a:t>
            </a:r>
          </a:p>
          <a:p>
            <a:pPr algn="l">
              <a:buClr>
                <a:srgbClr val="66FFFF"/>
              </a:buClr>
              <a:buSzPct val="125000"/>
            </a:pPr>
            <a:r>
              <a:rPr lang="en-US" sz="2400" dirty="0">
                <a:effectLst>
                  <a:outerShdw blurRad="38100" dist="38100" dir="2700000" algn="tl">
                    <a:srgbClr val="000000"/>
                  </a:outerShdw>
                </a:effectLst>
                <a:latin typeface="Book Antiqua" pitchFamily="18" charset="0"/>
              </a:rPr>
              <a:t>      The new teaching method is better. </a:t>
            </a:r>
          </a:p>
        </p:txBody>
      </p:sp>
      <p:sp>
        <p:nvSpPr>
          <p:cNvPr id="7" name="AutoShape 8"/>
          <p:cNvSpPr>
            <a:spLocks noChangeArrowheads="1"/>
          </p:cNvSpPr>
          <p:nvPr/>
        </p:nvSpPr>
        <p:spPr bwMode="auto">
          <a:xfrm rot="5400000">
            <a:off x="771525" y="17272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8" name="AutoShape 9"/>
          <p:cNvSpPr>
            <a:spLocks noChangeArrowheads="1"/>
          </p:cNvSpPr>
          <p:nvPr/>
        </p:nvSpPr>
        <p:spPr bwMode="auto">
          <a:xfrm rot="5400000">
            <a:off x="771525" y="30099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9" name="Rectangle 6"/>
          <p:cNvSpPr>
            <a:spLocks noChangeArrowheads="1"/>
          </p:cNvSpPr>
          <p:nvPr/>
        </p:nvSpPr>
        <p:spPr bwMode="auto">
          <a:xfrm>
            <a:off x="1009650" y="3765550"/>
            <a:ext cx="7315200" cy="1047750"/>
          </a:xfrm>
          <a:prstGeom prst="rect">
            <a:avLst/>
          </a:prstGeom>
          <a:noFill/>
          <a:ln w="12700">
            <a:noFill/>
            <a:miter lim="800000"/>
            <a:headEnd/>
            <a:tailEnd/>
          </a:ln>
          <a:effectLst/>
        </p:spPr>
        <p:txBody>
          <a:bodyPr wrap="none" anchor="ctr"/>
          <a:lstStyle/>
          <a:p>
            <a:pPr algn="l">
              <a:buClr>
                <a:srgbClr val="66FFFF"/>
              </a:buClr>
              <a:buSzPct val="125000"/>
              <a:buFontTx/>
              <a:buChar char="•"/>
            </a:pPr>
            <a:r>
              <a:rPr lang="en-US" sz="2400" dirty="0">
                <a:effectLst>
                  <a:outerShdw blurRad="38100" dist="38100" dir="2700000" algn="tl">
                    <a:srgbClr val="000000"/>
                  </a:outerShdw>
                </a:effectLst>
                <a:latin typeface="Book Antiqua" pitchFamily="18" charset="0"/>
              </a:rPr>
              <a:t>   </a:t>
            </a:r>
            <a:r>
              <a:rPr lang="en-US" sz="2400" dirty="0">
                <a:solidFill>
                  <a:srgbClr val="66FFFF"/>
                </a:solidFill>
                <a:effectLst>
                  <a:outerShdw blurRad="38100" dist="38100" dir="2700000" algn="tl">
                    <a:srgbClr val="000000"/>
                  </a:outerShdw>
                </a:effectLst>
                <a:latin typeface="Book Antiqua" pitchFamily="18" charset="0"/>
              </a:rPr>
              <a:t>Null Hypothesis:  </a:t>
            </a:r>
          </a:p>
          <a:p>
            <a:pPr algn="l">
              <a:buClr>
                <a:srgbClr val="66FFFF"/>
              </a:buClr>
              <a:buSzPct val="125000"/>
            </a:pPr>
            <a:r>
              <a:rPr lang="en-US" sz="2400" dirty="0">
                <a:effectLst>
                  <a:outerShdw blurRad="38100" dist="38100" dir="2700000" algn="tl">
                    <a:srgbClr val="000000"/>
                  </a:outerShdw>
                </a:effectLst>
                <a:latin typeface="Book Antiqua" pitchFamily="18" charset="0"/>
              </a:rPr>
              <a:t>      The new method is no better than the old method.</a:t>
            </a:r>
          </a:p>
        </p:txBody>
      </p:sp>
      <p:sp>
        <p:nvSpPr>
          <p:cNvPr id="10" name="AutoShape 9"/>
          <p:cNvSpPr>
            <a:spLocks noChangeArrowheads="1"/>
          </p:cNvSpPr>
          <p:nvPr/>
        </p:nvSpPr>
        <p:spPr bwMode="auto">
          <a:xfrm rot="5400000">
            <a:off x="771525" y="39878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7"/>
                                        </p:tgtEl>
                                        <p:attrNameLst>
                                          <p:attrName>style.visibility</p:attrName>
                                        </p:attrNameLst>
                                      </p:cBhvr>
                                      <p:to>
                                        <p:strVal val="visible"/>
                                      </p:to>
                                    </p:set>
                                    <p:animEffect transition="in" filter="slide(fromLeft)">
                                      <p:cBhvr>
                                        <p:cTn id="7" dur="500"/>
                                        <p:tgtEl>
                                          <p:spTgt spid="7"/>
                                        </p:tgtEl>
                                      </p:cBhvr>
                                    </p:animEffect>
                                  </p:childTnLst>
                                  <p:subTnLst>
                                    <p:set>
                                      <p:cBhvr override="childStyle">
                                        <p:cTn dur="1" fill="hold" display="0" masterRel="nextClick" afterEffect="1"/>
                                        <p:tgtEl>
                                          <p:spTgt spid="7"/>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slide(fromTop)">
                                      <p:cBhvr>
                                        <p:cTn id="12" dur="500"/>
                                        <p:tgtEl>
                                          <p:spTgt spid="5"/>
                                        </p:tgtEl>
                                      </p:cBhvr>
                                    </p:animEffect>
                                  </p:childTnLst>
                                </p:cTn>
                              </p:par>
                            </p:childTnLst>
                          </p:cTn>
                        </p:par>
                        <p:par>
                          <p:cTn id="13" fill="hold">
                            <p:stCondLst>
                              <p:cond delay="500"/>
                            </p:stCondLst>
                            <p:childTnLst>
                              <p:par>
                                <p:cTn id="14" presetID="12" presetClass="entr" presetSubtype="8" fill="hold" grpId="0" nodeType="afterEffect">
                                  <p:stCondLst>
                                    <p:cond delay="2500"/>
                                  </p:stCondLst>
                                  <p:childTnLst>
                                    <p:set>
                                      <p:cBhvr>
                                        <p:cTn id="15" dur="1" fill="hold">
                                          <p:stCondLst>
                                            <p:cond delay="0"/>
                                          </p:stCondLst>
                                        </p:cTn>
                                        <p:tgtEl>
                                          <p:spTgt spid="8"/>
                                        </p:tgtEl>
                                        <p:attrNameLst>
                                          <p:attrName>style.visibility</p:attrName>
                                        </p:attrNameLst>
                                      </p:cBhvr>
                                      <p:to>
                                        <p:strVal val="visible"/>
                                      </p:to>
                                    </p:set>
                                    <p:animEffect transition="in" filter="slide(fromLeft)">
                                      <p:cBhvr>
                                        <p:cTn id="16" dur="500"/>
                                        <p:tgtEl>
                                          <p:spTgt spid="8"/>
                                        </p:tgtEl>
                                      </p:cBhvr>
                                    </p:animEffect>
                                  </p:childTnLst>
                                  <p:subTnLst>
                                    <p:set>
                                      <p:cBhvr override="childStyle">
                                        <p:cTn dur="1" fill="hold" display="0" masterRel="nextClick" afterEffect="1"/>
                                        <p:tgtEl>
                                          <p:spTgt spid="8"/>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slide(fromTop)">
                                      <p:cBhvr>
                                        <p:cTn id="21" dur="500"/>
                                        <p:tgtEl>
                                          <p:spTgt spid="6"/>
                                        </p:tgtEl>
                                      </p:cBhvr>
                                    </p:animEffect>
                                  </p:childTnLst>
                                </p:cTn>
                              </p:par>
                            </p:childTnLst>
                          </p:cTn>
                        </p:par>
                        <p:par>
                          <p:cTn id="22" fill="hold">
                            <p:stCondLst>
                              <p:cond delay="500"/>
                            </p:stCondLst>
                            <p:childTnLst>
                              <p:par>
                                <p:cTn id="23" presetID="12" presetClass="entr" presetSubtype="8" fill="hold" grpId="0" nodeType="afterEffect">
                                  <p:stCondLst>
                                    <p:cond delay="2500"/>
                                  </p:stCondLst>
                                  <p:childTnLst>
                                    <p:set>
                                      <p:cBhvr>
                                        <p:cTn id="24" dur="1" fill="hold">
                                          <p:stCondLst>
                                            <p:cond delay="0"/>
                                          </p:stCondLst>
                                        </p:cTn>
                                        <p:tgtEl>
                                          <p:spTgt spid="10"/>
                                        </p:tgtEl>
                                        <p:attrNameLst>
                                          <p:attrName>style.visibility</p:attrName>
                                        </p:attrNameLst>
                                      </p:cBhvr>
                                      <p:to>
                                        <p:strVal val="visible"/>
                                      </p:to>
                                    </p:set>
                                    <p:animEffect transition="in" filter="slide(fromLeft)">
                                      <p:cBhvr>
                                        <p:cTn id="25" dur="500"/>
                                        <p:tgtEl>
                                          <p:spTgt spid="10"/>
                                        </p:tgtEl>
                                      </p:cBhvr>
                                    </p:animEffect>
                                  </p:childTnLst>
                                  <p:subTnLst>
                                    <p:set>
                                      <p:cBhvr override="childStyle">
                                        <p:cTn dur="1" fill="hold" display="0" masterRel="nextClick" afterEffect="1"/>
                                        <p:tgtEl>
                                          <p:spTgt spid="10"/>
                                        </p:tgtEl>
                                        <p:attrNameLst>
                                          <p:attrName>style.visibility</p:attrName>
                                        </p:attrNameLst>
                                      </p:cBhvr>
                                      <p:to>
                                        <p:strVal val="hidden"/>
                                      </p:to>
                                    </p:set>
                                  </p:subTnLst>
                                </p:cTn>
                              </p:par>
                            </p:childTnLst>
                          </p:cTn>
                        </p:par>
                      </p:childTnLst>
                    </p:cTn>
                  </p:par>
                  <p:par>
                    <p:cTn id="26" fill="hold">
                      <p:stCondLst>
                        <p:cond delay="indefinite"/>
                      </p:stCondLst>
                      <p:childTnLst>
                        <p:par>
                          <p:cTn id="27" fill="hold">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slide(fromTop)">
                                      <p:cBhvr>
                                        <p:cTn id="30"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utoUpdateAnimBg="0"/>
      <p:bldP spid="6" grpId="0" autoUpdateAnimBg="0"/>
      <p:bldP spid="7" grpId="0" animBg="1"/>
      <p:bldP spid="8" grpId="0" animBg="1"/>
      <p:bldP spid="9" grpId="0" autoUpdateAnimBg="0"/>
      <p:bldP spid="10" grpId="0" animBg="1"/>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4914" name="Rectangle 2"/>
          <p:cNvSpPr>
            <a:spLocks noChangeArrowheads="1"/>
          </p:cNvSpPr>
          <p:nvPr/>
        </p:nvSpPr>
        <p:spPr bwMode="auto">
          <a:xfrm>
            <a:off x="1276350" y="1504950"/>
            <a:ext cx="6515100" cy="440055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294915" name="Freeform 3"/>
          <p:cNvSpPr>
            <a:spLocks/>
          </p:cNvSpPr>
          <p:nvPr/>
        </p:nvSpPr>
        <p:spPr bwMode="auto">
          <a:xfrm>
            <a:off x="1747838" y="1789113"/>
            <a:ext cx="4537075" cy="3041650"/>
          </a:xfrm>
          <a:custGeom>
            <a:avLst/>
            <a:gdLst/>
            <a:ahLst/>
            <a:cxnLst>
              <a:cxn ang="0">
                <a:pos x="1354" y="12"/>
              </a:cxn>
              <a:cxn ang="0">
                <a:pos x="1270" y="88"/>
              </a:cxn>
              <a:cxn ang="0">
                <a:pos x="1202" y="190"/>
              </a:cxn>
              <a:cxn ang="0">
                <a:pos x="1142" y="310"/>
              </a:cxn>
              <a:cxn ang="0">
                <a:pos x="1098" y="412"/>
              </a:cxn>
              <a:cxn ang="0">
                <a:pos x="1056" y="510"/>
              </a:cxn>
              <a:cxn ang="0">
                <a:pos x="1018" y="626"/>
              </a:cxn>
              <a:cxn ang="0">
                <a:pos x="978" y="738"/>
              </a:cxn>
              <a:cxn ang="0">
                <a:pos x="942" y="854"/>
              </a:cxn>
              <a:cxn ang="0">
                <a:pos x="921" y="958"/>
              </a:cxn>
              <a:cxn ang="0">
                <a:pos x="890" y="1060"/>
              </a:cxn>
              <a:cxn ang="0">
                <a:pos x="850" y="1174"/>
              </a:cxn>
              <a:cxn ang="0">
                <a:pos x="811" y="1272"/>
              </a:cxn>
              <a:cxn ang="0">
                <a:pos x="753" y="1390"/>
              </a:cxn>
              <a:cxn ang="0">
                <a:pos x="688" y="1506"/>
              </a:cxn>
              <a:cxn ang="0">
                <a:pos x="620" y="1596"/>
              </a:cxn>
              <a:cxn ang="0">
                <a:pos x="508" y="1676"/>
              </a:cxn>
              <a:cxn ang="0">
                <a:pos x="399" y="1732"/>
              </a:cxn>
              <a:cxn ang="0">
                <a:pos x="302" y="1770"/>
              </a:cxn>
              <a:cxn ang="0">
                <a:pos x="199" y="1804"/>
              </a:cxn>
              <a:cxn ang="0">
                <a:pos x="75" y="1844"/>
              </a:cxn>
              <a:cxn ang="0">
                <a:pos x="0" y="1868"/>
              </a:cxn>
              <a:cxn ang="0">
                <a:pos x="2858" y="1916"/>
              </a:cxn>
              <a:cxn ang="0">
                <a:pos x="2804" y="1866"/>
              </a:cxn>
              <a:cxn ang="0">
                <a:pos x="2708" y="1838"/>
              </a:cxn>
              <a:cxn ang="0">
                <a:pos x="2582" y="1796"/>
              </a:cxn>
              <a:cxn ang="0">
                <a:pos x="2458" y="1748"/>
              </a:cxn>
              <a:cxn ang="0">
                <a:pos x="2331" y="1674"/>
              </a:cxn>
              <a:cxn ang="0">
                <a:pos x="2280" y="1644"/>
              </a:cxn>
              <a:cxn ang="0">
                <a:pos x="2204" y="1576"/>
              </a:cxn>
              <a:cxn ang="0">
                <a:pos x="2140" y="1496"/>
              </a:cxn>
              <a:cxn ang="0">
                <a:pos x="2072" y="1386"/>
              </a:cxn>
              <a:cxn ang="0">
                <a:pos x="2028" y="1302"/>
              </a:cxn>
              <a:cxn ang="0">
                <a:pos x="1980" y="1190"/>
              </a:cxn>
              <a:cxn ang="0">
                <a:pos x="1944" y="1102"/>
              </a:cxn>
              <a:cxn ang="0">
                <a:pos x="1906" y="996"/>
              </a:cxn>
              <a:cxn ang="0">
                <a:pos x="1868" y="864"/>
              </a:cxn>
              <a:cxn ang="0">
                <a:pos x="1838" y="762"/>
              </a:cxn>
              <a:cxn ang="0">
                <a:pos x="1803" y="636"/>
              </a:cxn>
              <a:cxn ang="0">
                <a:pos x="1749" y="504"/>
              </a:cxn>
              <a:cxn ang="0">
                <a:pos x="1708" y="396"/>
              </a:cxn>
              <a:cxn ang="0">
                <a:pos x="1668" y="312"/>
              </a:cxn>
              <a:cxn ang="0">
                <a:pos x="1640" y="246"/>
              </a:cxn>
              <a:cxn ang="0">
                <a:pos x="1620" y="212"/>
              </a:cxn>
              <a:cxn ang="0">
                <a:pos x="1590" y="166"/>
              </a:cxn>
              <a:cxn ang="0">
                <a:pos x="1558" y="118"/>
              </a:cxn>
              <a:cxn ang="0">
                <a:pos x="1498" y="46"/>
              </a:cxn>
              <a:cxn ang="0">
                <a:pos x="1446" y="6"/>
              </a:cxn>
            </a:cxnLst>
            <a:rect l="0" t="0" r="r" b="b"/>
            <a:pathLst>
              <a:path w="2858" h="1916">
                <a:moveTo>
                  <a:pt x="1416" y="0"/>
                </a:moveTo>
                <a:lnTo>
                  <a:pt x="1386" y="0"/>
                </a:lnTo>
                <a:lnTo>
                  <a:pt x="1354" y="12"/>
                </a:lnTo>
                <a:lnTo>
                  <a:pt x="1324" y="34"/>
                </a:lnTo>
                <a:lnTo>
                  <a:pt x="1299" y="56"/>
                </a:lnTo>
                <a:lnTo>
                  <a:pt x="1270" y="88"/>
                </a:lnTo>
                <a:lnTo>
                  <a:pt x="1239" y="124"/>
                </a:lnTo>
                <a:lnTo>
                  <a:pt x="1221" y="154"/>
                </a:lnTo>
                <a:lnTo>
                  <a:pt x="1202" y="190"/>
                </a:lnTo>
                <a:lnTo>
                  <a:pt x="1179" y="226"/>
                </a:lnTo>
                <a:lnTo>
                  <a:pt x="1162" y="270"/>
                </a:lnTo>
                <a:lnTo>
                  <a:pt x="1142" y="310"/>
                </a:lnTo>
                <a:lnTo>
                  <a:pt x="1122" y="352"/>
                </a:lnTo>
                <a:lnTo>
                  <a:pt x="1110" y="380"/>
                </a:lnTo>
                <a:lnTo>
                  <a:pt x="1098" y="412"/>
                </a:lnTo>
                <a:lnTo>
                  <a:pt x="1080" y="446"/>
                </a:lnTo>
                <a:lnTo>
                  <a:pt x="1070" y="478"/>
                </a:lnTo>
                <a:lnTo>
                  <a:pt x="1056" y="510"/>
                </a:lnTo>
                <a:lnTo>
                  <a:pt x="1044" y="548"/>
                </a:lnTo>
                <a:lnTo>
                  <a:pt x="1028" y="590"/>
                </a:lnTo>
                <a:lnTo>
                  <a:pt x="1018" y="626"/>
                </a:lnTo>
                <a:lnTo>
                  <a:pt x="1004" y="660"/>
                </a:lnTo>
                <a:lnTo>
                  <a:pt x="994" y="702"/>
                </a:lnTo>
                <a:lnTo>
                  <a:pt x="978" y="738"/>
                </a:lnTo>
                <a:lnTo>
                  <a:pt x="968" y="772"/>
                </a:lnTo>
                <a:lnTo>
                  <a:pt x="956" y="814"/>
                </a:lnTo>
                <a:lnTo>
                  <a:pt x="942" y="854"/>
                </a:lnTo>
                <a:lnTo>
                  <a:pt x="932" y="890"/>
                </a:lnTo>
                <a:lnTo>
                  <a:pt x="922" y="928"/>
                </a:lnTo>
                <a:lnTo>
                  <a:pt x="921" y="958"/>
                </a:lnTo>
                <a:lnTo>
                  <a:pt x="910" y="992"/>
                </a:lnTo>
                <a:lnTo>
                  <a:pt x="903" y="1024"/>
                </a:lnTo>
                <a:lnTo>
                  <a:pt x="890" y="1060"/>
                </a:lnTo>
                <a:lnTo>
                  <a:pt x="878" y="1096"/>
                </a:lnTo>
                <a:lnTo>
                  <a:pt x="864" y="1132"/>
                </a:lnTo>
                <a:lnTo>
                  <a:pt x="850" y="1174"/>
                </a:lnTo>
                <a:lnTo>
                  <a:pt x="836" y="1208"/>
                </a:lnTo>
                <a:lnTo>
                  <a:pt x="823" y="1248"/>
                </a:lnTo>
                <a:lnTo>
                  <a:pt x="811" y="1272"/>
                </a:lnTo>
                <a:lnTo>
                  <a:pt x="794" y="1304"/>
                </a:lnTo>
                <a:lnTo>
                  <a:pt x="776" y="1346"/>
                </a:lnTo>
                <a:lnTo>
                  <a:pt x="753" y="1390"/>
                </a:lnTo>
                <a:lnTo>
                  <a:pt x="729" y="1426"/>
                </a:lnTo>
                <a:lnTo>
                  <a:pt x="711" y="1468"/>
                </a:lnTo>
                <a:lnTo>
                  <a:pt x="688" y="1506"/>
                </a:lnTo>
                <a:lnTo>
                  <a:pt x="664" y="1534"/>
                </a:lnTo>
                <a:lnTo>
                  <a:pt x="639" y="1564"/>
                </a:lnTo>
                <a:lnTo>
                  <a:pt x="620" y="1596"/>
                </a:lnTo>
                <a:lnTo>
                  <a:pt x="582" y="1626"/>
                </a:lnTo>
                <a:lnTo>
                  <a:pt x="548" y="1650"/>
                </a:lnTo>
                <a:lnTo>
                  <a:pt x="508" y="1676"/>
                </a:lnTo>
                <a:lnTo>
                  <a:pt x="459" y="1700"/>
                </a:lnTo>
                <a:lnTo>
                  <a:pt x="427" y="1716"/>
                </a:lnTo>
                <a:lnTo>
                  <a:pt x="399" y="1732"/>
                </a:lnTo>
                <a:lnTo>
                  <a:pt x="363" y="1744"/>
                </a:lnTo>
                <a:lnTo>
                  <a:pt x="330" y="1758"/>
                </a:lnTo>
                <a:lnTo>
                  <a:pt x="302" y="1770"/>
                </a:lnTo>
                <a:lnTo>
                  <a:pt x="276" y="1782"/>
                </a:lnTo>
                <a:lnTo>
                  <a:pt x="246" y="1792"/>
                </a:lnTo>
                <a:lnTo>
                  <a:pt x="199" y="1804"/>
                </a:lnTo>
                <a:lnTo>
                  <a:pt x="159" y="1816"/>
                </a:lnTo>
                <a:lnTo>
                  <a:pt x="120" y="1832"/>
                </a:lnTo>
                <a:lnTo>
                  <a:pt x="75" y="1844"/>
                </a:lnTo>
                <a:lnTo>
                  <a:pt x="46" y="1852"/>
                </a:lnTo>
                <a:lnTo>
                  <a:pt x="20" y="1860"/>
                </a:lnTo>
                <a:lnTo>
                  <a:pt x="0" y="1868"/>
                </a:lnTo>
                <a:lnTo>
                  <a:pt x="0" y="1894"/>
                </a:lnTo>
                <a:lnTo>
                  <a:pt x="2" y="1916"/>
                </a:lnTo>
                <a:lnTo>
                  <a:pt x="2858" y="1916"/>
                </a:lnTo>
                <a:lnTo>
                  <a:pt x="2858" y="1878"/>
                </a:lnTo>
                <a:lnTo>
                  <a:pt x="2838" y="1872"/>
                </a:lnTo>
                <a:lnTo>
                  <a:pt x="2804" y="1866"/>
                </a:lnTo>
                <a:lnTo>
                  <a:pt x="2768" y="1854"/>
                </a:lnTo>
                <a:lnTo>
                  <a:pt x="2740" y="1846"/>
                </a:lnTo>
                <a:lnTo>
                  <a:pt x="2708" y="1838"/>
                </a:lnTo>
                <a:lnTo>
                  <a:pt x="2668" y="1826"/>
                </a:lnTo>
                <a:lnTo>
                  <a:pt x="2626" y="1812"/>
                </a:lnTo>
                <a:lnTo>
                  <a:pt x="2582" y="1796"/>
                </a:lnTo>
                <a:lnTo>
                  <a:pt x="2534" y="1778"/>
                </a:lnTo>
                <a:lnTo>
                  <a:pt x="2496" y="1762"/>
                </a:lnTo>
                <a:lnTo>
                  <a:pt x="2458" y="1748"/>
                </a:lnTo>
                <a:lnTo>
                  <a:pt x="2424" y="1730"/>
                </a:lnTo>
                <a:lnTo>
                  <a:pt x="2379" y="1704"/>
                </a:lnTo>
                <a:lnTo>
                  <a:pt x="2331" y="1674"/>
                </a:lnTo>
                <a:lnTo>
                  <a:pt x="2314" y="1668"/>
                </a:lnTo>
                <a:lnTo>
                  <a:pt x="2298" y="1656"/>
                </a:lnTo>
                <a:lnTo>
                  <a:pt x="2280" y="1644"/>
                </a:lnTo>
                <a:lnTo>
                  <a:pt x="2258" y="1628"/>
                </a:lnTo>
                <a:lnTo>
                  <a:pt x="2228" y="1604"/>
                </a:lnTo>
                <a:lnTo>
                  <a:pt x="2204" y="1576"/>
                </a:lnTo>
                <a:lnTo>
                  <a:pt x="2182" y="1548"/>
                </a:lnTo>
                <a:lnTo>
                  <a:pt x="2158" y="1520"/>
                </a:lnTo>
                <a:lnTo>
                  <a:pt x="2140" y="1496"/>
                </a:lnTo>
                <a:lnTo>
                  <a:pt x="2116" y="1462"/>
                </a:lnTo>
                <a:lnTo>
                  <a:pt x="2090" y="1422"/>
                </a:lnTo>
                <a:lnTo>
                  <a:pt x="2072" y="1386"/>
                </a:lnTo>
                <a:lnTo>
                  <a:pt x="2054" y="1360"/>
                </a:lnTo>
                <a:lnTo>
                  <a:pt x="2040" y="1330"/>
                </a:lnTo>
                <a:lnTo>
                  <a:pt x="2028" y="1302"/>
                </a:lnTo>
                <a:lnTo>
                  <a:pt x="2012" y="1270"/>
                </a:lnTo>
                <a:lnTo>
                  <a:pt x="1998" y="1240"/>
                </a:lnTo>
                <a:lnTo>
                  <a:pt x="1980" y="1190"/>
                </a:lnTo>
                <a:lnTo>
                  <a:pt x="1964" y="1158"/>
                </a:lnTo>
                <a:lnTo>
                  <a:pt x="1956" y="1130"/>
                </a:lnTo>
                <a:lnTo>
                  <a:pt x="1944" y="1102"/>
                </a:lnTo>
                <a:lnTo>
                  <a:pt x="1930" y="1068"/>
                </a:lnTo>
                <a:lnTo>
                  <a:pt x="1920" y="1042"/>
                </a:lnTo>
                <a:lnTo>
                  <a:pt x="1906" y="996"/>
                </a:lnTo>
                <a:lnTo>
                  <a:pt x="1890" y="946"/>
                </a:lnTo>
                <a:lnTo>
                  <a:pt x="1876" y="892"/>
                </a:lnTo>
                <a:lnTo>
                  <a:pt x="1868" y="864"/>
                </a:lnTo>
                <a:lnTo>
                  <a:pt x="1860" y="828"/>
                </a:lnTo>
                <a:lnTo>
                  <a:pt x="1852" y="796"/>
                </a:lnTo>
                <a:lnTo>
                  <a:pt x="1838" y="762"/>
                </a:lnTo>
                <a:lnTo>
                  <a:pt x="1826" y="722"/>
                </a:lnTo>
                <a:lnTo>
                  <a:pt x="1816" y="684"/>
                </a:lnTo>
                <a:lnTo>
                  <a:pt x="1803" y="636"/>
                </a:lnTo>
                <a:lnTo>
                  <a:pt x="1785" y="594"/>
                </a:lnTo>
                <a:lnTo>
                  <a:pt x="1764" y="540"/>
                </a:lnTo>
                <a:lnTo>
                  <a:pt x="1749" y="504"/>
                </a:lnTo>
                <a:lnTo>
                  <a:pt x="1738" y="468"/>
                </a:lnTo>
                <a:lnTo>
                  <a:pt x="1724" y="432"/>
                </a:lnTo>
                <a:lnTo>
                  <a:pt x="1708" y="396"/>
                </a:lnTo>
                <a:lnTo>
                  <a:pt x="1684" y="342"/>
                </a:lnTo>
                <a:lnTo>
                  <a:pt x="1691" y="360"/>
                </a:lnTo>
                <a:lnTo>
                  <a:pt x="1668" y="312"/>
                </a:lnTo>
                <a:lnTo>
                  <a:pt x="1648" y="274"/>
                </a:lnTo>
                <a:lnTo>
                  <a:pt x="1644" y="258"/>
                </a:lnTo>
                <a:lnTo>
                  <a:pt x="1640" y="246"/>
                </a:lnTo>
                <a:lnTo>
                  <a:pt x="1632" y="232"/>
                </a:lnTo>
                <a:lnTo>
                  <a:pt x="1626" y="226"/>
                </a:lnTo>
                <a:lnTo>
                  <a:pt x="1620" y="212"/>
                </a:lnTo>
                <a:lnTo>
                  <a:pt x="1610" y="200"/>
                </a:lnTo>
                <a:lnTo>
                  <a:pt x="1602" y="182"/>
                </a:lnTo>
                <a:lnTo>
                  <a:pt x="1590" y="166"/>
                </a:lnTo>
                <a:lnTo>
                  <a:pt x="1580" y="152"/>
                </a:lnTo>
                <a:lnTo>
                  <a:pt x="1572" y="136"/>
                </a:lnTo>
                <a:lnTo>
                  <a:pt x="1558" y="118"/>
                </a:lnTo>
                <a:lnTo>
                  <a:pt x="1536" y="90"/>
                </a:lnTo>
                <a:lnTo>
                  <a:pt x="1518" y="66"/>
                </a:lnTo>
                <a:lnTo>
                  <a:pt x="1498" y="46"/>
                </a:lnTo>
                <a:lnTo>
                  <a:pt x="1480" y="30"/>
                </a:lnTo>
                <a:lnTo>
                  <a:pt x="1466" y="14"/>
                </a:lnTo>
                <a:lnTo>
                  <a:pt x="1446" y="6"/>
                </a:lnTo>
                <a:lnTo>
                  <a:pt x="1430" y="0"/>
                </a:lnTo>
              </a:path>
            </a:pathLst>
          </a:cu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12700" cap="rnd" cmpd="sng">
            <a:noFill/>
            <a:prstDash val="solid"/>
            <a:round/>
            <a:headEnd type="none" w="med" len="med"/>
            <a:tailEnd type="none" w="med" len="med"/>
          </a:ln>
          <a:effectLst/>
        </p:spPr>
        <p:txBody>
          <a:bodyPr/>
          <a:lstStyle/>
          <a:p>
            <a:endParaRPr lang="en-US"/>
          </a:p>
        </p:txBody>
      </p:sp>
      <p:sp>
        <p:nvSpPr>
          <p:cNvPr id="294916" name="Freeform 4"/>
          <p:cNvSpPr>
            <a:spLocks/>
          </p:cNvSpPr>
          <p:nvPr/>
        </p:nvSpPr>
        <p:spPr bwMode="auto">
          <a:xfrm>
            <a:off x="5583238" y="4529138"/>
            <a:ext cx="708025" cy="304800"/>
          </a:xfrm>
          <a:custGeom>
            <a:avLst/>
            <a:gdLst/>
            <a:ahLst/>
            <a:cxnLst>
              <a:cxn ang="0">
                <a:pos x="16" y="8"/>
              </a:cxn>
              <a:cxn ang="0">
                <a:pos x="0" y="16"/>
              </a:cxn>
              <a:cxn ang="0">
                <a:pos x="2" y="42"/>
              </a:cxn>
              <a:cxn ang="0">
                <a:pos x="2" y="70"/>
              </a:cxn>
              <a:cxn ang="0">
                <a:pos x="3" y="100"/>
              </a:cxn>
              <a:cxn ang="0">
                <a:pos x="3" y="124"/>
              </a:cxn>
              <a:cxn ang="0">
                <a:pos x="3" y="148"/>
              </a:cxn>
              <a:cxn ang="0">
                <a:pos x="3" y="172"/>
              </a:cxn>
              <a:cxn ang="0">
                <a:pos x="4" y="188"/>
              </a:cxn>
              <a:cxn ang="0">
                <a:pos x="444" y="192"/>
              </a:cxn>
              <a:cxn ang="0">
                <a:pos x="446" y="154"/>
              </a:cxn>
              <a:cxn ang="0">
                <a:pos x="444" y="152"/>
              </a:cxn>
              <a:cxn ang="0">
                <a:pos x="427" y="148"/>
              </a:cxn>
              <a:cxn ang="0">
                <a:pos x="400" y="144"/>
              </a:cxn>
              <a:cxn ang="0">
                <a:pos x="376" y="136"/>
              </a:cxn>
              <a:cxn ang="0">
                <a:pos x="356" y="130"/>
              </a:cxn>
              <a:cxn ang="0">
                <a:pos x="332" y="122"/>
              </a:cxn>
              <a:cxn ang="0">
                <a:pos x="310" y="116"/>
              </a:cxn>
              <a:cxn ang="0">
                <a:pos x="284" y="108"/>
              </a:cxn>
              <a:cxn ang="0">
                <a:pos x="258" y="102"/>
              </a:cxn>
              <a:cxn ang="0">
                <a:pos x="238" y="94"/>
              </a:cxn>
              <a:cxn ang="0">
                <a:pos x="212" y="88"/>
              </a:cxn>
              <a:cxn ang="0">
                <a:pos x="186" y="78"/>
              </a:cxn>
              <a:cxn ang="0">
                <a:pos x="162" y="70"/>
              </a:cxn>
              <a:cxn ang="0">
                <a:pos x="142" y="62"/>
              </a:cxn>
              <a:cxn ang="0">
                <a:pos x="118" y="52"/>
              </a:cxn>
              <a:cxn ang="0">
                <a:pos x="94" y="42"/>
              </a:cxn>
              <a:cxn ang="0">
                <a:pos x="72" y="34"/>
              </a:cxn>
              <a:cxn ang="0">
                <a:pos x="52" y="24"/>
              </a:cxn>
              <a:cxn ang="0">
                <a:pos x="30" y="14"/>
              </a:cxn>
              <a:cxn ang="0">
                <a:pos x="2" y="2"/>
              </a:cxn>
              <a:cxn ang="0">
                <a:pos x="2" y="0"/>
              </a:cxn>
            </a:cxnLst>
            <a:rect l="0" t="0" r="r" b="b"/>
            <a:pathLst>
              <a:path w="446" h="192">
                <a:moveTo>
                  <a:pt x="16" y="8"/>
                </a:moveTo>
                <a:lnTo>
                  <a:pt x="0" y="16"/>
                </a:lnTo>
                <a:lnTo>
                  <a:pt x="2" y="42"/>
                </a:lnTo>
                <a:lnTo>
                  <a:pt x="2" y="70"/>
                </a:lnTo>
                <a:lnTo>
                  <a:pt x="3" y="100"/>
                </a:lnTo>
                <a:lnTo>
                  <a:pt x="3" y="124"/>
                </a:lnTo>
                <a:lnTo>
                  <a:pt x="3" y="148"/>
                </a:lnTo>
                <a:lnTo>
                  <a:pt x="3" y="172"/>
                </a:lnTo>
                <a:lnTo>
                  <a:pt x="4" y="188"/>
                </a:lnTo>
                <a:lnTo>
                  <a:pt x="444" y="192"/>
                </a:lnTo>
                <a:lnTo>
                  <a:pt x="446" y="154"/>
                </a:lnTo>
                <a:lnTo>
                  <a:pt x="444" y="152"/>
                </a:lnTo>
                <a:lnTo>
                  <a:pt x="427" y="148"/>
                </a:lnTo>
                <a:lnTo>
                  <a:pt x="400" y="144"/>
                </a:lnTo>
                <a:lnTo>
                  <a:pt x="376" y="136"/>
                </a:lnTo>
                <a:lnTo>
                  <a:pt x="356" y="130"/>
                </a:lnTo>
                <a:lnTo>
                  <a:pt x="332" y="122"/>
                </a:lnTo>
                <a:lnTo>
                  <a:pt x="310" y="116"/>
                </a:lnTo>
                <a:lnTo>
                  <a:pt x="284" y="108"/>
                </a:lnTo>
                <a:lnTo>
                  <a:pt x="258" y="102"/>
                </a:lnTo>
                <a:lnTo>
                  <a:pt x="238" y="94"/>
                </a:lnTo>
                <a:lnTo>
                  <a:pt x="212" y="88"/>
                </a:lnTo>
                <a:lnTo>
                  <a:pt x="186" y="78"/>
                </a:lnTo>
                <a:lnTo>
                  <a:pt x="162" y="70"/>
                </a:lnTo>
                <a:lnTo>
                  <a:pt x="142" y="62"/>
                </a:lnTo>
                <a:lnTo>
                  <a:pt x="118" y="52"/>
                </a:lnTo>
                <a:lnTo>
                  <a:pt x="94" y="42"/>
                </a:lnTo>
                <a:lnTo>
                  <a:pt x="72" y="34"/>
                </a:lnTo>
                <a:lnTo>
                  <a:pt x="52" y="24"/>
                </a:lnTo>
                <a:lnTo>
                  <a:pt x="30" y="14"/>
                </a:lnTo>
                <a:lnTo>
                  <a:pt x="2" y="2"/>
                </a:lnTo>
                <a:lnTo>
                  <a:pt x="2" y="0"/>
                </a:lnTo>
              </a:path>
            </a:pathLst>
          </a:custGeom>
          <a:solidFill>
            <a:srgbClr val="002060"/>
          </a:solidFill>
          <a:ln w="12700" cap="rnd" cmpd="sng">
            <a:noFill/>
            <a:prstDash val="solid"/>
            <a:round/>
            <a:headEnd type="none" w="med" len="med"/>
            <a:tailEnd type="none" w="med" len="med"/>
          </a:ln>
          <a:effectLst/>
        </p:spPr>
        <p:txBody>
          <a:bodyPr/>
          <a:lstStyle/>
          <a:p>
            <a:endParaRPr lang="en-US"/>
          </a:p>
        </p:txBody>
      </p:sp>
      <p:sp>
        <p:nvSpPr>
          <p:cNvPr id="294917" name="Rectangle 5"/>
          <p:cNvSpPr>
            <a:spLocks noChangeArrowheads="1"/>
          </p:cNvSpPr>
          <p:nvPr/>
        </p:nvSpPr>
        <p:spPr bwMode="auto">
          <a:xfrm>
            <a:off x="5719763" y="3641725"/>
            <a:ext cx="1073150" cy="4540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i="1">
                <a:effectLst/>
                <a:latin typeface="Symbol" pitchFamily="18" charset="2"/>
              </a:rPr>
              <a:t></a:t>
            </a:r>
            <a:r>
              <a:rPr lang="en-US" sz="2400">
                <a:effectLst/>
                <a:latin typeface="Symbol" pitchFamily="18" charset="2"/>
              </a:rPr>
              <a:t></a:t>
            </a:r>
          </a:p>
        </p:txBody>
      </p:sp>
      <p:sp>
        <p:nvSpPr>
          <p:cNvPr id="294918" name="Line 6"/>
          <p:cNvSpPr>
            <a:spLocks noChangeShapeType="1"/>
          </p:cNvSpPr>
          <p:nvPr/>
        </p:nvSpPr>
        <p:spPr bwMode="auto">
          <a:xfrm>
            <a:off x="5581650" y="2843213"/>
            <a:ext cx="0" cy="213995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294919" name="Line 7"/>
          <p:cNvSpPr>
            <a:spLocks noChangeShapeType="1"/>
          </p:cNvSpPr>
          <p:nvPr/>
        </p:nvSpPr>
        <p:spPr bwMode="auto">
          <a:xfrm>
            <a:off x="5588000" y="3084513"/>
            <a:ext cx="647700" cy="0"/>
          </a:xfrm>
          <a:prstGeom prst="line">
            <a:avLst/>
          </a:prstGeom>
          <a:noFill/>
          <a:ln w="12700">
            <a:solidFill>
              <a:schemeClr val="tx1"/>
            </a:solidFill>
            <a:round/>
            <a:headEnd/>
            <a:tailEnd type="triangle" w="med" len="med"/>
          </a:ln>
          <a:effectLst>
            <a:outerShdw dist="17961" dir="2700000" algn="ctr" rotWithShape="0">
              <a:srgbClr val="000000"/>
            </a:outerShdw>
          </a:effectLst>
        </p:spPr>
        <p:txBody>
          <a:bodyPr wrap="none" anchor="ctr"/>
          <a:lstStyle/>
          <a:p>
            <a:endParaRPr lang="en-US"/>
          </a:p>
        </p:txBody>
      </p:sp>
      <p:sp>
        <p:nvSpPr>
          <p:cNvPr id="294920" name="Line 8"/>
          <p:cNvSpPr>
            <a:spLocks noChangeShapeType="1"/>
          </p:cNvSpPr>
          <p:nvPr/>
        </p:nvSpPr>
        <p:spPr bwMode="auto">
          <a:xfrm>
            <a:off x="5988050" y="4100513"/>
            <a:ext cx="0" cy="647700"/>
          </a:xfrm>
          <a:prstGeom prst="line">
            <a:avLst/>
          </a:prstGeom>
          <a:noFill/>
          <a:ln w="12700">
            <a:solidFill>
              <a:schemeClr val="tx1"/>
            </a:solidFill>
            <a:round/>
            <a:headEnd/>
            <a:tailEnd type="triangle" w="med" len="med"/>
          </a:ln>
          <a:effectLst>
            <a:outerShdw dist="17961" dir="2700000" algn="ctr" rotWithShape="0">
              <a:srgbClr val="000000"/>
            </a:outerShdw>
          </a:effectLst>
        </p:spPr>
        <p:txBody>
          <a:bodyPr wrap="none" anchor="ctr"/>
          <a:lstStyle/>
          <a:p>
            <a:endParaRPr lang="en-US"/>
          </a:p>
        </p:txBody>
      </p:sp>
      <p:sp>
        <p:nvSpPr>
          <p:cNvPr id="294921" name="Rectangle 9"/>
          <p:cNvSpPr>
            <a:spLocks noChangeArrowheads="1"/>
          </p:cNvSpPr>
          <p:nvPr/>
        </p:nvSpPr>
        <p:spPr bwMode="auto">
          <a:xfrm>
            <a:off x="3890963" y="4975225"/>
            <a:ext cx="333375" cy="4540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a:effectLst/>
                <a:latin typeface="Book Antiqua" pitchFamily="18" charset="0"/>
              </a:rPr>
              <a:t>0</a:t>
            </a:r>
          </a:p>
        </p:txBody>
      </p:sp>
      <p:sp>
        <p:nvSpPr>
          <p:cNvPr id="294922" name="Rectangle 10"/>
          <p:cNvSpPr>
            <a:spLocks noChangeArrowheads="1"/>
          </p:cNvSpPr>
          <p:nvPr/>
        </p:nvSpPr>
        <p:spPr bwMode="auto">
          <a:xfrm>
            <a:off x="5091113" y="4956175"/>
            <a:ext cx="866775" cy="819150"/>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i="1">
                <a:effectLst/>
                <a:latin typeface="Book Antiqua" pitchFamily="18" charset="0"/>
              </a:rPr>
              <a:t> t</a:t>
            </a:r>
            <a:r>
              <a:rPr lang="en-US" sz="2400" i="1" baseline="-25000">
                <a:effectLst/>
                <a:latin typeface="Symbol" pitchFamily="18" charset="2"/>
              </a:rPr>
              <a:t>a</a:t>
            </a:r>
            <a:r>
              <a:rPr lang="en-US" sz="2400">
                <a:effectLst/>
                <a:latin typeface="Book Antiqua" pitchFamily="18" charset="0"/>
              </a:rPr>
              <a:t> =</a:t>
            </a:r>
          </a:p>
          <a:p>
            <a:pPr algn="l"/>
            <a:r>
              <a:rPr lang="en-US" sz="2400">
                <a:effectLst/>
                <a:latin typeface="Book Antiqua" pitchFamily="18" charset="0"/>
              </a:rPr>
              <a:t>1.669</a:t>
            </a:r>
          </a:p>
        </p:txBody>
      </p:sp>
      <p:sp>
        <p:nvSpPr>
          <p:cNvPr id="294923" name="Line 11"/>
          <p:cNvSpPr>
            <a:spLocks noChangeShapeType="1"/>
          </p:cNvSpPr>
          <p:nvPr/>
        </p:nvSpPr>
        <p:spPr bwMode="auto">
          <a:xfrm flipH="1">
            <a:off x="4432300" y="3694113"/>
            <a:ext cx="1136650" cy="0"/>
          </a:xfrm>
          <a:prstGeom prst="line">
            <a:avLst/>
          </a:prstGeom>
          <a:noFill/>
          <a:ln w="12700">
            <a:solidFill>
              <a:schemeClr val="tx1"/>
            </a:solidFill>
            <a:round/>
            <a:headEnd/>
            <a:tailEnd type="triangle" w="med" len="med"/>
          </a:ln>
          <a:effectLst>
            <a:outerShdw dist="17961" dir="2700000" algn="ctr" rotWithShape="0">
              <a:srgbClr val="000000"/>
            </a:outerShdw>
          </a:effectLst>
        </p:spPr>
        <p:txBody>
          <a:bodyPr wrap="none" anchor="ctr"/>
          <a:lstStyle/>
          <a:p>
            <a:endParaRPr lang="en-US"/>
          </a:p>
        </p:txBody>
      </p:sp>
      <p:sp>
        <p:nvSpPr>
          <p:cNvPr id="294924" name="Rectangle 12"/>
          <p:cNvSpPr>
            <a:spLocks noChangeArrowheads="1"/>
          </p:cNvSpPr>
          <p:nvPr/>
        </p:nvSpPr>
        <p:spPr bwMode="auto">
          <a:xfrm>
            <a:off x="6272213" y="2879725"/>
            <a:ext cx="1397000" cy="4540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a:effectLst/>
                <a:latin typeface="Book Antiqua" pitchFamily="18" charset="0"/>
              </a:rPr>
              <a:t>Reject </a:t>
            </a:r>
            <a:r>
              <a:rPr lang="en-US" sz="2400" i="1">
                <a:effectLst/>
                <a:latin typeface="Book Antiqua" pitchFamily="18" charset="0"/>
              </a:rPr>
              <a:t>H</a:t>
            </a:r>
            <a:r>
              <a:rPr lang="en-US" sz="2400" baseline="-25000">
                <a:effectLst/>
                <a:latin typeface="Book Antiqua" pitchFamily="18" charset="0"/>
              </a:rPr>
              <a:t>0</a:t>
            </a:r>
          </a:p>
        </p:txBody>
      </p:sp>
      <p:sp>
        <p:nvSpPr>
          <p:cNvPr id="294925" name="Rectangle 13"/>
          <p:cNvSpPr>
            <a:spLocks noChangeArrowheads="1"/>
          </p:cNvSpPr>
          <p:nvPr/>
        </p:nvSpPr>
        <p:spPr bwMode="auto">
          <a:xfrm>
            <a:off x="1928813" y="3489325"/>
            <a:ext cx="2473325" cy="4540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a:effectLst/>
                <a:latin typeface="Book Antiqua" pitchFamily="18" charset="0"/>
              </a:rPr>
              <a:t>Do Not Reject </a:t>
            </a:r>
            <a:r>
              <a:rPr lang="en-US" sz="2400" i="1">
                <a:effectLst/>
                <a:latin typeface="Book Antiqua" pitchFamily="18" charset="0"/>
              </a:rPr>
              <a:t>H</a:t>
            </a:r>
            <a:r>
              <a:rPr lang="en-US" sz="2400" baseline="-25000">
                <a:effectLst/>
                <a:latin typeface="Book Antiqua" pitchFamily="18" charset="0"/>
              </a:rPr>
              <a:t>0</a:t>
            </a:r>
          </a:p>
        </p:txBody>
      </p:sp>
      <p:grpSp>
        <p:nvGrpSpPr>
          <p:cNvPr id="294926" name="Group 14"/>
          <p:cNvGrpSpPr>
            <a:grpSpLocks/>
          </p:cNvGrpSpPr>
          <p:nvPr/>
        </p:nvGrpSpPr>
        <p:grpSpPr bwMode="auto">
          <a:xfrm>
            <a:off x="1643063" y="1724025"/>
            <a:ext cx="4722812" cy="2917825"/>
            <a:chOff x="1035" y="1086"/>
            <a:chExt cx="2975" cy="1838"/>
          </a:xfrm>
        </p:grpSpPr>
        <p:sp>
          <p:nvSpPr>
            <p:cNvPr id="294927" name="Arc 15"/>
            <p:cNvSpPr>
              <a:spLocks/>
            </p:cNvSpPr>
            <p:nvPr/>
          </p:nvSpPr>
          <p:spPr bwMode="auto">
            <a:xfrm rot="4500000">
              <a:off x="2827" y="2192"/>
              <a:ext cx="762" cy="284"/>
            </a:xfrm>
            <a:custGeom>
              <a:avLst/>
              <a:gdLst>
                <a:gd name="G0" fmla="+- 0 0 0"/>
                <a:gd name="G1" fmla="+- 0 0 0"/>
                <a:gd name="G2" fmla="+- 21600 0 0"/>
                <a:gd name="T0" fmla="*/ 18744 w 18744"/>
                <a:gd name="T1" fmla="*/ 10735 h 21600"/>
                <a:gd name="T2" fmla="*/ 0 w 18744"/>
                <a:gd name="T3" fmla="*/ 21600 h 21600"/>
                <a:gd name="T4" fmla="*/ 0 w 18744"/>
                <a:gd name="T5" fmla="*/ 0 h 21600"/>
              </a:gdLst>
              <a:ahLst/>
              <a:cxnLst>
                <a:cxn ang="0">
                  <a:pos x="T0" y="T1"/>
                </a:cxn>
                <a:cxn ang="0">
                  <a:pos x="T2" y="T3"/>
                </a:cxn>
                <a:cxn ang="0">
                  <a:pos x="T4" y="T5"/>
                </a:cxn>
              </a:cxnLst>
              <a:rect l="0" t="0" r="r" b="b"/>
              <a:pathLst>
                <a:path w="18744" h="21600" fill="none" extrusionOk="0">
                  <a:moveTo>
                    <a:pt x="18743" y="10734"/>
                  </a:moveTo>
                  <a:cubicBezTo>
                    <a:pt x="14895" y="17454"/>
                    <a:pt x="7743" y="21599"/>
                    <a:pt x="0" y="21600"/>
                  </a:cubicBezTo>
                </a:path>
                <a:path w="18744" h="21600" stroke="0" extrusionOk="0">
                  <a:moveTo>
                    <a:pt x="18743" y="10734"/>
                  </a:moveTo>
                  <a:cubicBezTo>
                    <a:pt x="14895" y="17454"/>
                    <a:pt x="7743" y="21599"/>
                    <a:pt x="0" y="21600"/>
                  </a:cubicBezTo>
                  <a:lnTo>
                    <a:pt x="0" y="0"/>
                  </a:lnTo>
                  <a:close/>
                </a:path>
              </a:pathLst>
            </a:custGeom>
            <a:noFill/>
            <a:ln w="12700" cap="rnd">
              <a:solidFill>
                <a:schemeClr val="tx1"/>
              </a:solidFill>
              <a:round/>
              <a:headEnd/>
              <a:tailEnd/>
            </a:ln>
            <a:effectLst/>
          </p:spPr>
          <p:txBody>
            <a:bodyPr wrap="none" anchor="ctr"/>
            <a:lstStyle/>
            <a:p>
              <a:endParaRPr lang="en-US"/>
            </a:p>
          </p:txBody>
        </p:sp>
        <p:sp>
          <p:nvSpPr>
            <p:cNvPr id="294928" name="Arc 16"/>
            <p:cNvSpPr>
              <a:spLocks/>
            </p:cNvSpPr>
            <p:nvPr/>
          </p:nvSpPr>
          <p:spPr bwMode="auto">
            <a:xfrm rot="6300000">
              <a:off x="1795" y="1453"/>
              <a:ext cx="956" cy="224"/>
            </a:xfrm>
            <a:custGeom>
              <a:avLst/>
              <a:gdLst>
                <a:gd name="G0" fmla="+- 21600 0 0"/>
                <a:gd name="G1" fmla="+- 0 0 0"/>
                <a:gd name="G2" fmla="+- 21600 0 0"/>
                <a:gd name="T0" fmla="*/ 2160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noFill/>
            <a:ln w="12700" cap="rnd">
              <a:solidFill>
                <a:schemeClr val="tx1"/>
              </a:solidFill>
              <a:round/>
              <a:headEnd/>
              <a:tailEnd/>
            </a:ln>
            <a:effectLst/>
          </p:spPr>
          <p:txBody>
            <a:bodyPr wrap="none" anchor="ctr"/>
            <a:lstStyle/>
            <a:p>
              <a:endParaRPr lang="en-US"/>
            </a:p>
          </p:txBody>
        </p:sp>
        <p:sp>
          <p:nvSpPr>
            <p:cNvPr id="294929" name="Arc 17"/>
            <p:cNvSpPr>
              <a:spLocks/>
            </p:cNvSpPr>
            <p:nvPr/>
          </p:nvSpPr>
          <p:spPr bwMode="auto">
            <a:xfrm rot="16980000">
              <a:off x="1417" y="2211"/>
              <a:ext cx="790" cy="284"/>
            </a:xfrm>
            <a:custGeom>
              <a:avLst/>
              <a:gdLst>
                <a:gd name="G0" fmla="+- 19433 0 0"/>
                <a:gd name="G1" fmla="+- 0 0 0"/>
                <a:gd name="G2" fmla="+- 21600 0 0"/>
                <a:gd name="T0" fmla="*/ 19433 w 19433"/>
                <a:gd name="T1" fmla="*/ 21600 h 21600"/>
                <a:gd name="T2" fmla="*/ 0 w 19433"/>
                <a:gd name="T3" fmla="*/ 9430 h 21600"/>
                <a:gd name="T4" fmla="*/ 19433 w 19433"/>
                <a:gd name="T5" fmla="*/ 0 h 21600"/>
              </a:gdLst>
              <a:ahLst/>
              <a:cxnLst>
                <a:cxn ang="0">
                  <a:pos x="T0" y="T1"/>
                </a:cxn>
                <a:cxn ang="0">
                  <a:pos x="T2" y="T3"/>
                </a:cxn>
                <a:cxn ang="0">
                  <a:pos x="T4" y="T5"/>
                </a:cxn>
              </a:cxnLst>
              <a:rect l="0" t="0" r="r" b="b"/>
              <a:pathLst>
                <a:path w="19433" h="21600" fill="none" extrusionOk="0">
                  <a:moveTo>
                    <a:pt x="19433" y="21600"/>
                  </a:moveTo>
                  <a:cubicBezTo>
                    <a:pt x="11159" y="21600"/>
                    <a:pt x="3612" y="16873"/>
                    <a:pt x="0" y="9429"/>
                  </a:cubicBezTo>
                </a:path>
                <a:path w="19433" h="21600" stroke="0" extrusionOk="0">
                  <a:moveTo>
                    <a:pt x="19433" y="21600"/>
                  </a:moveTo>
                  <a:cubicBezTo>
                    <a:pt x="11159" y="21600"/>
                    <a:pt x="3612" y="16873"/>
                    <a:pt x="0" y="9429"/>
                  </a:cubicBezTo>
                  <a:lnTo>
                    <a:pt x="19433" y="0"/>
                  </a:lnTo>
                  <a:close/>
                </a:path>
              </a:pathLst>
            </a:custGeom>
            <a:noFill/>
            <a:ln w="12700" cap="rnd">
              <a:solidFill>
                <a:schemeClr val="tx1"/>
              </a:solidFill>
              <a:round/>
              <a:headEnd/>
              <a:tailEnd/>
            </a:ln>
            <a:effectLst/>
          </p:spPr>
          <p:txBody>
            <a:bodyPr wrap="none" anchor="ctr"/>
            <a:lstStyle/>
            <a:p>
              <a:endParaRPr lang="en-US"/>
            </a:p>
          </p:txBody>
        </p:sp>
        <p:sp>
          <p:nvSpPr>
            <p:cNvPr id="294930" name="Arc 18"/>
            <p:cNvSpPr>
              <a:spLocks/>
            </p:cNvSpPr>
            <p:nvPr/>
          </p:nvSpPr>
          <p:spPr bwMode="auto">
            <a:xfrm rot="20760000">
              <a:off x="1035" y="2760"/>
              <a:ext cx="697" cy="164"/>
            </a:xfrm>
            <a:custGeom>
              <a:avLst/>
              <a:gdLst>
                <a:gd name="G0" fmla="+- 0 0 0"/>
                <a:gd name="G1" fmla="+- 0 0 0"/>
                <a:gd name="G2" fmla="+- 21600 0 0"/>
                <a:gd name="T0" fmla="*/ 20693 w 20693"/>
                <a:gd name="T1" fmla="*/ 6194 h 21576"/>
                <a:gd name="T2" fmla="*/ 1014 w 20693"/>
                <a:gd name="T3" fmla="*/ 21576 h 21576"/>
                <a:gd name="T4" fmla="*/ 0 w 20693"/>
                <a:gd name="T5" fmla="*/ 0 h 21576"/>
              </a:gdLst>
              <a:ahLst/>
              <a:cxnLst>
                <a:cxn ang="0">
                  <a:pos x="T0" y="T1"/>
                </a:cxn>
                <a:cxn ang="0">
                  <a:pos x="T2" y="T3"/>
                </a:cxn>
                <a:cxn ang="0">
                  <a:pos x="T4" y="T5"/>
                </a:cxn>
              </a:cxnLst>
              <a:rect l="0" t="0" r="r" b="b"/>
              <a:pathLst>
                <a:path w="20693" h="21576" fill="none" extrusionOk="0">
                  <a:moveTo>
                    <a:pt x="20692" y="6193"/>
                  </a:moveTo>
                  <a:cubicBezTo>
                    <a:pt x="18063" y="14978"/>
                    <a:pt x="10173" y="21145"/>
                    <a:pt x="1014" y="21576"/>
                  </a:cubicBezTo>
                </a:path>
                <a:path w="20693" h="21576" stroke="0" extrusionOk="0">
                  <a:moveTo>
                    <a:pt x="20692" y="6193"/>
                  </a:moveTo>
                  <a:cubicBezTo>
                    <a:pt x="18063" y="14978"/>
                    <a:pt x="10173" y="21145"/>
                    <a:pt x="1014" y="21576"/>
                  </a:cubicBezTo>
                  <a:lnTo>
                    <a:pt x="0" y="0"/>
                  </a:lnTo>
                  <a:close/>
                </a:path>
              </a:pathLst>
            </a:custGeom>
            <a:noFill/>
            <a:ln w="12700" cap="rnd">
              <a:solidFill>
                <a:schemeClr val="tx1"/>
              </a:solidFill>
              <a:round/>
              <a:headEnd/>
              <a:tailEnd/>
            </a:ln>
            <a:effectLst/>
          </p:spPr>
          <p:txBody>
            <a:bodyPr wrap="none" anchor="ctr"/>
            <a:lstStyle/>
            <a:p>
              <a:endParaRPr lang="en-US"/>
            </a:p>
          </p:txBody>
        </p:sp>
        <p:sp>
          <p:nvSpPr>
            <p:cNvPr id="294931" name="Arc 19"/>
            <p:cNvSpPr>
              <a:spLocks/>
            </p:cNvSpPr>
            <p:nvPr/>
          </p:nvSpPr>
          <p:spPr bwMode="auto">
            <a:xfrm rot="15300000">
              <a:off x="2259" y="1452"/>
              <a:ext cx="957" cy="225"/>
            </a:xfrm>
            <a:custGeom>
              <a:avLst/>
              <a:gdLst>
                <a:gd name="G0" fmla="+- 0 0 0"/>
                <a:gd name="G1" fmla="+- 96 0 0"/>
                <a:gd name="G2" fmla="+- 21600 0 0"/>
                <a:gd name="T0" fmla="*/ 21600 w 21600"/>
                <a:gd name="T1" fmla="*/ 0 h 21696"/>
                <a:gd name="T2" fmla="*/ 0 w 21600"/>
                <a:gd name="T3" fmla="*/ 21696 h 21696"/>
                <a:gd name="T4" fmla="*/ 0 w 21600"/>
                <a:gd name="T5" fmla="*/ 96 h 21696"/>
              </a:gdLst>
              <a:ahLst/>
              <a:cxnLst>
                <a:cxn ang="0">
                  <a:pos x="T0" y="T1"/>
                </a:cxn>
                <a:cxn ang="0">
                  <a:pos x="T2" y="T3"/>
                </a:cxn>
                <a:cxn ang="0">
                  <a:pos x="T4" y="T5"/>
                </a:cxn>
              </a:cxnLst>
              <a:rect l="0" t="0" r="r" b="b"/>
              <a:pathLst>
                <a:path w="21600" h="21696" fill="none" extrusionOk="0">
                  <a:moveTo>
                    <a:pt x="21599" y="0"/>
                  </a:moveTo>
                  <a:cubicBezTo>
                    <a:pt x="21599" y="32"/>
                    <a:pt x="21600" y="64"/>
                    <a:pt x="21600" y="96"/>
                  </a:cubicBezTo>
                  <a:cubicBezTo>
                    <a:pt x="21600" y="12025"/>
                    <a:pt x="11929" y="21695"/>
                    <a:pt x="0" y="21696"/>
                  </a:cubicBezTo>
                </a:path>
                <a:path w="21600" h="21696" stroke="0" extrusionOk="0">
                  <a:moveTo>
                    <a:pt x="21599" y="0"/>
                  </a:moveTo>
                  <a:cubicBezTo>
                    <a:pt x="21599" y="32"/>
                    <a:pt x="21600" y="64"/>
                    <a:pt x="21600" y="96"/>
                  </a:cubicBezTo>
                  <a:cubicBezTo>
                    <a:pt x="21600" y="12025"/>
                    <a:pt x="11929" y="21695"/>
                    <a:pt x="0" y="21696"/>
                  </a:cubicBezTo>
                  <a:lnTo>
                    <a:pt x="0" y="96"/>
                  </a:lnTo>
                  <a:close/>
                </a:path>
              </a:pathLst>
            </a:custGeom>
            <a:noFill/>
            <a:ln w="12700" cap="rnd">
              <a:solidFill>
                <a:schemeClr val="tx1"/>
              </a:solidFill>
              <a:round/>
              <a:headEnd/>
              <a:tailEnd/>
            </a:ln>
            <a:effectLst/>
          </p:spPr>
          <p:txBody>
            <a:bodyPr wrap="none" anchor="ctr"/>
            <a:lstStyle/>
            <a:p>
              <a:endParaRPr lang="en-US"/>
            </a:p>
          </p:txBody>
        </p:sp>
        <p:sp>
          <p:nvSpPr>
            <p:cNvPr id="294932" name="Arc 20"/>
            <p:cNvSpPr>
              <a:spLocks/>
            </p:cNvSpPr>
            <p:nvPr/>
          </p:nvSpPr>
          <p:spPr bwMode="auto">
            <a:xfrm rot="844471">
              <a:off x="3284" y="2726"/>
              <a:ext cx="726" cy="195"/>
            </a:xfrm>
            <a:custGeom>
              <a:avLst/>
              <a:gdLst>
                <a:gd name="G0" fmla="+- 20527 0 0"/>
                <a:gd name="G1" fmla="+- 0 0 0"/>
                <a:gd name="G2" fmla="+- 21600 0 0"/>
                <a:gd name="T0" fmla="*/ 22549 w 22549"/>
                <a:gd name="T1" fmla="*/ 21505 h 21600"/>
                <a:gd name="T2" fmla="*/ 0 w 22549"/>
                <a:gd name="T3" fmla="*/ 6724 h 21600"/>
                <a:gd name="T4" fmla="*/ 20527 w 22549"/>
                <a:gd name="T5" fmla="*/ 0 h 21600"/>
              </a:gdLst>
              <a:ahLst/>
              <a:cxnLst>
                <a:cxn ang="0">
                  <a:pos x="T0" y="T1"/>
                </a:cxn>
                <a:cxn ang="0">
                  <a:pos x="T2" y="T3"/>
                </a:cxn>
                <a:cxn ang="0">
                  <a:pos x="T4" y="T5"/>
                </a:cxn>
              </a:cxnLst>
              <a:rect l="0" t="0" r="r" b="b"/>
              <a:pathLst>
                <a:path w="22549" h="21600" fill="none" extrusionOk="0">
                  <a:moveTo>
                    <a:pt x="22549" y="21505"/>
                  </a:moveTo>
                  <a:cubicBezTo>
                    <a:pt x="21876" y="21568"/>
                    <a:pt x="21202" y="21599"/>
                    <a:pt x="20527" y="21600"/>
                  </a:cubicBezTo>
                  <a:cubicBezTo>
                    <a:pt x="11188" y="21600"/>
                    <a:pt x="2907" y="15598"/>
                    <a:pt x="0" y="6723"/>
                  </a:cubicBezTo>
                </a:path>
                <a:path w="22549" h="21600" stroke="0" extrusionOk="0">
                  <a:moveTo>
                    <a:pt x="22549" y="21505"/>
                  </a:moveTo>
                  <a:cubicBezTo>
                    <a:pt x="21876" y="21568"/>
                    <a:pt x="21202" y="21599"/>
                    <a:pt x="20527" y="21600"/>
                  </a:cubicBezTo>
                  <a:cubicBezTo>
                    <a:pt x="11188" y="21600"/>
                    <a:pt x="2907" y="15598"/>
                    <a:pt x="0" y="6723"/>
                  </a:cubicBezTo>
                  <a:lnTo>
                    <a:pt x="20527" y="0"/>
                  </a:lnTo>
                  <a:close/>
                </a:path>
              </a:pathLst>
            </a:custGeom>
            <a:noFill/>
            <a:ln w="12700" cap="rnd">
              <a:solidFill>
                <a:schemeClr val="tx1"/>
              </a:solidFill>
              <a:round/>
              <a:headEnd/>
              <a:tailEnd/>
            </a:ln>
            <a:effectLst/>
          </p:spPr>
          <p:txBody>
            <a:bodyPr wrap="none" anchor="ctr"/>
            <a:lstStyle/>
            <a:p>
              <a:endParaRPr lang="en-US"/>
            </a:p>
          </p:txBody>
        </p:sp>
      </p:grpSp>
      <p:sp>
        <p:nvSpPr>
          <p:cNvPr id="294933" name="Line 21"/>
          <p:cNvSpPr>
            <a:spLocks noChangeShapeType="1"/>
          </p:cNvSpPr>
          <p:nvPr/>
        </p:nvSpPr>
        <p:spPr bwMode="auto">
          <a:xfrm>
            <a:off x="1516063" y="4835525"/>
            <a:ext cx="5002212" cy="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294934" name="Text Box 22"/>
          <p:cNvSpPr txBox="1">
            <a:spLocks noChangeArrowheads="1"/>
          </p:cNvSpPr>
          <p:nvPr/>
        </p:nvSpPr>
        <p:spPr bwMode="auto">
          <a:xfrm>
            <a:off x="6618288" y="4583113"/>
            <a:ext cx="293687" cy="488950"/>
          </a:xfrm>
          <a:prstGeom prst="rect">
            <a:avLst/>
          </a:prstGeom>
          <a:noFill/>
          <a:ln w="12700">
            <a:noFill/>
            <a:miter lim="800000"/>
            <a:headEnd/>
            <a:tailEnd/>
          </a:ln>
          <a:effectLst/>
        </p:spPr>
        <p:txBody>
          <a:bodyPr wrap="none">
            <a:spAutoFit/>
          </a:bodyPr>
          <a:lstStyle/>
          <a:p>
            <a:r>
              <a:rPr lang="en-US" sz="2600" i="1">
                <a:effectLst>
                  <a:outerShdw blurRad="38100" dist="38100" dir="2700000" algn="tl">
                    <a:srgbClr val="000000"/>
                  </a:outerShdw>
                </a:effectLst>
                <a:latin typeface="Book Antiqua" pitchFamily="18" charset="0"/>
              </a:rPr>
              <a:t>t</a:t>
            </a:r>
          </a:p>
        </p:txBody>
      </p:sp>
      <p:sp>
        <p:nvSpPr>
          <p:cNvPr id="294935" name="Line 23"/>
          <p:cNvSpPr>
            <a:spLocks noChangeShapeType="1"/>
          </p:cNvSpPr>
          <p:nvPr/>
        </p:nvSpPr>
        <p:spPr bwMode="auto">
          <a:xfrm>
            <a:off x="4057650" y="4638675"/>
            <a:ext cx="0" cy="342900"/>
          </a:xfrm>
          <a:prstGeom prst="line">
            <a:avLst/>
          </a:prstGeom>
          <a:noFill/>
          <a:ln w="12700">
            <a:solidFill>
              <a:schemeClr val="tx1"/>
            </a:solidFill>
            <a:round/>
            <a:headEnd/>
            <a:tailEnd/>
          </a:ln>
          <a:effectLst>
            <a:outerShdw dist="17961" dir="2700000" algn="ctr" rotWithShape="0">
              <a:srgbClr val="000000"/>
            </a:outerShdw>
          </a:effectLst>
        </p:spPr>
        <p:txBody>
          <a:bodyPr/>
          <a:lstStyle/>
          <a:p>
            <a:endParaRPr lang="en-US"/>
          </a:p>
        </p:txBody>
      </p:sp>
      <p:sp>
        <p:nvSpPr>
          <p:cNvPr id="294986" name="Rectangle 74"/>
          <p:cNvSpPr>
            <a:spLocks noChangeArrowheads="1"/>
          </p:cNvSpPr>
          <p:nvPr/>
        </p:nvSpPr>
        <p:spPr bwMode="auto">
          <a:xfrm>
            <a:off x="690563" y="150813"/>
            <a:ext cx="7772400" cy="8143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One-Tailed Test About a Population Mean:</a:t>
            </a:r>
            <a:br>
              <a:rPr lang="en-US" sz="2800">
                <a:solidFill>
                  <a:srgbClr val="66FFFF"/>
                </a:solidFill>
                <a:effectLst>
                  <a:outerShdw blurRad="38100" dist="38100" dir="2700000" algn="tl">
                    <a:srgbClr val="000000"/>
                  </a:outerShdw>
                </a:effectLst>
                <a:latin typeface="Book Antiqua" pitchFamily="18" charset="0"/>
              </a:rPr>
            </a:br>
            <a:r>
              <a:rPr lang="en-US" sz="2800" i="1">
                <a:solidFill>
                  <a:srgbClr val="66FFFF"/>
                </a:solidFill>
                <a:effectLst>
                  <a:outerShdw blurRad="38100" dist="38100" dir="2700000" algn="tl">
                    <a:srgbClr val="000000"/>
                  </a:outerShdw>
                </a:effectLst>
                <a:latin typeface="Symbol" pitchFamily="18" charset="2"/>
              </a:rPr>
              <a:t>s</a:t>
            </a:r>
            <a:r>
              <a:rPr lang="en-US" sz="2800">
                <a:solidFill>
                  <a:srgbClr val="66FFFF"/>
                </a:solidFill>
                <a:effectLst>
                  <a:outerShdw blurRad="38100" dist="38100" dir="2700000" algn="tl">
                    <a:srgbClr val="000000"/>
                  </a:outerShdw>
                </a:effectLst>
                <a:latin typeface="Book Antiqua" pitchFamily="18" charset="0"/>
              </a:rPr>
              <a:t>  Unknown</a:t>
            </a:r>
            <a:endParaRPr lang="en-US" sz="2600">
              <a:solidFill>
                <a:srgbClr val="66FFFF"/>
              </a:solidFill>
              <a:effectLst>
                <a:outerShdw blurRad="38100" dist="38100" dir="2700000" algn="tl">
                  <a:srgbClr val="000000"/>
                </a:outerShdw>
              </a:effectLst>
              <a:latin typeface="Book Antiqua" pitchFamily="18" charset="0"/>
            </a:endParaRPr>
          </a:p>
        </p:txBody>
      </p:sp>
      <p:sp>
        <p:nvSpPr>
          <p:cNvPr id="294987" name="AutoShape 75"/>
          <p:cNvSpPr>
            <a:spLocks noChangeArrowheads="1"/>
          </p:cNvSpPr>
          <p:nvPr/>
        </p:nvSpPr>
        <p:spPr bwMode="auto">
          <a:xfrm rot="5400000">
            <a:off x="962025" y="36322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294987"/>
                                        </p:tgtEl>
                                        <p:attrNameLst>
                                          <p:attrName>style.visibility</p:attrName>
                                        </p:attrNameLst>
                                      </p:cBhvr>
                                      <p:to>
                                        <p:strVal val="visible"/>
                                      </p:to>
                                    </p:set>
                                    <p:animEffect transition="in" filter="slide(fromLeft)">
                                      <p:cBhvr>
                                        <p:cTn id="7" dur="500"/>
                                        <p:tgtEl>
                                          <p:spTgt spid="294987"/>
                                        </p:tgtEl>
                                      </p:cBhvr>
                                    </p:animEffect>
                                  </p:childTnLst>
                                  <p:subTnLst>
                                    <p:set>
                                      <p:cBhvr override="childStyle">
                                        <p:cTn dur="1" fill="hold" display="0" masterRel="nextClick" afterEffect="1"/>
                                        <p:tgtEl>
                                          <p:spTgt spid="294987"/>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94914"/>
                                        </p:tgtEl>
                                        <p:attrNameLst>
                                          <p:attrName>style.visibility</p:attrName>
                                        </p:attrNameLst>
                                      </p:cBhvr>
                                      <p:to>
                                        <p:strVal val="visible"/>
                                      </p:to>
                                    </p:set>
                                    <p:animEffect transition="in" filter="dissolve">
                                      <p:cBhvr>
                                        <p:cTn id="12" dur="500"/>
                                        <p:tgtEl>
                                          <p:spTgt spid="294914"/>
                                        </p:tgtEl>
                                      </p:cBhvr>
                                    </p:animEffect>
                                  </p:childTnLst>
                                </p:cTn>
                              </p:par>
                            </p:childTnLst>
                          </p:cTn>
                        </p:par>
                        <p:par>
                          <p:cTn id="13" fill="hold">
                            <p:stCondLst>
                              <p:cond delay="500"/>
                            </p:stCondLst>
                            <p:childTnLst>
                              <p:par>
                                <p:cTn id="14" presetID="12" presetClass="entr" presetSubtype="8" fill="hold" grpId="0" nodeType="afterEffect">
                                  <p:stCondLst>
                                    <p:cond delay="1000"/>
                                  </p:stCondLst>
                                  <p:childTnLst>
                                    <p:set>
                                      <p:cBhvr>
                                        <p:cTn id="15" dur="1" fill="hold">
                                          <p:stCondLst>
                                            <p:cond delay="0"/>
                                          </p:stCondLst>
                                        </p:cTn>
                                        <p:tgtEl>
                                          <p:spTgt spid="294933"/>
                                        </p:tgtEl>
                                        <p:attrNameLst>
                                          <p:attrName>style.visibility</p:attrName>
                                        </p:attrNameLst>
                                      </p:cBhvr>
                                      <p:to>
                                        <p:strVal val="visible"/>
                                      </p:to>
                                    </p:set>
                                    <p:animEffect transition="in" filter="slide(fromLeft)">
                                      <p:cBhvr>
                                        <p:cTn id="16" dur="500"/>
                                        <p:tgtEl>
                                          <p:spTgt spid="294933"/>
                                        </p:tgtEl>
                                      </p:cBhvr>
                                    </p:animEffect>
                                  </p:childTnLst>
                                </p:cTn>
                              </p:par>
                            </p:childTnLst>
                          </p:cTn>
                        </p:par>
                        <p:par>
                          <p:cTn id="17" fill="hold">
                            <p:stCondLst>
                              <p:cond delay="2000"/>
                            </p:stCondLst>
                            <p:childTnLst>
                              <p:par>
                                <p:cTn id="18" presetID="12" presetClass="entr" presetSubtype="8" fill="hold" grpId="0" nodeType="afterEffect">
                                  <p:stCondLst>
                                    <p:cond delay="0"/>
                                  </p:stCondLst>
                                  <p:childTnLst>
                                    <p:set>
                                      <p:cBhvr>
                                        <p:cTn id="19" dur="1" fill="hold">
                                          <p:stCondLst>
                                            <p:cond delay="0"/>
                                          </p:stCondLst>
                                        </p:cTn>
                                        <p:tgtEl>
                                          <p:spTgt spid="294934"/>
                                        </p:tgtEl>
                                        <p:attrNameLst>
                                          <p:attrName>style.visibility</p:attrName>
                                        </p:attrNameLst>
                                      </p:cBhvr>
                                      <p:to>
                                        <p:strVal val="visible"/>
                                      </p:to>
                                    </p:set>
                                    <p:animEffect transition="in" filter="slide(fromLeft)">
                                      <p:cBhvr>
                                        <p:cTn id="20" dur="500"/>
                                        <p:tgtEl>
                                          <p:spTgt spid="294934"/>
                                        </p:tgtEl>
                                      </p:cBhvr>
                                    </p:animEffect>
                                  </p:childTnLst>
                                </p:cTn>
                              </p:par>
                            </p:childTnLst>
                          </p:cTn>
                        </p:par>
                        <p:par>
                          <p:cTn id="21" fill="hold">
                            <p:stCondLst>
                              <p:cond delay="2500"/>
                            </p:stCondLst>
                            <p:childTnLst>
                              <p:par>
                                <p:cTn id="22" presetID="12" presetClass="entr" presetSubtype="1" fill="hold" grpId="0" nodeType="afterEffect">
                                  <p:stCondLst>
                                    <p:cond delay="1000"/>
                                  </p:stCondLst>
                                  <p:childTnLst>
                                    <p:set>
                                      <p:cBhvr>
                                        <p:cTn id="23" dur="1" fill="hold">
                                          <p:stCondLst>
                                            <p:cond delay="0"/>
                                          </p:stCondLst>
                                        </p:cTn>
                                        <p:tgtEl>
                                          <p:spTgt spid="294935"/>
                                        </p:tgtEl>
                                        <p:attrNameLst>
                                          <p:attrName>style.visibility</p:attrName>
                                        </p:attrNameLst>
                                      </p:cBhvr>
                                      <p:to>
                                        <p:strVal val="visible"/>
                                      </p:to>
                                    </p:set>
                                    <p:animEffect transition="in" filter="slide(fromTop)">
                                      <p:cBhvr>
                                        <p:cTn id="24" dur="500"/>
                                        <p:tgtEl>
                                          <p:spTgt spid="294935"/>
                                        </p:tgtEl>
                                      </p:cBhvr>
                                    </p:animEffect>
                                  </p:childTnLst>
                                </p:cTn>
                              </p:par>
                            </p:childTnLst>
                          </p:cTn>
                        </p:par>
                        <p:par>
                          <p:cTn id="25" fill="hold">
                            <p:stCondLst>
                              <p:cond delay="4000"/>
                            </p:stCondLst>
                            <p:childTnLst>
                              <p:par>
                                <p:cTn id="26" presetID="12" presetClass="entr" presetSubtype="1" fill="hold" grpId="0" nodeType="afterEffect">
                                  <p:stCondLst>
                                    <p:cond delay="0"/>
                                  </p:stCondLst>
                                  <p:childTnLst>
                                    <p:set>
                                      <p:cBhvr>
                                        <p:cTn id="27" dur="1" fill="hold">
                                          <p:stCondLst>
                                            <p:cond delay="0"/>
                                          </p:stCondLst>
                                        </p:cTn>
                                        <p:tgtEl>
                                          <p:spTgt spid="294921"/>
                                        </p:tgtEl>
                                        <p:attrNameLst>
                                          <p:attrName>style.visibility</p:attrName>
                                        </p:attrNameLst>
                                      </p:cBhvr>
                                      <p:to>
                                        <p:strVal val="visible"/>
                                      </p:to>
                                    </p:set>
                                    <p:animEffect transition="in" filter="slide(fromTop)">
                                      <p:cBhvr>
                                        <p:cTn id="28" dur="500"/>
                                        <p:tgtEl>
                                          <p:spTgt spid="294921"/>
                                        </p:tgtEl>
                                      </p:cBhvr>
                                    </p:animEffect>
                                  </p:childTnLst>
                                </p:cTn>
                              </p:par>
                            </p:childTnLst>
                          </p:cTn>
                        </p:par>
                        <p:par>
                          <p:cTn id="29" fill="hold">
                            <p:stCondLst>
                              <p:cond delay="4500"/>
                            </p:stCondLst>
                            <p:childTnLst>
                              <p:par>
                                <p:cTn id="30" presetID="12" presetClass="entr" presetSubtype="4" fill="hold" nodeType="afterEffect">
                                  <p:stCondLst>
                                    <p:cond delay="1000"/>
                                  </p:stCondLst>
                                  <p:childTnLst>
                                    <p:set>
                                      <p:cBhvr>
                                        <p:cTn id="31" dur="1" fill="hold">
                                          <p:stCondLst>
                                            <p:cond delay="0"/>
                                          </p:stCondLst>
                                        </p:cTn>
                                        <p:tgtEl>
                                          <p:spTgt spid="294926"/>
                                        </p:tgtEl>
                                        <p:attrNameLst>
                                          <p:attrName>style.visibility</p:attrName>
                                        </p:attrNameLst>
                                      </p:cBhvr>
                                      <p:to>
                                        <p:strVal val="visible"/>
                                      </p:to>
                                    </p:set>
                                    <p:animEffect transition="in" filter="slide(fromBottom)">
                                      <p:cBhvr>
                                        <p:cTn id="32" dur="500"/>
                                        <p:tgtEl>
                                          <p:spTgt spid="294926"/>
                                        </p:tgtEl>
                                      </p:cBhvr>
                                    </p:animEffect>
                                  </p:childTnLst>
                                </p:cTn>
                              </p:par>
                            </p:childTnLst>
                          </p:cTn>
                        </p:par>
                        <p:par>
                          <p:cTn id="33" fill="hold">
                            <p:stCondLst>
                              <p:cond delay="6000"/>
                            </p:stCondLst>
                            <p:childTnLst>
                              <p:par>
                                <p:cTn id="34" presetID="12" presetClass="entr" presetSubtype="4" fill="hold" grpId="0" nodeType="afterEffect">
                                  <p:stCondLst>
                                    <p:cond delay="1000"/>
                                  </p:stCondLst>
                                  <p:childTnLst>
                                    <p:set>
                                      <p:cBhvr>
                                        <p:cTn id="35" dur="1" fill="hold">
                                          <p:stCondLst>
                                            <p:cond delay="0"/>
                                          </p:stCondLst>
                                        </p:cTn>
                                        <p:tgtEl>
                                          <p:spTgt spid="294915"/>
                                        </p:tgtEl>
                                        <p:attrNameLst>
                                          <p:attrName>style.visibility</p:attrName>
                                        </p:attrNameLst>
                                      </p:cBhvr>
                                      <p:to>
                                        <p:strVal val="visible"/>
                                      </p:to>
                                    </p:set>
                                    <p:animEffect transition="in" filter="slide(fromBottom)">
                                      <p:cBhvr>
                                        <p:cTn id="36" dur="500"/>
                                        <p:tgtEl>
                                          <p:spTgt spid="294915"/>
                                        </p:tgtEl>
                                      </p:cBhvr>
                                    </p:animEffect>
                                  </p:childTnLst>
                                </p:cTn>
                              </p:par>
                            </p:childTnLst>
                          </p:cTn>
                        </p:par>
                        <p:par>
                          <p:cTn id="37" fill="hold">
                            <p:stCondLst>
                              <p:cond delay="7500"/>
                            </p:stCondLst>
                            <p:childTnLst>
                              <p:par>
                                <p:cTn id="38" presetID="12" presetClass="entr" presetSubtype="1" fill="hold" grpId="0" nodeType="afterEffect">
                                  <p:stCondLst>
                                    <p:cond delay="1000"/>
                                  </p:stCondLst>
                                  <p:childTnLst>
                                    <p:set>
                                      <p:cBhvr>
                                        <p:cTn id="39" dur="1" fill="hold">
                                          <p:stCondLst>
                                            <p:cond delay="0"/>
                                          </p:stCondLst>
                                        </p:cTn>
                                        <p:tgtEl>
                                          <p:spTgt spid="294918"/>
                                        </p:tgtEl>
                                        <p:attrNameLst>
                                          <p:attrName>style.visibility</p:attrName>
                                        </p:attrNameLst>
                                      </p:cBhvr>
                                      <p:to>
                                        <p:strVal val="visible"/>
                                      </p:to>
                                    </p:set>
                                    <p:animEffect transition="in" filter="slide(fromTop)">
                                      <p:cBhvr>
                                        <p:cTn id="40" dur="500"/>
                                        <p:tgtEl>
                                          <p:spTgt spid="294918"/>
                                        </p:tgtEl>
                                      </p:cBhvr>
                                    </p:animEffect>
                                  </p:childTnLst>
                                </p:cTn>
                              </p:par>
                            </p:childTnLst>
                          </p:cTn>
                        </p:par>
                        <p:par>
                          <p:cTn id="41" fill="hold">
                            <p:stCondLst>
                              <p:cond delay="9000"/>
                            </p:stCondLst>
                            <p:childTnLst>
                              <p:par>
                                <p:cTn id="42" presetID="12" presetClass="entr" presetSubtype="8" fill="hold" grpId="0" nodeType="afterEffect">
                                  <p:stCondLst>
                                    <p:cond delay="1000"/>
                                  </p:stCondLst>
                                  <p:childTnLst>
                                    <p:set>
                                      <p:cBhvr>
                                        <p:cTn id="43" dur="1" fill="hold">
                                          <p:stCondLst>
                                            <p:cond delay="0"/>
                                          </p:stCondLst>
                                        </p:cTn>
                                        <p:tgtEl>
                                          <p:spTgt spid="294922"/>
                                        </p:tgtEl>
                                        <p:attrNameLst>
                                          <p:attrName>style.visibility</p:attrName>
                                        </p:attrNameLst>
                                      </p:cBhvr>
                                      <p:to>
                                        <p:strVal val="visible"/>
                                      </p:to>
                                    </p:set>
                                    <p:animEffect transition="in" filter="slide(fromLeft)">
                                      <p:cBhvr>
                                        <p:cTn id="44" dur="500"/>
                                        <p:tgtEl>
                                          <p:spTgt spid="294922"/>
                                        </p:tgtEl>
                                      </p:cBhvr>
                                    </p:animEffect>
                                  </p:childTnLst>
                                </p:cTn>
                              </p:par>
                            </p:childTnLst>
                          </p:cTn>
                        </p:par>
                        <p:par>
                          <p:cTn id="45" fill="hold">
                            <p:stCondLst>
                              <p:cond delay="10500"/>
                            </p:stCondLst>
                            <p:childTnLst>
                              <p:par>
                                <p:cTn id="46" presetID="12" presetClass="entr" presetSubtype="8" fill="hold" grpId="0" nodeType="afterEffect">
                                  <p:stCondLst>
                                    <p:cond delay="1000"/>
                                  </p:stCondLst>
                                  <p:childTnLst>
                                    <p:set>
                                      <p:cBhvr>
                                        <p:cTn id="47" dur="1" fill="hold">
                                          <p:stCondLst>
                                            <p:cond delay="0"/>
                                          </p:stCondLst>
                                        </p:cTn>
                                        <p:tgtEl>
                                          <p:spTgt spid="294916"/>
                                        </p:tgtEl>
                                        <p:attrNameLst>
                                          <p:attrName>style.visibility</p:attrName>
                                        </p:attrNameLst>
                                      </p:cBhvr>
                                      <p:to>
                                        <p:strVal val="visible"/>
                                      </p:to>
                                    </p:set>
                                    <p:animEffect transition="in" filter="slide(fromLeft)">
                                      <p:cBhvr>
                                        <p:cTn id="48" dur="500"/>
                                        <p:tgtEl>
                                          <p:spTgt spid="294916"/>
                                        </p:tgtEl>
                                      </p:cBhvr>
                                    </p:animEffect>
                                  </p:childTnLst>
                                </p:cTn>
                              </p:par>
                            </p:childTnLst>
                          </p:cTn>
                        </p:par>
                        <p:par>
                          <p:cTn id="49" fill="hold">
                            <p:stCondLst>
                              <p:cond delay="12000"/>
                            </p:stCondLst>
                            <p:childTnLst>
                              <p:par>
                                <p:cTn id="50" presetID="12" presetClass="entr" presetSubtype="8" fill="hold" grpId="0" nodeType="afterEffect">
                                  <p:stCondLst>
                                    <p:cond delay="1000"/>
                                  </p:stCondLst>
                                  <p:childTnLst>
                                    <p:set>
                                      <p:cBhvr>
                                        <p:cTn id="51" dur="1" fill="hold">
                                          <p:stCondLst>
                                            <p:cond delay="0"/>
                                          </p:stCondLst>
                                        </p:cTn>
                                        <p:tgtEl>
                                          <p:spTgt spid="294917"/>
                                        </p:tgtEl>
                                        <p:attrNameLst>
                                          <p:attrName>style.visibility</p:attrName>
                                        </p:attrNameLst>
                                      </p:cBhvr>
                                      <p:to>
                                        <p:strVal val="visible"/>
                                      </p:to>
                                    </p:set>
                                    <p:animEffect transition="in" filter="slide(fromLeft)">
                                      <p:cBhvr>
                                        <p:cTn id="52" dur="500"/>
                                        <p:tgtEl>
                                          <p:spTgt spid="294917"/>
                                        </p:tgtEl>
                                      </p:cBhvr>
                                    </p:animEffect>
                                  </p:childTnLst>
                                </p:cTn>
                              </p:par>
                            </p:childTnLst>
                          </p:cTn>
                        </p:par>
                        <p:par>
                          <p:cTn id="53" fill="hold">
                            <p:stCondLst>
                              <p:cond delay="13500"/>
                            </p:stCondLst>
                            <p:childTnLst>
                              <p:par>
                                <p:cTn id="54" presetID="12" presetClass="entr" presetSubtype="1" fill="hold" grpId="0" nodeType="afterEffect">
                                  <p:stCondLst>
                                    <p:cond delay="1000"/>
                                  </p:stCondLst>
                                  <p:childTnLst>
                                    <p:set>
                                      <p:cBhvr>
                                        <p:cTn id="55" dur="1" fill="hold">
                                          <p:stCondLst>
                                            <p:cond delay="0"/>
                                          </p:stCondLst>
                                        </p:cTn>
                                        <p:tgtEl>
                                          <p:spTgt spid="294920"/>
                                        </p:tgtEl>
                                        <p:attrNameLst>
                                          <p:attrName>style.visibility</p:attrName>
                                        </p:attrNameLst>
                                      </p:cBhvr>
                                      <p:to>
                                        <p:strVal val="visible"/>
                                      </p:to>
                                    </p:set>
                                    <p:animEffect transition="in" filter="slide(fromTop)">
                                      <p:cBhvr>
                                        <p:cTn id="56" dur="500"/>
                                        <p:tgtEl>
                                          <p:spTgt spid="294920"/>
                                        </p:tgtEl>
                                      </p:cBhvr>
                                    </p:animEffect>
                                  </p:childTnLst>
                                </p:cTn>
                              </p:par>
                            </p:childTnLst>
                          </p:cTn>
                        </p:par>
                        <p:par>
                          <p:cTn id="57" fill="hold">
                            <p:stCondLst>
                              <p:cond delay="15000"/>
                            </p:stCondLst>
                            <p:childTnLst>
                              <p:par>
                                <p:cTn id="58" presetID="12" presetClass="entr" presetSubtype="8" fill="hold" grpId="0" nodeType="afterEffect">
                                  <p:stCondLst>
                                    <p:cond delay="1000"/>
                                  </p:stCondLst>
                                  <p:childTnLst>
                                    <p:set>
                                      <p:cBhvr>
                                        <p:cTn id="59" dur="1" fill="hold">
                                          <p:stCondLst>
                                            <p:cond delay="0"/>
                                          </p:stCondLst>
                                        </p:cTn>
                                        <p:tgtEl>
                                          <p:spTgt spid="294919"/>
                                        </p:tgtEl>
                                        <p:attrNameLst>
                                          <p:attrName>style.visibility</p:attrName>
                                        </p:attrNameLst>
                                      </p:cBhvr>
                                      <p:to>
                                        <p:strVal val="visible"/>
                                      </p:to>
                                    </p:set>
                                    <p:animEffect transition="in" filter="slide(fromLeft)">
                                      <p:cBhvr>
                                        <p:cTn id="60" dur="500"/>
                                        <p:tgtEl>
                                          <p:spTgt spid="294919"/>
                                        </p:tgtEl>
                                      </p:cBhvr>
                                    </p:animEffect>
                                  </p:childTnLst>
                                </p:cTn>
                              </p:par>
                            </p:childTnLst>
                          </p:cTn>
                        </p:par>
                        <p:par>
                          <p:cTn id="61" fill="hold">
                            <p:stCondLst>
                              <p:cond delay="16500"/>
                            </p:stCondLst>
                            <p:childTnLst>
                              <p:par>
                                <p:cTn id="62" presetID="12" presetClass="entr" presetSubtype="8" fill="hold" grpId="0" nodeType="afterEffect">
                                  <p:stCondLst>
                                    <p:cond delay="1000"/>
                                  </p:stCondLst>
                                  <p:childTnLst>
                                    <p:set>
                                      <p:cBhvr>
                                        <p:cTn id="63" dur="1" fill="hold">
                                          <p:stCondLst>
                                            <p:cond delay="0"/>
                                          </p:stCondLst>
                                        </p:cTn>
                                        <p:tgtEl>
                                          <p:spTgt spid="294924"/>
                                        </p:tgtEl>
                                        <p:attrNameLst>
                                          <p:attrName>style.visibility</p:attrName>
                                        </p:attrNameLst>
                                      </p:cBhvr>
                                      <p:to>
                                        <p:strVal val="visible"/>
                                      </p:to>
                                    </p:set>
                                    <p:animEffect transition="in" filter="slide(fromLeft)">
                                      <p:cBhvr>
                                        <p:cTn id="64" dur="500"/>
                                        <p:tgtEl>
                                          <p:spTgt spid="294924"/>
                                        </p:tgtEl>
                                      </p:cBhvr>
                                    </p:animEffect>
                                  </p:childTnLst>
                                </p:cTn>
                              </p:par>
                            </p:childTnLst>
                          </p:cTn>
                        </p:par>
                        <p:par>
                          <p:cTn id="65" fill="hold">
                            <p:stCondLst>
                              <p:cond delay="18000"/>
                            </p:stCondLst>
                            <p:childTnLst>
                              <p:par>
                                <p:cTn id="66" presetID="12" presetClass="entr" presetSubtype="2" fill="hold" grpId="0" nodeType="afterEffect">
                                  <p:stCondLst>
                                    <p:cond delay="1000"/>
                                  </p:stCondLst>
                                  <p:childTnLst>
                                    <p:set>
                                      <p:cBhvr>
                                        <p:cTn id="67" dur="1" fill="hold">
                                          <p:stCondLst>
                                            <p:cond delay="0"/>
                                          </p:stCondLst>
                                        </p:cTn>
                                        <p:tgtEl>
                                          <p:spTgt spid="294923"/>
                                        </p:tgtEl>
                                        <p:attrNameLst>
                                          <p:attrName>style.visibility</p:attrName>
                                        </p:attrNameLst>
                                      </p:cBhvr>
                                      <p:to>
                                        <p:strVal val="visible"/>
                                      </p:to>
                                    </p:set>
                                    <p:animEffect transition="in" filter="slide(fromRight)">
                                      <p:cBhvr>
                                        <p:cTn id="68" dur="500"/>
                                        <p:tgtEl>
                                          <p:spTgt spid="294923"/>
                                        </p:tgtEl>
                                      </p:cBhvr>
                                    </p:animEffect>
                                  </p:childTnLst>
                                </p:cTn>
                              </p:par>
                            </p:childTnLst>
                          </p:cTn>
                        </p:par>
                        <p:par>
                          <p:cTn id="69" fill="hold">
                            <p:stCondLst>
                              <p:cond delay="19500"/>
                            </p:stCondLst>
                            <p:childTnLst>
                              <p:par>
                                <p:cTn id="70" presetID="12" presetClass="entr" presetSubtype="8" fill="hold" grpId="0" nodeType="afterEffect">
                                  <p:stCondLst>
                                    <p:cond delay="1000"/>
                                  </p:stCondLst>
                                  <p:childTnLst>
                                    <p:set>
                                      <p:cBhvr>
                                        <p:cTn id="71" dur="1" fill="hold">
                                          <p:stCondLst>
                                            <p:cond delay="0"/>
                                          </p:stCondLst>
                                        </p:cTn>
                                        <p:tgtEl>
                                          <p:spTgt spid="294925"/>
                                        </p:tgtEl>
                                        <p:attrNameLst>
                                          <p:attrName>style.visibility</p:attrName>
                                        </p:attrNameLst>
                                      </p:cBhvr>
                                      <p:to>
                                        <p:strVal val="visible"/>
                                      </p:to>
                                    </p:set>
                                    <p:animEffect transition="in" filter="slide(fromLeft)">
                                      <p:cBhvr>
                                        <p:cTn id="72" dur="500"/>
                                        <p:tgtEl>
                                          <p:spTgt spid="2949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4914" grpId="0" animBg="1"/>
      <p:bldP spid="294915" grpId="0" animBg="1"/>
      <p:bldP spid="294916" grpId="0" animBg="1"/>
      <p:bldP spid="294917" grpId="0" autoUpdateAnimBg="0"/>
      <p:bldP spid="294918" grpId="0" animBg="1"/>
      <p:bldP spid="294919" grpId="0" animBg="1"/>
      <p:bldP spid="294920" grpId="0" animBg="1"/>
      <p:bldP spid="294921" grpId="0" autoUpdateAnimBg="0"/>
      <p:bldP spid="294922" grpId="0" autoUpdateAnimBg="0"/>
      <p:bldP spid="294923" grpId="0" animBg="1"/>
      <p:bldP spid="294924" grpId="0" autoUpdateAnimBg="0"/>
      <p:bldP spid="294925" grpId="0" autoUpdateAnimBg="0"/>
      <p:bldP spid="294933" grpId="0" animBg="1"/>
      <p:bldP spid="294934" grpId="0" autoUpdateAnimBg="0"/>
      <p:bldP spid="294935" grpId="0" animBg="1"/>
      <p:bldP spid="294987" grpId="0" animBg="1"/>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a:spLocks noChangeArrowheads="1"/>
          </p:cNvSpPr>
          <p:nvPr/>
        </p:nvSpPr>
        <p:spPr bwMode="auto">
          <a:xfrm rot="5400000">
            <a:off x="452211" y="1255486"/>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3" name="AutoShape 3"/>
          <p:cNvSpPr>
            <a:spLocks noChangeArrowheads="1"/>
          </p:cNvSpPr>
          <p:nvPr/>
        </p:nvSpPr>
        <p:spPr bwMode="auto">
          <a:xfrm rot="5400000">
            <a:off x="452211" y="2074636"/>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4" name="AutoShape 4"/>
          <p:cNvSpPr>
            <a:spLocks noChangeArrowheads="1"/>
          </p:cNvSpPr>
          <p:nvPr/>
        </p:nvSpPr>
        <p:spPr bwMode="auto">
          <a:xfrm rot="10800000">
            <a:off x="2604861" y="3598636"/>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5" name="AutoShape 5"/>
          <p:cNvSpPr>
            <a:spLocks noChangeArrowheads="1"/>
          </p:cNvSpPr>
          <p:nvPr/>
        </p:nvSpPr>
        <p:spPr bwMode="auto">
          <a:xfrm rot="10800000">
            <a:off x="4528911" y="3598636"/>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6" name="AutoShape 6"/>
          <p:cNvSpPr>
            <a:spLocks noChangeArrowheads="1"/>
          </p:cNvSpPr>
          <p:nvPr/>
        </p:nvSpPr>
        <p:spPr bwMode="auto">
          <a:xfrm rot="10800000">
            <a:off x="6472011" y="3598636"/>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7" name="Rectangle 7"/>
          <p:cNvSpPr>
            <a:spLocks noChangeArrowheads="1"/>
          </p:cNvSpPr>
          <p:nvPr/>
        </p:nvSpPr>
        <p:spPr bwMode="auto">
          <a:xfrm>
            <a:off x="690336" y="1090386"/>
            <a:ext cx="7524750" cy="895350"/>
          </a:xfrm>
          <a:prstGeom prst="rect">
            <a:avLst/>
          </a:prstGeom>
          <a:noFill/>
          <a:ln w="12700">
            <a:noFill/>
            <a:miter lim="800000"/>
            <a:headEnd/>
            <a:tailEnd/>
          </a:ln>
          <a:effectLst/>
        </p:spPr>
        <p:txBody>
          <a:bodyPr wrap="none" anchor="ctr"/>
          <a:lstStyle/>
          <a:p>
            <a:pPr algn="l">
              <a:lnSpc>
                <a:spcPct val="90000"/>
              </a:lnSpc>
              <a:spcBef>
                <a:spcPct val="20000"/>
              </a:spcBef>
              <a:buClr>
                <a:srgbClr val="66FFFF"/>
              </a:buClr>
              <a:buSzPct val="75000"/>
              <a:buFont typeface="Monotype Sorts" charset="2"/>
              <a:buChar char="n"/>
            </a:pPr>
            <a:r>
              <a:rPr lang="en-US" sz="2400">
                <a:effectLst>
                  <a:outerShdw blurRad="38100" dist="38100" dir="2700000" algn="tl">
                    <a:srgbClr val="000000"/>
                  </a:outerShdw>
                </a:effectLst>
                <a:latin typeface="Book Antiqua" pitchFamily="18" charset="0"/>
              </a:rPr>
              <a:t>    The equality part of the hypotheses always appears</a:t>
            </a:r>
          </a:p>
          <a:p>
            <a:pPr algn="l">
              <a:lnSpc>
                <a:spcPct val="90000"/>
              </a:lnSpc>
              <a:spcBef>
                <a:spcPct val="20000"/>
              </a:spcBef>
              <a:buClr>
                <a:srgbClr val="66FFFF"/>
              </a:buClr>
              <a:buSzPct val="75000"/>
              <a:buFont typeface="Monotype Sorts" charset="2"/>
              <a:buNone/>
            </a:pPr>
            <a:r>
              <a:rPr lang="en-US" sz="2400">
                <a:effectLst>
                  <a:outerShdw blurRad="38100" dist="38100" dir="2700000" algn="tl">
                    <a:srgbClr val="000000"/>
                  </a:outerShdw>
                </a:effectLst>
                <a:latin typeface="Book Antiqua" pitchFamily="18" charset="0"/>
              </a:rPr>
              <a:t>      in the null hypothesis.</a:t>
            </a:r>
            <a:endParaRPr lang="en-US">
              <a:effectLst>
                <a:outerShdw blurRad="38100" dist="38100" dir="2700000" algn="tl">
                  <a:srgbClr val="000000"/>
                </a:outerShdw>
              </a:effectLst>
              <a:latin typeface="Book Antiqua" pitchFamily="18" charset="0"/>
            </a:endParaRPr>
          </a:p>
        </p:txBody>
      </p:sp>
      <p:sp>
        <p:nvSpPr>
          <p:cNvPr id="8" name="Rectangle 8"/>
          <p:cNvSpPr>
            <a:spLocks noChangeArrowheads="1"/>
          </p:cNvSpPr>
          <p:nvPr/>
        </p:nvSpPr>
        <p:spPr bwMode="auto">
          <a:xfrm>
            <a:off x="671286" y="2004786"/>
            <a:ext cx="7524750" cy="1543050"/>
          </a:xfrm>
          <a:prstGeom prst="rect">
            <a:avLst/>
          </a:prstGeom>
          <a:noFill/>
          <a:ln w="12700">
            <a:noFill/>
            <a:miter lim="800000"/>
            <a:headEnd/>
            <a:tailEnd/>
          </a:ln>
          <a:effectLst/>
        </p:spPr>
        <p:txBody>
          <a:bodyPr wrap="none" anchor="ctr"/>
          <a:lstStyle/>
          <a:p>
            <a:pPr algn="l">
              <a:lnSpc>
                <a:spcPct val="110000"/>
              </a:lnSpc>
              <a:buClr>
                <a:srgbClr val="66FFFF"/>
              </a:buClr>
              <a:buFont typeface="Wingdings" pitchFamily="2" charset="2"/>
              <a:buChar char="n"/>
            </a:pPr>
            <a:r>
              <a:rPr lang="en-US" sz="2400" dirty="0">
                <a:effectLst>
                  <a:outerShdw blurRad="38100" dist="38100" dir="2700000" algn="tl">
                    <a:srgbClr val="000000"/>
                  </a:outerShdw>
                </a:effectLst>
                <a:latin typeface="Book Antiqua" pitchFamily="18" charset="0"/>
              </a:rPr>
              <a:t>   In general, a hypothesis test about the value of a</a:t>
            </a:r>
          </a:p>
          <a:p>
            <a:pPr algn="l">
              <a:lnSpc>
                <a:spcPct val="110000"/>
              </a:lnSpc>
              <a:buClr>
                <a:srgbClr val="66FFFF"/>
              </a:buClr>
              <a:buFont typeface="Wingdings" pitchFamily="2" charset="2"/>
              <a:buNone/>
            </a:pPr>
            <a:r>
              <a:rPr lang="en-US" sz="2400" dirty="0">
                <a:effectLst>
                  <a:outerShdw blurRad="38100" dist="38100" dir="2700000" algn="tl">
                    <a:srgbClr val="000000"/>
                  </a:outerShdw>
                </a:effectLst>
                <a:latin typeface="Book Antiqua" pitchFamily="18" charset="0"/>
              </a:rPr>
              <a:t>      population proportion </a:t>
            </a:r>
            <a:r>
              <a:rPr lang="en-US" sz="2400" i="1" dirty="0">
                <a:effectLst>
                  <a:outerShdw blurRad="38100" dist="38100" dir="2700000" algn="tl">
                    <a:srgbClr val="000000"/>
                  </a:outerShdw>
                </a:effectLst>
                <a:latin typeface="Book Antiqua" pitchFamily="18" charset="0"/>
              </a:rPr>
              <a:t>p</a:t>
            </a:r>
            <a:r>
              <a:rPr lang="en-US" sz="2400" baseline="-25000" dirty="0">
                <a:effectLst>
                  <a:outerShdw blurRad="38100" dist="38100" dir="2700000" algn="tl">
                    <a:srgbClr val="000000"/>
                  </a:outerShdw>
                </a:effectLst>
                <a:latin typeface="Book Antiqua" pitchFamily="18" charset="0"/>
              </a:rPr>
              <a:t> </a:t>
            </a:r>
            <a:r>
              <a:rPr lang="en-US" sz="2400" dirty="0">
                <a:effectLst>
                  <a:outerShdw blurRad="38100" dist="38100" dir="2700000" algn="tl">
                    <a:srgbClr val="000000"/>
                  </a:outerShdw>
                </a:effectLst>
                <a:latin typeface="Book Antiqua" pitchFamily="18" charset="0"/>
              </a:rPr>
              <a:t>must take one of the</a:t>
            </a:r>
          </a:p>
          <a:p>
            <a:pPr algn="l">
              <a:lnSpc>
                <a:spcPct val="110000"/>
              </a:lnSpc>
              <a:buClr>
                <a:srgbClr val="66FFFF"/>
              </a:buClr>
              <a:buFont typeface="Wingdings" pitchFamily="2" charset="2"/>
              <a:buNone/>
            </a:pPr>
            <a:r>
              <a:rPr lang="en-US" sz="2400" dirty="0">
                <a:effectLst>
                  <a:outerShdw blurRad="38100" dist="38100" dir="2700000" algn="tl">
                    <a:srgbClr val="000000"/>
                  </a:outerShdw>
                </a:effectLst>
                <a:latin typeface="Book Antiqua" pitchFamily="18" charset="0"/>
              </a:rPr>
              <a:t>      following three forms (where </a:t>
            </a:r>
            <a:r>
              <a:rPr lang="en-US" sz="2400" i="1" dirty="0">
                <a:effectLst>
                  <a:outerShdw blurRad="38100" dist="38100" dir="2700000" algn="tl">
                    <a:srgbClr val="000000"/>
                  </a:outerShdw>
                </a:effectLst>
                <a:latin typeface="Book Antiqua" pitchFamily="18" charset="0"/>
              </a:rPr>
              <a:t>p</a:t>
            </a:r>
            <a:r>
              <a:rPr lang="en-US" sz="2400" baseline="-25000" dirty="0">
                <a:effectLst>
                  <a:outerShdw blurRad="38100" dist="38100" dir="2700000" algn="tl">
                    <a:srgbClr val="000000"/>
                  </a:outerShdw>
                </a:effectLst>
                <a:latin typeface="Book Antiqua" pitchFamily="18" charset="0"/>
              </a:rPr>
              <a:t>0</a:t>
            </a:r>
            <a:r>
              <a:rPr lang="en-US" sz="2400" dirty="0">
                <a:effectLst>
                  <a:outerShdw blurRad="38100" dist="38100" dir="2700000" algn="tl">
                    <a:srgbClr val="000000"/>
                  </a:outerShdw>
                </a:effectLst>
                <a:latin typeface="Book Antiqua" pitchFamily="18" charset="0"/>
              </a:rPr>
              <a:t> is the hypothesized</a:t>
            </a:r>
          </a:p>
          <a:p>
            <a:pPr algn="l">
              <a:lnSpc>
                <a:spcPct val="110000"/>
              </a:lnSpc>
              <a:buClr>
                <a:srgbClr val="66FFFF"/>
              </a:buClr>
              <a:buFont typeface="Wingdings" pitchFamily="2" charset="2"/>
              <a:buNone/>
            </a:pPr>
            <a:r>
              <a:rPr lang="en-US" sz="2400" dirty="0">
                <a:effectLst>
                  <a:outerShdw blurRad="38100" dist="38100" dir="2700000" algn="tl">
                    <a:srgbClr val="000000"/>
                  </a:outerShdw>
                </a:effectLst>
                <a:latin typeface="Book Antiqua" pitchFamily="18" charset="0"/>
              </a:rPr>
              <a:t>      value of the population proportion).</a:t>
            </a:r>
          </a:p>
        </p:txBody>
      </p:sp>
      <p:sp>
        <p:nvSpPr>
          <p:cNvPr id="9" name="Rectangle 9"/>
          <p:cNvSpPr>
            <a:spLocks noChangeArrowheads="1"/>
          </p:cNvSpPr>
          <p:nvPr/>
        </p:nvSpPr>
        <p:spPr bwMode="auto">
          <a:xfrm>
            <a:off x="690563" y="141288"/>
            <a:ext cx="7772400" cy="8143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A Summary of Forms for Null and Alternative Hypotheses About a Population Proportion</a:t>
            </a:r>
          </a:p>
        </p:txBody>
      </p:sp>
      <p:sp>
        <p:nvSpPr>
          <p:cNvPr id="10" name="Text Box 13"/>
          <p:cNvSpPr txBox="1">
            <a:spLocks noChangeArrowheads="1"/>
          </p:cNvSpPr>
          <p:nvPr/>
        </p:nvSpPr>
        <p:spPr bwMode="auto">
          <a:xfrm>
            <a:off x="1822224" y="5124224"/>
            <a:ext cx="1670050" cy="822325"/>
          </a:xfrm>
          <a:prstGeom prst="rect">
            <a:avLst/>
          </a:prstGeom>
          <a:noFill/>
          <a:ln w="12700">
            <a:noFill/>
            <a:miter lim="800000"/>
            <a:headEnd/>
            <a:tailEnd/>
          </a:ln>
          <a:effectLst/>
        </p:spPr>
        <p:txBody>
          <a:bodyPr wrap="none">
            <a:spAutoFit/>
          </a:bodyPr>
          <a:lstStyle/>
          <a:p>
            <a:r>
              <a:rPr lang="en-US" sz="2400" dirty="0">
                <a:effectLst>
                  <a:outerShdw blurRad="38100" dist="38100" dir="2700000" algn="tl">
                    <a:srgbClr val="000000"/>
                  </a:outerShdw>
                </a:effectLst>
                <a:latin typeface="Book Antiqua" pitchFamily="18" charset="0"/>
              </a:rPr>
              <a:t>One-tailed</a:t>
            </a:r>
          </a:p>
          <a:p>
            <a:r>
              <a:rPr lang="en-US" sz="2400" dirty="0">
                <a:effectLst>
                  <a:outerShdw blurRad="38100" dist="38100" dir="2700000" algn="tl">
                    <a:srgbClr val="000000"/>
                  </a:outerShdw>
                </a:effectLst>
                <a:latin typeface="Book Antiqua" pitchFamily="18" charset="0"/>
              </a:rPr>
              <a:t>(lower tail)</a:t>
            </a:r>
          </a:p>
        </p:txBody>
      </p:sp>
      <p:sp>
        <p:nvSpPr>
          <p:cNvPr id="11" name="Text Box 14"/>
          <p:cNvSpPr txBox="1">
            <a:spLocks noChangeArrowheads="1"/>
          </p:cNvSpPr>
          <p:nvPr/>
        </p:nvSpPr>
        <p:spPr bwMode="auto">
          <a:xfrm>
            <a:off x="3763736" y="5124224"/>
            <a:ext cx="1709738" cy="822325"/>
          </a:xfrm>
          <a:prstGeom prst="rect">
            <a:avLst/>
          </a:prstGeom>
          <a:noFill/>
          <a:ln w="12700">
            <a:noFill/>
            <a:miter lim="800000"/>
            <a:headEnd/>
            <a:tailEnd/>
          </a:ln>
          <a:effectLst/>
        </p:spPr>
        <p:txBody>
          <a:bodyPr wrap="none">
            <a:spAutoFit/>
          </a:bodyPr>
          <a:lstStyle/>
          <a:p>
            <a:r>
              <a:rPr lang="en-US" sz="2400" dirty="0">
                <a:effectLst>
                  <a:outerShdw blurRad="38100" dist="38100" dir="2700000" algn="tl">
                    <a:srgbClr val="000000"/>
                  </a:outerShdw>
                </a:effectLst>
                <a:latin typeface="Book Antiqua" pitchFamily="18" charset="0"/>
              </a:rPr>
              <a:t>One-tailed</a:t>
            </a:r>
          </a:p>
          <a:p>
            <a:r>
              <a:rPr lang="en-US" sz="2400" dirty="0">
                <a:effectLst>
                  <a:outerShdw blurRad="38100" dist="38100" dir="2700000" algn="tl">
                    <a:srgbClr val="000000"/>
                  </a:outerShdw>
                </a:effectLst>
                <a:latin typeface="Book Antiqua" pitchFamily="18" charset="0"/>
              </a:rPr>
              <a:t>(upper tail)</a:t>
            </a:r>
          </a:p>
        </p:txBody>
      </p:sp>
      <p:sp>
        <p:nvSpPr>
          <p:cNvPr id="12" name="Text Box 15"/>
          <p:cNvSpPr txBox="1">
            <a:spLocks noChangeArrowheads="1"/>
          </p:cNvSpPr>
          <p:nvPr/>
        </p:nvSpPr>
        <p:spPr bwMode="auto">
          <a:xfrm>
            <a:off x="5752874" y="5124224"/>
            <a:ext cx="1655762" cy="457200"/>
          </a:xfrm>
          <a:prstGeom prst="rect">
            <a:avLst/>
          </a:prstGeom>
          <a:noFill/>
          <a:ln w="12700">
            <a:noFill/>
            <a:miter lim="800000"/>
            <a:headEnd/>
            <a:tailEnd/>
          </a:ln>
          <a:effectLst/>
        </p:spPr>
        <p:txBody>
          <a:bodyPr wrap="none">
            <a:spAutoFit/>
          </a:bodyPr>
          <a:lstStyle/>
          <a:p>
            <a:r>
              <a:rPr lang="en-US" sz="2400" dirty="0">
                <a:effectLst>
                  <a:outerShdw blurRad="38100" dist="38100" dir="2700000" algn="tl">
                    <a:srgbClr val="000000"/>
                  </a:outerShdw>
                </a:effectLst>
                <a:latin typeface="Book Antiqua" pitchFamily="18" charset="0"/>
              </a:rPr>
              <a:t>Two-tailed</a:t>
            </a:r>
          </a:p>
        </p:txBody>
      </p:sp>
      <p:grpSp>
        <p:nvGrpSpPr>
          <p:cNvPr id="25" name="Group 24"/>
          <p:cNvGrpSpPr/>
          <p:nvPr/>
        </p:nvGrpSpPr>
        <p:grpSpPr>
          <a:xfrm>
            <a:off x="1785711" y="3855811"/>
            <a:ext cx="1822450" cy="1203325"/>
            <a:chOff x="1800225" y="3870325"/>
            <a:chExt cx="1822450" cy="1203325"/>
          </a:xfr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scene3d>
            <a:camera prst="orthographicFront">
              <a:rot lat="0" lon="0" rev="0"/>
            </a:camera>
            <a:lightRig rig="balanced" dir="t">
              <a:rot lat="0" lon="0" rev="8700000"/>
            </a:lightRig>
          </a:scene3d>
        </p:grpSpPr>
        <p:sp>
          <p:nvSpPr>
            <p:cNvPr id="14" name="Rectangle 12"/>
            <p:cNvSpPr>
              <a:spLocks noChangeArrowheads="1"/>
            </p:cNvSpPr>
            <p:nvPr/>
          </p:nvSpPr>
          <p:spPr bwMode="auto">
            <a:xfrm>
              <a:off x="1800225" y="3870325"/>
              <a:ext cx="1822450" cy="1203325"/>
            </a:xfrm>
            <a:prstGeom prst="rect">
              <a:avLst/>
            </a:prstGeom>
            <a:grpFill/>
            <a:ln w="6350">
              <a:noFill/>
              <a:miter lim="800000"/>
              <a:headEnd/>
              <a:tailEnd/>
            </a:ln>
            <a:effectLst>
              <a:outerShdw blurRad="44450" dist="27940" dir="5400000" algn="ctr">
                <a:srgbClr val="000000">
                  <a:alpha val="32000"/>
                </a:srgbClr>
              </a:outerShdw>
            </a:effectLst>
            <a:sp3d>
              <a:bevelT w="190500" h="38100"/>
            </a:sp3d>
          </p:spPr>
          <p:txBody>
            <a:bodyPr wrap="none" anchor="ctr"/>
            <a:lstStyle/>
            <a:p>
              <a:endParaRPr lang="en-US"/>
            </a:p>
          </p:txBody>
        </p:sp>
        <p:sp>
          <p:nvSpPr>
            <p:cNvPr id="15" name="TextBox 14"/>
            <p:cNvSpPr txBox="1"/>
            <p:nvPr/>
          </p:nvSpPr>
          <p:spPr>
            <a:xfrm>
              <a:off x="2006600" y="3987800"/>
              <a:ext cx="1430200" cy="461665"/>
            </a:xfrm>
            <a:prstGeom prst="rect">
              <a:avLst/>
            </a:prstGeom>
            <a:grpFill/>
            <a:ln>
              <a:noFill/>
            </a:ln>
            <a:effectLst>
              <a:outerShdw blurRad="44450" dist="27940" dir="5400000" algn="ctr">
                <a:srgbClr val="000000">
                  <a:alpha val="32000"/>
                </a:srgbClr>
              </a:outerShdw>
            </a:effectLst>
            <a:sp3d>
              <a:bevelT w="190500" h="38100"/>
            </a:sp3d>
          </p:spPr>
          <p:txBody>
            <a:bodyPr wrap="none" rtlCol="0">
              <a:spAutoFit/>
            </a:bodyPr>
            <a:lstStyle/>
            <a:p>
              <a:r>
                <a:rPr lang="en-US" sz="2400" i="1" dirty="0">
                  <a:latin typeface="+mn-lt"/>
                </a:rPr>
                <a:t>H</a:t>
              </a:r>
              <a:r>
                <a:rPr lang="en-US" sz="2400" baseline="-25000" dirty="0">
                  <a:latin typeface="+mn-lt"/>
                </a:rPr>
                <a:t>0</a:t>
              </a:r>
              <a:r>
                <a:rPr lang="en-US" sz="2400" dirty="0">
                  <a:latin typeface="+mn-lt"/>
                </a:rPr>
                <a:t>: </a:t>
              </a:r>
              <a:r>
                <a:rPr lang="en-US" sz="2400" i="1" dirty="0">
                  <a:latin typeface="+mn-lt"/>
                </a:rPr>
                <a:t>p</a:t>
              </a:r>
              <a:r>
                <a:rPr lang="en-US" sz="2400" dirty="0">
                  <a:latin typeface="+mn-lt"/>
                </a:rPr>
                <a:t> </a:t>
              </a:r>
              <a:r>
                <a:rPr lang="en-US" sz="2400" u="sng" dirty="0">
                  <a:latin typeface="+mn-lt"/>
                </a:rPr>
                <a:t>&gt;</a:t>
              </a:r>
              <a:r>
                <a:rPr lang="en-US" sz="2400" dirty="0">
                  <a:latin typeface="+mn-lt"/>
                </a:rPr>
                <a:t> </a:t>
              </a:r>
              <a:r>
                <a:rPr lang="en-US" sz="2400" i="1" dirty="0">
                  <a:latin typeface="+mn-lt"/>
                </a:rPr>
                <a:t>p</a:t>
              </a:r>
              <a:r>
                <a:rPr lang="en-US" sz="2400" baseline="-25000" dirty="0">
                  <a:latin typeface="+mn-lt"/>
                </a:rPr>
                <a:t>0</a:t>
              </a:r>
            </a:p>
          </p:txBody>
        </p:sp>
        <p:sp>
          <p:nvSpPr>
            <p:cNvPr id="16" name="TextBox 15"/>
            <p:cNvSpPr txBox="1"/>
            <p:nvPr/>
          </p:nvSpPr>
          <p:spPr>
            <a:xfrm>
              <a:off x="2006600" y="4445000"/>
              <a:ext cx="1430200" cy="461665"/>
            </a:xfrm>
            <a:prstGeom prst="rect">
              <a:avLst/>
            </a:prstGeom>
            <a:grpFill/>
            <a:ln>
              <a:noFill/>
            </a:ln>
            <a:effectLst>
              <a:outerShdw blurRad="44450" dist="27940" dir="5400000" algn="ctr">
                <a:srgbClr val="000000">
                  <a:alpha val="32000"/>
                </a:srgbClr>
              </a:outerShdw>
            </a:effectLst>
            <a:sp3d>
              <a:bevelT w="190500" h="38100"/>
            </a:sp3d>
          </p:spPr>
          <p:txBody>
            <a:bodyPr wrap="none" rtlCol="0">
              <a:spAutoFit/>
            </a:bodyPr>
            <a:lstStyle/>
            <a:p>
              <a:r>
                <a:rPr lang="en-US" sz="2400" i="1" dirty="0">
                  <a:latin typeface="+mn-lt"/>
                </a:rPr>
                <a:t>H</a:t>
              </a:r>
              <a:r>
                <a:rPr lang="en-US" sz="2400" baseline="-25000" dirty="0">
                  <a:latin typeface="+mn-lt"/>
                </a:rPr>
                <a:t>a</a:t>
              </a:r>
              <a:r>
                <a:rPr lang="en-US" sz="2400" dirty="0">
                  <a:latin typeface="+mn-lt"/>
                </a:rPr>
                <a:t>: </a:t>
              </a:r>
              <a:r>
                <a:rPr lang="en-US" sz="2400" i="1" dirty="0">
                  <a:latin typeface="+mn-lt"/>
                </a:rPr>
                <a:t>p</a:t>
              </a:r>
              <a:r>
                <a:rPr lang="en-US" sz="2400" dirty="0">
                  <a:latin typeface="+mn-lt"/>
                </a:rPr>
                <a:t> &lt; </a:t>
              </a:r>
              <a:r>
                <a:rPr lang="en-US" sz="2400" i="1" dirty="0">
                  <a:latin typeface="+mn-lt"/>
                </a:rPr>
                <a:t>p</a:t>
              </a:r>
              <a:r>
                <a:rPr lang="en-US" sz="2400" baseline="-25000" dirty="0">
                  <a:latin typeface="+mn-lt"/>
                </a:rPr>
                <a:t>0</a:t>
              </a:r>
            </a:p>
          </p:txBody>
        </p:sp>
      </p:grpSp>
      <p:grpSp>
        <p:nvGrpSpPr>
          <p:cNvPr id="26" name="Group 25"/>
          <p:cNvGrpSpPr/>
          <p:nvPr/>
        </p:nvGrpSpPr>
        <p:grpSpPr>
          <a:xfrm>
            <a:off x="3728811" y="3866924"/>
            <a:ext cx="1822450" cy="1192212"/>
            <a:chOff x="3743325" y="3881438"/>
            <a:chExt cx="1822450" cy="1192212"/>
          </a:xfr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scene3d>
            <a:camera prst="orthographicFront">
              <a:rot lat="0" lon="0" rev="0"/>
            </a:camera>
            <a:lightRig rig="balanced" dir="t">
              <a:rot lat="0" lon="0" rev="8700000"/>
            </a:lightRig>
          </a:scene3d>
        </p:grpSpPr>
        <p:sp>
          <p:nvSpPr>
            <p:cNvPr id="18" name="Rectangle 10"/>
            <p:cNvSpPr>
              <a:spLocks noChangeArrowheads="1"/>
            </p:cNvSpPr>
            <p:nvPr/>
          </p:nvSpPr>
          <p:spPr bwMode="auto">
            <a:xfrm>
              <a:off x="3743325" y="3881438"/>
              <a:ext cx="1822450" cy="1192212"/>
            </a:xfrm>
            <a:prstGeom prst="rect">
              <a:avLst/>
            </a:prstGeom>
            <a:grpFill/>
            <a:ln w="6350">
              <a:noFill/>
              <a:miter lim="800000"/>
              <a:headEnd/>
              <a:tailEnd/>
            </a:ln>
            <a:effectLst>
              <a:outerShdw blurRad="44450" dist="27940" dir="5400000" algn="ctr">
                <a:srgbClr val="000000">
                  <a:alpha val="32000"/>
                </a:srgbClr>
              </a:outerShdw>
            </a:effectLst>
            <a:sp3d>
              <a:bevelT w="190500" h="38100"/>
            </a:sp3d>
          </p:spPr>
          <p:txBody>
            <a:bodyPr wrap="none" anchor="ctr"/>
            <a:lstStyle/>
            <a:p>
              <a:endParaRPr lang="en-US"/>
            </a:p>
          </p:txBody>
        </p:sp>
        <p:sp>
          <p:nvSpPr>
            <p:cNvPr id="19" name="TextBox 18"/>
            <p:cNvSpPr txBox="1"/>
            <p:nvPr/>
          </p:nvSpPr>
          <p:spPr>
            <a:xfrm>
              <a:off x="3924300" y="3987800"/>
              <a:ext cx="1430200" cy="461665"/>
            </a:xfrm>
            <a:prstGeom prst="rect">
              <a:avLst/>
            </a:prstGeom>
            <a:grpFill/>
            <a:ln>
              <a:noFill/>
            </a:ln>
            <a:effectLst>
              <a:outerShdw blurRad="44450" dist="27940" dir="5400000" algn="ctr">
                <a:srgbClr val="000000">
                  <a:alpha val="32000"/>
                </a:srgbClr>
              </a:outerShdw>
            </a:effectLst>
            <a:sp3d>
              <a:bevelT w="190500" h="38100"/>
            </a:sp3d>
          </p:spPr>
          <p:txBody>
            <a:bodyPr wrap="none" rtlCol="0">
              <a:spAutoFit/>
            </a:bodyPr>
            <a:lstStyle/>
            <a:p>
              <a:r>
                <a:rPr lang="en-US" sz="2400" i="1" dirty="0">
                  <a:latin typeface="+mn-lt"/>
                </a:rPr>
                <a:t>H</a:t>
              </a:r>
              <a:r>
                <a:rPr lang="en-US" sz="2400" baseline="-25000" dirty="0">
                  <a:latin typeface="+mn-lt"/>
                </a:rPr>
                <a:t>0</a:t>
              </a:r>
              <a:r>
                <a:rPr lang="en-US" sz="2400" dirty="0">
                  <a:latin typeface="+mn-lt"/>
                </a:rPr>
                <a:t>: </a:t>
              </a:r>
              <a:r>
                <a:rPr lang="en-US" sz="2400" i="1" dirty="0">
                  <a:latin typeface="+mn-lt"/>
                </a:rPr>
                <a:t>p</a:t>
              </a:r>
              <a:r>
                <a:rPr lang="en-US" sz="2400" dirty="0">
                  <a:latin typeface="+mn-lt"/>
                </a:rPr>
                <a:t> </a:t>
              </a:r>
              <a:r>
                <a:rPr lang="en-US" sz="2400" u="sng" dirty="0">
                  <a:latin typeface="+mn-lt"/>
                </a:rPr>
                <a:t>&lt;</a:t>
              </a:r>
              <a:r>
                <a:rPr lang="en-US" sz="2400" dirty="0">
                  <a:latin typeface="+mn-lt"/>
                </a:rPr>
                <a:t> </a:t>
              </a:r>
              <a:r>
                <a:rPr lang="en-US" sz="2400" i="1" dirty="0">
                  <a:latin typeface="+mn-lt"/>
                </a:rPr>
                <a:t>p</a:t>
              </a:r>
              <a:r>
                <a:rPr lang="en-US" sz="2400" baseline="-25000" dirty="0">
                  <a:latin typeface="+mn-lt"/>
                </a:rPr>
                <a:t>0</a:t>
              </a:r>
            </a:p>
          </p:txBody>
        </p:sp>
        <p:sp>
          <p:nvSpPr>
            <p:cNvPr id="20" name="TextBox 19"/>
            <p:cNvSpPr txBox="1"/>
            <p:nvPr/>
          </p:nvSpPr>
          <p:spPr>
            <a:xfrm>
              <a:off x="3937000" y="4457700"/>
              <a:ext cx="1430200" cy="461665"/>
            </a:xfrm>
            <a:prstGeom prst="rect">
              <a:avLst/>
            </a:prstGeom>
            <a:grpFill/>
            <a:ln>
              <a:noFill/>
            </a:ln>
            <a:effectLst>
              <a:outerShdw blurRad="44450" dist="27940" dir="5400000" algn="ctr">
                <a:srgbClr val="000000">
                  <a:alpha val="32000"/>
                </a:srgbClr>
              </a:outerShdw>
            </a:effectLst>
            <a:sp3d>
              <a:bevelT w="190500" h="38100"/>
            </a:sp3d>
          </p:spPr>
          <p:txBody>
            <a:bodyPr wrap="none" rtlCol="0">
              <a:spAutoFit/>
            </a:bodyPr>
            <a:lstStyle/>
            <a:p>
              <a:r>
                <a:rPr lang="en-US" sz="2400" i="1" dirty="0">
                  <a:latin typeface="+mn-lt"/>
                </a:rPr>
                <a:t>H</a:t>
              </a:r>
              <a:r>
                <a:rPr lang="en-US" sz="2400" baseline="-25000" dirty="0">
                  <a:latin typeface="+mn-lt"/>
                </a:rPr>
                <a:t>a</a:t>
              </a:r>
              <a:r>
                <a:rPr lang="en-US" sz="2400" dirty="0">
                  <a:latin typeface="+mn-lt"/>
                </a:rPr>
                <a:t>: </a:t>
              </a:r>
              <a:r>
                <a:rPr lang="en-US" sz="2400" i="1" dirty="0">
                  <a:latin typeface="+mn-lt"/>
                </a:rPr>
                <a:t>p</a:t>
              </a:r>
              <a:r>
                <a:rPr lang="en-US" sz="2400" dirty="0">
                  <a:latin typeface="+mn-lt"/>
                </a:rPr>
                <a:t> &gt; </a:t>
              </a:r>
              <a:r>
                <a:rPr lang="en-US" sz="2400" i="1" dirty="0">
                  <a:latin typeface="+mn-lt"/>
                </a:rPr>
                <a:t>p</a:t>
              </a:r>
              <a:r>
                <a:rPr lang="en-US" sz="2400" baseline="-25000" dirty="0">
                  <a:latin typeface="+mn-lt"/>
                </a:rPr>
                <a:t>0</a:t>
              </a:r>
            </a:p>
          </p:txBody>
        </p:sp>
      </p:grpSp>
      <p:grpSp>
        <p:nvGrpSpPr>
          <p:cNvPr id="27" name="Group 26"/>
          <p:cNvGrpSpPr/>
          <p:nvPr/>
        </p:nvGrpSpPr>
        <p:grpSpPr>
          <a:xfrm>
            <a:off x="5671911" y="3866924"/>
            <a:ext cx="1822450" cy="1192212"/>
            <a:chOff x="5686425" y="3881438"/>
            <a:chExt cx="1822450" cy="1192212"/>
          </a:xfr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scene3d>
            <a:camera prst="orthographicFront">
              <a:rot lat="0" lon="0" rev="0"/>
            </a:camera>
            <a:lightRig rig="balanced" dir="t">
              <a:rot lat="0" lon="0" rev="8700000"/>
            </a:lightRig>
          </a:scene3d>
        </p:grpSpPr>
        <p:sp>
          <p:nvSpPr>
            <p:cNvPr id="22" name="Rectangle 11"/>
            <p:cNvSpPr>
              <a:spLocks noChangeArrowheads="1"/>
            </p:cNvSpPr>
            <p:nvPr/>
          </p:nvSpPr>
          <p:spPr bwMode="auto">
            <a:xfrm>
              <a:off x="5686425" y="3881438"/>
              <a:ext cx="1822450" cy="1192212"/>
            </a:xfrm>
            <a:prstGeom prst="rect">
              <a:avLst/>
            </a:prstGeom>
            <a:grpFill/>
            <a:ln w="6350">
              <a:noFill/>
              <a:miter lim="800000"/>
              <a:headEnd/>
              <a:tailEnd/>
            </a:ln>
            <a:effectLst>
              <a:outerShdw blurRad="44450" dist="27940" dir="5400000" algn="ctr">
                <a:srgbClr val="000000">
                  <a:alpha val="32000"/>
                </a:srgbClr>
              </a:outerShdw>
            </a:effectLst>
            <a:sp3d>
              <a:bevelT w="190500" h="38100"/>
            </a:sp3d>
          </p:spPr>
          <p:txBody>
            <a:bodyPr wrap="none" anchor="ctr"/>
            <a:lstStyle/>
            <a:p>
              <a:endParaRPr lang="en-US"/>
            </a:p>
          </p:txBody>
        </p:sp>
        <p:sp>
          <p:nvSpPr>
            <p:cNvPr id="23" name="TextBox 22"/>
            <p:cNvSpPr txBox="1"/>
            <p:nvPr/>
          </p:nvSpPr>
          <p:spPr>
            <a:xfrm>
              <a:off x="5854700" y="3987800"/>
              <a:ext cx="1430200" cy="461665"/>
            </a:xfrm>
            <a:prstGeom prst="rect">
              <a:avLst/>
            </a:prstGeom>
            <a:grpFill/>
            <a:ln>
              <a:noFill/>
            </a:ln>
            <a:effectLst>
              <a:outerShdw blurRad="44450" dist="27940" dir="5400000" algn="ctr">
                <a:srgbClr val="000000">
                  <a:alpha val="32000"/>
                </a:srgbClr>
              </a:outerShdw>
            </a:effectLst>
            <a:sp3d>
              <a:bevelT w="190500" h="38100"/>
            </a:sp3d>
          </p:spPr>
          <p:txBody>
            <a:bodyPr wrap="none" rtlCol="0">
              <a:spAutoFit/>
            </a:bodyPr>
            <a:lstStyle/>
            <a:p>
              <a:r>
                <a:rPr lang="en-US" sz="2400" i="1" dirty="0">
                  <a:latin typeface="+mn-lt"/>
                </a:rPr>
                <a:t>H</a:t>
              </a:r>
              <a:r>
                <a:rPr lang="en-US" sz="2400" baseline="-25000" dirty="0">
                  <a:latin typeface="+mn-lt"/>
                </a:rPr>
                <a:t>0</a:t>
              </a:r>
              <a:r>
                <a:rPr lang="en-US" sz="2400" dirty="0">
                  <a:latin typeface="+mn-lt"/>
                </a:rPr>
                <a:t>: </a:t>
              </a:r>
              <a:r>
                <a:rPr lang="en-US" sz="2400" i="1" dirty="0">
                  <a:latin typeface="+mn-lt"/>
                </a:rPr>
                <a:t>p</a:t>
              </a:r>
              <a:r>
                <a:rPr lang="en-US" sz="2400" dirty="0">
                  <a:latin typeface="+mn-lt"/>
                </a:rPr>
                <a:t> = </a:t>
              </a:r>
              <a:r>
                <a:rPr lang="en-US" sz="2400" i="1" dirty="0">
                  <a:latin typeface="+mn-lt"/>
                </a:rPr>
                <a:t>p</a:t>
              </a:r>
              <a:r>
                <a:rPr lang="en-US" sz="2400" baseline="-25000" dirty="0">
                  <a:latin typeface="+mn-lt"/>
                </a:rPr>
                <a:t>0</a:t>
              </a:r>
            </a:p>
          </p:txBody>
        </p:sp>
        <p:sp>
          <p:nvSpPr>
            <p:cNvPr id="24" name="TextBox 23"/>
            <p:cNvSpPr txBox="1"/>
            <p:nvPr/>
          </p:nvSpPr>
          <p:spPr>
            <a:xfrm>
              <a:off x="5867400" y="4457700"/>
              <a:ext cx="1430200" cy="461665"/>
            </a:xfrm>
            <a:prstGeom prst="rect">
              <a:avLst/>
            </a:prstGeom>
            <a:grpFill/>
            <a:ln>
              <a:noFill/>
            </a:ln>
            <a:effectLst>
              <a:outerShdw blurRad="44450" dist="27940" dir="5400000" algn="ctr">
                <a:srgbClr val="000000">
                  <a:alpha val="32000"/>
                </a:srgbClr>
              </a:outerShdw>
            </a:effectLst>
            <a:sp3d>
              <a:bevelT w="190500" h="38100"/>
            </a:sp3d>
          </p:spPr>
          <p:txBody>
            <a:bodyPr wrap="none" rtlCol="0">
              <a:spAutoFit/>
            </a:bodyPr>
            <a:lstStyle/>
            <a:p>
              <a:r>
                <a:rPr lang="en-US" sz="2400" i="1" dirty="0">
                  <a:latin typeface="+mn-lt"/>
                </a:rPr>
                <a:t>H</a:t>
              </a:r>
              <a:r>
                <a:rPr lang="en-US" sz="2400" baseline="-25000" dirty="0">
                  <a:latin typeface="+mn-lt"/>
                </a:rPr>
                <a:t>a</a:t>
              </a:r>
              <a:r>
                <a:rPr lang="en-US" sz="2400" dirty="0">
                  <a:latin typeface="+mn-lt"/>
                </a:rPr>
                <a:t>: </a:t>
              </a:r>
              <a:r>
                <a:rPr lang="en-US" sz="2400" i="1" dirty="0">
                  <a:latin typeface="+mn-lt"/>
                </a:rPr>
                <a:t>p</a:t>
              </a:r>
              <a:r>
                <a:rPr lang="en-US" sz="2400" dirty="0">
                  <a:latin typeface="+mn-lt"/>
                </a:rPr>
                <a:t> ≠ </a:t>
              </a:r>
              <a:r>
                <a:rPr lang="en-US" sz="2400" i="1" dirty="0">
                  <a:latin typeface="+mn-lt"/>
                </a:rPr>
                <a:t>p</a:t>
              </a:r>
              <a:r>
                <a:rPr lang="en-US" sz="2400" baseline="-25000" dirty="0">
                  <a:latin typeface="+mn-lt"/>
                </a:rPr>
                <a:t>0</a:t>
              </a:r>
            </a:p>
          </p:txBody>
        </p:sp>
      </p:gr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Left)">
                                      <p:cBhvr>
                                        <p:cTn id="7" dur="500"/>
                                        <p:tgtEl>
                                          <p:spTgt spid="2"/>
                                        </p:tgtEl>
                                      </p:cBhvr>
                                    </p:animEffect>
                                  </p:childTnLst>
                                  <p:subTnLst>
                                    <p:set>
                                      <p:cBhvr override="childStyle">
                                        <p:cTn dur="1" fill="hold" display="0" masterRel="nextClick" afterEffect="1"/>
                                        <p:tgtEl>
                                          <p:spTgt spid="2"/>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slide(fromTop)">
                                      <p:cBhvr>
                                        <p:cTn id="12" dur="500"/>
                                        <p:tgtEl>
                                          <p:spTgt spid="7"/>
                                        </p:tgtEl>
                                      </p:cBhvr>
                                    </p:animEffect>
                                  </p:childTnLst>
                                </p:cTn>
                              </p:par>
                            </p:childTnLst>
                          </p:cTn>
                        </p:par>
                        <p:par>
                          <p:cTn id="13" fill="hold">
                            <p:stCondLst>
                              <p:cond delay="500"/>
                            </p:stCondLst>
                            <p:childTnLst>
                              <p:par>
                                <p:cTn id="14" presetID="12" presetClass="entr" presetSubtype="8" fill="hold" grpId="0" nodeType="afterEffect">
                                  <p:stCondLst>
                                    <p:cond delay="2000"/>
                                  </p:stCondLst>
                                  <p:childTnLst>
                                    <p:set>
                                      <p:cBhvr>
                                        <p:cTn id="15" dur="1" fill="hold">
                                          <p:stCondLst>
                                            <p:cond delay="0"/>
                                          </p:stCondLst>
                                        </p:cTn>
                                        <p:tgtEl>
                                          <p:spTgt spid="3"/>
                                        </p:tgtEl>
                                        <p:attrNameLst>
                                          <p:attrName>style.visibility</p:attrName>
                                        </p:attrNameLst>
                                      </p:cBhvr>
                                      <p:to>
                                        <p:strVal val="visible"/>
                                      </p:to>
                                    </p:set>
                                    <p:animEffect transition="in" filter="slide(fromLeft)">
                                      <p:cBhvr>
                                        <p:cTn id="16" dur="500"/>
                                        <p:tgtEl>
                                          <p:spTgt spid="3"/>
                                        </p:tgtEl>
                                      </p:cBhvr>
                                    </p:animEffect>
                                  </p:childTnLst>
                                  <p:subTnLst>
                                    <p:set>
                                      <p:cBhvr override="childStyle">
                                        <p:cTn dur="1" fill="hold" display="0" masterRel="nextClick" afterEffect="1"/>
                                        <p:tgtEl>
                                          <p:spTgt spid="3"/>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slide(fromTop)">
                                      <p:cBhvr>
                                        <p:cTn id="21" dur="500"/>
                                        <p:tgtEl>
                                          <p:spTgt spid="8"/>
                                        </p:tgtEl>
                                      </p:cBhvr>
                                    </p:animEffect>
                                  </p:childTnLst>
                                </p:cTn>
                              </p:par>
                            </p:childTnLst>
                          </p:cTn>
                        </p:par>
                        <p:par>
                          <p:cTn id="22" fill="hold">
                            <p:stCondLst>
                              <p:cond delay="500"/>
                            </p:stCondLst>
                            <p:childTnLst>
                              <p:par>
                                <p:cTn id="23" presetID="12" presetClass="entr" presetSubtype="1" fill="hold" grpId="0" nodeType="afterEffect">
                                  <p:stCondLst>
                                    <p:cond delay="3000"/>
                                  </p:stCondLst>
                                  <p:childTnLst>
                                    <p:set>
                                      <p:cBhvr>
                                        <p:cTn id="24" dur="1" fill="hold">
                                          <p:stCondLst>
                                            <p:cond delay="0"/>
                                          </p:stCondLst>
                                        </p:cTn>
                                        <p:tgtEl>
                                          <p:spTgt spid="4"/>
                                        </p:tgtEl>
                                        <p:attrNameLst>
                                          <p:attrName>style.visibility</p:attrName>
                                        </p:attrNameLst>
                                      </p:cBhvr>
                                      <p:to>
                                        <p:strVal val="visible"/>
                                      </p:to>
                                    </p:set>
                                    <p:animEffect transition="in" filter="slide(fromTop)">
                                      <p:cBhvr>
                                        <p:cTn id="25" dur="500"/>
                                        <p:tgtEl>
                                          <p:spTgt spid="4"/>
                                        </p:tgtEl>
                                      </p:cBhvr>
                                    </p:animEffect>
                                  </p:childTnLst>
                                  <p:subTnLst>
                                    <p:set>
                                      <p:cBhvr override="childStyle">
                                        <p:cTn dur="1" fill="hold" display="0" masterRel="nextClick" afterEffect="1"/>
                                        <p:tgtEl>
                                          <p:spTgt spid="4"/>
                                        </p:tgtEl>
                                        <p:attrNameLst>
                                          <p:attrName>style.visibility</p:attrName>
                                        </p:attrNameLst>
                                      </p:cBhvr>
                                      <p:to>
                                        <p:strVal val="hidden"/>
                                      </p:to>
                                    </p:set>
                                  </p:subTnLst>
                                </p:cTn>
                              </p:par>
                            </p:childTnLst>
                          </p:cTn>
                        </p:par>
                      </p:childTnLst>
                    </p:cTn>
                  </p:par>
                  <p:par>
                    <p:cTn id="26" fill="hold">
                      <p:stCondLst>
                        <p:cond delay="indefinite"/>
                      </p:stCondLst>
                      <p:childTnLst>
                        <p:par>
                          <p:cTn id="27" fill="hold">
                            <p:stCondLst>
                              <p:cond delay="0"/>
                            </p:stCondLst>
                            <p:childTnLst>
                              <p:par>
                                <p:cTn id="28" presetID="16" presetClass="entr" presetSubtype="26" fill="hold" nodeType="clickEffect">
                                  <p:stCondLst>
                                    <p:cond delay="0"/>
                                  </p:stCondLst>
                                  <p:childTnLst>
                                    <p:set>
                                      <p:cBhvr>
                                        <p:cTn id="29" dur="1" fill="hold">
                                          <p:stCondLst>
                                            <p:cond delay="0"/>
                                          </p:stCondLst>
                                        </p:cTn>
                                        <p:tgtEl>
                                          <p:spTgt spid="25"/>
                                        </p:tgtEl>
                                        <p:attrNameLst>
                                          <p:attrName>style.visibility</p:attrName>
                                        </p:attrNameLst>
                                      </p:cBhvr>
                                      <p:to>
                                        <p:strVal val="visible"/>
                                      </p:to>
                                    </p:set>
                                    <p:animEffect transition="in" filter="barn(inHorizontal)">
                                      <p:cBhvr>
                                        <p:cTn id="30" dur="1000"/>
                                        <p:tgtEl>
                                          <p:spTgt spid="25"/>
                                        </p:tgtEl>
                                      </p:cBhvr>
                                    </p:animEffect>
                                  </p:childTnLst>
                                </p:cTn>
                              </p:par>
                            </p:childTnLst>
                          </p:cTn>
                        </p:par>
                        <p:par>
                          <p:cTn id="31" fill="hold">
                            <p:stCondLst>
                              <p:cond delay="1000"/>
                            </p:stCondLst>
                            <p:childTnLst>
                              <p:par>
                                <p:cTn id="32" presetID="12" presetClass="entr" presetSubtype="1" fill="hold" grpId="0" nodeType="afterEffect">
                                  <p:stCondLst>
                                    <p:cond delay="1500"/>
                                  </p:stCondLst>
                                  <p:childTnLst>
                                    <p:set>
                                      <p:cBhvr>
                                        <p:cTn id="33" dur="1" fill="hold">
                                          <p:stCondLst>
                                            <p:cond delay="0"/>
                                          </p:stCondLst>
                                        </p:cTn>
                                        <p:tgtEl>
                                          <p:spTgt spid="10"/>
                                        </p:tgtEl>
                                        <p:attrNameLst>
                                          <p:attrName>style.visibility</p:attrName>
                                        </p:attrNameLst>
                                      </p:cBhvr>
                                      <p:to>
                                        <p:strVal val="visible"/>
                                      </p:to>
                                    </p:set>
                                    <p:animEffect transition="in" filter="slide(fromTop)">
                                      <p:cBhvr>
                                        <p:cTn id="34" dur="500"/>
                                        <p:tgtEl>
                                          <p:spTgt spid="10"/>
                                        </p:tgtEl>
                                      </p:cBhvr>
                                    </p:animEffect>
                                  </p:childTnLst>
                                </p:cTn>
                              </p:par>
                            </p:childTnLst>
                          </p:cTn>
                        </p:par>
                        <p:par>
                          <p:cTn id="35" fill="hold">
                            <p:stCondLst>
                              <p:cond delay="3000"/>
                            </p:stCondLst>
                            <p:childTnLst>
                              <p:par>
                                <p:cTn id="36" presetID="12" presetClass="entr" presetSubtype="1" fill="hold" grpId="0" nodeType="afterEffect">
                                  <p:stCondLst>
                                    <p:cond delay="2000"/>
                                  </p:stCondLst>
                                  <p:childTnLst>
                                    <p:set>
                                      <p:cBhvr>
                                        <p:cTn id="37" dur="1" fill="hold">
                                          <p:stCondLst>
                                            <p:cond delay="0"/>
                                          </p:stCondLst>
                                        </p:cTn>
                                        <p:tgtEl>
                                          <p:spTgt spid="5"/>
                                        </p:tgtEl>
                                        <p:attrNameLst>
                                          <p:attrName>style.visibility</p:attrName>
                                        </p:attrNameLst>
                                      </p:cBhvr>
                                      <p:to>
                                        <p:strVal val="visible"/>
                                      </p:to>
                                    </p:set>
                                    <p:animEffect transition="in" filter="slide(fromTop)">
                                      <p:cBhvr>
                                        <p:cTn id="38" dur="500"/>
                                        <p:tgtEl>
                                          <p:spTgt spid="5"/>
                                        </p:tgtEl>
                                      </p:cBhvr>
                                    </p:animEffect>
                                  </p:childTnLst>
                                  <p:subTnLst>
                                    <p:set>
                                      <p:cBhvr override="childStyle">
                                        <p:cTn dur="1" fill="hold" display="0" masterRel="nextClick" afterEffect="1"/>
                                        <p:tgtEl>
                                          <p:spTgt spid="5"/>
                                        </p:tgtEl>
                                        <p:attrNameLst>
                                          <p:attrName>style.visibility</p:attrName>
                                        </p:attrNameLst>
                                      </p:cBhvr>
                                      <p:to>
                                        <p:strVal val="hidden"/>
                                      </p:to>
                                    </p:set>
                                  </p:subTnLst>
                                </p:cTn>
                              </p:par>
                            </p:childTnLst>
                          </p:cTn>
                        </p:par>
                      </p:childTnLst>
                    </p:cTn>
                  </p:par>
                  <p:par>
                    <p:cTn id="39" fill="hold">
                      <p:stCondLst>
                        <p:cond delay="indefinite"/>
                      </p:stCondLst>
                      <p:childTnLst>
                        <p:par>
                          <p:cTn id="40" fill="hold">
                            <p:stCondLst>
                              <p:cond delay="0"/>
                            </p:stCondLst>
                            <p:childTnLst>
                              <p:par>
                                <p:cTn id="41" presetID="16" presetClass="entr" presetSubtype="26" fill="hold" nodeType="clickEffect">
                                  <p:stCondLst>
                                    <p:cond delay="0"/>
                                  </p:stCondLst>
                                  <p:childTnLst>
                                    <p:set>
                                      <p:cBhvr>
                                        <p:cTn id="42" dur="1" fill="hold">
                                          <p:stCondLst>
                                            <p:cond delay="0"/>
                                          </p:stCondLst>
                                        </p:cTn>
                                        <p:tgtEl>
                                          <p:spTgt spid="26"/>
                                        </p:tgtEl>
                                        <p:attrNameLst>
                                          <p:attrName>style.visibility</p:attrName>
                                        </p:attrNameLst>
                                      </p:cBhvr>
                                      <p:to>
                                        <p:strVal val="visible"/>
                                      </p:to>
                                    </p:set>
                                    <p:animEffect transition="in" filter="barn(inHorizontal)">
                                      <p:cBhvr>
                                        <p:cTn id="43" dur="1000"/>
                                        <p:tgtEl>
                                          <p:spTgt spid="26"/>
                                        </p:tgtEl>
                                      </p:cBhvr>
                                    </p:animEffect>
                                  </p:childTnLst>
                                </p:cTn>
                              </p:par>
                            </p:childTnLst>
                          </p:cTn>
                        </p:par>
                        <p:par>
                          <p:cTn id="44" fill="hold">
                            <p:stCondLst>
                              <p:cond delay="1000"/>
                            </p:stCondLst>
                            <p:childTnLst>
                              <p:par>
                                <p:cTn id="45" presetID="12" presetClass="entr" presetSubtype="1" fill="hold" grpId="0" nodeType="afterEffect">
                                  <p:stCondLst>
                                    <p:cond delay="1500"/>
                                  </p:stCondLst>
                                  <p:childTnLst>
                                    <p:set>
                                      <p:cBhvr>
                                        <p:cTn id="46" dur="1" fill="hold">
                                          <p:stCondLst>
                                            <p:cond delay="0"/>
                                          </p:stCondLst>
                                        </p:cTn>
                                        <p:tgtEl>
                                          <p:spTgt spid="11"/>
                                        </p:tgtEl>
                                        <p:attrNameLst>
                                          <p:attrName>style.visibility</p:attrName>
                                        </p:attrNameLst>
                                      </p:cBhvr>
                                      <p:to>
                                        <p:strVal val="visible"/>
                                      </p:to>
                                    </p:set>
                                    <p:animEffect transition="in" filter="slide(fromTop)">
                                      <p:cBhvr>
                                        <p:cTn id="47" dur="500"/>
                                        <p:tgtEl>
                                          <p:spTgt spid="11"/>
                                        </p:tgtEl>
                                      </p:cBhvr>
                                    </p:animEffect>
                                  </p:childTnLst>
                                </p:cTn>
                              </p:par>
                            </p:childTnLst>
                          </p:cTn>
                        </p:par>
                        <p:par>
                          <p:cTn id="48" fill="hold">
                            <p:stCondLst>
                              <p:cond delay="3000"/>
                            </p:stCondLst>
                            <p:childTnLst>
                              <p:par>
                                <p:cTn id="49" presetID="12" presetClass="entr" presetSubtype="1" fill="hold" grpId="0" nodeType="afterEffect">
                                  <p:stCondLst>
                                    <p:cond delay="2000"/>
                                  </p:stCondLst>
                                  <p:childTnLst>
                                    <p:set>
                                      <p:cBhvr>
                                        <p:cTn id="50" dur="1" fill="hold">
                                          <p:stCondLst>
                                            <p:cond delay="0"/>
                                          </p:stCondLst>
                                        </p:cTn>
                                        <p:tgtEl>
                                          <p:spTgt spid="6"/>
                                        </p:tgtEl>
                                        <p:attrNameLst>
                                          <p:attrName>style.visibility</p:attrName>
                                        </p:attrNameLst>
                                      </p:cBhvr>
                                      <p:to>
                                        <p:strVal val="visible"/>
                                      </p:to>
                                    </p:set>
                                    <p:animEffect transition="in" filter="slide(fromTop)">
                                      <p:cBhvr>
                                        <p:cTn id="51" dur="500"/>
                                        <p:tgtEl>
                                          <p:spTgt spid="6"/>
                                        </p:tgtEl>
                                      </p:cBhvr>
                                    </p:animEffect>
                                  </p:childTnLst>
                                  <p:subTnLst>
                                    <p:set>
                                      <p:cBhvr override="childStyle">
                                        <p:cTn dur="1" fill="hold" display="0" masterRel="nextClick" afterEffect="1"/>
                                        <p:tgtEl>
                                          <p:spTgt spid="6"/>
                                        </p:tgtEl>
                                        <p:attrNameLst>
                                          <p:attrName>style.visibility</p:attrName>
                                        </p:attrNameLst>
                                      </p:cBhvr>
                                      <p:to>
                                        <p:strVal val="hidden"/>
                                      </p:to>
                                    </p:set>
                                  </p:subTnLst>
                                </p:cTn>
                              </p:par>
                            </p:childTnLst>
                          </p:cTn>
                        </p:par>
                      </p:childTnLst>
                    </p:cTn>
                  </p:par>
                  <p:par>
                    <p:cTn id="52" fill="hold">
                      <p:stCondLst>
                        <p:cond delay="indefinite"/>
                      </p:stCondLst>
                      <p:childTnLst>
                        <p:par>
                          <p:cTn id="53" fill="hold">
                            <p:stCondLst>
                              <p:cond delay="0"/>
                            </p:stCondLst>
                            <p:childTnLst>
                              <p:par>
                                <p:cTn id="54" presetID="16" presetClass="entr" presetSubtype="26" fill="hold" nodeType="clickEffect">
                                  <p:stCondLst>
                                    <p:cond delay="0"/>
                                  </p:stCondLst>
                                  <p:childTnLst>
                                    <p:set>
                                      <p:cBhvr>
                                        <p:cTn id="55" dur="1" fill="hold">
                                          <p:stCondLst>
                                            <p:cond delay="0"/>
                                          </p:stCondLst>
                                        </p:cTn>
                                        <p:tgtEl>
                                          <p:spTgt spid="27"/>
                                        </p:tgtEl>
                                        <p:attrNameLst>
                                          <p:attrName>style.visibility</p:attrName>
                                        </p:attrNameLst>
                                      </p:cBhvr>
                                      <p:to>
                                        <p:strVal val="visible"/>
                                      </p:to>
                                    </p:set>
                                    <p:animEffect transition="in" filter="barn(inHorizontal)">
                                      <p:cBhvr>
                                        <p:cTn id="56" dur="1000"/>
                                        <p:tgtEl>
                                          <p:spTgt spid="27"/>
                                        </p:tgtEl>
                                      </p:cBhvr>
                                    </p:animEffect>
                                  </p:childTnLst>
                                </p:cTn>
                              </p:par>
                            </p:childTnLst>
                          </p:cTn>
                        </p:par>
                        <p:par>
                          <p:cTn id="57" fill="hold">
                            <p:stCondLst>
                              <p:cond delay="1000"/>
                            </p:stCondLst>
                            <p:childTnLst>
                              <p:par>
                                <p:cTn id="58" presetID="12" presetClass="entr" presetSubtype="1" fill="hold" grpId="0" nodeType="afterEffect">
                                  <p:stCondLst>
                                    <p:cond delay="1500"/>
                                  </p:stCondLst>
                                  <p:childTnLst>
                                    <p:set>
                                      <p:cBhvr>
                                        <p:cTn id="59" dur="1" fill="hold">
                                          <p:stCondLst>
                                            <p:cond delay="0"/>
                                          </p:stCondLst>
                                        </p:cTn>
                                        <p:tgtEl>
                                          <p:spTgt spid="12"/>
                                        </p:tgtEl>
                                        <p:attrNameLst>
                                          <p:attrName>style.visibility</p:attrName>
                                        </p:attrNameLst>
                                      </p:cBhvr>
                                      <p:to>
                                        <p:strVal val="visible"/>
                                      </p:to>
                                    </p:set>
                                    <p:animEffect transition="in" filter="slide(fromTop)">
                                      <p:cBhvr>
                                        <p:cTn id="60"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6" grpId="0" animBg="1"/>
      <p:bldP spid="7" grpId="0" autoUpdateAnimBg="0"/>
      <p:bldP spid="8" grpId="0" autoUpdateAnimBg="0"/>
      <p:bldP spid="10" grpId="0" autoUpdateAnimBg="0"/>
      <p:bldP spid="11" grpId="0" autoUpdateAnimBg="0"/>
      <p:bldP spid="12" grpId="0" autoUpdateAnimBg="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
          <p:cNvSpPr>
            <a:spLocks noChangeArrowheads="1"/>
          </p:cNvSpPr>
          <p:nvPr/>
        </p:nvSpPr>
        <p:spPr bwMode="auto">
          <a:xfrm>
            <a:off x="695552" y="1096963"/>
            <a:ext cx="7900987" cy="595312"/>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charset="2"/>
              <a:buChar char="n"/>
            </a:pPr>
            <a:r>
              <a:rPr lang="en-US" sz="2400">
                <a:solidFill>
                  <a:srgbClr val="66FFFF"/>
                </a:solidFill>
                <a:effectLst>
                  <a:outerShdw blurRad="38100" dist="38100" dir="2700000" algn="tl">
                    <a:srgbClr val="000000"/>
                  </a:outerShdw>
                </a:effectLst>
                <a:latin typeface="Book Antiqua" pitchFamily="18" charset="0"/>
              </a:rPr>
              <a:t>Test Statistic</a:t>
            </a:r>
            <a:endParaRPr lang="en-US" sz="2400" baseline="-25000">
              <a:effectLst>
                <a:outerShdw blurRad="38100" dist="38100" dir="2700000" algn="tl">
                  <a:srgbClr val="000000"/>
                </a:outerShdw>
              </a:effectLst>
              <a:latin typeface="Symbol" pitchFamily="18" charset="2"/>
            </a:endParaRPr>
          </a:p>
        </p:txBody>
      </p:sp>
      <p:sp>
        <p:nvSpPr>
          <p:cNvPr id="3" name="Rectangle 7"/>
          <p:cNvSpPr>
            <a:spLocks noChangeArrowheads="1"/>
          </p:cNvSpPr>
          <p:nvPr/>
        </p:nvSpPr>
        <p:spPr bwMode="auto">
          <a:xfrm>
            <a:off x="690563" y="93663"/>
            <a:ext cx="7772400" cy="7000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Tests About a Population Proportion</a:t>
            </a:r>
            <a:endParaRPr lang="en-US" sz="2600">
              <a:solidFill>
                <a:srgbClr val="66FFFF"/>
              </a:solidFill>
              <a:effectLst>
                <a:outerShdw blurRad="38100" dist="38100" dir="2700000" algn="tl">
                  <a:srgbClr val="000000"/>
                </a:outerShdw>
              </a:effectLst>
              <a:latin typeface="Book Antiqua" pitchFamily="18" charset="0"/>
            </a:endParaRPr>
          </a:p>
        </p:txBody>
      </p:sp>
      <p:sp>
        <p:nvSpPr>
          <p:cNvPr id="4" name="AutoShape 8"/>
          <p:cNvSpPr>
            <a:spLocks noChangeArrowheads="1"/>
          </p:cNvSpPr>
          <p:nvPr/>
        </p:nvSpPr>
        <p:spPr bwMode="auto">
          <a:xfrm rot="5400000">
            <a:off x="3376839" y="19939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5" name="AutoShape 9"/>
          <p:cNvSpPr>
            <a:spLocks noChangeArrowheads="1"/>
          </p:cNvSpPr>
          <p:nvPr/>
        </p:nvSpPr>
        <p:spPr bwMode="auto">
          <a:xfrm rot="5400000">
            <a:off x="2976789" y="36893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6" name="Text Box 10"/>
          <p:cNvSpPr txBox="1">
            <a:spLocks noChangeArrowheads="1"/>
          </p:cNvSpPr>
          <p:nvPr/>
        </p:nvSpPr>
        <p:spPr bwMode="auto">
          <a:xfrm>
            <a:off x="2224314" y="2700338"/>
            <a:ext cx="1104900" cy="457200"/>
          </a:xfrm>
          <a:prstGeom prst="rect">
            <a:avLst/>
          </a:prstGeom>
          <a:noFill/>
          <a:ln w="12700">
            <a:noFill/>
            <a:miter lim="800000"/>
            <a:headEnd/>
            <a:tailEnd/>
          </a:ln>
          <a:effectLst/>
        </p:spPr>
        <p:txBody>
          <a:bodyPr wrap="none">
            <a:spAutoFit/>
          </a:bodyPr>
          <a:lstStyle/>
          <a:p>
            <a:r>
              <a:rPr lang="en-US" sz="2400" dirty="0">
                <a:effectLst>
                  <a:outerShdw blurRad="38100" dist="38100" dir="2700000" algn="tl">
                    <a:srgbClr val="000000"/>
                  </a:outerShdw>
                </a:effectLst>
                <a:latin typeface="Book Antiqua" pitchFamily="18" charset="0"/>
              </a:rPr>
              <a:t>where:</a:t>
            </a:r>
          </a:p>
        </p:txBody>
      </p:sp>
      <p:sp>
        <p:nvSpPr>
          <p:cNvPr id="7" name="Text Box 11"/>
          <p:cNvSpPr txBox="1">
            <a:spLocks noChangeArrowheads="1"/>
          </p:cNvSpPr>
          <p:nvPr/>
        </p:nvSpPr>
        <p:spPr bwMode="auto">
          <a:xfrm>
            <a:off x="2321152" y="4700588"/>
            <a:ext cx="4511675" cy="457200"/>
          </a:xfrm>
          <a:prstGeom prst="rect">
            <a:avLst/>
          </a:prstGeom>
          <a:noFill/>
          <a:ln w="12700">
            <a:noFill/>
            <a:miter lim="800000"/>
            <a:headEnd/>
            <a:tailEnd/>
          </a:ln>
          <a:effectLst/>
        </p:spPr>
        <p:txBody>
          <a:bodyPr wrap="none">
            <a:spAutoFit/>
          </a:bodyPr>
          <a:lstStyle/>
          <a:p>
            <a:r>
              <a:rPr lang="en-US" sz="2400" dirty="0">
                <a:effectLst>
                  <a:outerShdw blurRad="38100" dist="38100" dir="2700000" algn="tl">
                    <a:srgbClr val="000000"/>
                  </a:outerShdw>
                </a:effectLst>
                <a:latin typeface="Book Antiqua" pitchFamily="18" charset="0"/>
              </a:rPr>
              <a:t>assuming </a:t>
            </a:r>
            <a:r>
              <a:rPr lang="en-US" sz="2400" i="1" dirty="0" err="1">
                <a:effectLst>
                  <a:outerShdw blurRad="38100" dist="38100" dir="2700000" algn="tl">
                    <a:srgbClr val="000000"/>
                  </a:outerShdw>
                </a:effectLst>
                <a:latin typeface="Book Antiqua" pitchFamily="18" charset="0"/>
              </a:rPr>
              <a:t>np</a:t>
            </a:r>
            <a:r>
              <a:rPr lang="en-US" sz="2400" dirty="0">
                <a:effectLst>
                  <a:outerShdw blurRad="38100" dist="38100" dir="2700000" algn="tl">
                    <a:srgbClr val="000000"/>
                  </a:outerShdw>
                </a:effectLst>
                <a:latin typeface="Book Antiqua" pitchFamily="18" charset="0"/>
              </a:rPr>
              <a:t> </a:t>
            </a:r>
            <a:r>
              <a:rPr lang="en-US" sz="2400" u="sng" dirty="0">
                <a:effectLst>
                  <a:outerShdw blurRad="38100" dist="38100" dir="2700000" algn="tl">
                    <a:srgbClr val="000000"/>
                  </a:outerShdw>
                </a:effectLst>
                <a:latin typeface="Book Antiqua" pitchFamily="18" charset="0"/>
              </a:rPr>
              <a:t>&gt;</a:t>
            </a:r>
            <a:r>
              <a:rPr lang="en-US" sz="2400" dirty="0">
                <a:effectLst>
                  <a:outerShdw blurRad="38100" dist="38100" dir="2700000" algn="tl">
                    <a:srgbClr val="000000"/>
                  </a:outerShdw>
                </a:effectLst>
                <a:latin typeface="Book Antiqua" pitchFamily="18" charset="0"/>
              </a:rPr>
              <a:t> 5 and </a:t>
            </a:r>
            <a:r>
              <a:rPr lang="en-US" sz="2400" i="1" dirty="0">
                <a:effectLst>
                  <a:outerShdw blurRad="38100" dist="38100" dir="2700000" algn="tl">
                    <a:srgbClr val="000000"/>
                  </a:outerShdw>
                </a:effectLst>
                <a:latin typeface="Book Antiqua" pitchFamily="18" charset="0"/>
              </a:rPr>
              <a:t>n</a:t>
            </a:r>
            <a:r>
              <a:rPr lang="en-US" sz="2400" dirty="0">
                <a:effectLst>
                  <a:outerShdw blurRad="38100" dist="38100" dir="2700000" algn="tl">
                    <a:srgbClr val="000000"/>
                  </a:outerShdw>
                </a:effectLst>
                <a:latin typeface="Book Antiqua" pitchFamily="18" charset="0"/>
              </a:rPr>
              <a:t>(1 – </a:t>
            </a:r>
            <a:r>
              <a:rPr lang="en-US" sz="2400" i="1" dirty="0">
                <a:effectLst>
                  <a:outerShdw blurRad="38100" dist="38100" dir="2700000" algn="tl">
                    <a:srgbClr val="000000"/>
                  </a:outerShdw>
                </a:effectLst>
                <a:latin typeface="Book Antiqua" pitchFamily="18" charset="0"/>
              </a:rPr>
              <a:t>p</a:t>
            </a:r>
            <a:r>
              <a:rPr lang="en-US" sz="2400" dirty="0">
                <a:effectLst>
                  <a:outerShdw blurRad="38100" dist="38100" dir="2700000" algn="tl">
                    <a:srgbClr val="000000"/>
                  </a:outerShdw>
                </a:effectLst>
                <a:latin typeface="Book Antiqua" pitchFamily="18" charset="0"/>
              </a:rPr>
              <a:t>) </a:t>
            </a:r>
            <a:r>
              <a:rPr lang="en-US" sz="2400" u="sng" dirty="0">
                <a:effectLst>
                  <a:outerShdw blurRad="38100" dist="38100" dir="2700000" algn="tl">
                    <a:srgbClr val="000000"/>
                  </a:outerShdw>
                </a:effectLst>
                <a:latin typeface="Book Antiqua" pitchFamily="18" charset="0"/>
              </a:rPr>
              <a:t>&gt;</a:t>
            </a:r>
            <a:r>
              <a:rPr lang="en-US" sz="2400" dirty="0">
                <a:effectLst>
                  <a:outerShdw blurRad="38100" dist="38100" dir="2700000" algn="tl">
                    <a:srgbClr val="000000"/>
                  </a:outerShdw>
                </a:effectLst>
                <a:latin typeface="Book Antiqua" pitchFamily="18" charset="0"/>
              </a:rPr>
              <a:t> 5</a:t>
            </a:r>
          </a:p>
        </p:txBody>
      </p:sp>
      <p:grpSp>
        <p:nvGrpSpPr>
          <p:cNvPr id="10" name="Group 9"/>
          <p:cNvGrpSpPr/>
          <p:nvPr/>
        </p:nvGrpSpPr>
        <p:grpSpPr>
          <a:xfrm>
            <a:off x="3708627" y="1554163"/>
            <a:ext cx="1809750" cy="1095375"/>
            <a:chOff x="3708627" y="1554163"/>
            <a:chExt cx="1809750" cy="1095375"/>
          </a:xfrm>
        </p:grpSpPr>
        <p:sp>
          <p:nvSpPr>
            <p:cNvPr id="9" name="Rectangle 3"/>
            <p:cNvSpPr>
              <a:spLocks noChangeArrowheads="1"/>
            </p:cNvSpPr>
            <p:nvPr/>
          </p:nvSpPr>
          <p:spPr bwMode="auto">
            <a:xfrm>
              <a:off x="3708627" y="1554163"/>
              <a:ext cx="1809750" cy="1095375"/>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graphicFrame>
          <p:nvGraphicFramePr>
            <p:cNvPr id="329732" name="Object 4">
              <a:hlinkClick r:id="" action="ppaction://ole?verb=0"/>
            </p:cNvPr>
            <p:cNvGraphicFramePr>
              <a:graphicFrameLocks/>
            </p:cNvGraphicFramePr>
            <p:nvPr>
              <p:extLst>
                <p:ext uri="{D42A27DB-BD31-4B8C-83A1-F6EECF244321}">
                  <p14:modId xmlns:p14="http://schemas.microsoft.com/office/powerpoint/2010/main" val="1865684408"/>
                </p:ext>
              </p:extLst>
            </p:nvPr>
          </p:nvGraphicFramePr>
          <p:xfrm>
            <a:off x="3995964" y="1676400"/>
            <a:ext cx="1296988" cy="839788"/>
          </p:xfrm>
          <a:graphic>
            <a:graphicData uri="http://schemas.openxmlformats.org/presentationml/2006/ole">
              <mc:AlternateContent xmlns:mc="http://schemas.openxmlformats.org/markup-compatibility/2006">
                <mc:Choice xmlns:v="urn:schemas-microsoft-com:vml" Requires="v">
                  <p:oleObj spid="_x0000_s329794" name="Equation" r:id="rId3" imgW="1268280" imgH="811080" progId="Equation">
                    <p:embed/>
                  </p:oleObj>
                </mc:Choice>
                <mc:Fallback>
                  <p:oleObj name="Equation" r:id="rId3" imgW="1268280" imgH="811080" progId="Equation">
                    <p:embed/>
                    <p:pic>
                      <p:nvPicPr>
                        <p:cNvPr id="0" name="Picture 4"/>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95964" y="1676400"/>
                          <a:ext cx="1296988" cy="839788"/>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grpSp>
        <p:nvGrpSpPr>
          <p:cNvPr id="8" name="Group 7"/>
          <p:cNvGrpSpPr/>
          <p:nvPr/>
        </p:nvGrpSpPr>
        <p:grpSpPr>
          <a:xfrm>
            <a:off x="3306989" y="3175000"/>
            <a:ext cx="2636838" cy="1200150"/>
            <a:chOff x="3306989" y="3175000"/>
            <a:chExt cx="2636838" cy="1200150"/>
          </a:xfrm>
        </p:grpSpPr>
        <p:sp>
          <p:nvSpPr>
            <p:cNvPr id="12" name="Rectangle 2"/>
            <p:cNvSpPr>
              <a:spLocks noChangeArrowheads="1"/>
            </p:cNvSpPr>
            <p:nvPr/>
          </p:nvSpPr>
          <p:spPr bwMode="auto">
            <a:xfrm>
              <a:off x="3306989" y="3175000"/>
              <a:ext cx="2636838" cy="120015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graphicFrame>
          <p:nvGraphicFramePr>
            <p:cNvPr id="329733" name="Object 5">
              <a:hlinkClick r:id="" action="ppaction://ole?verb=0"/>
            </p:cNvPr>
            <p:cNvGraphicFramePr>
              <a:graphicFrameLocks/>
            </p:cNvGraphicFramePr>
            <p:nvPr>
              <p:extLst>
                <p:ext uri="{D42A27DB-BD31-4B8C-83A1-F6EECF244321}">
                  <p14:modId xmlns:p14="http://schemas.microsoft.com/office/powerpoint/2010/main" val="3609405833"/>
                </p:ext>
              </p:extLst>
            </p:nvPr>
          </p:nvGraphicFramePr>
          <p:xfrm>
            <a:off x="3532414" y="3402013"/>
            <a:ext cx="2205038" cy="763587"/>
          </p:xfrm>
          <a:graphic>
            <a:graphicData uri="http://schemas.openxmlformats.org/presentationml/2006/ole">
              <mc:AlternateContent xmlns:mc="http://schemas.openxmlformats.org/markup-compatibility/2006">
                <mc:Choice xmlns:v="urn:schemas-microsoft-com:vml" Requires="v">
                  <p:oleObj spid="_x0000_s329795" name="Equation" r:id="rId5" imgW="2157120" imgH="734760" progId="Equation">
                    <p:embed/>
                  </p:oleObj>
                </mc:Choice>
                <mc:Fallback>
                  <p:oleObj name="Equation" r:id="rId5" imgW="2157120" imgH="734760" progId="Equation">
                    <p:embed/>
                    <p:pic>
                      <p:nvPicPr>
                        <p:cNvPr id="0" name="Picture 5"/>
                        <p:cNvPicPr>
                          <a:picLocks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32414" y="3402013"/>
                          <a:ext cx="2205038" cy="763587"/>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slide(fromLeft)">
                                      <p:cBhvr>
                                        <p:cTn id="7" dur="750"/>
                                        <p:tgtEl>
                                          <p:spTgt spid="4"/>
                                        </p:tgtEl>
                                      </p:cBhvr>
                                    </p:animEffect>
                                  </p:childTnLst>
                                  <p:subTnLst>
                                    <p:set>
                                      <p:cBhvr override="childStyle">
                                        <p:cTn dur="1" fill="hold" display="0" masterRel="nextClick" afterEffect="1"/>
                                        <p:tgtEl>
                                          <p:spTgt spid="4"/>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arn(inVertical)">
                                      <p:cBhvr>
                                        <p:cTn id="12" dur="500"/>
                                        <p:tgtEl>
                                          <p:spTgt spid="10"/>
                                        </p:tgtEl>
                                      </p:cBhvr>
                                    </p:animEffect>
                                  </p:childTnLst>
                                </p:cTn>
                              </p:par>
                            </p:childTnLst>
                          </p:cTn>
                        </p:par>
                        <p:par>
                          <p:cTn id="13" fill="hold">
                            <p:stCondLst>
                              <p:cond delay="500"/>
                            </p:stCondLst>
                            <p:childTnLst>
                              <p:par>
                                <p:cTn id="14" presetID="12" presetClass="entr" presetSubtype="1" fill="hold" grpId="0" nodeType="afterEffect">
                                  <p:stCondLst>
                                    <p:cond delay="2000"/>
                                  </p:stCondLst>
                                  <p:childTnLst>
                                    <p:set>
                                      <p:cBhvr>
                                        <p:cTn id="15" dur="1" fill="hold">
                                          <p:stCondLst>
                                            <p:cond delay="0"/>
                                          </p:stCondLst>
                                        </p:cTn>
                                        <p:tgtEl>
                                          <p:spTgt spid="6"/>
                                        </p:tgtEl>
                                        <p:attrNameLst>
                                          <p:attrName>style.visibility</p:attrName>
                                        </p:attrNameLst>
                                      </p:cBhvr>
                                      <p:to>
                                        <p:strVal val="visible"/>
                                      </p:to>
                                    </p:set>
                                    <p:animEffect transition="in" filter="slide(fromTop)">
                                      <p:cBhvr>
                                        <p:cTn id="16" dur="500"/>
                                        <p:tgtEl>
                                          <p:spTgt spid="6"/>
                                        </p:tgtEl>
                                      </p:cBhvr>
                                    </p:animEffect>
                                  </p:childTnLst>
                                </p:cTn>
                              </p:par>
                            </p:childTnLst>
                          </p:cTn>
                        </p:par>
                        <p:par>
                          <p:cTn id="17" fill="hold">
                            <p:stCondLst>
                              <p:cond delay="3000"/>
                            </p:stCondLst>
                            <p:childTnLst>
                              <p:par>
                                <p:cTn id="18" presetID="12" presetClass="entr" presetSubtype="8" fill="hold" grpId="0" nodeType="after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slide(fromLeft)">
                                      <p:cBhvr>
                                        <p:cTn id="20" dur="500"/>
                                        <p:tgtEl>
                                          <p:spTgt spid="5"/>
                                        </p:tgtEl>
                                      </p:cBhvr>
                                    </p:animEffect>
                                  </p:childTnLst>
                                  <p:subTnLst>
                                    <p:set>
                                      <p:cBhvr override="childStyle">
                                        <p:cTn dur="1" fill="hold" display="0" masterRel="nextClick" afterEffect="1"/>
                                        <p:tgtEl>
                                          <p:spTgt spid="5"/>
                                        </p:tgtEl>
                                        <p:attrNameLst>
                                          <p:attrName>style.visibility</p:attrName>
                                        </p:attrNameLst>
                                      </p:cBhvr>
                                      <p:to>
                                        <p:strVal val="hidden"/>
                                      </p:to>
                                    </p:set>
                                  </p:subTnLst>
                                </p:cTn>
                              </p:par>
                            </p:childTnLst>
                          </p:cTn>
                        </p:par>
                      </p:childTnLst>
                    </p:cTn>
                  </p:par>
                  <p:par>
                    <p:cTn id="21" fill="hold">
                      <p:stCondLst>
                        <p:cond delay="indefinite"/>
                      </p:stCondLst>
                      <p:childTnLst>
                        <p:par>
                          <p:cTn id="22" fill="hold">
                            <p:stCondLst>
                              <p:cond delay="0"/>
                            </p:stCondLst>
                            <p:childTnLst>
                              <p:par>
                                <p:cTn id="23" presetID="16" presetClass="entr" presetSubtype="21" fill="hold"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barn(inVertical)">
                                      <p:cBhvr>
                                        <p:cTn id="25" dur="500"/>
                                        <p:tgtEl>
                                          <p:spTgt spid="8"/>
                                        </p:tgtEl>
                                      </p:cBhvr>
                                    </p:animEffect>
                                  </p:childTnLst>
                                </p:cTn>
                              </p:par>
                            </p:childTnLst>
                          </p:cTn>
                        </p:par>
                        <p:par>
                          <p:cTn id="26" fill="hold">
                            <p:stCondLst>
                              <p:cond delay="500"/>
                            </p:stCondLst>
                            <p:childTnLst>
                              <p:par>
                                <p:cTn id="27" presetID="12" presetClass="entr" presetSubtype="1" fill="hold" grpId="0" nodeType="afterEffect">
                                  <p:stCondLst>
                                    <p:cond delay="2000"/>
                                  </p:stCondLst>
                                  <p:childTnLst>
                                    <p:set>
                                      <p:cBhvr>
                                        <p:cTn id="28" dur="1" fill="hold">
                                          <p:stCondLst>
                                            <p:cond delay="0"/>
                                          </p:stCondLst>
                                        </p:cTn>
                                        <p:tgtEl>
                                          <p:spTgt spid="7"/>
                                        </p:tgtEl>
                                        <p:attrNameLst>
                                          <p:attrName>style.visibility</p:attrName>
                                        </p:attrNameLst>
                                      </p:cBhvr>
                                      <p:to>
                                        <p:strVal val="visible"/>
                                      </p:to>
                                    </p:set>
                                    <p:animEffect transition="in" filter="slide(fromTop)">
                                      <p:cBhvr>
                                        <p:cTn id="2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utoUpdateAnimBg="0"/>
      <p:bldP spid="7" grpId="0" autoUpdateAnimBg="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2057400" y="2743200"/>
            <a:ext cx="1866900" cy="53340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3" name="Rectangle 3"/>
          <p:cNvSpPr>
            <a:spLocks noChangeArrowheads="1"/>
          </p:cNvSpPr>
          <p:nvPr/>
        </p:nvSpPr>
        <p:spPr bwMode="auto">
          <a:xfrm>
            <a:off x="690563" y="1096963"/>
            <a:ext cx="7772400" cy="585787"/>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charset="2"/>
              <a:buChar char="n"/>
            </a:pPr>
            <a:r>
              <a:rPr lang="en-US" sz="2400">
                <a:solidFill>
                  <a:srgbClr val="66FFFF"/>
                </a:solidFill>
                <a:effectLst>
                  <a:outerShdw blurRad="38100" dist="38100" dir="2700000" algn="tl">
                    <a:srgbClr val="000000"/>
                  </a:outerShdw>
                </a:effectLst>
                <a:latin typeface="Book Antiqua" pitchFamily="18" charset="0"/>
              </a:rPr>
              <a:t>Rejection Rule:  </a:t>
            </a:r>
            <a:r>
              <a:rPr lang="en-US" sz="2400" i="1">
                <a:solidFill>
                  <a:srgbClr val="66FFFF"/>
                </a:solidFill>
                <a:effectLst>
                  <a:outerShdw blurRad="38100" dist="38100" dir="2700000" algn="tl">
                    <a:srgbClr val="000000"/>
                  </a:outerShdw>
                </a:effectLst>
                <a:latin typeface="Book Antiqua" pitchFamily="18" charset="0"/>
              </a:rPr>
              <a:t>p</a:t>
            </a:r>
            <a:r>
              <a:rPr lang="en-US" sz="2400">
                <a:solidFill>
                  <a:srgbClr val="66FFFF"/>
                </a:solidFill>
                <a:effectLst>
                  <a:outerShdw blurRad="38100" dist="38100" dir="2700000" algn="tl">
                    <a:srgbClr val="000000"/>
                  </a:outerShdw>
                </a:effectLst>
                <a:latin typeface="Book Antiqua" pitchFamily="18" charset="0"/>
              </a:rPr>
              <a:t> –Value Approach</a:t>
            </a:r>
            <a:endParaRPr lang="en-US" sz="2400" baseline="-25000">
              <a:effectLst>
                <a:outerShdw blurRad="38100" dist="38100" dir="2700000" algn="tl">
                  <a:srgbClr val="000000"/>
                </a:outerShdw>
              </a:effectLst>
              <a:latin typeface="Symbol" pitchFamily="18" charset="2"/>
            </a:endParaRPr>
          </a:p>
        </p:txBody>
      </p:sp>
      <p:sp>
        <p:nvSpPr>
          <p:cNvPr id="4" name="Text Box 4"/>
          <p:cNvSpPr txBox="1">
            <a:spLocks noChangeArrowheads="1"/>
          </p:cNvSpPr>
          <p:nvPr/>
        </p:nvSpPr>
        <p:spPr bwMode="auto">
          <a:xfrm>
            <a:off x="2252663" y="2754313"/>
            <a:ext cx="1476375" cy="457200"/>
          </a:xfrm>
          <a:prstGeom prst="rect">
            <a:avLst/>
          </a:prstGeom>
          <a:noFill/>
          <a:ln w="12700">
            <a:noFill/>
            <a:miter lim="800000"/>
            <a:headEnd/>
            <a:tailEnd/>
          </a:ln>
          <a:effectLst/>
        </p:spPr>
        <p:txBody>
          <a:bodyPr wrap="none">
            <a:spAutoFit/>
          </a:bodyPr>
          <a:lstStyle/>
          <a:p>
            <a:r>
              <a:rPr lang="en-US" sz="2400" i="1">
                <a:effectLst>
                  <a:outerShdw blurRad="38100" dist="38100" dir="2700000" algn="tl">
                    <a:srgbClr val="000000"/>
                  </a:outerShdw>
                </a:effectLst>
                <a:latin typeface="Book Antiqua" pitchFamily="18" charset="0"/>
              </a:rPr>
              <a:t>H</a:t>
            </a:r>
            <a:r>
              <a:rPr lang="en-US" sz="2400" baseline="-25000">
                <a:effectLst>
                  <a:outerShdw blurRad="38100" dist="38100" dir="2700000" algn="tl">
                    <a:srgbClr val="000000"/>
                  </a:outerShdw>
                </a:effectLst>
                <a:latin typeface="Book Antiqua" pitchFamily="18" charset="0"/>
              </a:rPr>
              <a:t>0</a:t>
            </a: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Symbol" pitchFamily="18" charset="2"/>
              </a:rPr>
              <a:t></a:t>
            </a:r>
            <a:r>
              <a:rPr lang="en-US" sz="2400" u="sng">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Symbol" pitchFamily="18" charset="2"/>
              </a:rPr>
              <a:t></a:t>
            </a:r>
            <a:r>
              <a:rPr lang="en-US" sz="2400" i="1">
                <a:effectLst>
                  <a:outerShdw blurRad="38100" dist="38100" dir="2700000" algn="tl">
                    <a:srgbClr val="000000"/>
                  </a:outerShdw>
                </a:effectLst>
                <a:latin typeface="Book Antiqua" pitchFamily="18" charset="0"/>
              </a:rPr>
              <a:t>p</a:t>
            </a:r>
            <a:r>
              <a:rPr lang="en-US" sz="2400" baseline="-25000">
                <a:effectLst>
                  <a:outerShdw blurRad="38100" dist="38100" dir="2700000" algn="tl">
                    <a:srgbClr val="000000"/>
                  </a:outerShdw>
                </a:effectLst>
                <a:latin typeface="Symbol" pitchFamily="18" charset="2"/>
              </a:rPr>
              <a:t></a:t>
            </a:r>
          </a:p>
        </p:txBody>
      </p:sp>
      <p:sp>
        <p:nvSpPr>
          <p:cNvPr id="5" name="Text Box 5"/>
          <p:cNvSpPr txBox="1">
            <a:spLocks noChangeArrowheads="1"/>
          </p:cNvSpPr>
          <p:nvPr/>
        </p:nvSpPr>
        <p:spPr bwMode="auto">
          <a:xfrm>
            <a:off x="4049713" y="2776538"/>
            <a:ext cx="2452687" cy="457200"/>
          </a:xfrm>
          <a:prstGeom prst="rect">
            <a:avLst/>
          </a:prstGeom>
          <a:noFill/>
          <a:ln w="12700">
            <a:noFill/>
            <a:miter lim="800000"/>
            <a:headEnd/>
            <a:tailEnd/>
          </a:ln>
          <a:effectLst/>
        </p:spPr>
        <p:txBody>
          <a:bodyPr wrap="none">
            <a:spAutoFit/>
          </a:bodyPr>
          <a:lstStyle/>
          <a:p>
            <a:r>
              <a:rPr lang="en-US" sz="2400">
                <a:effectLst>
                  <a:outerShdw blurRad="38100" dist="38100" dir="2700000" algn="tl">
                    <a:srgbClr val="000000"/>
                  </a:outerShdw>
                </a:effectLst>
                <a:latin typeface="Book Antiqua" pitchFamily="18" charset="0"/>
              </a:rPr>
              <a:t>Reject </a:t>
            </a:r>
            <a:r>
              <a:rPr lang="en-US" sz="2400" i="1">
                <a:effectLst>
                  <a:outerShdw blurRad="38100" dist="38100" dir="2700000" algn="tl">
                    <a:srgbClr val="000000"/>
                  </a:outerShdw>
                </a:effectLst>
                <a:latin typeface="Book Antiqua" pitchFamily="18" charset="0"/>
              </a:rPr>
              <a:t>H</a:t>
            </a:r>
            <a:r>
              <a:rPr lang="en-US" sz="2400" baseline="-25000">
                <a:effectLst>
                  <a:outerShdw blurRad="38100" dist="38100" dir="2700000" algn="tl">
                    <a:srgbClr val="000000"/>
                  </a:outerShdw>
                </a:effectLst>
                <a:latin typeface="Book Antiqua" pitchFamily="18" charset="0"/>
              </a:rPr>
              <a:t>0 </a:t>
            </a:r>
            <a:r>
              <a:rPr lang="en-US" sz="2400">
                <a:effectLst>
                  <a:outerShdw blurRad="38100" dist="38100" dir="2700000" algn="tl">
                    <a:srgbClr val="000000"/>
                  </a:outerShdw>
                </a:effectLst>
                <a:latin typeface="Book Antiqua" pitchFamily="18" charset="0"/>
              </a:rPr>
              <a:t>if </a:t>
            </a:r>
            <a:r>
              <a:rPr lang="en-US" sz="2400" i="1">
                <a:effectLst>
                  <a:outerShdw blurRad="38100" dist="38100" dir="2700000" algn="tl">
                    <a:srgbClr val="000000"/>
                  </a:outerShdw>
                </a:effectLst>
                <a:latin typeface="Book Antiqua" pitchFamily="18" charset="0"/>
              </a:rPr>
              <a:t>z</a:t>
            </a:r>
            <a:r>
              <a:rPr lang="en-US" sz="2400">
                <a:effectLst>
                  <a:outerShdw blurRad="38100" dist="38100" dir="2700000" algn="tl">
                    <a:srgbClr val="000000"/>
                  </a:outerShdw>
                </a:effectLst>
                <a:latin typeface="Book Antiqua" pitchFamily="18" charset="0"/>
              </a:rPr>
              <a:t> </a:t>
            </a:r>
            <a:r>
              <a:rPr lang="en-US" sz="2400" u="sng">
                <a:effectLst>
                  <a:outerShdw blurRad="38100" dist="38100" dir="2700000" algn="tl">
                    <a:srgbClr val="000000"/>
                  </a:outerShdw>
                </a:effectLst>
                <a:latin typeface="Book Antiqua" pitchFamily="18" charset="0"/>
              </a:rPr>
              <a:t>&gt;</a:t>
            </a: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Book Antiqua" pitchFamily="18" charset="0"/>
              </a:rPr>
              <a:t>z</a:t>
            </a:r>
            <a:r>
              <a:rPr lang="en-US" sz="2400" baseline="-25000">
                <a:effectLst>
                  <a:outerShdw blurRad="38100" dist="38100" dir="2700000" algn="tl">
                    <a:srgbClr val="000000"/>
                  </a:outerShdw>
                </a:effectLst>
                <a:latin typeface="Symbol" pitchFamily="18" charset="2"/>
              </a:rPr>
              <a:t></a:t>
            </a:r>
          </a:p>
        </p:txBody>
      </p:sp>
      <p:sp>
        <p:nvSpPr>
          <p:cNvPr id="6" name="Text Box 6"/>
          <p:cNvSpPr txBox="1">
            <a:spLocks noChangeArrowheads="1"/>
          </p:cNvSpPr>
          <p:nvPr/>
        </p:nvSpPr>
        <p:spPr bwMode="auto">
          <a:xfrm>
            <a:off x="4037013" y="3462338"/>
            <a:ext cx="2554287" cy="457200"/>
          </a:xfrm>
          <a:prstGeom prst="rect">
            <a:avLst/>
          </a:prstGeom>
          <a:noFill/>
          <a:ln w="12700">
            <a:noFill/>
            <a:miter lim="800000"/>
            <a:headEnd/>
            <a:tailEnd/>
          </a:ln>
          <a:effectLst/>
        </p:spPr>
        <p:txBody>
          <a:bodyPr wrap="none">
            <a:spAutoFit/>
          </a:bodyPr>
          <a:lstStyle/>
          <a:p>
            <a:r>
              <a:rPr lang="en-US" sz="2400">
                <a:effectLst>
                  <a:outerShdw blurRad="38100" dist="38100" dir="2700000" algn="tl">
                    <a:srgbClr val="000000"/>
                  </a:outerShdw>
                </a:effectLst>
                <a:latin typeface="Book Antiqua" pitchFamily="18" charset="0"/>
              </a:rPr>
              <a:t>Reject </a:t>
            </a:r>
            <a:r>
              <a:rPr lang="en-US" sz="2400" i="1">
                <a:effectLst>
                  <a:outerShdw blurRad="38100" dist="38100" dir="2700000" algn="tl">
                    <a:srgbClr val="000000"/>
                  </a:outerShdw>
                </a:effectLst>
                <a:latin typeface="Book Antiqua" pitchFamily="18" charset="0"/>
              </a:rPr>
              <a:t>H</a:t>
            </a:r>
            <a:r>
              <a:rPr lang="en-US" sz="2400" baseline="-25000">
                <a:effectLst>
                  <a:outerShdw blurRad="38100" dist="38100" dir="2700000" algn="tl">
                    <a:srgbClr val="000000"/>
                  </a:outerShdw>
                </a:effectLst>
                <a:latin typeface="Book Antiqua" pitchFamily="18" charset="0"/>
              </a:rPr>
              <a:t>0 </a:t>
            </a:r>
            <a:r>
              <a:rPr lang="en-US" sz="2400">
                <a:effectLst>
                  <a:outerShdw blurRad="38100" dist="38100" dir="2700000" algn="tl">
                    <a:srgbClr val="000000"/>
                  </a:outerShdw>
                </a:effectLst>
                <a:latin typeface="Book Antiqua" pitchFamily="18" charset="0"/>
              </a:rPr>
              <a:t>if </a:t>
            </a:r>
            <a:r>
              <a:rPr lang="en-US" sz="2400" i="1">
                <a:effectLst>
                  <a:outerShdw blurRad="38100" dist="38100" dir="2700000" algn="tl">
                    <a:srgbClr val="000000"/>
                  </a:outerShdw>
                </a:effectLst>
                <a:latin typeface="Book Antiqua" pitchFamily="18" charset="0"/>
              </a:rPr>
              <a:t>z</a:t>
            </a:r>
            <a:r>
              <a:rPr lang="en-US" sz="2400">
                <a:effectLst>
                  <a:outerShdw blurRad="38100" dist="38100" dir="2700000" algn="tl">
                    <a:srgbClr val="000000"/>
                  </a:outerShdw>
                </a:effectLst>
                <a:latin typeface="Book Antiqua" pitchFamily="18" charset="0"/>
              </a:rPr>
              <a:t> </a:t>
            </a:r>
            <a:r>
              <a:rPr lang="en-US" sz="2400" u="sng">
                <a:effectLst>
                  <a:outerShdw blurRad="38100" dist="38100" dir="2700000" algn="tl">
                    <a:srgbClr val="000000"/>
                  </a:outerShdw>
                </a:effectLst>
                <a:latin typeface="Book Antiqua" pitchFamily="18" charset="0"/>
              </a:rPr>
              <a:t>&lt;</a:t>
            </a: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Book Antiqua" pitchFamily="18" charset="0"/>
              </a:rPr>
              <a:t>z</a:t>
            </a:r>
            <a:r>
              <a:rPr lang="en-US" sz="2400" baseline="-25000">
                <a:effectLst>
                  <a:outerShdw blurRad="38100" dist="38100" dir="2700000" algn="tl">
                    <a:srgbClr val="000000"/>
                  </a:outerShdw>
                </a:effectLst>
                <a:latin typeface="Symbol" pitchFamily="18" charset="2"/>
              </a:rPr>
              <a:t></a:t>
            </a:r>
          </a:p>
        </p:txBody>
      </p:sp>
      <p:sp>
        <p:nvSpPr>
          <p:cNvPr id="7" name="Text Box 7"/>
          <p:cNvSpPr txBox="1">
            <a:spLocks noChangeArrowheads="1"/>
          </p:cNvSpPr>
          <p:nvPr/>
        </p:nvSpPr>
        <p:spPr bwMode="auto">
          <a:xfrm>
            <a:off x="4037013" y="4110038"/>
            <a:ext cx="4275137" cy="457200"/>
          </a:xfrm>
          <a:prstGeom prst="rect">
            <a:avLst/>
          </a:prstGeom>
          <a:noFill/>
          <a:ln w="12700">
            <a:noFill/>
            <a:miter lim="800000"/>
            <a:headEnd/>
            <a:tailEnd/>
          </a:ln>
          <a:effectLst/>
        </p:spPr>
        <p:txBody>
          <a:bodyPr wrap="none">
            <a:spAutoFit/>
          </a:bodyPr>
          <a:lstStyle/>
          <a:p>
            <a:pPr>
              <a:spcBef>
                <a:spcPct val="20000"/>
              </a:spcBef>
              <a:buClr>
                <a:srgbClr val="66FFFF"/>
              </a:buClr>
              <a:buSzPct val="75000"/>
              <a:buFont typeface="Monotype Sorts" charset="2"/>
              <a:buNone/>
            </a:pPr>
            <a:r>
              <a:rPr lang="en-US" sz="2400">
                <a:effectLst>
                  <a:outerShdw blurRad="38100" dist="38100" dir="2700000" algn="tl">
                    <a:srgbClr val="000000"/>
                  </a:outerShdw>
                </a:effectLst>
                <a:latin typeface="Book Antiqua" pitchFamily="18" charset="0"/>
              </a:rPr>
              <a:t>Reject </a:t>
            </a:r>
            <a:r>
              <a:rPr lang="en-US" sz="2400" i="1">
                <a:effectLst>
                  <a:outerShdw blurRad="38100" dist="38100" dir="2700000" algn="tl">
                    <a:srgbClr val="000000"/>
                  </a:outerShdw>
                </a:effectLst>
                <a:latin typeface="Book Antiqua" pitchFamily="18" charset="0"/>
              </a:rPr>
              <a:t>H</a:t>
            </a:r>
            <a:r>
              <a:rPr lang="en-US" sz="2400" baseline="-25000">
                <a:effectLst>
                  <a:outerShdw blurRad="38100" dist="38100" dir="2700000" algn="tl">
                    <a:srgbClr val="000000"/>
                  </a:outerShdw>
                </a:effectLst>
                <a:latin typeface="Book Antiqua" pitchFamily="18" charset="0"/>
              </a:rPr>
              <a:t>0 </a:t>
            </a:r>
            <a:r>
              <a:rPr lang="en-US" sz="2400">
                <a:effectLst>
                  <a:outerShdw blurRad="38100" dist="38100" dir="2700000" algn="tl">
                    <a:srgbClr val="000000"/>
                  </a:outerShdw>
                </a:effectLst>
                <a:latin typeface="Book Antiqua" pitchFamily="18" charset="0"/>
              </a:rPr>
              <a:t>if </a:t>
            </a:r>
            <a:r>
              <a:rPr lang="en-US" sz="2400" i="1">
                <a:effectLst>
                  <a:outerShdw blurRad="38100" dist="38100" dir="2700000" algn="tl">
                    <a:srgbClr val="000000"/>
                  </a:outerShdw>
                </a:effectLst>
                <a:latin typeface="Book Antiqua" pitchFamily="18" charset="0"/>
              </a:rPr>
              <a:t>z</a:t>
            </a:r>
            <a:r>
              <a:rPr lang="en-US" sz="2400">
                <a:effectLst>
                  <a:outerShdw blurRad="38100" dist="38100" dir="2700000" algn="tl">
                    <a:srgbClr val="000000"/>
                  </a:outerShdw>
                </a:effectLst>
                <a:latin typeface="Book Antiqua" pitchFamily="18" charset="0"/>
              </a:rPr>
              <a:t> </a:t>
            </a:r>
            <a:r>
              <a:rPr lang="en-US" sz="2400" u="sng">
                <a:effectLst>
                  <a:outerShdw blurRad="38100" dist="38100" dir="2700000" algn="tl">
                    <a:srgbClr val="000000"/>
                  </a:outerShdw>
                </a:effectLst>
                <a:latin typeface="Book Antiqua" pitchFamily="18" charset="0"/>
              </a:rPr>
              <a:t>&lt;</a:t>
            </a: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Book Antiqua" pitchFamily="18" charset="0"/>
              </a:rPr>
              <a:t>z</a:t>
            </a:r>
            <a:r>
              <a:rPr lang="en-US" sz="2400" baseline="-25000">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  or  </a:t>
            </a:r>
            <a:r>
              <a:rPr lang="en-US" sz="2400" i="1">
                <a:effectLst>
                  <a:outerShdw blurRad="38100" dist="38100" dir="2700000" algn="tl">
                    <a:srgbClr val="000000"/>
                  </a:outerShdw>
                </a:effectLst>
                <a:latin typeface="Book Antiqua" pitchFamily="18" charset="0"/>
              </a:rPr>
              <a:t>z</a:t>
            </a:r>
            <a:r>
              <a:rPr lang="en-US" sz="2400">
                <a:effectLst>
                  <a:outerShdw blurRad="38100" dist="38100" dir="2700000" algn="tl">
                    <a:srgbClr val="000000"/>
                  </a:outerShdw>
                </a:effectLst>
                <a:latin typeface="Book Antiqua" pitchFamily="18" charset="0"/>
              </a:rPr>
              <a:t> </a:t>
            </a:r>
            <a:r>
              <a:rPr lang="en-US" sz="2400" u="sng">
                <a:effectLst>
                  <a:outerShdw blurRad="38100" dist="38100" dir="2700000" algn="tl">
                    <a:srgbClr val="000000"/>
                  </a:outerShdw>
                </a:effectLst>
                <a:latin typeface="Book Antiqua" pitchFamily="18" charset="0"/>
              </a:rPr>
              <a:t>&gt;</a:t>
            </a: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Book Antiqua" pitchFamily="18" charset="0"/>
              </a:rPr>
              <a:t>z</a:t>
            </a:r>
            <a:r>
              <a:rPr lang="en-US" sz="2400" baseline="-25000">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 </a:t>
            </a:r>
          </a:p>
        </p:txBody>
      </p:sp>
      <p:sp>
        <p:nvSpPr>
          <p:cNvPr id="8" name="Rectangle 8"/>
          <p:cNvSpPr>
            <a:spLocks noChangeArrowheads="1"/>
          </p:cNvSpPr>
          <p:nvPr/>
        </p:nvSpPr>
        <p:spPr bwMode="auto">
          <a:xfrm>
            <a:off x="2057400" y="3409950"/>
            <a:ext cx="1866900" cy="53340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9" name="Rectangle 9"/>
          <p:cNvSpPr>
            <a:spLocks noChangeArrowheads="1"/>
          </p:cNvSpPr>
          <p:nvPr/>
        </p:nvSpPr>
        <p:spPr bwMode="auto">
          <a:xfrm>
            <a:off x="2057400" y="4076700"/>
            <a:ext cx="1866900" cy="53340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10" name="Text Box 10"/>
          <p:cNvSpPr txBox="1">
            <a:spLocks noChangeArrowheads="1"/>
          </p:cNvSpPr>
          <p:nvPr/>
        </p:nvSpPr>
        <p:spPr bwMode="auto">
          <a:xfrm>
            <a:off x="2271713" y="3421063"/>
            <a:ext cx="1476375" cy="457200"/>
          </a:xfrm>
          <a:prstGeom prst="rect">
            <a:avLst/>
          </a:prstGeom>
          <a:noFill/>
          <a:ln w="12700">
            <a:noFill/>
            <a:miter lim="800000"/>
            <a:headEnd/>
            <a:tailEnd/>
          </a:ln>
          <a:effectLst/>
        </p:spPr>
        <p:txBody>
          <a:bodyPr wrap="none">
            <a:spAutoFit/>
          </a:bodyPr>
          <a:lstStyle/>
          <a:p>
            <a:r>
              <a:rPr lang="en-US" sz="2400" i="1">
                <a:effectLst>
                  <a:outerShdw blurRad="38100" dist="38100" dir="2700000" algn="tl">
                    <a:srgbClr val="000000"/>
                  </a:outerShdw>
                </a:effectLst>
                <a:latin typeface="Book Antiqua" pitchFamily="18" charset="0"/>
              </a:rPr>
              <a:t>H</a:t>
            </a:r>
            <a:r>
              <a:rPr lang="en-US" sz="2400" baseline="-25000">
                <a:effectLst>
                  <a:outerShdw blurRad="38100" dist="38100" dir="2700000" algn="tl">
                    <a:srgbClr val="000000"/>
                  </a:outerShdw>
                </a:effectLst>
                <a:latin typeface="Book Antiqua" pitchFamily="18" charset="0"/>
              </a:rPr>
              <a:t>0</a:t>
            </a: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Symbol" pitchFamily="18" charset="2"/>
              </a:rPr>
              <a:t></a:t>
            </a:r>
            <a:r>
              <a:rPr lang="en-US" sz="2400" u="sng">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Symbol" pitchFamily="18" charset="2"/>
              </a:rPr>
              <a:t></a:t>
            </a:r>
            <a:r>
              <a:rPr lang="en-US" sz="2400" i="1">
                <a:effectLst>
                  <a:outerShdw blurRad="38100" dist="38100" dir="2700000" algn="tl">
                    <a:srgbClr val="000000"/>
                  </a:outerShdw>
                </a:effectLst>
                <a:latin typeface="Book Antiqua" pitchFamily="18" charset="0"/>
              </a:rPr>
              <a:t>p</a:t>
            </a:r>
            <a:r>
              <a:rPr lang="en-US" sz="2400" baseline="-25000">
                <a:effectLst>
                  <a:outerShdw blurRad="38100" dist="38100" dir="2700000" algn="tl">
                    <a:srgbClr val="000000"/>
                  </a:outerShdw>
                </a:effectLst>
                <a:latin typeface="Symbol" pitchFamily="18" charset="2"/>
              </a:rPr>
              <a:t></a:t>
            </a:r>
          </a:p>
        </p:txBody>
      </p:sp>
      <p:sp>
        <p:nvSpPr>
          <p:cNvPr id="11" name="Text Box 11"/>
          <p:cNvSpPr txBox="1">
            <a:spLocks noChangeArrowheads="1"/>
          </p:cNvSpPr>
          <p:nvPr/>
        </p:nvSpPr>
        <p:spPr bwMode="auto">
          <a:xfrm>
            <a:off x="2271713" y="4087813"/>
            <a:ext cx="1476375" cy="457200"/>
          </a:xfrm>
          <a:prstGeom prst="rect">
            <a:avLst/>
          </a:prstGeom>
          <a:noFill/>
          <a:ln w="12700">
            <a:noFill/>
            <a:miter lim="800000"/>
            <a:headEnd/>
            <a:tailEnd/>
          </a:ln>
          <a:effectLst/>
        </p:spPr>
        <p:txBody>
          <a:bodyPr wrap="none">
            <a:spAutoFit/>
          </a:bodyPr>
          <a:lstStyle/>
          <a:p>
            <a:r>
              <a:rPr lang="en-US" sz="2400" i="1">
                <a:effectLst>
                  <a:outerShdw blurRad="38100" dist="38100" dir="2700000" algn="tl">
                    <a:srgbClr val="000000"/>
                  </a:outerShdw>
                </a:effectLst>
                <a:latin typeface="Book Antiqua" pitchFamily="18" charset="0"/>
              </a:rPr>
              <a:t>H</a:t>
            </a:r>
            <a:r>
              <a:rPr lang="en-US" sz="2400" baseline="-25000">
                <a:effectLst>
                  <a:outerShdw blurRad="38100" dist="38100" dir="2700000" algn="tl">
                    <a:srgbClr val="000000"/>
                  </a:outerShdw>
                </a:effectLst>
                <a:latin typeface="Book Antiqua" pitchFamily="18" charset="0"/>
              </a:rPr>
              <a:t>0</a:t>
            </a: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Symbol" pitchFamily="18" charset="2"/>
              </a:rPr>
              <a:t></a:t>
            </a:r>
            <a:r>
              <a:rPr lang="en-US" sz="2400" i="1">
                <a:effectLst>
                  <a:outerShdw blurRad="38100" dist="38100" dir="2700000" algn="tl">
                    <a:srgbClr val="000000"/>
                  </a:outerShdw>
                </a:effectLst>
                <a:latin typeface="Book Antiqua" pitchFamily="18" charset="0"/>
              </a:rPr>
              <a:t>p</a:t>
            </a:r>
            <a:r>
              <a:rPr lang="en-US" sz="2400" baseline="-25000">
                <a:effectLst>
                  <a:outerShdw blurRad="38100" dist="38100" dir="2700000" algn="tl">
                    <a:srgbClr val="000000"/>
                  </a:outerShdw>
                </a:effectLst>
                <a:latin typeface="Symbol" pitchFamily="18" charset="2"/>
              </a:rPr>
              <a:t></a:t>
            </a:r>
          </a:p>
        </p:txBody>
      </p:sp>
      <p:sp>
        <p:nvSpPr>
          <p:cNvPr id="12" name="AutoShape 12"/>
          <p:cNvSpPr>
            <a:spLocks noChangeArrowheads="1"/>
          </p:cNvSpPr>
          <p:nvPr/>
        </p:nvSpPr>
        <p:spPr bwMode="auto">
          <a:xfrm rot="5400000">
            <a:off x="1704975" y="29083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3" name="AutoShape 13"/>
          <p:cNvSpPr>
            <a:spLocks noChangeArrowheads="1"/>
          </p:cNvSpPr>
          <p:nvPr/>
        </p:nvSpPr>
        <p:spPr bwMode="auto">
          <a:xfrm rot="5400000">
            <a:off x="1704975" y="35560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4" name="AutoShape 14"/>
          <p:cNvSpPr>
            <a:spLocks noChangeArrowheads="1"/>
          </p:cNvSpPr>
          <p:nvPr/>
        </p:nvSpPr>
        <p:spPr bwMode="auto">
          <a:xfrm rot="5400000">
            <a:off x="1704975" y="42418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5" name="Rectangle 15"/>
          <p:cNvSpPr>
            <a:spLocks noChangeArrowheads="1"/>
          </p:cNvSpPr>
          <p:nvPr/>
        </p:nvSpPr>
        <p:spPr bwMode="auto">
          <a:xfrm>
            <a:off x="690563" y="93663"/>
            <a:ext cx="7772400" cy="7000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Tests About a Population Proportion</a:t>
            </a:r>
            <a:endParaRPr lang="en-US" sz="2600">
              <a:solidFill>
                <a:srgbClr val="66FFFF"/>
              </a:solidFill>
              <a:effectLst>
                <a:outerShdw blurRad="38100" dist="38100" dir="2700000" algn="tl">
                  <a:srgbClr val="000000"/>
                </a:outerShdw>
              </a:effectLst>
              <a:latin typeface="Book Antiqua" pitchFamily="18" charset="0"/>
            </a:endParaRPr>
          </a:p>
        </p:txBody>
      </p:sp>
      <p:sp>
        <p:nvSpPr>
          <p:cNvPr id="16" name="Text Box 16"/>
          <p:cNvSpPr txBox="1">
            <a:spLocks noChangeArrowheads="1"/>
          </p:cNvSpPr>
          <p:nvPr/>
        </p:nvSpPr>
        <p:spPr bwMode="auto">
          <a:xfrm>
            <a:off x="2890838" y="1573213"/>
            <a:ext cx="3370262" cy="457200"/>
          </a:xfrm>
          <a:prstGeom prst="rect">
            <a:avLst/>
          </a:prstGeom>
          <a:noFill/>
          <a:ln w="12700">
            <a:noFill/>
            <a:miter lim="800000"/>
            <a:headEnd/>
            <a:tailEnd/>
          </a:ln>
          <a:effectLst/>
        </p:spPr>
        <p:txBody>
          <a:bodyPr wrap="none">
            <a:spAutoFit/>
          </a:bodyPr>
          <a:lstStyle/>
          <a:p>
            <a:r>
              <a:rPr lang="en-US" sz="2400">
                <a:effectLst>
                  <a:outerShdw blurRad="38100" dist="38100" dir="2700000" algn="tl">
                    <a:srgbClr val="000000"/>
                  </a:outerShdw>
                </a:effectLst>
                <a:latin typeface="Book Antiqua" pitchFamily="18" charset="0"/>
              </a:rPr>
              <a:t>Reject </a:t>
            </a:r>
            <a:r>
              <a:rPr lang="en-US" sz="2400" i="1">
                <a:effectLst>
                  <a:outerShdw blurRad="38100" dist="38100" dir="2700000" algn="tl">
                    <a:srgbClr val="000000"/>
                  </a:outerShdw>
                </a:effectLst>
                <a:latin typeface="Book Antiqua" pitchFamily="18" charset="0"/>
              </a:rPr>
              <a:t>H</a:t>
            </a:r>
            <a:r>
              <a:rPr lang="en-US" sz="2400" baseline="-25000">
                <a:effectLst>
                  <a:outerShdw blurRad="38100" dist="38100" dir="2700000" algn="tl">
                    <a:srgbClr val="000000"/>
                  </a:outerShdw>
                </a:effectLst>
                <a:latin typeface="Book Antiqua" pitchFamily="18" charset="0"/>
              </a:rPr>
              <a:t>0 </a:t>
            </a:r>
            <a:r>
              <a:rPr lang="en-US" sz="2400">
                <a:effectLst>
                  <a:outerShdw blurRad="38100" dist="38100" dir="2700000" algn="tl">
                    <a:srgbClr val="000000"/>
                  </a:outerShdw>
                </a:effectLst>
                <a:latin typeface="Book Antiqua" pitchFamily="18" charset="0"/>
              </a:rPr>
              <a:t>if </a:t>
            </a:r>
            <a:r>
              <a:rPr lang="en-US" sz="2400" i="1">
                <a:effectLst>
                  <a:outerShdw blurRad="38100" dist="38100" dir="2700000" algn="tl">
                    <a:srgbClr val="000000"/>
                  </a:outerShdw>
                </a:effectLst>
                <a:latin typeface="Book Antiqua" pitchFamily="18" charset="0"/>
              </a:rPr>
              <a:t>p </a:t>
            </a:r>
            <a:r>
              <a:rPr lang="en-US" sz="2400">
                <a:effectLst>
                  <a:outerShdw blurRad="38100" dist="38100" dir="2700000" algn="tl">
                    <a:srgbClr val="000000"/>
                  </a:outerShdw>
                </a:effectLst>
                <a:latin typeface="Book Antiqua" pitchFamily="18" charset="0"/>
              </a:rPr>
              <a:t>–value </a:t>
            </a:r>
            <a:r>
              <a:rPr lang="en-US" sz="2400" u="sng">
                <a:effectLst>
                  <a:outerShdw blurRad="38100" dist="38100" dir="2700000" algn="tl">
                    <a:srgbClr val="000000"/>
                  </a:outerShdw>
                </a:effectLst>
                <a:latin typeface="Book Antiqua" pitchFamily="18" charset="0"/>
              </a:rPr>
              <a:t>&lt;</a:t>
            </a: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Symbol" pitchFamily="18" charset="2"/>
              </a:rPr>
              <a:t>a</a:t>
            </a:r>
            <a:endParaRPr lang="en-US" sz="2400" i="1" baseline="-25000">
              <a:effectLst>
                <a:outerShdw blurRad="38100" dist="38100" dir="2700000" algn="tl">
                  <a:srgbClr val="000000"/>
                </a:outerShdw>
              </a:effectLst>
              <a:latin typeface="Symbol" pitchFamily="18" charset="2"/>
            </a:endParaRPr>
          </a:p>
        </p:txBody>
      </p:sp>
      <p:sp>
        <p:nvSpPr>
          <p:cNvPr id="17" name="Rectangle 17"/>
          <p:cNvSpPr>
            <a:spLocks noChangeArrowheads="1"/>
          </p:cNvSpPr>
          <p:nvPr/>
        </p:nvSpPr>
        <p:spPr bwMode="auto">
          <a:xfrm>
            <a:off x="690563" y="2182813"/>
            <a:ext cx="7772400" cy="585787"/>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charset="2"/>
              <a:buChar char="n"/>
            </a:pPr>
            <a:r>
              <a:rPr lang="en-US" sz="2400">
                <a:solidFill>
                  <a:srgbClr val="66FFFF"/>
                </a:solidFill>
                <a:effectLst>
                  <a:outerShdw blurRad="38100" dist="38100" dir="2700000" algn="tl">
                    <a:srgbClr val="000000"/>
                  </a:outerShdw>
                </a:effectLst>
                <a:latin typeface="Book Antiqua" pitchFamily="18" charset="0"/>
              </a:rPr>
              <a:t>Rejection Rule:  Critical Value Approach</a:t>
            </a:r>
            <a:endParaRPr lang="en-US" sz="2400" baseline="-25000">
              <a:effectLst>
                <a:outerShdw blurRad="38100" dist="38100" dir="2700000" algn="tl">
                  <a:srgbClr val="000000"/>
                </a:outerShdw>
              </a:effectLst>
              <a:latin typeface="Symbol" pitchFamily="18" charset="2"/>
            </a:endParaRPr>
          </a:p>
        </p:txBody>
      </p:sp>
      <p:sp>
        <p:nvSpPr>
          <p:cNvPr id="18" name="AutoShape 18"/>
          <p:cNvSpPr>
            <a:spLocks noChangeArrowheads="1"/>
          </p:cNvSpPr>
          <p:nvPr/>
        </p:nvSpPr>
        <p:spPr bwMode="auto">
          <a:xfrm rot="5400000">
            <a:off x="409575" y="23177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9" name="AutoShape 19"/>
          <p:cNvSpPr>
            <a:spLocks noChangeArrowheads="1"/>
          </p:cNvSpPr>
          <p:nvPr/>
        </p:nvSpPr>
        <p:spPr bwMode="auto">
          <a:xfrm rot="5400000">
            <a:off x="409575" y="12509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lide(fromLeft)">
                                      <p:cBhvr>
                                        <p:cTn id="7" dur="500"/>
                                        <p:tgtEl>
                                          <p:spTgt spid="19"/>
                                        </p:tgtEl>
                                      </p:cBhvr>
                                    </p:animEffect>
                                  </p:childTnLst>
                                  <p:subTnLst>
                                    <p:set>
                                      <p:cBhvr override="childStyle">
                                        <p:cTn dur="1" fill="hold" display="0" masterRel="nextClick" afterEffect="1"/>
                                        <p:tgtEl>
                                          <p:spTgt spid="19"/>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slide(fromTop)">
                                      <p:cBhvr>
                                        <p:cTn id="12" dur="500"/>
                                        <p:tgtEl>
                                          <p:spTgt spid="3"/>
                                        </p:tgtEl>
                                      </p:cBhvr>
                                    </p:animEffect>
                                  </p:childTnLst>
                                </p:cTn>
                              </p:par>
                            </p:childTnLst>
                          </p:cTn>
                        </p:par>
                        <p:par>
                          <p:cTn id="13" fill="hold">
                            <p:stCondLst>
                              <p:cond delay="500"/>
                            </p:stCondLst>
                            <p:childTnLst>
                              <p:par>
                                <p:cTn id="14" presetID="12" presetClass="entr" presetSubtype="8" fill="hold" grpId="0" nodeType="afterEffect">
                                  <p:stCondLst>
                                    <p:cond delay="2000"/>
                                  </p:stCondLst>
                                  <p:childTnLst>
                                    <p:set>
                                      <p:cBhvr>
                                        <p:cTn id="15" dur="1" fill="hold">
                                          <p:stCondLst>
                                            <p:cond delay="0"/>
                                          </p:stCondLst>
                                        </p:cTn>
                                        <p:tgtEl>
                                          <p:spTgt spid="16"/>
                                        </p:tgtEl>
                                        <p:attrNameLst>
                                          <p:attrName>style.visibility</p:attrName>
                                        </p:attrNameLst>
                                      </p:cBhvr>
                                      <p:to>
                                        <p:strVal val="visible"/>
                                      </p:to>
                                    </p:set>
                                    <p:animEffect transition="in" filter="slide(fromLeft)">
                                      <p:cBhvr>
                                        <p:cTn id="16" dur="500"/>
                                        <p:tgtEl>
                                          <p:spTgt spid="16"/>
                                        </p:tgtEl>
                                      </p:cBhvr>
                                    </p:animEffect>
                                  </p:childTnLst>
                                </p:cTn>
                              </p:par>
                            </p:childTnLst>
                          </p:cTn>
                        </p:par>
                        <p:par>
                          <p:cTn id="17" fill="hold">
                            <p:stCondLst>
                              <p:cond delay="3000"/>
                            </p:stCondLst>
                            <p:childTnLst>
                              <p:par>
                                <p:cTn id="18" presetID="12" presetClass="entr" presetSubtype="8" fill="hold" grpId="0" nodeType="afterEffect">
                                  <p:stCondLst>
                                    <p:cond delay="1000"/>
                                  </p:stCondLst>
                                  <p:childTnLst>
                                    <p:set>
                                      <p:cBhvr>
                                        <p:cTn id="19" dur="1" fill="hold">
                                          <p:stCondLst>
                                            <p:cond delay="0"/>
                                          </p:stCondLst>
                                        </p:cTn>
                                        <p:tgtEl>
                                          <p:spTgt spid="18"/>
                                        </p:tgtEl>
                                        <p:attrNameLst>
                                          <p:attrName>style.visibility</p:attrName>
                                        </p:attrNameLst>
                                      </p:cBhvr>
                                      <p:to>
                                        <p:strVal val="visible"/>
                                      </p:to>
                                    </p:set>
                                    <p:animEffect transition="in" filter="slide(fromLeft)">
                                      <p:cBhvr>
                                        <p:cTn id="20" dur="500"/>
                                        <p:tgtEl>
                                          <p:spTgt spid="18"/>
                                        </p:tgtEl>
                                      </p:cBhvr>
                                    </p:animEffect>
                                  </p:childTnLst>
                                  <p:subTnLst>
                                    <p:set>
                                      <p:cBhvr override="childStyle">
                                        <p:cTn dur="1" fill="hold" display="0" masterRel="nextClick" afterEffect="1"/>
                                        <p:tgtEl>
                                          <p:spTgt spid="18"/>
                                        </p:tgtEl>
                                        <p:attrNameLst>
                                          <p:attrName>style.visibility</p:attrName>
                                        </p:attrNameLst>
                                      </p:cBhvr>
                                      <p:to>
                                        <p:strVal val="hidden"/>
                                      </p:to>
                                    </p:set>
                                  </p:subTnLst>
                                </p:cTn>
                              </p:par>
                            </p:childTnLst>
                          </p:cTn>
                        </p:par>
                      </p:childTnLst>
                    </p:cTn>
                  </p:par>
                  <p:par>
                    <p:cTn id="21" fill="hold">
                      <p:stCondLst>
                        <p:cond delay="indefinite"/>
                      </p:stCondLst>
                      <p:childTnLst>
                        <p:par>
                          <p:cTn id="22" fill="hold">
                            <p:stCondLst>
                              <p:cond delay="0"/>
                            </p:stCondLst>
                            <p:childTnLst>
                              <p:par>
                                <p:cTn id="23" presetID="12" presetClass="entr" presetSubtype="1" fill="hold" grpId="0" nodeType="clickEffect">
                                  <p:stCondLst>
                                    <p:cond delay="0"/>
                                  </p:stCondLst>
                                  <p:childTnLst>
                                    <p:set>
                                      <p:cBhvr>
                                        <p:cTn id="24" dur="1" fill="hold">
                                          <p:stCondLst>
                                            <p:cond delay="0"/>
                                          </p:stCondLst>
                                        </p:cTn>
                                        <p:tgtEl>
                                          <p:spTgt spid="17"/>
                                        </p:tgtEl>
                                        <p:attrNameLst>
                                          <p:attrName>style.visibility</p:attrName>
                                        </p:attrNameLst>
                                      </p:cBhvr>
                                      <p:to>
                                        <p:strVal val="visible"/>
                                      </p:to>
                                    </p:set>
                                    <p:animEffect transition="in" filter="slide(fromTop)">
                                      <p:cBhvr>
                                        <p:cTn id="25" dur="500"/>
                                        <p:tgtEl>
                                          <p:spTgt spid="17"/>
                                        </p:tgtEl>
                                      </p:cBhvr>
                                    </p:animEffect>
                                  </p:childTnLst>
                                </p:cTn>
                              </p:par>
                            </p:childTnLst>
                          </p:cTn>
                        </p:par>
                        <p:par>
                          <p:cTn id="26" fill="hold">
                            <p:stCondLst>
                              <p:cond delay="500"/>
                            </p:stCondLst>
                            <p:childTnLst>
                              <p:par>
                                <p:cTn id="27" presetID="12" presetClass="entr" presetSubtype="8" fill="hold" grpId="0" nodeType="afterEffect">
                                  <p:stCondLst>
                                    <p:cond delay="1000"/>
                                  </p:stCondLst>
                                  <p:childTnLst>
                                    <p:set>
                                      <p:cBhvr>
                                        <p:cTn id="28" dur="1" fill="hold">
                                          <p:stCondLst>
                                            <p:cond delay="0"/>
                                          </p:stCondLst>
                                        </p:cTn>
                                        <p:tgtEl>
                                          <p:spTgt spid="12"/>
                                        </p:tgtEl>
                                        <p:attrNameLst>
                                          <p:attrName>style.visibility</p:attrName>
                                        </p:attrNameLst>
                                      </p:cBhvr>
                                      <p:to>
                                        <p:strVal val="visible"/>
                                      </p:to>
                                    </p:set>
                                    <p:animEffect transition="in" filter="slide(fromLeft)">
                                      <p:cBhvr>
                                        <p:cTn id="29" dur="500"/>
                                        <p:tgtEl>
                                          <p:spTgt spid="12"/>
                                        </p:tgtEl>
                                      </p:cBhvr>
                                    </p:animEffect>
                                  </p:childTnLst>
                                  <p:subTnLst>
                                    <p:set>
                                      <p:cBhvr override="childStyle">
                                        <p:cTn dur="1" fill="hold" display="0" masterRel="nextClick" afterEffect="1"/>
                                        <p:tgtEl>
                                          <p:spTgt spid="12"/>
                                        </p:tgtEl>
                                        <p:attrNameLst>
                                          <p:attrName>style.visibility</p:attrName>
                                        </p:attrNameLst>
                                      </p:cBhvr>
                                      <p:to>
                                        <p:strVal val="hidden"/>
                                      </p:to>
                                    </p:set>
                                  </p:subTnLst>
                                </p:cTn>
                              </p:par>
                            </p:childTnLst>
                          </p:cTn>
                        </p:par>
                      </p:childTnLst>
                    </p:cTn>
                  </p:par>
                  <p:par>
                    <p:cTn id="30" fill="hold">
                      <p:stCondLst>
                        <p:cond delay="indefinite"/>
                      </p:stCondLst>
                      <p:childTnLst>
                        <p:par>
                          <p:cTn id="31" fill="hold">
                            <p:stCondLst>
                              <p:cond delay="0"/>
                            </p:stCondLst>
                            <p:childTnLst>
                              <p:par>
                                <p:cTn id="32" presetID="9" presetClass="entr" presetSubtype="0" fill="hold" grpId="0" nodeType="clickEffect">
                                  <p:stCondLst>
                                    <p:cond delay="0"/>
                                  </p:stCondLst>
                                  <p:childTnLst>
                                    <p:set>
                                      <p:cBhvr>
                                        <p:cTn id="33" dur="1" fill="hold">
                                          <p:stCondLst>
                                            <p:cond delay="0"/>
                                          </p:stCondLst>
                                        </p:cTn>
                                        <p:tgtEl>
                                          <p:spTgt spid="2"/>
                                        </p:tgtEl>
                                        <p:attrNameLst>
                                          <p:attrName>style.visibility</p:attrName>
                                        </p:attrNameLst>
                                      </p:cBhvr>
                                      <p:to>
                                        <p:strVal val="visible"/>
                                      </p:to>
                                    </p:set>
                                    <p:animEffect transition="in" filter="dissolve">
                                      <p:cBhvr>
                                        <p:cTn id="34" dur="500"/>
                                        <p:tgtEl>
                                          <p:spTgt spid="2"/>
                                        </p:tgtEl>
                                      </p:cBhvr>
                                    </p:animEffect>
                                  </p:childTnLst>
                                </p:cTn>
                              </p:par>
                            </p:childTnLst>
                          </p:cTn>
                        </p:par>
                        <p:par>
                          <p:cTn id="35" fill="hold">
                            <p:stCondLst>
                              <p:cond delay="500"/>
                            </p:stCondLst>
                            <p:childTnLst>
                              <p:par>
                                <p:cTn id="36" presetID="23" presetClass="entr" presetSubtype="272" fill="hold" grpId="0" nodeType="afterEffect">
                                  <p:stCondLst>
                                    <p:cond delay="1000"/>
                                  </p:stCondLst>
                                  <p:childTnLst>
                                    <p:set>
                                      <p:cBhvr>
                                        <p:cTn id="37" dur="1" fill="hold">
                                          <p:stCondLst>
                                            <p:cond delay="0"/>
                                          </p:stCondLst>
                                        </p:cTn>
                                        <p:tgtEl>
                                          <p:spTgt spid="4"/>
                                        </p:tgtEl>
                                        <p:attrNameLst>
                                          <p:attrName>style.visibility</p:attrName>
                                        </p:attrNameLst>
                                      </p:cBhvr>
                                      <p:to>
                                        <p:strVal val="visible"/>
                                      </p:to>
                                    </p:set>
                                    <p:anim calcmode="lin" valueType="num">
                                      <p:cBhvr>
                                        <p:cTn id="38" dur="500" fill="hold"/>
                                        <p:tgtEl>
                                          <p:spTgt spid="4"/>
                                        </p:tgtEl>
                                        <p:attrNameLst>
                                          <p:attrName>ppt_w</p:attrName>
                                        </p:attrNameLst>
                                      </p:cBhvr>
                                      <p:tavLst>
                                        <p:tav tm="0">
                                          <p:val>
                                            <p:strVal val="2/3*#ppt_w"/>
                                          </p:val>
                                        </p:tav>
                                        <p:tav tm="100000">
                                          <p:val>
                                            <p:strVal val="#ppt_w"/>
                                          </p:val>
                                        </p:tav>
                                      </p:tavLst>
                                    </p:anim>
                                    <p:anim calcmode="lin" valueType="num">
                                      <p:cBhvr>
                                        <p:cTn id="39" dur="500" fill="hold"/>
                                        <p:tgtEl>
                                          <p:spTgt spid="4"/>
                                        </p:tgtEl>
                                        <p:attrNameLst>
                                          <p:attrName>ppt_h</p:attrName>
                                        </p:attrNameLst>
                                      </p:cBhvr>
                                      <p:tavLst>
                                        <p:tav tm="0">
                                          <p:val>
                                            <p:strVal val="2/3*#ppt_h"/>
                                          </p:val>
                                        </p:tav>
                                        <p:tav tm="100000">
                                          <p:val>
                                            <p:strVal val="#ppt_h"/>
                                          </p:val>
                                        </p:tav>
                                      </p:tavLst>
                                    </p:anim>
                                  </p:childTnLst>
                                </p:cTn>
                              </p:par>
                            </p:childTnLst>
                          </p:cTn>
                        </p:par>
                        <p:par>
                          <p:cTn id="40" fill="hold">
                            <p:stCondLst>
                              <p:cond delay="2000"/>
                            </p:stCondLst>
                            <p:childTnLst>
                              <p:par>
                                <p:cTn id="41" presetID="12" presetClass="entr" presetSubtype="8" fill="hold" grpId="0" nodeType="afterEffect">
                                  <p:stCondLst>
                                    <p:cond delay="1000"/>
                                  </p:stCondLst>
                                  <p:childTnLst>
                                    <p:set>
                                      <p:cBhvr>
                                        <p:cTn id="42" dur="1" fill="hold">
                                          <p:stCondLst>
                                            <p:cond delay="0"/>
                                          </p:stCondLst>
                                        </p:cTn>
                                        <p:tgtEl>
                                          <p:spTgt spid="5"/>
                                        </p:tgtEl>
                                        <p:attrNameLst>
                                          <p:attrName>style.visibility</p:attrName>
                                        </p:attrNameLst>
                                      </p:cBhvr>
                                      <p:to>
                                        <p:strVal val="visible"/>
                                      </p:to>
                                    </p:set>
                                    <p:animEffect transition="in" filter="slide(fromLeft)">
                                      <p:cBhvr>
                                        <p:cTn id="43" dur="500"/>
                                        <p:tgtEl>
                                          <p:spTgt spid="5"/>
                                        </p:tgtEl>
                                      </p:cBhvr>
                                    </p:animEffect>
                                  </p:childTnLst>
                                </p:cTn>
                              </p:par>
                            </p:childTnLst>
                          </p:cTn>
                        </p:par>
                        <p:par>
                          <p:cTn id="44" fill="hold">
                            <p:stCondLst>
                              <p:cond delay="3500"/>
                            </p:stCondLst>
                            <p:childTnLst>
                              <p:par>
                                <p:cTn id="45" presetID="12" presetClass="entr" presetSubtype="8" fill="hold" grpId="0" nodeType="afterEffect">
                                  <p:stCondLst>
                                    <p:cond delay="1000"/>
                                  </p:stCondLst>
                                  <p:childTnLst>
                                    <p:set>
                                      <p:cBhvr>
                                        <p:cTn id="46" dur="1" fill="hold">
                                          <p:stCondLst>
                                            <p:cond delay="0"/>
                                          </p:stCondLst>
                                        </p:cTn>
                                        <p:tgtEl>
                                          <p:spTgt spid="13"/>
                                        </p:tgtEl>
                                        <p:attrNameLst>
                                          <p:attrName>style.visibility</p:attrName>
                                        </p:attrNameLst>
                                      </p:cBhvr>
                                      <p:to>
                                        <p:strVal val="visible"/>
                                      </p:to>
                                    </p:set>
                                    <p:animEffect transition="in" filter="slide(fromLeft)">
                                      <p:cBhvr>
                                        <p:cTn id="47" dur="500"/>
                                        <p:tgtEl>
                                          <p:spTgt spid="13"/>
                                        </p:tgtEl>
                                      </p:cBhvr>
                                    </p:animEffect>
                                  </p:childTnLst>
                                  <p:subTnLst>
                                    <p:set>
                                      <p:cBhvr override="childStyle">
                                        <p:cTn dur="1" fill="hold" display="0" masterRel="nextClick" afterEffect="1"/>
                                        <p:tgtEl>
                                          <p:spTgt spid="13"/>
                                        </p:tgtEl>
                                        <p:attrNameLst>
                                          <p:attrName>style.visibility</p:attrName>
                                        </p:attrNameLst>
                                      </p:cBhvr>
                                      <p:to>
                                        <p:strVal val="hidden"/>
                                      </p:to>
                                    </p:set>
                                  </p:subTnLst>
                                </p:cTn>
                              </p:par>
                            </p:childTnLst>
                          </p:cTn>
                        </p:par>
                      </p:childTnLst>
                    </p:cTn>
                  </p:par>
                  <p:par>
                    <p:cTn id="48" fill="hold">
                      <p:stCondLst>
                        <p:cond delay="indefinite"/>
                      </p:stCondLst>
                      <p:childTnLst>
                        <p:par>
                          <p:cTn id="49" fill="hold">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8"/>
                                        </p:tgtEl>
                                        <p:attrNameLst>
                                          <p:attrName>style.visibility</p:attrName>
                                        </p:attrNameLst>
                                      </p:cBhvr>
                                      <p:to>
                                        <p:strVal val="visible"/>
                                      </p:to>
                                    </p:set>
                                    <p:animEffect transition="in" filter="dissolve">
                                      <p:cBhvr>
                                        <p:cTn id="52" dur="500"/>
                                        <p:tgtEl>
                                          <p:spTgt spid="8"/>
                                        </p:tgtEl>
                                      </p:cBhvr>
                                    </p:animEffect>
                                  </p:childTnLst>
                                </p:cTn>
                              </p:par>
                            </p:childTnLst>
                          </p:cTn>
                        </p:par>
                        <p:par>
                          <p:cTn id="53" fill="hold">
                            <p:stCondLst>
                              <p:cond delay="500"/>
                            </p:stCondLst>
                            <p:childTnLst>
                              <p:par>
                                <p:cTn id="54" presetID="23" presetClass="entr" presetSubtype="272" fill="hold" grpId="0" nodeType="afterEffect">
                                  <p:stCondLst>
                                    <p:cond delay="1000"/>
                                  </p:stCondLst>
                                  <p:childTnLst>
                                    <p:set>
                                      <p:cBhvr>
                                        <p:cTn id="55" dur="1" fill="hold">
                                          <p:stCondLst>
                                            <p:cond delay="0"/>
                                          </p:stCondLst>
                                        </p:cTn>
                                        <p:tgtEl>
                                          <p:spTgt spid="10"/>
                                        </p:tgtEl>
                                        <p:attrNameLst>
                                          <p:attrName>style.visibility</p:attrName>
                                        </p:attrNameLst>
                                      </p:cBhvr>
                                      <p:to>
                                        <p:strVal val="visible"/>
                                      </p:to>
                                    </p:set>
                                    <p:anim calcmode="lin" valueType="num">
                                      <p:cBhvr>
                                        <p:cTn id="56" dur="500" fill="hold"/>
                                        <p:tgtEl>
                                          <p:spTgt spid="10"/>
                                        </p:tgtEl>
                                        <p:attrNameLst>
                                          <p:attrName>ppt_w</p:attrName>
                                        </p:attrNameLst>
                                      </p:cBhvr>
                                      <p:tavLst>
                                        <p:tav tm="0">
                                          <p:val>
                                            <p:strVal val="2/3*#ppt_w"/>
                                          </p:val>
                                        </p:tav>
                                        <p:tav tm="100000">
                                          <p:val>
                                            <p:strVal val="#ppt_w"/>
                                          </p:val>
                                        </p:tav>
                                      </p:tavLst>
                                    </p:anim>
                                    <p:anim calcmode="lin" valueType="num">
                                      <p:cBhvr>
                                        <p:cTn id="57" dur="500" fill="hold"/>
                                        <p:tgtEl>
                                          <p:spTgt spid="10"/>
                                        </p:tgtEl>
                                        <p:attrNameLst>
                                          <p:attrName>ppt_h</p:attrName>
                                        </p:attrNameLst>
                                      </p:cBhvr>
                                      <p:tavLst>
                                        <p:tav tm="0">
                                          <p:val>
                                            <p:strVal val="2/3*#ppt_h"/>
                                          </p:val>
                                        </p:tav>
                                        <p:tav tm="100000">
                                          <p:val>
                                            <p:strVal val="#ppt_h"/>
                                          </p:val>
                                        </p:tav>
                                      </p:tavLst>
                                    </p:anim>
                                  </p:childTnLst>
                                </p:cTn>
                              </p:par>
                            </p:childTnLst>
                          </p:cTn>
                        </p:par>
                        <p:par>
                          <p:cTn id="58" fill="hold">
                            <p:stCondLst>
                              <p:cond delay="2000"/>
                            </p:stCondLst>
                            <p:childTnLst>
                              <p:par>
                                <p:cTn id="59" presetID="12" presetClass="entr" presetSubtype="8" fill="hold" grpId="0" nodeType="afterEffect">
                                  <p:stCondLst>
                                    <p:cond delay="1000"/>
                                  </p:stCondLst>
                                  <p:childTnLst>
                                    <p:set>
                                      <p:cBhvr>
                                        <p:cTn id="60" dur="1" fill="hold">
                                          <p:stCondLst>
                                            <p:cond delay="0"/>
                                          </p:stCondLst>
                                        </p:cTn>
                                        <p:tgtEl>
                                          <p:spTgt spid="6"/>
                                        </p:tgtEl>
                                        <p:attrNameLst>
                                          <p:attrName>style.visibility</p:attrName>
                                        </p:attrNameLst>
                                      </p:cBhvr>
                                      <p:to>
                                        <p:strVal val="visible"/>
                                      </p:to>
                                    </p:set>
                                    <p:animEffect transition="in" filter="slide(fromLeft)">
                                      <p:cBhvr>
                                        <p:cTn id="61" dur="500"/>
                                        <p:tgtEl>
                                          <p:spTgt spid="6"/>
                                        </p:tgtEl>
                                      </p:cBhvr>
                                    </p:animEffect>
                                  </p:childTnLst>
                                </p:cTn>
                              </p:par>
                            </p:childTnLst>
                          </p:cTn>
                        </p:par>
                        <p:par>
                          <p:cTn id="62" fill="hold">
                            <p:stCondLst>
                              <p:cond delay="3500"/>
                            </p:stCondLst>
                            <p:childTnLst>
                              <p:par>
                                <p:cTn id="63" presetID="12" presetClass="entr" presetSubtype="8" fill="hold" grpId="0" nodeType="afterEffect">
                                  <p:stCondLst>
                                    <p:cond delay="1000"/>
                                  </p:stCondLst>
                                  <p:childTnLst>
                                    <p:set>
                                      <p:cBhvr>
                                        <p:cTn id="64" dur="1" fill="hold">
                                          <p:stCondLst>
                                            <p:cond delay="0"/>
                                          </p:stCondLst>
                                        </p:cTn>
                                        <p:tgtEl>
                                          <p:spTgt spid="14"/>
                                        </p:tgtEl>
                                        <p:attrNameLst>
                                          <p:attrName>style.visibility</p:attrName>
                                        </p:attrNameLst>
                                      </p:cBhvr>
                                      <p:to>
                                        <p:strVal val="visible"/>
                                      </p:to>
                                    </p:set>
                                    <p:animEffect transition="in" filter="slide(fromLeft)">
                                      <p:cBhvr>
                                        <p:cTn id="65" dur="500"/>
                                        <p:tgtEl>
                                          <p:spTgt spid="14"/>
                                        </p:tgtEl>
                                      </p:cBhvr>
                                    </p:animEffect>
                                  </p:childTnLst>
                                  <p:subTnLst>
                                    <p:set>
                                      <p:cBhvr override="childStyle">
                                        <p:cTn dur="1" fill="hold" display="0" masterRel="nextClick" afterEffect="1"/>
                                        <p:tgtEl>
                                          <p:spTgt spid="14"/>
                                        </p:tgtEl>
                                        <p:attrNameLst>
                                          <p:attrName>style.visibility</p:attrName>
                                        </p:attrNameLst>
                                      </p:cBhvr>
                                      <p:to>
                                        <p:strVal val="hidden"/>
                                      </p:to>
                                    </p:set>
                                  </p:subTnLst>
                                </p:cTn>
                              </p:par>
                            </p:childTnLst>
                          </p:cTn>
                        </p:par>
                      </p:childTnLst>
                    </p:cTn>
                  </p:par>
                  <p:par>
                    <p:cTn id="66" fill="hold">
                      <p:stCondLst>
                        <p:cond delay="indefinite"/>
                      </p:stCondLst>
                      <p:childTnLst>
                        <p:par>
                          <p:cTn id="67" fill="hold">
                            <p:stCondLst>
                              <p:cond delay="0"/>
                            </p:stCondLst>
                            <p:childTnLst>
                              <p:par>
                                <p:cTn id="68" presetID="9" presetClass="entr" presetSubtype="0" fill="hold" grpId="0" nodeType="clickEffect">
                                  <p:stCondLst>
                                    <p:cond delay="0"/>
                                  </p:stCondLst>
                                  <p:childTnLst>
                                    <p:set>
                                      <p:cBhvr>
                                        <p:cTn id="69" dur="1" fill="hold">
                                          <p:stCondLst>
                                            <p:cond delay="0"/>
                                          </p:stCondLst>
                                        </p:cTn>
                                        <p:tgtEl>
                                          <p:spTgt spid="9"/>
                                        </p:tgtEl>
                                        <p:attrNameLst>
                                          <p:attrName>style.visibility</p:attrName>
                                        </p:attrNameLst>
                                      </p:cBhvr>
                                      <p:to>
                                        <p:strVal val="visible"/>
                                      </p:to>
                                    </p:set>
                                    <p:animEffect transition="in" filter="dissolve">
                                      <p:cBhvr>
                                        <p:cTn id="70" dur="500"/>
                                        <p:tgtEl>
                                          <p:spTgt spid="9"/>
                                        </p:tgtEl>
                                      </p:cBhvr>
                                    </p:animEffect>
                                  </p:childTnLst>
                                </p:cTn>
                              </p:par>
                            </p:childTnLst>
                          </p:cTn>
                        </p:par>
                        <p:par>
                          <p:cTn id="71" fill="hold">
                            <p:stCondLst>
                              <p:cond delay="500"/>
                            </p:stCondLst>
                            <p:childTnLst>
                              <p:par>
                                <p:cTn id="72" presetID="23" presetClass="entr" presetSubtype="272" fill="hold" grpId="0" nodeType="afterEffect">
                                  <p:stCondLst>
                                    <p:cond delay="1000"/>
                                  </p:stCondLst>
                                  <p:childTnLst>
                                    <p:set>
                                      <p:cBhvr>
                                        <p:cTn id="73" dur="1" fill="hold">
                                          <p:stCondLst>
                                            <p:cond delay="0"/>
                                          </p:stCondLst>
                                        </p:cTn>
                                        <p:tgtEl>
                                          <p:spTgt spid="11"/>
                                        </p:tgtEl>
                                        <p:attrNameLst>
                                          <p:attrName>style.visibility</p:attrName>
                                        </p:attrNameLst>
                                      </p:cBhvr>
                                      <p:to>
                                        <p:strVal val="visible"/>
                                      </p:to>
                                    </p:set>
                                    <p:anim calcmode="lin" valueType="num">
                                      <p:cBhvr>
                                        <p:cTn id="74" dur="500" fill="hold"/>
                                        <p:tgtEl>
                                          <p:spTgt spid="11"/>
                                        </p:tgtEl>
                                        <p:attrNameLst>
                                          <p:attrName>ppt_w</p:attrName>
                                        </p:attrNameLst>
                                      </p:cBhvr>
                                      <p:tavLst>
                                        <p:tav tm="0">
                                          <p:val>
                                            <p:strVal val="2/3*#ppt_w"/>
                                          </p:val>
                                        </p:tav>
                                        <p:tav tm="100000">
                                          <p:val>
                                            <p:strVal val="#ppt_w"/>
                                          </p:val>
                                        </p:tav>
                                      </p:tavLst>
                                    </p:anim>
                                    <p:anim calcmode="lin" valueType="num">
                                      <p:cBhvr>
                                        <p:cTn id="75" dur="500" fill="hold"/>
                                        <p:tgtEl>
                                          <p:spTgt spid="11"/>
                                        </p:tgtEl>
                                        <p:attrNameLst>
                                          <p:attrName>ppt_h</p:attrName>
                                        </p:attrNameLst>
                                      </p:cBhvr>
                                      <p:tavLst>
                                        <p:tav tm="0">
                                          <p:val>
                                            <p:strVal val="2/3*#ppt_h"/>
                                          </p:val>
                                        </p:tav>
                                        <p:tav tm="100000">
                                          <p:val>
                                            <p:strVal val="#ppt_h"/>
                                          </p:val>
                                        </p:tav>
                                      </p:tavLst>
                                    </p:anim>
                                  </p:childTnLst>
                                </p:cTn>
                              </p:par>
                            </p:childTnLst>
                          </p:cTn>
                        </p:par>
                        <p:par>
                          <p:cTn id="76" fill="hold">
                            <p:stCondLst>
                              <p:cond delay="2000"/>
                            </p:stCondLst>
                            <p:childTnLst>
                              <p:par>
                                <p:cTn id="77" presetID="12" presetClass="entr" presetSubtype="8" fill="hold" grpId="0" nodeType="afterEffect">
                                  <p:stCondLst>
                                    <p:cond delay="1000"/>
                                  </p:stCondLst>
                                  <p:childTnLst>
                                    <p:set>
                                      <p:cBhvr>
                                        <p:cTn id="78" dur="1" fill="hold">
                                          <p:stCondLst>
                                            <p:cond delay="0"/>
                                          </p:stCondLst>
                                        </p:cTn>
                                        <p:tgtEl>
                                          <p:spTgt spid="7"/>
                                        </p:tgtEl>
                                        <p:attrNameLst>
                                          <p:attrName>style.visibility</p:attrName>
                                        </p:attrNameLst>
                                      </p:cBhvr>
                                      <p:to>
                                        <p:strVal val="visible"/>
                                      </p:to>
                                    </p:set>
                                    <p:animEffect transition="in" filter="slide(fromLeft)">
                                      <p:cBhvr>
                                        <p:cTn id="7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utoUpdateAnimBg="0"/>
      <p:bldP spid="4" grpId="0" autoUpdateAnimBg="0"/>
      <p:bldP spid="5" grpId="0" autoUpdateAnimBg="0"/>
      <p:bldP spid="6" grpId="0" autoUpdateAnimBg="0"/>
      <p:bldP spid="7" grpId="0" autoUpdateAnimBg="0"/>
      <p:bldP spid="8" grpId="0" animBg="1"/>
      <p:bldP spid="9" grpId="0" animBg="1"/>
      <p:bldP spid="10" grpId="0" autoUpdateAnimBg="0"/>
      <p:bldP spid="11" grpId="0" autoUpdateAnimBg="0"/>
      <p:bldP spid="12" grpId="0" animBg="1"/>
      <p:bldP spid="13" grpId="0" animBg="1"/>
      <p:bldP spid="14" grpId="0" animBg="1"/>
      <p:bldP spid="16" grpId="0" autoUpdateAnimBg="0"/>
      <p:bldP spid="17" grpId="0" autoUpdateAnimBg="0"/>
      <p:bldP spid="18" grpId="0" animBg="1"/>
      <p:bldP spid="19" grpId="0" animBg="1"/>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687388" y="1104900"/>
            <a:ext cx="6408737" cy="566738"/>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charset="2"/>
              <a:buChar char="n"/>
            </a:pPr>
            <a:r>
              <a:rPr lang="en-US" sz="2400">
                <a:solidFill>
                  <a:srgbClr val="66FFFF"/>
                </a:solidFill>
                <a:effectLst>
                  <a:outerShdw blurRad="38100" dist="38100" dir="2700000" algn="tl">
                    <a:srgbClr val="000000"/>
                  </a:outerShdw>
                </a:effectLst>
                <a:latin typeface="Book Antiqua" pitchFamily="18" charset="0"/>
              </a:rPr>
              <a:t>Example:  National Safety Council (NSC)</a:t>
            </a:r>
            <a:endParaRPr lang="en-US" sz="2400">
              <a:effectLst>
                <a:outerShdw blurRad="38100" dist="38100" dir="2700000" algn="tl">
                  <a:srgbClr val="000000"/>
                </a:outerShdw>
              </a:effectLst>
              <a:latin typeface="Book Antiqua" pitchFamily="18" charset="0"/>
            </a:endParaRPr>
          </a:p>
        </p:txBody>
      </p:sp>
      <p:sp>
        <p:nvSpPr>
          <p:cNvPr id="3" name="AutoShape 62"/>
          <p:cNvSpPr>
            <a:spLocks noChangeArrowheads="1"/>
          </p:cNvSpPr>
          <p:nvPr/>
        </p:nvSpPr>
        <p:spPr bwMode="auto">
          <a:xfrm rot="5400000">
            <a:off x="752475" y="16891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4" name="Text Box 63"/>
          <p:cNvSpPr txBox="1">
            <a:spLocks noChangeArrowheads="1"/>
          </p:cNvSpPr>
          <p:nvPr/>
        </p:nvSpPr>
        <p:spPr bwMode="auto">
          <a:xfrm>
            <a:off x="1050924" y="1576388"/>
            <a:ext cx="7216775" cy="2234458"/>
          </a:xfrm>
          <a:prstGeom prst="rect">
            <a:avLst/>
          </a:prstGeom>
          <a:noFill/>
          <a:ln w="12700">
            <a:noFill/>
            <a:miter lim="800000"/>
            <a:headEnd/>
            <a:tailEnd/>
          </a:ln>
          <a:effectLst/>
        </p:spPr>
        <p:txBody>
          <a:bodyPr wrap="square">
            <a:spAutoFit/>
          </a:bodyPr>
          <a:lstStyle/>
          <a:p>
            <a:pPr algn="l">
              <a:spcBef>
                <a:spcPct val="20000"/>
              </a:spcBef>
              <a:buClr>
                <a:srgbClr val="66FFFF"/>
              </a:buClr>
              <a:buSzPct val="75000"/>
              <a:buFont typeface="Monotype Sorts" charset="2"/>
              <a:buNone/>
            </a:pPr>
            <a:r>
              <a:rPr lang="en-US" sz="2400" dirty="0">
                <a:effectLst>
                  <a:outerShdw blurRad="38100" dist="38100" dir="2700000" algn="tl">
                    <a:srgbClr val="000000"/>
                  </a:outerShdw>
                </a:effectLst>
                <a:latin typeface="Book Antiqua" pitchFamily="18" charset="0"/>
              </a:rPr>
              <a:t>     For a Christmas and New Year’s week, the</a:t>
            </a:r>
          </a:p>
          <a:p>
            <a:pPr algn="l">
              <a:spcBef>
                <a:spcPct val="20000"/>
              </a:spcBef>
              <a:buClr>
                <a:srgbClr val="66FFFF"/>
              </a:buClr>
              <a:buSzPct val="75000"/>
              <a:buFont typeface="Monotype Sorts" charset="2"/>
              <a:buNone/>
            </a:pPr>
            <a:r>
              <a:rPr lang="en-US" sz="2400" dirty="0">
                <a:effectLst>
                  <a:outerShdw blurRad="38100" dist="38100" dir="2700000" algn="tl">
                    <a:srgbClr val="000000"/>
                  </a:outerShdw>
                </a:effectLst>
                <a:latin typeface="Book Antiqua" pitchFamily="18" charset="0"/>
              </a:rPr>
              <a:t>National Safety Council estimated that 500 people</a:t>
            </a:r>
          </a:p>
          <a:p>
            <a:pPr algn="l">
              <a:spcBef>
                <a:spcPct val="20000"/>
              </a:spcBef>
              <a:buClr>
                <a:srgbClr val="66FFFF"/>
              </a:buClr>
              <a:buSzPct val="75000"/>
              <a:buFont typeface="Monotype Sorts" charset="2"/>
              <a:buNone/>
            </a:pPr>
            <a:r>
              <a:rPr lang="en-US" sz="2400" dirty="0">
                <a:effectLst>
                  <a:outerShdw blurRad="38100" dist="38100" dir="2700000" algn="tl">
                    <a:srgbClr val="000000"/>
                  </a:outerShdw>
                </a:effectLst>
                <a:latin typeface="Book Antiqua" pitchFamily="18" charset="0"/>
              </a:rPr>
              <a:t>would be killed and 25,000 injured on the nation’s</a:t>
            </a:r>
          </a:p>
          <a:p>
            <a:pPr algn="l">
              <a:spcBef>
                <a:spcPct val="20000"/>
              </a:spcBef>
              <a:buClr>
                <a:srgbClr val="66FFFF"/>
              </a:buClr>
              <a:buSzPct val="75000"/>
              <a:buFont typeface="Monotype Sorts" charset="2"/>
              <a:buNone/>
            </a:pPr>
            <a:r>
              <a:rPr lang="en-US" sz="2400" dirty="0">
                <a:effectLst>
                  <a:outerShdw blurRad="38100" dist="38100" dir="2700000" algn="tl">
                    <a:srgbClr val="000000"/>
                  </a:outerShdw>
                </a:effectLst>
                <a:latin typeface="Book Antiqua" pitchFamily="18" charset="0"/>
              </a:rPr>
              <a:t>roads.  The NSC claimed that 50% of the accidents</a:t>
            </a:r>
          </a:p>
          <a:p>
            <a:pPr algn="l">
              <a:spcBef>
                <a:spcPct val="20000"/>
              </a:spcBef>
              <a:buClr>
                <a:srgbClr val="66FFFF"/>
              </a:buClr>
              <a:buSzPct val="75000"/>
              <a:buFont typeface="Monotype Sorts" charset="2"/>
              <a:buNone/>
            </a:pPr>
            <a:r>
              <a:rPr lang="en-US" sz="2400" dirty="0">
                <a:effectLst>
                  <a:outerShdw blurRad="38100" dist="38100" dir="2700000" algn="tl">
                    <a:srgbClr val="000000"/>
                  </a:outerShdw>
                </a:effectLst>
                <a:latin typeface="Book Antiqua" pitchFamily="18" charset="0"/>
              </a:rPr>
              <a:t>would be caused by drunk driving.</a:t>
            </a:r>
          </a:p>
        </p:txBody>
      </p:sp>
      <p:sp>
        <p:nvSpPr>
          <p:cNvPr id="5" name="Rectangle 64"/>
          <p:cNvSpPr>
            <a:spLocks noChangeArrowheads="1"/>
          </p:cNvSpPr>
          <p:nvPr/>
        </p:nvSpPr>
        <p:spPr bwMode="auto">
          <a:xfrm>
            <a:off x="690563" y="207963"/>
            <a:ext cx="7772400" cy="7000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Two-Tailed Test About a</a:t>
            </a:r>
          </a:p>
          <a:p>
            <a:r>
              <a:rPr lang="en-US" sz="2800">
                <a:solidFill>
                  <a:srgbClr val="66FFFF"/>
                </a:solidFill>
                <a:effectLst>
                  <a:outerShdw blurRad="38100" dist="38100" dir="2700000" algn="tl">
                    <a:srgbClr val="000000"/>
                  </a:outerShdw>
                </a:effectLst>
                <a:latin typeface="Book Antiqua" pitchFamily="18" charset="0"/>
              </a:rPr>
              <a:t>Population Proportion</a:t>
            </a:r>
            <a:endParaRPr lang="en-US" sz="2600">
              <a:solidFill>
                <a:srgbClr val="66FFFF"/>
              </a:solidFill>
              <a:effectLst>
                <a:outerShdw blurRad="38100" dist="38100" dir="2700000" algn="tl">
                  <a:srgbClr val="000000"/>
                </a:outerShdw>
              </a:effectLst>
              <a:latin typeface="Book Antiqua" pitchFamily="18" charset="0"/>
            </a:endParaRPr>
          </a:p>
        </p:txBody>
      </p:sp>
      <p:sp>
        <p:nvSpPr>
          <p:cNvPr id="6" name="Text Box 3"/>
          <p:cNvSpPr txBox="1">
            <a:spLocks noChangeArrowheads="1"/>
          </p:cNvSpPr>
          <p:nvPr/>
        </p:nvSpPr>
        <p:spPr bwMode="auto">
          <a:xfrm>
            <a:off x="1031874" y="3843338"/>
            <a:ext cx="7248525" cy="1348061"/>
          </a:xfrm>
          <a:prstGeom prst="rect">
            <a:avLst/>
          </a:prstGeom>
          <a:noFill/>
          <a:ln w="12700">
            <a:noFill/>
            <a:miter lim="800000"/>
            <a:headEnd/>
            <a:tailEnd/>
          </a:ln>
          <a:effectLst/>
        </p:spPr>
        <p:txBody>
          <a:bodyPr wrap="square">
            <a:spAutoFit/>
          </a:bodyPr>
          <a:lstStyle/>
          <a:p>
            <a:pPr algn="l">
              <a:spcBef>
                <a:spcPct val="20000"/>
              </a:spcBef>
              <a:buClr>
                <a:srgbClr val="66FFFF"/>
              </a:buClr>
              <a:buSzPct val="75000"/>
              <a:buFont typeface="Monotype Sorts" charset="2"/>
              <a:buNone/>
            </a:pPr>
            <a:r>
              <a:rPr lang="en-US" sz="2400" dirty="0">
                <a:effectLst>
                  <a:outerShdw blurRad="38100" dist="38100" dir="2700000" algn="tl">
                    <a:srgbClr val="000000"/>
                  </a:outerShdw>
                </a:effectLst>
                <a:latin typeface="Book Antiqua" pitchFamily="18" charset="0"/>
              </a:rPr>
              <a:t>     A sample of 120 accidents showed that 67 were</a:t>
            </a:r>
          </a:p>
          <a:p>
            <a:pPr algn="l">
              <a:spcBef>
                <a:spcPct val="20000"/>
              </a:spcBef>
              <a:buClr>
                <a:srgbClr val="66FFFF"/>
              </a:buClr>
              <a:buSzPct val="75000"/>
              <a:buFont typeface="Monotype Sorts" charset="2"/>
              <a:buNone/>
            </a:pPr>
            <a:r>
              <a:rPr lang="en-US" sz="2400" dirty="0">
                <a:effectLst>
                  <a:outerShdw blurRad="38100" dist="38100" dir="2700000" algn="tl">
                    <a:srgbClr val="000000"/>
                  </a:outerShdw>
                </a:effectLst>
                <a:latin typeface="Book Antiqua" pitchFamily="18" charset="0"/>
              </a:rPr>
              <a:t>caused by drunk driving.  Use these data to test the</a:t>
            </a:r>
          </a:p>
          <a:p>
            <a:pPr algn="l">
              <a:spcBef>
                <a:spcPct val="20000"/>
              </a:spcBef>
              <a:buClr>
                <a:srgbClr val="66FFFF"/>
              </a:buClr>
              <a:buSzPct val="75000"/>
              <a:buFont typeface="Monotype Sorts" charset="2"/>
              <a:buNone/>
            </a:pPr>
            <a:r>
              <a:rPr lang="en-US" sz="2400" dirty="0">
                <a:effectLst>
                  <a:outerShdw blurRad="38100" dist="38100" dir="2700000" algn="tl">
                    <a:srgbClr val="000000"/>
                  </a:outerShdw>
                </a:effectLst>
                <a:latin typeface="Book Antiqua" pitchFamily="18" charset="0"/>
              </a:rPr>
              <a:t>NSC’s claim with </a:t>
            </a:r>
            <a:r>
              <a:rPr lang="en-US" sz="2400" i="1" dirty="0">
                <a:effectLst>
                  <a:outerShdw blurRad="38100" dist="38100" dir="2700000" algn="tl">
                    <a:srgbClr val="000000"/>
                  </a:outerShdw>
                </a:effectLst>
                <a:latin typeface="Symbol" pitchFamily="18" charset="2"/>
              </a:rPr>
              <a:t>a</a:t>
            </a:r>
            <a:r>
              <a:rPr lang="en-US" sz="2400" dirty="0">
                <a:effectLst>
                  <a:outerShdw blurRad="38100" dist="38100" dir="2700000" algn="tl">
                    <a:srgbClr val="000000"/>
                  </a:outerShdw>
                </a:effectLst>
                <a:latin typeface="Book Antiqua" pitchFamily="18" charset="0"/>
              </a:rPr>
              <a:t> = .05.</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slide(fromLeft)">
                                      <p:cBhvr>
                                        <p:cTn id="7" dur="500"/>
                                        <p:tgtEl>
                                          <p:spTgt spid="3"/>
                                        </p:tgtEl>
                                      </p:cBhvr>
                                    </p:animEffect>
                                  </p:childTnLst>
                                  <p:subTnLst>
                                    <p:set>
                                      <p:cBhvr override="childStyle">
                                        <p:cTn dur="1" fill="hold" display="0" masterRel="nextClick" afterEffect="1"/>
                                        <p:tgtEl>
                                          <p:spTgt spid="3"/>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1000"/>
                                        <p:tgtEl>
                                          <p:spTgt spid="4"/>
                                        </p:tgtEl>
                                      </p:cBhvr>
                                    </p:animEffect>
                                  </p:childTnLst>
                                </p:cTn>
                              </p:par>
                            </p:childTnLst>
                          </p:cTn>
                        </p:par>
                        <p:par>
                          <p:cTn id="13" fill="hold">
                            <p:stCondLst>
                              <p:cond delay="1000"/>
                            </p:stCondLst>
                            <p:childTnLst>
                              <p:par>
                                <p:cTn id="14" presetID="3" presetClass="entr" presetSubtype="10" fill="hold" grpId="0" nodeType="afterEffect">
                                  <p:stCondLst>
                                    <p:cond delay="3000"/>
                                  </p:stCondLst>
                                  <p:childTnLst>
                                    <p:set>
                                      <p:cBhvr>
                                        <p:cTn id="15" dur="1" fill="hold">
                                          <p:stCondLst>
                                            <p:cond delay="0"/>
                                          </p:stCondLst>
                                        </p:cTn>
                                        <p:tgtEl>
                                          <p:spTgt spid="6"/>
                                        </p:tgtEl>
                                        <p:attrNameLst>
                                          <p:attrName>style.visibility</p:attrName>
                                        </p:attrNameLst>
                                      </p:cBhvr>
                                      <p:to>
                                        <p:strVal val="visible"/>
                                      </p:to>
                                    </p:set>
                                    <p:animEffect transition="in" filter="blinds(horizontal)">
                                      <p:cBhvr>
                                        <p:cTn id="16"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utoUpdateAnimBg="0"/>
      <p:bldP spid="6" grpId="0" autoUpdateAnimBg="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8"/>
          <p:cNvSpPr>
            <a:spLocks noChangeArrowheads="1"/>
          </p:cNvSpPr>
          <p:nvPr/>
        </p:nvSpPr>
        <p:spPr bwMode="auto">
          <a:xfrm>
            <a:off x="690563" y="207963"/>
            <a:ext cx="7772400" cy="7000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Two-Tailed Test About a</a:t>
            </a:r>
          </a:p>
          <a:p>
            <a:r>
              <a:rPr lang="en-US" sz="2800">
                <a:solidFill>
                  <a:srgbClr val="66FFFF"/>
                </a:solidFill>
                <a:effectLst>
                  <a:outerShdw blurRad="38100" dist="38100" dir="2700000" algn="tl">
                    <a:srgbClr val="000000"/>
                  </a:outerShdw>
                </a:effectLst>
                <a:latin typeface="Book Antiqua" pitchFamily="18" charset="0"/>
              </a:rPr>
              <a:t>Population Proportion</a:t>
            </a:r>
            <a:endParaRPr lang="en-US" sz="2600">
              <a:solidFill>
                <a:srgbClr val="66FFFF"/>
              </a:solidFill>
              <a:effectLst>
                <a:outerShdw blurRad="38100" dist="38100" dir="2700000" algn="tl">
                  <a:srgbClr val="000000"/>
                </a:outerShdw>
              </a:effectLst>
              <a:latin typeface="Book Antiqua" pitchFamily="18" charset="0"/>
            </a:endParaRPr>
          </a:p>
        </p:txBody>
      </p:sp>
      <p:sp>
        <p:nvSpPr>
          <p:cNvPr id="3" name="Rectangle 49"/>
          <p:cNvSpPr>
            <a:spLocks noChangeArrowheads="1"/>
          </p:cNvSpPr>
          <p:nvPr/>
        </p:nvSpPr>
        <p:spPr bwMode="auto">
          <a:xfrm>
            <a:off x="1147536" y="1748064"/>
            <a:ext cx="4267200" cy="57150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4" name="Text Box 50"/>
          <p:cNvSpPr txBox="1">
            <a:spLocks noChangeArrowheads="1"/>
          </p:cNvSpPr>
          <p:nvPr/>
        </p:nvSpPr>
        <p:spPr bwMode="auto">
          <a:xfrm>
            <a:off x="1182461" y="1800452"/>
            <a:ext cx="4173538" cy="457200"/>
          </a:xfrm>
          <a:prstGeom prst="rect">
            <a:avLst/>
          </a:prstGeom>
          <a:noFill/>
          <a:ln w="12700">
            <a:noFill/>
            <a:miter lim="800000"/>
            <a:headEnd/>
            <a:tailEnd/>
          </a:ln>
          <a:effectLst/>
        </p:spPr>
        <p:txBody>
          <a:bodyPr wrap="none">
            <a:spAutoFit/>
          </a:bodyPr>
          <a:lstStyle/>
          <a:p>
            <a:pPr algn="l"/>
            <a:r>
              <a:rPr lang="en-US" sz="2400">
                <a:effectLst>
                  <a:outerShdw blurRad="38100" dist="38100" dir="2700000" algn="tl">
                    <a:srgbClr val="000000"/>
                  </a:outerShdw>
                </a:effectLst>
                <a:latin typeface="Book Antiqua" pitchFamily="18" charset="0"/>
              </a:rPr>
              <a:t>1.  Determine the hypotheses.</a:t>
            </a:r>
          </a:p>
        </p:txBody>
      </p:sp>
      <p:sp>
        <p:nvSpPr>
          <p:cNvPr id="5" name="Rectangle 51"/>
          <p:cNvSpPr>
            <a:spLocks noChangeArrowheads="1"/>
          </p:cNvSpPr>
          <p:nvPr/>
        </p:nvSpPr>
        <p:spPr bwMode="auto">
          <a:xfrm>
            <a:off x="1147536" y="2814864"/>
            <a:ext cx="4953000" cy="57150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6" name="Text Box 52"/>
          <p:cNvSpPr txBox="1">
            <a:spLocks noChangeArrowheads="1"/>
          </p:cNvSpPr>
          <p:nvPr/>
        </p:nvSpPr>
        <p:spPr bwMode="auto">
          <a:xfrm>
            <a:off x="1185636" y="2867252"/>
            <a:ext cx="4854575" cy="457200"/>
          </a:xfrm>
          <a:prstGeom prst="rect">
            <a:avLst/>
          </a:prstGeom>
          <a:noFill/>
          <a:ln w="12700">
            <a:noFill/>
            <a:miter lim="800000"/>
            <a:headEnd/>
            <a:tailEnd/>
          </a:ln>
          <a:effectLst/>
        </p:spPr>
        <p:txBody>
          <a:bodyPr wrap="none">
            <a:spAutoFit/>
          </a:bodyPr>
          <a:lstStyle/>
          <a:p>
            <a:pPr algn="l"/>
            <a:r>
              <a:rPr lang="en-US" sz="2400">
                <a:effectLst>
                  <a:outerShdw blurRad="38100" dist="38100" dir="2700000" algn="tl">
                    <a:srgbClr val="000000"/>
                  </a:outerShdw>
                </a:effectLst>
                <a:latin typeface="Book Antiqua" pitchFamily="18" charset="0"/>
              </a:rPr>
              <a:t>2.  Specify the level of significance.</a:t>
            </a:r>
          </a:p>
        </p:txBody>
      </p:sp>
      <p:sp>
        <p:nvSpPr>
          <p:cNvPr id="7" name="Rectangle 53"/>
          <p:cNvSpPr>
            <a:spLocks noChangeArrowheads="1"/>
          </p:cNvSpPr>
          <p:nvPr/>
        </p:nvSpPr>
        <p:spPr bwMode="auto">
          <a:xfrm>
            <a:off x="1147536" y="3634014"/>
            <a:ext cx="5829300" cy="57150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8" name="Text Box 54"/>
          <p:cNvSpPr txBox="1">
            <a:spLocks noChangeArrowheads="1"/>
          </p:cNvSpPr>
          <p:nvPr/>
        </p:nvSpPr>
        <p:spPr bwMode="auto">
          <a:xfrm>
            <a:off x="1203099" y="3686402"/>
            <a:ext cx="5719762" cy="457200"/>
          </a:xfrm>
          <a:prstGeom prst="rect">
            <a:avLst/>
          </a:prstGeom>
          <a:noFill/>
          <a:ln w="12700">
            <a:noFill/>
            <a:miter lim="800000"/>
            <a:headEnd/>
            <a:tailEnd/>
          </a:ln>
          <a:effectLst/>
        </p:spPr>
        <p:txBody>
          <a:bodyPr wrap="none">
            <a:spAutoFit/>
          </a:bodyPr>
          <a:lstStyle/>
          <a:p>
            <a:pPr algn="l"/>
            <a:r>
              <a:rPr lang="en-US" sz="2400" dirty="0">
                <a:effectLst>
                  <a:outerShdw blurRad="38100" dist="38100" dir="2700000" algn="tl">
                    <a:srgbClr val="000000"/>
                  </a:outerShdw>
                </a:effectLst>
                <a:latin typeface="Book Antiqua" pitchFamily="18" charset="0"/>
              </a:rPr>
              <a:t>3.  Compute the value of the test statistic.</a:t>
            </a:r>
          </a:p>
        </p:txBody>
      </p:sp>
      <p:sp>
        <p:nvSpPr>
          <p:cNvPr id="9" name="Text Box 55"/>
          <p:cNvSpPr txBox="1">
            <a:spLocks noChangeArrowheads="1"/>
          </p:cNvSpPr>
          <p:nvPr/>
        </p:nvSpPr>
        <p:spPr bwMode="auto">
          <a:xfrm>
            <a:off x="6224361" y="2887889"/>
            <a:ext cx="1089025" cy="427038"/>
          </a:xfrm>
          <a:prstGeom prst="rect">
            <a:avLst/>
          </a:prstGeom>
          <a:noFill/>
          <a:ln w="12700">
            <a:noFill/>
            <a:miter lim="800000"/>
            <a:headEnd/>
            <a:tailEnd/>
          </a:ln>
          <a:effectLst/>
        </p:spPr>
        <p:txBody>
          <a:bodyPr wrap="none">
            <a:spAutoFit/>
          </a:bodyPr>
          <a:lstStyle/>
          <a:p>
            <a:r>
              <a:rPr lang="en-US" i="1">
                <a:effectLst>
                  <a:outerShdw blurRad="38100" dist="38100" dir="2700000" algn="tl">
                    <a:srgbClr val="000000"/>
                  </a:outerShdw>
                </a:effectLst>
                <a:latin typeface="Symbol" pitchFamily="18" charset="2"/>
              </a:rPr>
              <a:t>a </a:t>
            </a:r>
            <a:r>
              <a:rPr lang="en-US">
                <a:effectLst>
                  <a:outerShdw blurRad="38100" dist="38100" dir="2700000" algn="tl">
                    <a:srgbClr val="000000"/>
                  </a:outerShdw>
                </a:effectLst>
                <a:latin typeface="Book Antiqua" pitchFamily="18" charset="0"/>
              </a:rPr>
              <a:t> = .05</a:t>
            </a:r>
          </a:p>
        </p:txBody>
      </p:sp>
      <p:sp>
        <p:nvSpPr>
          <p:cNvPr id="10" name="Text Box 56"/>
          <p:cNvSpPr txBox="1">
            <a:spLocks noChangeArrowheads="1"/>
          </p:cNvSpPr>
          <p:nvPr/>
        </p:nvSpPr>
        <p:spPr bwMode="auto">
          <a:xfrm>
            <a:off x="671286" y="1133702"/>
            <a:ext cx="5969000" cy="457200"/>
          </a:xfrm>
          <a:prstGeom prst="rect">
            <a:avLst/>
          </a:prstGeom>
          <a:noFill/>
          <a:ln w="12700">
            <a:noFill/>
            <a:miter lim="800000"/>
            <a:headEnd/>
            <a:tailEnd/>
          </a:ln>
          <a:effectLst/>
        </p:spPr>
        <p:txBody>
          <a:bodyPr wrap="none">
            <a:spAutoFit/>
          </a:bodyPr>
          <a:lstStyle/>
          <a:p>
            <a:pPr algn="l">
              <a:buFont typeface="Wingdings" pitchFamily="2" charset="2"/>
              <a:buChar char="n"/>
            </a:pPr>
            <a:r>
              <a:rPr lang="en-US" sz="2400">
                <a:solidFill>
                  <a:srgbClr val="66FFFF"/>
                </a:solidFill>
                <a:effectLst>
                  <a:outerShdw blurRad="38100" dist="38100" dir="2700000" algn="tl">
                    <a:srgbClr val="000000"/>
                  </a:outerShdw>
                </a:effectLst>
                <a:latin typeface="Book Antiqua" pitchFamily="18" charset="0"/>
              </a:rPr>
              <a:t>  </a:t>
            </a:r>
            <a:r>
              <a:rPr lang="en-US" sz="2400" i="1">
                <a:solidFill>
                  <a:srgbClr val="66FFFF"/>
                </a:solidFill>
                <a:effectLst>
                  <a:outerShdw blurRad="38100" dist="38100" dir="2700000" algn="tl">
                    <a:srgbClr val="000000"/>
                  </a:outerShdw>
                </a:effectLst>
                <a:latin typeface="Book Antiqua" pitchFamily="18" charset="0"/>
              </a:rPr>
              <a:t>p</a:t>
            </a:r>
            <a:r>
              <a:rPr lang="en-US" sz="2400">
                <a:solidFill>
                  <a:srgbClr val="66FFFF"/>
                </a:solidFill>
                <a:effectLst>
                  <a:outerShdw blurRad="38100" dist="38100" dir="2700000" algn="tl">
                    <a:srgbClr val="000000"/>
                  </a:outerShdw>
                </a:effectLst>
                <a:latin typeface="Book Antiqua" pitchFamily="18" charset="0"/>
              </a:rPr>
              <a:t> –Value and Critical Value Approaches</a:t>
            </a:r>
          </a:p>
        </p:txBody>
      </p:sp>
      <p:sp>
        <p:nvSpPr>
          <p:cNvPr id="11" name="AutoShape 57"/>
          <p:cNvSpPr>
            <a:spLocks noChangeArrowheads="1"/>
          </p:cNvSpPr>
          <p:nvPr/>
        </p:nvSpPr>
        <p:spPr bwMode="auto">
          <a:xfrm rot="5400000">
            <a:off x="757011" y="1932214"/>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2" name="AutoShape 58"/>
          <p:cNvSpPr>
            <a:spLocks noChangeArrowheads="1"/>
          </p:cNvSpPr>
          <p:nvPr/>
        </p:nvSpPr>
        <p:spPr bwMode="auto">
          <a:xfrm rot="5400000">
            <a:off x="757011" y="3018064"/>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3" name="AutoShape 59"/>
          <p:cNvSpPr>
            <a:spLocks noChangeArrowheads="1"/>
          </p:cNvSpPr>
          <p:nvPr/>
        </p:nvSpPr>
        <p:spPr bwMode="auto">
          <a:xfrm rot="5400000">
            <a:off x="757011" y="3818164"/>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4" name="Oval 67"/>
          <p:cNvSpPr>
            <a:spLocks noChangeArrowheads="1"/>
          </p:cNvSpPr>
          <p:nvPr/>
        </p:nvSpPr>
        <p:spPr bwMode="auto">
          <a:xfrm>
            <a:off x="6342971" y="5483225"/>
            <a:ext cx="876300" cy="457200"/>
          </a:xfrm>
          <a:prstGeom prst="ellipse">
            <a:avLst/>
          </a:prstGeom>
          <a:noFill/>
          <a:ln w="28575">
            <a:solidFill>
              <a:srgbClr val="66FFFF"/>
            </a:solidFill>
            <a:round/>
            <a:headEnd/>
            <a:tailEnd/>
          </a:ln>
          <a:effectLst/>
        </p:spPr>
        <p:txBody>
          <a:bodyPr wrap="none" anchor="ctr"/>
          <a:lstStyle/>
          <a:p>
            <a:endParaRPr lang="en-US"/>
          </a:p>
        </p:txBody>
      </p:sp>
      <p:graphicFrame>
        <p:nvGraphicFramePr>
          <p:cNvPr id="330759" name="Object 7"/>
          <p:cNvGraphicFramePr>
            <a:graphicFrameLocks noChangeAspect="1"/>
          </p:cNvGraphicFramePr>
          <p:nvPr>
            <p:extLst>
              <p:ext uri="{D42A27DB-BD31-4B8C-83A1-F6EECF244321}">
                <p14:modId xmlns:p14="http://schemas.microsoft.com/office/powerpoint/2010/main" val="2493847143"/>
              </p:ext>
            </p:extLst>
          </p:nvPr>
        </p:nvGraphicFramePr>
        <p:xfrm>
          <a:off x="5643336" y="1871889"/>
          <a:ext cx="1304925" cy="377825"/>
        </p:xfrm>
        <a:graphic>
          <a:graphicData uri="http://schemas.openxmlformats.org/presentationml/2006/ole">
            <mc:AlternateContent xmlns:mc="http://schemas.openxmlformats.org/markup-compatibility/2006">
              <mc:Choice xmlns:v="urn:schemas-microsoft-com:vml" Requires="v">
                <p:oleObj spid="_x0000_s330914" name="Equation" r:id="rId3" imgW="1447560" imgH="419040" progId="Equation.DSMT4">
                  <p:embed/>
                </p:oleObj>
              </mc:Choice>
              <mc:Fallback>
                <p:oleObj name="Equation" r:id="rId3" imgW="1447560" imgH="419040"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43336" y="1871889"/>
                        <a:ext cx="1304925" cy="377825"/>
                      </a:xfrm>
                      <a:prstGeom prst="rect">
                        <a:avLst/>
                      </a:prstGeom>
                      <a:noFill/>
                      <a:effectLst>
                        <a:outerShdw dist="17961" dir="2700000" algn="ctr" rotWithShape="0">
                          <a:srgbClr val="000000"/>
                        </a:outerShdw>
                      </a:effectLst>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30760" name="Object 8"/>
          <p:cNvGraphicFramePr>
            <a:graphicFrameLocks noChangeAspect="1"/>
          </p:cNvGraphicFramePr>
          <p:nvPr>
            <p:extLst>
              <p:ext uri="{D42A27DB-BD31-4B8C-83A1-F6EECF244321}">
                <p14:modId xmlns:p14="http://schemas.microsoft.com/office/powerpoint/2010/main" val="2805309675"/>
              </p:ext>
            </p:extLst>
          </p:nvPr>
        </p:nvGraphicFramePr>
        <p:xfrm>
          <a:off x="5668736" y="2290989"/>
          <a:ext cx="1271588" cy="379413"/>
        </p:xfrm>
        <a:graphic>
          <a:graphicData uri="http://schemas.openxmlformats.org/presentationml/2006/ole">
            <mc:AlternateContent xmlns:mc="http://schemas.openxmlformats.org/markup-compatibility/2006">
              <mc:Choice xmlns:v="urn:schemas-microsoft-com:vml" Requires="v">
                <p:oleObj spid="_x0000_s330915" name="Equation" r:id="rId5" imgW="1434960" imgH="419040" progId="Equation.DSMT4">
                  <p:embed/>
                </p:oleObj>
              </mc:Choice>
              <mc:Fallback>
                <p:oleObj name="Equation" r:id="rId5" imgW="1434960" imgH="419040" progId="Equation.DSMT4">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668736" y="2290989"/>
                        <a:ext cx="1271588" cy="379413"/>
                      </a:xfrm>
                      <a:prstGeom prst="rect">
                        <a:avLst/>
                      </a:prstGeom>
                      <a:noFill/>
                      <a:effectLst>
                        <a:outerShdw dist="17961" dir="2700000" algn="ctr" rotWithShape="0">
                          <a:srgbClr val="000000"/>
                        </a:outerShdw>
                      </a:effectLst>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30761" name="Object 9">
            <a:hlinkClick r:id="" action="ppaction://ole?verb=0"/>
          </p:cNvPr>
          <p:cNvGraphicFramePr>
            <a:graphicFrameLocks/>
          </p:cNvGraphicFramePr>
          <p:nvPr>
            <p:extLst>
              <p:ext uri="{D42A27DB-BD31-4B8C-83A1-F6EECF244321}">
                <p14:modId xmlns:p14="http://schemas.microsoft.com/office/powerpoint/2010/main" val="635624784"/>
              </p:ext>
            </p:extLst>
          </p:nvPr>
        </p:nvGraphicFramePr>
        <p:xfrm>
          <a:off x="2531836" y="4310289"/>
          <a:ext cx="5073650" cy="884238"/>
        </p:xfrm>
        <a:graphic>
          <a:graphicData uri="http://schemas.openxmlformats.org/presentationml/2006/ole">
            <mc:AlternateContent xmlns:mc="http://schemas.openxmlformats.org/markup-compatibility/2006">
              <mc:Choice xmlns:v="urn:schemas-microsoft-com:vml" Requires="v">
                <p:oleObj spid="_x0000_s330916" name="Equation" r:id="rId7" imgW="2361960" imgH="406080" progId="Equation.DSMT4">
                  <p:embed/>
                </p:oleObj>
              </mc:Choice>
              <mc:Fallback>
                <p:oleObj name="Equation" r:id="rId7" imgW="2361960" imgH="406080" progId="Equation.DSMT4">
                  <p:embed/>
                  <p:pic>
                    <p:nvPicPr>
                      <p:cNvPr id="0" name="Picture 9"/>
                      <p:cNvPicPr>
                        <a:picLocks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31836" y="4310289"/>
                        <a:ext cx="5073650" cy="884238"/>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aphicFrame>
        <p:nvGraphicFramePr>
          <p:cNvPr id="330762" name="Object 10">
            <a:hlinkClick r:id="" action="ppaction://ole?verb=0"/>
          </p:cNvPr>
          <p:cNvGraphicFramePr>
            <a:graphicFrameLocks/>
          </p:cNvGraphicFramePr>
          <p:nvPr>
            <p:extLst>
              <p:ext uri="{D42A27DB-BD31-4B8C-83A1-F6EECF244321}">
                <p14:modId xmlns:p14="http://schemas.microsoft.com/office/powerpoint/2010/main" val="3873331758"/>
              </p:ext>
            </p:extLst>
          </p:nvPr>
        </p:nvGraphicFramePr>
        <p:xfrm>
          <a:off x="2871335" y="5359627"/>
          <a:ext cx="4217987" cy="884237"/>
        </p:xfrm>
        <a:graphic>
          <a:graphicData uri="http://schemas.openxmlformats.org/presentationml/2006/ole">
            <mc:AlternateContent xmlns:mc="http://schemas.openxmlformats.org/markup-compatibility/2006">
              <mc:Choice xmlns:v="urn:schemas-microsoft-com:vml" Requires="v">
                <p:oleObj spid="_x0000_s330917" name="Equation" r:id="rId9" imgW="1993680" imgH="419040" progId="Equation.DSMT4">
                  <p:embed/>
                </p:oleObj>
              </mc:Choice>
              <mc:Fallback>
                <p:oleObj name="Equation" r:id="rId9" imgW="1993680" imgH="419040" progId="Equation.DSMT4">
                  <p:embed/>
                  <p:pic>
                    <p:nvPicPr>
                      <p:cNvPr id="0" name="Picture 10"/>
                      <p:cNvPicPr>
                        <a:picLocks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871335" y="5359627"/>
                        <a:ext cx="4217987" cy="884237"/>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nvGrpSpPr>
          <p:cNvPr id="27" name="Group 26"/>
          <p:cNvGrpSpPr/>
          <p:nvPr/>
        </p:nvGrpSpPr>
        <p:grpSpPr>
          <a:xfrm>
            <a:off x="201386" y="4732564"/>
            <a:ext cx="2000250" cy="1373188"/>
            <a:chOff x="215900" y="4718050"/>
            <a:chExt cx="2000250" cy="1373188"/>
          </a:xfrm>
        </p:grpSpPr>
        <p:sp>
          <p:nvSpPr>
            <p:cNvPr id="20" name="AutoShape 65"/>
            <p:cNvSpPr>
              <a:spLocks noChangeArrowheads="1"/>
            </p:cNvSpPr>
            <p:nvPr/>
          </p:nvSpPr>
          <p:spPr bwMode="auto">
            <a:xfrm>
              <a:off x="215900" y="4718050"/>
              <a:ext cx="2000250" cy="1373188"/>
            </a:xfrm>
            <a:prstGeom prst="wedgeRoundRectCallout">
              <a:avLst>
                <a:gd name="adj1" fmla="val 99764"/>
                <a:gd name="adj2" fmla="val -25955"/>
                <a:gd name="adj3" fmla="val 16667"/>
              </a:avLst>
            </a:prstGeom>
            <a:gradFill rotWithShape="0">
              <a:gsLst>
                <a:gs pos="0">
                  <a:schemeClr val="hlink">
                    <a:gamma/>
                    <a:shade val="46275"/>
                    <a:invGamma/>
                  </a:schemeClr>
                </a:gs>
                <a:gs pos="50000">
                  <a:schemeClr val="hlink"/>
                </a:gs>
                <a:gs pos="100000">
                  <a:schemeClr val="hlink">
                    <a:gamma/>
                    <a:shade val="46275"/>
                    <a:invGamma/>
                  </a:schemeClr>
                </a:gs>
              </a:gsLst>
              <a:lin ang="5400000" scaled="1"/>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lstStyle/>
            <a:p>
              <a:pPr>
                <a:lnSpc>
                  <a:spcPct val="90000"/>
                </a:lnSpc>
              </a:pPr>
              <a:r>
                <a:rPr lang="en-US" dirty="0">
                  <a:effectLst>
                    <a:outerShdw blurRad="38100" dist="38100" dir="2700000" algn="tl">
                      <a:srgbClr val="000000"/>
                    </a:outerShdw>
                  </a:effectLst>
                  <a:latin typeface="Book Antiqua" pitchFamily="18" charset="0"/>
                </a:rPr>
                <a:t>a common</a:t>
              </a:r>
            </a:p>
            <a:p>
              <a:pPr>
                <a:lnSpc>
                  <a:spcPct val="90000"/>
                </a:lnSpc>
              </a:pPr>
              <a:r>
                <a:rPr lang="en-US" dirty="0">
                  <a:effectLst>
                    <a:outerShdw blurRad="38100" dist="38100" dir="2700000" algn="tl">
                      <a:srgbClr val="000000"/>
                    </a:outerShdw>
                  </a:effectLst>
                  <a:latin typeface="Book Antiqua" pitchFamily="18" charset="0"/>
                </a:rPr>
                <a:t>error is using</a:t>
              </a:r>
            </a:p>
            <a:p>
              <a:pPr>
                <a:lnSpc>
                  <a:spcPct val="90000"/>
                </a:lnSpc>
              </a:pPr>
              <a:r>
                <a:rPr lang="en-US" dirty="0">
                  <a:effectLst>
                    <a:outerShdw blurRad="38100" dist="38100" dir="2700000" algn="tl">
                      <a:srgbClr val="000000"/>
                    </a:outerShdw>
                  </a:effectLst>
                  <a:latin typeface="Book Antiqua" pitchFamily="18" charset="0"/>
                </a:rPr>
                <a:t>     in this formula  </a:t>
              </a:r>
            </a:p>
          </p:txBody>
        </p:sp>
        <p:graphicFrame>
          <p:nvGraphicFramePr>
            <p:cNvPr id="330763" name="Object 11"/>
            <p:cNvGraphicFramePr>
              <a:graphicFrameLocks noChangeAspect="1"/>
            </p:cNvGraphicFramePr>
            <p:nvPr/>
          </p:nvGraphicFramePr>
          <p:xfrm>
            <a:off x="674688" y="5351463"/>
            <a:ext cx="276225" cy="407987"/>
          </p:xfrm>
          <a:graphic>
            <a:graphicData uri="http://schemas.openxmlformats.org/presentationml/2006/ole">
              <mc:AlternateContent xmlns:mc="http://schemas.openxmlformats.org/markup-compatibility/2006">
                <mc:Choice xmlns:v="urn:schemas-microsoft-com:vml" Requires="v">
                  <p:oleObj spid="_x0000_s330918" name="Equation" r:id="rId11" imgW="139680" imgH="190440" progId="Equation.DSMT4">
                    <p:embed/>
                  </p:oleObj>
                </mc:Choice>
                <mc:Fallback>
                  <p:oleObj name="Equation" r:id="rId11" imgW="139680" imgH="190440" progId="Equation.DSMT4">
                    <p:embed/>
                    <p:pic>
                      <p:nvPicPr>
                        <p:cNvPr id="0" name="Picture 1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74688" y="5351463"/>
                          <a:ext cx="276225" cy="407987"/>
                        </a:xfrm>
                        <a:prstGeom prst="rect">
                          <a:avLst/>
                        </a:prstGeom>
                        <a:noFill/>
                        <a:effectLst>
                          <a:outerShdw dist="17961" dir="2700000" algn="ctr" rotWithShape="0">
                            <a:srgbClr val="000000"/>
                          </a:outerShdw>
                        </a:effectLst>
                        <a:extLst>
                          <a:ext uri="{909E8E84-426E-40DD-AFC4-6F175D3DCCD1}">
                            <a14:hiddenFill xmlns:a14="http://schemas.microsoft.com/office/drawing/2010/main">
                              <a:solidFill>
                                <a:srgbClr val="FFFFFF"/>
                              </a:solidFill>
                            </a14:hiddenFill>
                          </a:ext>
                        </a:extLst>
                      </p:spPr>
                    </p:pic>
                  </p:oleObj>
                </mc:Fallback>
              </mc:AlternateContent>
            </a:graphicData>
          </a:graphic>
        </p:graphicFrame>
      </p:gr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11"/>
                                        </p:tgtEl>
                                        <p:attrNameLst>
                                          <p:attrName>style.visibility</p:attrName>
                                        </p:attrNameLst>
                                      </p:cBhvr>
                                      <p:to>
                                        <p:strVal val="visible"/>
                                      </p:to>
                                    </p:set>
                                    <p:animEffect transition="in" filter="slide(fromLeft)">
                                      <p:cBhvr>
                                        <p:cTn id="7" dur="500"/>
                                        <p:tgtEl>
                                          <p:spTgt spid="11"/>
                                        </p:tgtEl>
                                      </p:cBhvr>
                                    </p:animEffect>
                                  </p:childTnLst>
                                  <p:subTnLst>
                                    <p:set>
                                      <p:cBhvr override="childStyle">
                                        <p:cTn dur="1" fill="hold" display="0" masterRel="nextClick" afterEffect="1"/>
                                        <p:tgtEl>
                                          <p:spTgt spid="11"/>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dissolve">
                                      <p:cBhvr>
                                        <p:cTn id="12" dur="500"/>
                                        <p:tgtEl>
                                          <p:spTgt spid="3"/>
                                        </p:tgtEl>
                                      </p:cBhvr>
                                    </p:animEffect>
                                  </p:childTnLst>
                                </p:cTn>
                              </p:par>
                            </p:childTnLst>
                          </p:cTn>
                        </p:par>
                        <p:par>
                          <p:cTn id="13" fill="hold">
                            <p:stCondLst>
                              <p:cond delay="500"/>
                            </p:stCondLst>
                            <p:childTnLst>
                              <p:par>
                                <p:cTn id="14" presetID="23" presetClass="entr" presetSubtype="272" fill="hold" grpId="0" nodeType="afterEffect">
                                  <p:stCondLst>
                                    <p:cond delay="1000"/>
                                  </p:stCondLst>
                                  <p:childTnLst>
                                    <p:set>
                                      <p:cBhvr>
                                        <p:cTn id="15" dur="1" fill="hold">
                                          <p:stCondLst>
                                            <p:cond delay="0"/>
                                          </p:stCondLst>
                                        </p:cTn>
                                        <p:tgtEl>
                                          <p:spTgt spid="4"/>
                                        </p:tgtEl>
                                        <p:attrNameLst>
                                          <p:attrName>style.visibility</p:attrName>
                                        </p:attrNameLst>
                                      </p:cBhvr>
                                      <p:to>
                                        <p:strVal val="visible"/>
                                      </p:to>
                                    </p:set>
                                    <p:anim calcmode="lin" valueType="num">
                                      <p:cBhvr>
                                        <p:cTn id="16" dur="500" fill="hold"/>
                                        <p:tgtEl>
                                          <p:spTgt spid="4"/>
                                        </p:tgtEl>
                                        <p:attrNameLst>
                                          <p:attrName>ppt_w</p:attrName>
                                        </p:attrNameLst>
                                      </p:cBhvr>
                                      <p:tavLst>
                                        <p:tav tm="0">
                                          <p:val>
                                            <p:strVal val="2/3*#ppt_w"/>
                                          </p:val>
                                        </p:tav>
                                        <p:tav tm="100000">
                                          <p:val>
                                            <p:strVal val="#ppt_w"/>
                                          </p:val>
                                        </p:tav>
                                      </p:tavLst>
                                    </p:anim>
                                    <p:anim calcmode="lin" valueType="num">
                                      <p:cBhvr>
                                        <p:cTn id="17" dur="500" fill="hold"/>
                                        <p:tgtEl>
                                          <p:spTgt spid="4"/>
                                        </p:tgtEl>
                                        <p:attrNameLst>
                                          <p:attrName>ppt_h</p:attrName>
                                        </p:attrNameLst>
                                      </p:cBhvr>
                                      <p:tavLst>
                                        <p:tav tm="0">
                                          <p:val>
                                            <p:strVal val="2/3*#ppt_h"/>
                                          </p:val>
                                        </p:tav>
                                        <p:tav tm="100000">
                                          <p:val>
                                            <p:strVal val="#ppt_h"/>
                                          </p:val>
                                        </p:tav>
                                      </p:tavLst>
                                    </p:anim>
                                  </p:childTnLst>
                                </p:cTn>
                              </p:par>
                            </p:childTnLst>
                          </p:cTn>
                        </p:par>
                        <p:par>
                          <p:cTn id="18" fill="hold">
                            <p:stCondLst>
                              <p:cond delay="2000"/>
                            </p:stCondLst>
                            <p:childTnLst>
                              <p:par>
                                <p:cTn id="19" presetID="12" presetClass="entr" presetSubtype="1" fill="hold" nodeType="afterEffect">
                                  <p:stCondLst>
                                    <p:cond delay="500"/>
                                  </p:stCondLst>
                                  <p:childTnLst>
                                    <p:set>
                                      <p:cBhvr>
                                        <p:cTn id="20" dur="1" fill="hold">
                                          <p:stCondLst>
                                            <p:cond delay="0"/>
                                          </p:stCondLst>
                                        </p:cTn>
                                        <p:tgtEl>
                                          <p:spTgt spid="330759"/>
                                        </p:tgtEl>
                                        <p:attrNameLst>
                                          <p:attrName>style.visibility</p:attrName>
                                        </p:attrNameLst>
                                      </p:cBhvr>
                                      <p:to>
                                        <p:strVal val="visible"/>
                                      </p:to>
                                    </p:set>
                                    <p:animEffect transition="in" filter="slide(fromTop)">
                                      <p:cBhvr>
                                        <p:cTn id="21" dur="500"/>
                                        <p:tgtEl>
                                          <p:spTgt spid="330759"/>
                                        </p:tgtEl>
                                      </p:cBhvr>
                                    </p:animEffect>
                                  </p:childTnLst>
                                </p:cTn>
                              </p:par>
                            </p:childTnLst>
                          </p:cTn>
                        </p:par>
                        <p:par>
                          <p:cTn id="22" fill="hold">
                            <p:stCondLst>
                              <p:cond delay="3000"/>
                            </p:stCondLst>
                            <p:childTnLst>
                              <p:par>
                                <p:cTn id="23" presetID="12" presetClass="entr" presetSubtype="1" fill="hold" nodeType="afterEffect">
                                  <p:stCondLst>
                                    <p:cond delay="0"/>
                                  </p:stCondLst>
                                  <p:childTnLst>
                                    <p:set>
                                      <p:cBhvr>
                                        <p:cTn id="24" dur="1" fill="hold">
                                          <p:stCondLst>
                                            <p:cond delay="0"/>
                                          </p:stCondLst>
                                        </p:cTn>
                                        <p:tgtEl>
                                          <p:spTgt spid="330760"/>
                                        </p:tgtEl>
                                        <p:attrNameLst>
                                          <p:attrName>style.visibility</p:attrName>
                                        </p:attrNameLst>
                                      </p:cBhvr>
                                      <p:to>
                                        <p:strVal val="visible"/>
                                      </p:to>
                                    </p:set>
                                    <p:animEffect transition="in" filter="slide(fromTop)">
                                      <p:cBhvr>
                                        <p:cTn id="25" dur="500"/>
                                        <p:tgtEl>
                                          <p:spTgt spid="330760"/>
                                        </p:tgtEl>
                                      </p:cBhvr>
                                    </p:animEffect>
                                  </p:childTnLst>
                                </p:cTn>
                              </p:par>
                            </p:childTnLst>
                          </p:cTn>
                        </p:par>
                        <p:par>
                          <p:cTn id="26" fill="hold">
                            <p:stCondLst>
                              <p:cond delay="3500"/>
                            </p:stCondLst>
                            <p:childTnLst>
                              <p:par>
                                <p:cTn id="27" presetID="12" presetClass="entr" presetSubtype="8" fill="hold" grpId="0" nodeType="afterEffect">
                                  <p:stCondLst>
                                    <p:cond delay="2000"/>
                                  </p:stCondLst>
                                  <p:childTnLst>
                                    <p:set>
                                      <p:cBhvr>
                                        <p:cTn id="28" dur="1" fill="hold">
                                          <p:stCondLst>
                                            <p:cond delay="0"/>
                                          </p:stCondLst>
                                        </p:cTn>
                                        <p:tgtEl>
                                          <p:spTgt spid="12"/>
                                        </p:tgtEl>
                                        <p:attrNameLst>
                                          <p:attrName>style.visibility</p:attrName>
                                        </p:attrNameLst>
                                      </p:cBhvr>
                                      <p:to>
                                        <p:strVal val="visible"/>
                                      </p:to>
                                    </p:set>
                                    <p:animEffect transition="in" filter="slide(fromLeft)">
                                      <p:cBhvr>
                                        <p:cTn id="29" dur="500"/>
                                        <p:tgtEl>
                                          <p:spTgt spid="12"/>
                                        </p:tgtEl>
                                      </p:cBhvr>
                                    </p:animEffect>
                                  </p:childTnLst>
                                  <p:subTnLst>
                                    <p:set>
                                      <p:cBhvr override="childStyle">
                                        <p:cTn dur="1" fill="hold" display="0" masterRel="nextClick" afterEffect="1"/>
                                        <p:tgtEl>
                                          <p:spTgt spid="12"/>
                                        </p:tgtEl>
                                        <p:attrNameLst>
                                          <p:attrName>style.visibility</p:attrName>
                                        </p:attrNameLst>
                                      </p:cBhvr>
                                      <p:to>
                                        <p:strVal val="hidden"/>
                                      </p:to>
                                    </p:set>
                                  </p:subTnLst>
                                </p:cTn>
                              </p:par>
                            </p:childTnLst>
                          </p:cTn>
                        </p:par>
                      </p:childTnLst>
                    </p:cTn>
                  </p:par>
                  <p:par>
                    <p:cTn id="30" fill="hold">
                      <p:stCondLst>
                        <p:cond delay="indefinite"/>
                      </p:stCondLst>
                      <p:childTnLst>
                        <p:par>
                          <p:cTn id="31" fill="hold">
                            <p:stCondLst>
                              <p:cond delay="0"/>
                            </p:stCondLst>
                            <p:childTnLst>
                              <p:par>
                                <p:cTn id="32" presetID="9" presetClass="entr" presetSubtype="0" fill="hold" grpId="0" nodeType="clickEffect">
                                  <p:stCondLst>
                                    <p:cond delay="0"/>
                                  </p:stCondLst>
                                  <p:childTnLst>
                                    <p:set>
                                      <p:cBhvr>
                                        <p:cTn id="33" dur="1" fill="hold">
                                          <p:stCondLst>
                                            <p:cond delay="0"/>
                                          </p:stCondLst>
                                        </p:cTn>
                                        <p:tgtEl>
                                          <p:spTgt spid="5"/>
                                        </p:tgtEl>
                                        <p:attrNameLst>
                                          <p:attrName>style.visibility</p:attrName>
                                        </p:attrNameLst>
                                      </p:cBhvr>
                                      <p:to>
                                        <p:strVal val="visible"/>
                                      </p:to>
                                    </p:set>
                                    <p:animEffect transition="in" filter="dissolve">
                                      <p:cBhvr>
                                        <p:cTn id="34" dur="500"/>
                                        <p:tgtEl>
                                          <p:spTgt spid="5"/>
                                        </p:tgtEl>
                                      </p:cBhvr>
                                    </p:animEffect>
                                  </p:childTnLst>
                                </p:cTn>
                              </p:par>
                            </p:childTnLst>
                          </p:cTn>
                        </p:par>
                        <p:par>
                          <p:cTn id="35" fill="hold">
                            <p:stCondLst>
                              <p:cond delay="500"/>
                            </p:stCondLst>
                            <p:childTnLst>
                              <p:par>
                                <p:cTn id="36" presetID="23" presetClass="entr" presetSubtype="272" fill="hold" grpId="0" nodeType="afterEffect">
                                  <p:stCondLst>
                                    <p:cond delay="1000"/>
                                  </p:stCondLst>
                                  <p:childTnLst>
                                    <p:set>
                                      <p:cBhvr>
                                        <p:cTn id="37" dur="1" fill="hold">
                                          <p:stCondLst>
                                            <p:cond delay="0"/>
                                          </p:stCondLst>
                                        </p:cTn>
                                        <p:tgtEl>
                                          <p:spTgt spid="6"/>
                                        </p:tgtEl>
                                        <p:attrNameLst>
                                          <p:attrName>style.visibility</p:attrName>
                                        </p:attrNameLst>
                                      </p:cBhvr>
                                      <p:to>
                                        <p:strVal val="visible"/>
                                      </p:to>
                                    </p:set>
                                    <p:anim calcmode="lin" valueType="num">
                                      <p:cBhvr>
                                        <p:cTn id="38" dur="500" fill="hold"/>
                                        <p:tgtEl>
                                          <p:spTgt spid="6"/>
                                        </p:tgtEl>
                                        <p:attrNameLst>
                                          <p:attrName>ppt_w</p:attrName>
                                        </p:attrNameLst>
                                      </p:cBhvr>
                                      <p:tavLst>
                                        <p:tav tm="0">
                                          <p:val>
                                            <p:strVal val="2/3*#ppt_w"/>
                                          </p:val>
                                        </p:tav>
                                        <p:tav tm="100000">
                                          <p:val>
                                            <p:strVal val="#ppt_w"/>
                                          </p:val>
                                        </p:tav>
                                      </p:tavLst>
                                    </p:anim>
                                    <p:anim calcmode="lin" valueType="num">
                                      <p:cBhvr>
                                        <p:cTn id="39" dur="500" fill="hold"/>
                                        <p:tgtEl>
                                          <p:spTgt spid="6"/>
                                        </p:tgtEl>
                                        <p:attrNameLst>
                                          <p:attrName>ppt_h</p:attrName>
                                        </p:attrNameLst>
                                      </p:cBhvr>
                                      <p:tavLst>
                                        <p:tav tm="0">
                                          <p:val>
                                            <p:strVal val="2/3*#ppt_h"/>
                                          </p:val>
                                        </p:tav>
                                        <p:tav tm="100000">
                                          <p:val>
                                            <p:strVal val="#ppt_h"/>
                                          </p:val>
                                        </p:tav>
                                      </p:tavLst>
                                    </p:anim>
                                  </p:childTnLst>
                                </p:cTn>
                              </p:par>
                            </p:childTnLst>
                          </p:cTn>
                        </p:par>
                        <p:par>
                          <p:cTn id="40" fill="hold">
                            <p:stCondLst>
                              <p:cond delay="2000"/>
                            </p:stCondLst>
                            <p:childTnLst>
                              <p:par>
                                <p:cTn id="41" presetID="12" presetClass="entr" presetSubtype="1" fill="hold" grpId="0" nodeType="afterEffect">
                                  <p:stCondLst>
                                    <p:cond delay="1000"/>
                                  </p:stCondLst>
                                  <p:childTnLst>
                                    <p:set>
                                      <p:cBhvr>
                                        <p:cTn id="42" dur="1" fill="hold">
                                          <p:stCondLst>
                                            <p:cond delay="0"/>
                                          </p:stCondLst>
                                        </p:cTn>
                                        <p:tgtEl>
                                          <p:spTgt spid="9"/>
                                        </p:tgtEl>
                                        <p:attrNameLst>
                                          <p:attrName>style.visibility</p:attrName>
                                        </p:attrNameLst>
                                      </p:cBhvr>
                                      <p:to>
                                        <p:strVal val="visible"/>
                                      </p:to>
                                    </p:set>
                                    <p:animEffect transition="in" filter="slide(fromTop)">
                                      <p:cBhvr>
                                        <p:cTn id="43" dur="500"/>
                                        <p:tgtEl>
                                          <p:spTgt spid="9"/>
                                        </p:tgtEl>
                                      </p:cBhvr>
                                    </p:animEffect>
                                  </p:childTnLst>
                                </p:cTn>
                              </p:par>
                            </p:childTnLst>
                          </p:cTn>
                        </p:par>
                        <p:par>
                          <p:cTn id="44" fill="hold">
                            <p:stCondLst>
                              <p:cond delay="3500"/>
                            </p:stCondLst>
                            <p:childTnLst>
                              <p:par>
                                <p:cTn id="45" presetID="12" presetClass="entr" presetSubtype="8" fill="hold" grpId="0" nodeType="afterEffect">
                                  <p:stCondLst>
                                    <p:cond delay="1000"/>
                                  </p:stCondLst>
                                  <p:childTnLst>
                                    <p:set>
                                      <p:cBhvr>
                                        <p:cTn id="46" dur="1" fill="hold">
                                          <p:stCondLst>
                                            <p:cond delay="0"/>
                                          </p:stCondLst>
                                        </p:cTn>
                                        <p:tgtEl>
                                          <p:spTgt spid="13"/>
                                        </p:tgtEl>
                                        <p:attrNameLst>
                                          <p:attrName>style.visibility</p:attrName>
                                        </p:attrNameLst>
                                      </p:cBhvr>
                                      <p:to>
                                        <p:strVal val="visible"/>
                                      </p:to>
                                    </p:set>
                                    <p:animEffect transition="in" filter="slide(fromLeft)">
                                      <p:cBhvr>
                                        <p:cTn id="47" dur="500"/>
                                        <p:tgtEl>
                                          <p:spTgt spid="13"/>
                                        </p:tgtEl>
                                      </p:cBhvr>
                                    </p:animEffect>
                                  </p:childTnLst>
                                  <p:subTnLst>
                                    <p:set>
                                      <p:cBhvr override="childStyle">
                                        <p:cTn dur="1" fill="hold" display="0" masterRel="nextClick" afterEffect="1"/>
                                        <p:tgtEl>
                                          <p:spTgt spid="13"/>
                                        </p:tgtEl>
                                        <p:attrNameLst>
                                          <p:attrName>style.visibility</p:attrName>
                                        </p:attrNameLst>
                                      </p:cBhvr>
                                      <p:to>
                                        <p:strVal val="hidden"/>
                                      </p:to>
                                    </p:set>
                                  </p:subTnLst>
                                </p:cTn>
                              </p:par>
                            </p:childTnLst>
                          </p:cTn>
                        </p:par>
                      </p:childTnLst>
                    </p:cTn>
                  </p:par>
                  <p:par>
                    <p:cTn id="48" fill="hold">
                      <p:stCondLst>
                        <p:cond delay="indefinite"/>
                      </p:stCondLst>
                      <p:childTnLst>
                        <p:par>
                          <p:cTn id="49" fill="hold">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7"/>
                                        </p:tgtEl>
                                        <p:attrNameLst>
                                          <p:attrName>style.visibility</p:attrName>
                                        </p:attrNameLst>
                                      </p:cBhvr>
                                      <p:to>
                                        <p:strVal val="visible"/>
                                      </p:to>
                                    </p:set>
                                    <p:animEffect transition="in" filter="dissolve">
                                      <p:cBhvr>
                                        <p:cTn id="52" dur="500"/>
                                        <p:tgtEl>
                                          <p:spTgt spid="7"/>
                                        </p:tgtEl>
                                      </p:cBhvr>
                                    </p:animEffect>
                                  </p:childTnLst>
                                </p:cTn>
                              </p:par>
                            </p:childTnLst>
                          </p:cTn>
                        </p:par>
                        <p:par>
                          <p:cTn id="53" fill="hold">
                            <p:stCondLst>
                              <p:cond delay="500"/>
                            </p:stCondLst>
                            <p:childTnLst>
                              <p:par>
                                <p:cTn id="54" presetID="23" presetClass="entr" presetSubtype="272" fill="hold" grpId="0" nodeType="afterEffect">
                                  <p:stCondLst>
                                    <p:cond delay="1000"/>
                                  </p:stCondLst>
                                  <p:childTnLst>
                                    <p:set>
                                      <p:cBhvr>
                                        <p:cTn id="55" dur="1" fill="hold">
                                          <p:stCondLst>
                                            <p:cond delay="0"/>
                                          </p:stCondLst>
                                        </p:cTn>
                                        <p:tgtEl>
                                          <p:spTgt spid="8"/>
                                        </p:tgtEl>
                                        <p:attrNameLst>
                                          <p:attrName>style.visibility</p:attrName>
                                        </p:attrNameLst>
                                      </p:cBhvr>
                                      <p:to>
                                        <p:strVal val="visible"/>
                                      </p:to>
                                    </p:set>
                                    <p:anim calcmode="lin" valueType="num">
                                      <p:cBhvr>
                                        <p:cTn id="56" dur="500" fill="hold"/>
                                        <p:tgtEl>
                                          <p:spTgt spid="8"/>
                                        </p:tgtEl>
                                        <p:attrNameLst>
                                          <p:attrName>ppt_w</p:attrName>
                                        </p:attrNameLst>
                                      </p:cBhvr>
                                      <p:tavLst>
                                        <p:tav tm="0">
                                          <p:val>
                                            <p:strVal val="2/3*#ppt_w"/>
                                          </p:val>
                                        </p:tav>
                                        <p:tav tm="100000">
                                          <p:val>
                                            <p:strVal val="#ppt_w"/>
                                          </p:val>
                                        </p:tav>
                                      </p:tavLst>
                                    </p:anim>
                                    <p:anim calcmode="lin" valueType="num">
                                      <p:cBhvr>
                                        <p:cTn id="57" dur="500" fill="hold"/>
                                        <p:tgtEl>
                                          <p:spTgt spid="8"/>
                                        </p:tgtEl>
                                        <p:attrNameLst>
                                          <p:attrName>ppt_h</p:attrName>
                                        </p:attrNameLst>
                                      </p:cBhvr>
                                      <p:tavLst>
                                        <p:tav tm="0">
                                          <p:val>
                                            <p:strVal val="2/3*#ppt_h"/>
                                          </p:val>
                                        </p:tav>
                                        <p:tav tm="100000">
                                          <p:val>
                                            <p:strVal val="#ppt_h"/>
                                          </p:val>
                                        </p:tav>
                                      </p:tavLst>
                                    </p:anim>
                                  </p:childTnLst>
                                </p:cTn>
                              </p:par>
                            </p:childTnLst>
                          </p:cTn>
                        </p:par>
                        <p:par>
                          <p:cTn id="58" fill="hold">
                            <p:stCondLst>
                              <p:cond delay="2000"/>
                            </p:stCondLst>
                            <p:childTnLst>
                              <p:par>
                                <p:cTn id="59" presetID="12" presetClass="entr" presetSubtype="1" fill="hold" nodeType="afterEffect">
                                  <p:stCondLst>
                                    <p:cond delay="1000"/>
                                  </p:stCondLst>
                                  <p:childTnLst>
                                    <p:set>
                                      <p:cBhvr>
                                        <p:cTn id="60" dur="1" fill="hold">
                                          <p:stCondLst>
                                            <p:cond delay="0"/>
                                          </p:stCondLst>
                                        </p:cTn>
                                        <p:tgtEl>
                                          <p:spTgt spid="330761"/>
                                        </p:tgtEl>
                                        <p:attrNameLst>
                                          <p:attrName>style.visibility</p:attrName>
                                        </p:attrNameLst>
                                      </p:cBhvr>
                                      <p:to>
                                        <p:strVal val="visible"/>
                                      </p:to>
                                    </p:set>
                                    <p:animEffect transition="in" filter="slide(fromTop)">
                                      <p:cBhvr>
                                        <p:cTn id="61" dur="500"/>
                                        <p:tgtEl>
                                          <p:spTgt spid="330761"/>
                                        </p:tgtEl>
                                      </p:cBhvr>
                                    </p:animEffect>
                                  </p:childTnLst>
                                </p:cTn>
                              </p:par>
                            </p:childTnLst>
                          </p:cTn>
                        </p:par>
                        <p:par>
                          <p:cTn id="62" fill="hold">
                            <p:stCondLst>
                              <p:cond delay="3500"/>
                            </p:stCondLst>
                            <p:childTnLst>
                              <p:par>
                                <p:cTn id="63" presetID="23" presetClass="entr" presetSubtype="16" fill="hold" nodeType="afterEffect">
                                  <p:stCondLst>
                                    <p:cond delay="1000"/>
                                  </p:stCondLst>
                                  <p:childTnLst>
                                    <p:set>
                                      <p:cBhvr>
                                        <p:cTn id="64" dur="1" fill="hold">
                                          <p:stCondLst>
                                            <p:cond delay="0"/>
                                          </p:stCondLst>
                                        </p:cTn>
                                        <p:tgtEl>
                                          <p:spTgt spid="27"/>
                                        </p:tgtEl>
                                        <p:attrNameLst>
                                          <p:attrName>style.visibility</p:attrName>
                                        </p:attrNameLst>
                                      </p:cBhvr>
                                      <p:to>
                                        <p:strVal val="visible"/>
                                      </p:to>
                                    </p:set>
                                    <p:anim calcmode="lin" valueType="num">
                                      <p:cBhvr>
                                        <p:cTn id="65" dur="500" fill="hold"/>
                                        <p:tgtEl>
                                          <p:spTgt spid="27"/>
                                        </p:tgtEl>
                                        <p:attrNameLst>
                                          <p:attrName>ppt_w</p:attrName>
                                        </p:attrNameLst>
                                      </p:cBhvr>
                                      <p:tavLst>
                                        <p:tav tm="0">
                                          <p:val>
                                            <p:fltVal val="0"/>
                                          </p:val>
                                        </p:tav>
                                        <p:tav tm="100000">
                                          <p:val>
                                            <p:strVal val="#ppt_w"/>
                                          </p:val>
                                        </p:tav>
                                      </p:tavLst>
                                    </p:anim>
                                    <p:anim calcmode="lin" valueType="num">
                                      <p:cBhvr>
                                        <p:cTn id="66" dur="500" fill="hold"/>
                                        <p:tgtEl>
                                          <p:spTgt spid="27"/>
                                        </p:tgtEl>
                                        <p:attrNameLst>
                                          <p:attrName>ppt_h</p:attrName>
                                        </p:attrNameLst>
                                      </p:cBhvr>
                                      <p:tavLst>
                                        <p:tav tm="0">
                                          <p:val>
                                            <p:fltVal val="0"/>
                                          </p:val>
                                        </p:tav>
                                        <p:tav tm="100000">
                                          <p:val>
                                            <p:strVal val="#ppt_h"/>
                                          </p:val>
                                        </p:tav>
                                      </p:tavLst>
                                    </p:anim>
                                  </p:childTnLst>
                                </p:cTn>
                              </p:par>
                            </p:childTnLst>
                          </p:cTn>
                        </p:par>
                        <p:par>
                          <p:cTn id="67" fill="hold">
                            <p:stCondLst>
                              <p:cond delay="5000"/>
                            </p:stCondLst>
                            <p:childTnLst>
                              <p:par>
                                <p:cTn id="68" presetID="12" presetClass="entr" presetSubtype="1" fill="hold" nodeType="afterEffect">
                                  <p:stCondLst>
                                    <p:cond delay="1000"/>
                                  </p:stCondLst>
                                  <p:childTnLst>
                                    <p:set>
                                      <p:cBhvr>
                                        <p:cTn id="69" dur="1" fill="hold">
                                          <p:stCondLst>
                                            <p:cond delay="0"/>
                                          </p:stCondLst>
                                        </p:cTn>
                                        <p:tgtEl>
                                          <p:spTgt spid="330762"/>
                                        </p:tgtEl>
                                        <p:attrNameLst>
                                          <p:attrName>style.visibility</p:attrName>
                                        </p:attrNameLst>
                                      </p:cBhvr>
                                      <p:to>
                                        <p:strVal val="visible"/>
                                      </p:to>
                                    </p:set>
                                    <p:animEffect transition="in" filter="slide(fromTop)">
                                      <p:cBhvr>
                                        <p:cTn id="70" dur="500"/>
                                        <p:tgtEl>
                                          <p:spTgt spid="330762"/>
                                        </p:tgtEl>
                                      </p:cBhvr>
                                    </p:animEffect>
                                  </p:childTnLst>
                                </p:cTn>
                              </p:par>
                            </p:childTnLst>
                          </p:cTn>
                        </p:par>
                        <p:par>
                          <p:cTn id="71" fill="hold">
                            <p:stCondLst>
                              <p:cond delay="6500"/>
                            </p:stCondLst>
                            <p:childTnLst>
                              <p:par>
                                <p:cTn id="72" presetID="16" presetClass="entr" presetSubtype="21" fill="hold" grpId="0" nodeType="afterEffect">
                                  <p:stCondLst>
                                    <p:cond delay="1000"/>
                                  </p:stCondLst>
                                  <p:childTnLst>
                                    <p:set>
                                      <p:cBhvr>
                                        <p:cTn id="73" dur="1" fill="hold">
                                          <p:stCondLst>
                                            <p:cond delay="0"/>
                                          </p:stCondLst>
                                        </p:cTn>
                                        <p:tgtEl>
                                          <p:spTgt spid="14"/>
                                        </p:tgtEl>
                                        <p:attrNameLst>
                                          <p:attrName>style.visibility</p:attrName>
                                        </p:attrNameLst>
                                      </p:cBhvr>
                                      <p:to>
                                        <p:strVal val="visible"/>
                                      </p:to>
                                    </p:set>
                                    <p:animEffect transition="in" filter="barn(inVertical)">
                                      <p:cBhvr>
                                        <p:cTn id="74"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utoUpdateAnimBg="0"/>
      <p:bldP spid="5" grpId="0" animBg="1"/>
      <p:bldP spid="6" grpId="0" autoUpdateAnimBg="0"/>
      <p:bldP spid="7" grpId="0" animBg="1"/>
      <p:bldP spid="8" grpId="0" autoUpdateAnimBg="0"/>
      <p:bldP spid="9" grpId="0" autoUpdateAnimBg="0"/>
      <p:bldP spid="11" grpId="0" animBg="1"/>
      <p:bldP spid="12" grpId="0" animBg="1"/>
      <p:bldP spid="13" grpId="0" animBg="1"/>
      <p:bldP spid="14" grpId="0" animBg="1"/>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671286" y="1116013"/>
            <a:ext cx="3105150" cy="457200"/>
          </a:xfrm>
          <a:prstGeom prst="rect">
            <a:avLst/>
          </a:prstGeom>
          <a:noFill/>
          <a:ln w="12700">
            <a:noFill/>
            <a:miter lim="800000"/>
            <a:headEnd/>
            <a:tailEnd/>
          </a:ln>
          <a:effectLst/>
        </p:spPr>
        <p:txBody>
          <a:bodyPr wrap="none">
            <a:spAutoFit/>
          </a:bodyPr>
          <a:lstStyle/>
          <a:p>
            <a:pPr algn="l">
              <a:buFont typeface="Wingdings" pitchFamily="2" charset="2"/>
              <a:buChar char="n"/>
            </a:pPr>
            <a:r>
              <a:rPr lang="en-US" sz="2400">
                <a:solidFill>
                  <a:srgbClr val="66FFFF"/>
                </a:solidFill>
                <a:effectLst>
                  <a:outerShdw blurRad="38100" dist="38100" dir="2700000" algn="tl">
                    <a:srgbClr val="000000"/>
                  </a:outerShdw>
                </a:effectLst>
                <a:latin typeface="Book Antiqua" pitchFamily="18" charset="0"/>
              </a:rPr>
              <a:t>  </a:t>
            </a:r>
            <a:r>
              <a:rPr lang="en-US" sz="2400" i="1">
                <a:solidFill>
                  <a:srgbClr val="66FFFF"/>
                </a:solidFill>
                <a:effectLst>
                  <a:outerShdw blurRad="38100" dist="38100" dir="2700000" algn="tl">
                    <a:srgbClr val="000000"/>
                  </a:outerShdw>
                </a:effectLst>
                <a:latin typeface="Book Antiqua" pitchFamily="18" charset="0"/>
              </a:rPr>
              <a:t>p</a:t>
            </a:r>
            <a:r>
              <a:rPr lang="en-US" sz="2400">
                <a:solidFill>
                  <a:srgbClr val="66FFFF"/>
                </a:solidFill>
                <a:effectLst>
                  <a:outerShdw blurRad="38100" dist="38100" dir="2700000" algn="tl">
                    <a:srgbClr val="000000"/>
                  </a:outerShdw>
                </a:effectLst>
                <a:latin typeface="Symbol" pitchFamily="18" charset="2"/>
              </a:rPr>
              <a:t>-</a:t>
            </a:r>
            <a:r>
              <a:rPr lang="en-US" sz="2400">
                <a:solidFill>
                  <a:srgbClr val="66FFFF"/>
                </a:solidFill>
                <a:effectLst>
                  <a:outerShdw blurRad="38100" dist="38100" dir="2700000" algn="tl">
                    <a:srgbClr val="000000"/>
                  </a:outerShdw>
                </a:effectLst>
                <a:latin typeface="Book Antiqua" pitchFamily="18" charset="0"/>
              </a:rPr>
              <a:t>Value Approach</a:t>
            </a:r>
          </a:p>
        </p:txBody>
      </p:sp>
      <p:sp>
        <p:nvSpPr>
          <p:cNvPr id="3" name="Rectangle 3"/>
          <p:cNvSpPr>
            <a:spLocks noChangeArrowheads="1"/>
          </p:cNvSpPr>
          <p:nvPr/>
        </p:nvSpPr>
        <p:spPr bwMode="auto">
          <a:xfrm>
            <a:off x="1128486" y="1733550"/>
            <a:ext cx="3714750" cy="57150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4" name="Text Box 4"/>
          <p:cNvSpPr txBox="1">
            <a:spLocks noChangeArrowheads="1"/>
          </p:cNvSpPr>
          <p:nvPr/>
        </p:nvSpPr>
        <p:spPr bwMode="auto">
          <a:xfrm>
            <a:off x="1203099" y="1785938"/>
            <a:ext cx="3556000" cy="457200"/>
          </a:xfrm>
          <a:prstGeom prst="rect">
            <a:avLst/>
          </a:prstGeom>
          <a:noFill/>
          <a:ln w="12700">
            <a:noFill/>
            <a:miter lim="800000"/>
            <a:headEnd/>
            <a:tailEnd/>
          </a:ln>
          <a:effectLst/>
        </p:spPr>
        <p:txBody>
          <a:bodyPr wrap="none">
            <a:spAutoFit/>
          </a:bodyPr>
          <a:lstStyle/>
          <a:p>
            <a:pPr algn="l"/>
            <a:r>
              <a:rPr lang="en-US" sz="2400">
                <a:effectLst>
                  <a:outerShdw blurRad="38100" dist="38100" dir="2700000" algn="tl">
                    <a:srgbClr val="000000"/>
                  </a:outerShdw>
                </a:effectLst>
                <a:latin typeface="Book Antiqua" pitchFamily="18" charset="0"/>
              </a:rPr>
              <a:t>4.  Compute the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 -value.</a:t>
            </a:r>
          </a:p>
        </p:txBody>
      </p:sp>
      <p:sp>
        <p:nvSpPr>
          <p:cNvPr id="5" name="Rectangle 5"/>
          <p:cNvSpPr>
            <a:spLocks noChangeArrowheads="1"/>
          </p:cNvSpPr>
          <p:nvPr/>
        </p:nvSpPr>
        <p:spPr bwMode="auto">
          <a:xfrm>
            <a:off x="1128486" y="3524250"/>
            <a:ext cx="4933950" cy="57150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6" name="Text Box 6"/>
          <p:cNvSpPr txBox="1">
            <a:spLocks noChangeArrowheads="1"/>
          </p:cNvSpPr>
          <p:nvPr/>
        </p:nvSpPr>
        <p:spPr bwMode="auto">
          <a:xfrm>
            <a:off x="1203099" y="3576638"/>
            <a:ext cx="4824412" cy="457200"/>
          </a:xfrm>
          <a:prstGeom prst="rect">
            <a:avLst/>
          </a:prstGeom>
          <a:noFill/>
          <a:ln w="12700">
            <a:noFill/>
            <a:miter lim="800000"/>
            <a:headEnd/>
            <a:tailEnd/>
          </a:ln>
          <a:effectLst/>
        </p:spPr>
        <p:txBody>
          <a:bodyPr wrap="none">
            <a:spAutoFit/>
          </a:bodyPr>
          <a:lstStyle/>
          <a:p>
            <a:pPr algn="l"/>
            <a:r>
              <a:rPr lang="en-US" sz="2400">
                <a:effectLst>
                  <a:outerShdw blurRad="38100" dist="38100" dir="2700000" algn="tl">
                    <a:srgbClr val="000000"/>
                  </a:outerShdw>
                </a:effectLst>
                <a:latin typeface="Book Antiqua" pitchFamily="18" charset="0"/>
              </a:rPr>
              <a:t>5.  Determine whether to reject </a:t>
            </a:r>
            <a:r>
              <a:rPr lang="en-US" sz="2400" i="1">
                <a:effectLst>
                  <a:outerShdw blurRad="38100" dist="38100" dir="2700000" algn="tl">
                    <a:srgbClr val="000000"/>
                  </a:outerShdw>
                </a:effectLst>
                <a:latin typeface="Book Antiqua" pitchFamily="18" charset="0"/>
              </a:rPr>
              <a:t>H</a:t>
            </a:r>
            <a:r>
              <a:rPr lang="en-US" sz="2400" baseline="-25000">
                <a:effectLst>
                  <a:outerShdw blurRad="38100" dist="38100" dir="2700000" algn="tl">
                    <a:srgbClr val="000000"/>
                  </a:outerShdw>
                </a:effectLst>
                <a:latin typeface="Book Antiqua" pitchFamily="18" charset="0"/>
              </a:rPr>
              <a:t>0</a:t>
            </a:r>
            <a:r>
              <a:rPr lang="en-US" sz="2400">
                <a:effectLst>
                  <a:outerShdw blurRad="38100" dist="38100" dir="2700000" algn="tl">
                    <a:srgbClr val="000000"/>
                  </a:outerShdw>
                </a:effectLst>
                <a:latin typeface="Book Antiqua" pitchFamily="18" charset="0"/>
              </a:rPr>
              <a:t>.</a:t>
            </a:r>
          </a:p>
        </p:txBody>
      </p:sp>
      <p:sp>
        <p:nvSpPr>
          <p:cNvPr id="7" name="Text Box 7"/>
          <p:cNvSpPr txBox="1">
            <a:spLocks noChangeArrowheads="1"/>
          </p:cNvSpPr>
          <p:nvPr/>
        </p:nvSpPr>
        <p:spPr bwMode="auto">
          <a:xfrm>
            <a:off x="1201511" y="4164013"/>
            <a:ext cx="7478713" cy="457200"/>
          </a:xfrm>
          <a:prstGeom prst="rect">
            <a:avLst/>
          </a:prstGeom>
          <a:noFill/>
          <a:ln w="12700">
            <a:noFill/>
            <a:miter lim="800000"/>
            <a:headEnd/>
            <a:tailEnd/>
          </a:ln>
          <a:effectLst/>
        </p:spPr>
        <p:txBody>
          <a:bodyPr wrap="none">
            <a:spAutoFit/>
          </a:bodyPr>
          <a:lstStyle/>
          <a:p>
            <a:pPr algn="l"/>
            <a:r>
              <a:rPr lang="en-US" sz="2400">
                <a:effectLst>
                  <a:outerShdw blurRad="38100" dist="38100" dir="2700000" algn="tl">
                    <a:srgbClr val="000000"/>
                  </a:outerShdw>
                </a:effectLst>
                <a:latin typeface="Book Antiqua" pitchFamily="18" charset="0"/>
              </a:rPr>
              <a:t>Because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–value = .2006 &gt; </a:t>
            </a:r>
            <a:r>
              <a:rPr lang="en-US" sz="2400" i="1">
                <a:effectLst>
                  <a:outerShdw blurRad="38100" dist="38100" dir="2700000" algn="tl">
                    <a:srgbClr val="000000"/>
                  </a:outerShdw>
                </a:effectLst>
                <a:latin typeface="Symbol" pitchFamily="18" charset="2"/>
              </a:rPr>
              <a:t>a</a:t>
            </a:r>
            <a:r>
              <a:rPr lang="en-US" sz="2400">
                <a:effectLst>
                  <a:outerShdw blurRad="38100" dist="38100" dir="2700000" algn="tl">
                    <a:srgbClr val="000000"/>
                  </a:outerShdw>
                </a:effectLst>
                <a:latin typeface="Book Antiqua" pitchFamily="18" charset="0"/>
              </a:rPr>
              <a:t> = .05, we cannot reject </a:t>
            </a:r>
            <a:r>
              <a:rPr lang="en-US" sz="2400" i="1">
                <a:effectLst>
                  <a:outerShdw blurRad="38100" dist="38100" dir="2700000" algn="tl">
                    <a:srgbClr val="000000"/>
                  </a:outerShdw>
                </a:effectLst>
                <a:latin typeface="Book Antiqua" pitchFamily="18" charset="0"/>
              </a:rPr>
              <a:t>H</a:t>
            </a:r>
            <a:r>
              <a:rPr lang="en-US" sz="2400" baseline="-25000">
                <a:effectLst>
                  <a:outerShdw blurRad="38100" dist="38100" dir="2700000" algn="tl">
                    <a:srgbClr val="000000"/>
                  </a:outerShdw>
                </a:effectLst>
                <a:latin typeface="Book Antiqua" pitchFamily="18" charset="0"/>
              </a:rPr>
              <a:t>0</a:t>
            </a:r>
            <a:r>
              <a:rPr lang="en-US" sz="2400">
                <a:effectLst>
                  <a:outerShdw blurRad="38100" dist="38100" dir="2700000" algn="tl">
                    <a:srgbClr val="000000"/>
                  </a:outerShdw>
                </a:effectLst>
                <a:latin typeface="Book Antiqua" pitchFamily="18" charset="0"/>
              </a:rPr>
              <a:t>.</a:t>
            </a:r>
          </a:p>
        </p:txBody>
      </p:sp>
      <p:sp>
        <p:nvSpPr>
          <p:cNvPr id="8" name="AutoShape 8"/>
          <p:cNvSpPr>
            <a:spLocks noChangeArrowheads="1"/>
          </p:cNvSpPr>
          <p:nvPr/>
        </p:nvSpPr>
        <p:spPr bwMode="auto">
          <a:xfrm rot="5400000">
            <a:off x="757011" y="19177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9" name="AutoShape 9"/>
          <p:cNvSpPr>
            <a:spLocks noChangeArrowheads="1"/>
          </p:cNvSpPr>
          <p:nvPr/>
        </p:nvSpPr>
        <p:spPr bwMode="auto">
          <a:xfrm rot="5400000">
            <a:off x="757011" y="37084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0" name="Rectangle 56"/>
          <p:cNvSpPr>
            <a:spLocks noChangeArrowheads="1"/>
          </p:cNvSpPr>
          <p:nvPr/>
        </p:nvSpPr>
        <p:spPr bwMode="auto">
          <a:xfrm>
            <a:off x="690563" y="207963"/>
            <a:ext cx="7772400" cy="7000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Two-Tailed Test About a</a:t>
            </a:r>
          </a:p>
          <a:p>
            <a:r>
              <a:rPr lang="en-US" sz="2800">
                <a:solidFill>
                  <a:srgbClr val="66FFFF"/>
                </a:solidFill>
                <a:effectLst>
                  <a:outerShdw blurRad="38100" dist="38100" dir="2700000" algn="tl">
                    <a:srgbClr val="000000"/>
                  </a:outerShdw>
                </a:effectLst>
                <a:latin typeface="Book Antiqua" pitchFamily="18" charset="0"/>
              </a:rPr>
              <a:t>Population Proportion</a:t>
            </a:r>
            <a:endParaRPr lang="en-US" sz="2600">
              <a:solidFill>
                <a:srgbClr val="66FFFF"/>
              </a:solidFill>
              <a:effectLst>
                <a:outerShdw blurRad="38100" dist="38100" dir="2700000" algn="tl">
                  <a:srgbClr val="000000"/>
                </a:outerShdw>
              </a:effectLst>
              <a:latin typeface="Book Antiqua" pitchFamily="18" charset="0"/>
            </a:endParaRPr>
          </a:p>
        </p:txBody>
      </p:sp>
      <p:sp>
        <p:nvSpPr>
          <p:cNvPr id="11" name="Text Box 57"/>
          <p:cNvSpPr txBox="1">
            <a:spLocks noChangeArrowheads="1"/>
          </p:cNvSpPr>
          <p:nvPr/>
        </p:nvSpPr>
        <p:spPr bwMode="auto">
          <a:xfrm>
            <a:off x="1701574" y="2376488"/>
            <a:ext cx="5989637" cy="944562"/>
          </a:xfrm>
          <a:prstGeom prst="rect">
            <a:avLst/>
          </a:prstGeom>
          <a:noFill/>
          <a:ln w="12700">
            <a:noFill/>
            <a:miter lim="800000"/>
            <a:headEnd/>
            <a:tailEnd/>
          </a:ln>
          <a:effectLst/>
        </p:spPr>
        <p:txBody>
          <a:bodyPr wrap="none">
            <a:spAutoFit/>
          </a:bodyPr>
          <a:lstStyle/>
          <a:p>
            <a:r>
              <a:rPr lang="en-US" sz="2400">
                <a:effectLst>
                  <a:outerShdw blurRad="38100" dist="38100" dir="2700000" algn="tl">
                    <a:srgbClr val="000000"/>
                  </a:outerShdw>
                </a:effectLst>
                <a:latin typeface="Book Antiqua" pitchFamily="18" charset="0"/>
              </a:rPr>
              <a:t>For </a:t>
            </a:r>
            <a:r>
              <a:rPr lang="en-US" sz="2400" i="1">
                <a:effectLst>
                  <a:outerShdw blurRad="38100" dist="38100" dir="2700000" algn="tl">
                    <a:srgbClr val="000000"/>
                  </a:outerShdw>
                </a:effectLst>
                <a:latin typeface="Book Antiqua" pitchFamily="18" charset="0"/>
              </a:rPr>
              <a:t>z</a:t>
            </a:r>
            <a:r>
              <a:rPr lang="en-US" sz="2400">
                <a:effectLst>
                  <a:outerShdw blurRad="38100" dist="38100" dir="2700000" algn="tl">
                    <a:srgbClr val="000000"/>
                  </a:outerShdw>
                </a:effectLst>
                <a:latin typeface="Book Antiqua" pitchFamily="18" charset="0"/>
              </a:rPr>
              <a:t> = 1.28, cumulative probability = .8997</a:t>
            </a:r>
          </a:p>
          <a:p>
            <a:endParaRPr lang="en-US" sz="800">
              <a:effectLst>
                <a:outerShdw blurRad="38100" dist="38100" dir="2700000" algn="tl">
                  <a:srgbClr val="000000"/>
                </a:outerShdw>
              </a:effectLst>
              <a:latin typeface="Book Antiqua" pitchFamily="18" charset="0"/>
            </a:endParaRPr>
          </a:p>
          <a:p>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–value = 2(1 </a:t>
            </a:r>
            <a:r>
              <a:rPr lang="en-US" sz="2400">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 .8997) =  .2006</a:t>
            </a:r>
          </a:p>
        </p:txBody>
      </p:sp>
      <p:sp>
        <p:nvSpPr>
          <p:cNvPr id="12" name="Oval 58"/>
          <p:cNvSpPr>
            <a:spLocks noChangeArrowheads="1"/>
          </p:cNvSpPr>
          <p:nvPr/>
        </p:nvSpPr>
        <p:spPr bwMode="auto">
          <a:xfrm>
            <a:off x="5890986" y="2857500"/>
            <a:ext cx="952500" cy="495300"/>
          </a:xfrm>
          <a:prstGeom prst="ellipse">
            <a:avLst/>
          </a:prstGeom>
          <a:noFill/>
          <a:ln w="28575">
            <a:solidFill>
              <a:srgbClr val="66FFFF"/>
            </a:solidFill>
            <a:round/>
            <a:headEnd/>
            <a:tailEnd/>
          </a:ln>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slide(fromLeft)">
                                      <p:cBhvr>
                                        <p:cTn id="7" dur="500"/>
                                        <p:tgtEl>
                                          <p:spTgt spid="8"/>
                                        </p:tgtEl>
                                      </p:cBhvr>
                                    </p:animEffect>
                                  </p:childTnLst>
                                  <p:subTnLst>
                                    <p:set>
                                      <p:cBhvr override="childStyle">
                                        <p:cTn dur="1" fill="hold" display="0" masterRel="nextClick" afterEffect="1"/>
                                        <p:tgtEl>
                                          <p:spTgt spid="8"/>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dissolve">
                                      <p:cBhvr>
                                        <p:cTn id="12" dur="500"/>
                                        <p:tgtEl>
                                          <p:spTgt spid="3"/>
                                        </p:tgtEl>
                                      </p:cBhvr>
                                    </p:animEffect>
                                  </p:childTnLst>
                                </p:cTn>
                              </p:par>
                            </p:childTnLst>
                          </p:cTn>
                        </p:par>
                        <p:par>
                          <p:cTn id="13" fill="hold">
                            <p:stCondLst>
                              <p:cond delay="500"/>
                            </p:stCondLst>
                            <p:childTnLst>
                              <p:par>
                                <p:cTn id="14" presetID="23" presetClass="entr" presetSubtype="272" fill="hold" grpId="0" nodeType="afterEffect">
                                  <p:stCondLst>
                                    <p:cond delay="1000"/>
                                  </p:stCondLst>
                                  <p:childTnLst>
                                    <p:set>
                                      <p:cBhvr>
                                        <p:cTn id="15" dur="1" fill="hold">
                                          <p:stCondLst>
                                            <p:cond delay="0"/>
                                          </p:stCondLst>
                                        </p:cTn>
                                        <p:tgtEl>
                                          <p:spTgt spid="4"/>
                                        </p:tgtEl>
                                        <p:attrNameLst>
                                          <p:attrName>style.visibility</p:attrName>
                                        </p:attrNameLst>
                                      </p:cBhvr>
                                      <p:to>
                                        <p:strVal val="visible"/>
                                      </p:to>
                                    </p:set>
                                    <p:anim calcmode="lin" valueType="num">
                                      <p:cBhvr>
                                        <p:cTn id="16" dur="500" fill="hold"/>
                                        <p:tgtEl>
                                          <p:spTgt spid="4"/>
                                        </p:tgtEl>
                                        <p:attrNameLst>
                                          <p:attrName>ppt_w</p:attrName>
                                        </p:attrNameLst>
                                      </p:cBhvr>
                                      <p:tavLst>
                                        <p:tav tm="0">
                                          <p:val>
                                            <p:strVal val="2/3*#ppt_w"/>
                                          </p:val>
                                        </p:tav>
                                        <p:tav tm="100000">
                                          <p:val>
                                            <p:strVal val="#ppt_w"/>
                                          </p:val>
                                        </p:tav>
                                      </p:tavLst>
                                    </p:anim>
                                    <p:anim calcmode="lin" valueType="num">
                                      <p:cBhvr>
                                        <p:cTn id="17" dur="500" fill="hold"/>
                                        <p:tgtEl>
                                          <p:spTgt spid="4"/>
                                        </p:tgtEl>
                                        <p:attrNameLst>
                                          <p:attrName>ppt_h</p:attrName>
                                        </p:attrNameLst>
                                      </p:cBhvr>
                                      <p:tavLst>
                                        <p:tav tm="0">
                                          <p:val>
                                            <p:strVal val="2/3*#ppt_h"/>
                                          </p:val>
                                        </p:tav>
                                        <p:tav tm="100000">
                                          <p:val>
                                            <p:strVal val="#ppt_h"/>
                                          </p:val>
                                        </p:tav>
                                      </p:tavLst>
                                    </p:anim>
                                  </p:childTnLst>
                                </p:cTn>
                              </p:par>
                            </p:childTnLst>
                          </p:cTn>
                        </p:par>
                        <p:par>
                          <p:cTn id="18" fill="hold">
                            <p:stCondLst>
                              <p:cond delay="2000"/>
                            </p:stCondLst>
                            <p:childTnLst>
                              <p:par>
                                <p:cTn id="19" presetID="12" presetClass="entr" presetSubtype="1" fill="hold" grpId="0" nodeType="afterEffect">
                                  <p:stCondLst>
                                    <p:cond delay="1000"/>
                                  </p:stCondLst>
                                  <p:childTnLst>
                                    <p:set>
                                      <p:cBhvr>
                                        <p:cTn id="20" dur="1" fill="hold">
                                          <p:stCondLst>
                                            <p:cond delay="0"/>
                                          </p:stCondLst>
                                        </p:cTn>
                                        <p:tgtEl>
                                          <p:spTgt spid="11"/>
                                        </p:tgtEl>
                                        <p:attrNameLst>
                                          <p:attrName>style.visibility</p:attrName>
                                        </p:attrNameLst>
                                      </p:cBhvr>
                                      <p:to>
                                        <p:strVal val="visible"/>
                                      </p:to>
                                    </p:set>
                                    <p:animEffect transition="in" filter="slide(fromTop)">
                                      <p:cBhvr>
                                        <p:cTn id="21" dur="500"/>
                                        <p:tgtEl>
                                          <p:spTgt spid="11"/>
                                        </p:tgtEl>
                                      </p:cBhvr>
                                    </p:animEffect>
                                  </p:childTnLst>
                                </p:cTn>
                              </p:par>
                            </p:childTnLst>
                          </p:cTn>
                        </p:par>
                        <p:par>
                          <p:cTn id="22" fill="hold">
                            <p:stCondLst>
                              <p:cond delay="3500"/>
                            </p:stCondLst>
                            <p:childTnLst>
                              <p:par>
                                <p:cTn id="23" presetID="16" presetClass="entr" presetSubtype="21" fill="hold" grpId="0" nodeType="afterEffect">
                                  <p:stCondLst>
                                    <p:cond delay="2000"/>
                                  </p:stCondLst>
                                  <p:childTnLst>
                                    <p:set>
                                      <p:cBhvr>
                                        <p:cTn id="24" dur="1" fill="hold">
                                          <p:stCondLst>
                                            <p:cond delay="0"/>
                                          </p:stCondLst>
                                        </p:cTn>
                                        <p:tgtEl>
                                          <p:spTgt spid="12"/>
                                        </p:tgtEl>
                                        <p:attrNameLst>
                                          <p:attrName>style.visibility</p:attrName>
                                        </p:attrNameLst>
                                      </p:cBhvr>
                                      <p:to>
                                        <p:strVal val="visible"/>
                                      </p:to>
                                    </p:set>
                                    <p:animEffect transition="in" filter="barn(inVertical)">
                                      <p:cBhvr>
                                        <p:cTn id="25" dur="500"/>
                                        <p:tgtEl>
                                          <p:spTgt spid="12"/>
                                        </p:tgtEl>
                                      </p:cBhvr>
                                    </p:animEffect>
                                  </p:childTnLst>
                                </p:cTn>
                              </p:par>
                            </p:childTnLst>
                          </p:cTn>
                        </p:par>
                        <p:par>
                          <p:cTn id="26" fill="hold">
                            <p:stCondLst>
                              <p:cond delay="6000"/>
                            </p:stCondLst>
                            <p:childTnLst>
                              <p:par>
                                <p:cTn id="27" presetID="12" presetClass="entr" presetSubtype="8" fill="hold" grpId="0" nodeType="afterEffect">
                                  <p:stCondLst>
                                    <p:cond delay="2000"/>
                                  </p:stCondLst>
                                  <p:childTnLst>
                                    <p:set>
                                      <p:cBhvr>
                                        <p:cTn id="28" dur="1" fill="hold">
                                          <p:stCondLst>
                                            <p:cond delay="0"/>
                                          </p:stCondLst>
                                        </p:cTn>
                                        <p:tgtEl>
                                          <p:spTgt spid="9"/>
                                        </p:tgtEl>
                                        <p:attrNameLst>
                                          <p:attrName>style.visibility</p:attrName>
                                        </p:attrNameLst>
                                      </p:cBhvr>
                                      <p:to>
                                        <p:strVal val="visible"/>
                                      </p:to>
                                    </p:set>
                                    <p:animEffect transition="in" filter="slide(fromLeft)">
                                      <p:cBhvr>
                                        <p:cTn id="29" dur="500"/>
                                        <p:tgtEl>
                                          <p:spTgt spid="9"/>
                                        </p:tgtEl>
                                      </p:cBhvr>
                                    </p:animEffect>
                                  </p:childTnLst>
                                  <p:subTnLst>
                                    <p:set>
                                      <p:cBhvr override="childStyle">
                                        <p:cTn dur="1" fill="hold" display="0" masterRel="nextClick" afterEffect="1"/>
                                        <p:tgtEl>
                                          <p:spTgt spid="9"/>
                                        </p:tgtEl>
                                        <p:attrNameLst>
                                          <p:attrName>style.visibility</p:attrName>
                                        </p:attrNameLst>
                                      </p:cBhvr>
                                      <p:to>
                                        <p:strVal val="hidden"/>
                                      </p:to>
                                    </p:set>
                                  </p:subTnLst>
                                </p:cTn>
                              </p:par>
                            </p:childTnLst>
                          </p:cTn>
                        </p:par>
                      </p:childTnLst>
                    </p:cTn>
                  </p:par>
                  <p:par>
                    <p:cTn id="30" fill="hold">
                      <p:stCondLst>
                        <p:cond delay="indefinite"/>
                      </p:stCondLst>
                      <p:childTnLst>
                        <p:par>
                          <p:cTn id="31" fill="hold">
                            <p:stCondLst>
                              <p:cond delay="0"/>
                            </p:stCondLst>
                            <p:childTnLst>
                              <p:par>
                                <p:cTn id="32" presetID="9" presetClass="entr" presetSubtype="0" fill="hold" grpId="0" nodeType="clickEffect">
                                  <p:stCondLst>
                                    <p:cond delay="0"/>
                                  </p:stCondLst>
                                  <p:childTnLst>
                                    <p:set>
                                      <p:cBhvr>
                                        <p:cTn id="33" dur="1" fill="hold">
                                          <p:stCondLst>
                                            <p:cond delay="0"/>
                                          </p:stCondLst>
                                        </p:cTn>
                                        <p:tgtEl>
                                          <p:spTgt spid="5"/>
                                        </p:tgtEl>
                                        <p:attrNameLst>
                                          <p:attrName>style.visibility</p:attrName>
                                        </p:attrNameLst>
                                      </p:cBhvr>
                                      <p:to>
                                        <p:strVal val="visible"/>
                                      </p:to>
                                    </p:set>
                                    <p:animEffect transition="in" filter="dissolve">
                                      <p:cBhvr>
                                        <p:cTn id="34" dur="500"/>
                                        <p:tgtEl>
                                          <p:spTgt spid="5"/>
                                        </p:tgtEl>
                                      </p:cBhvr>
                                    </p:animEffect>
                                  </p:childTnLst>
                                </p:cTn>
                              </p:par>
                            </p:childTnLst>
                          </p:cTn>
                        </p:par>
                        <p:par>
                          <p:cTn id="35" fill="hold">
                            <p:stCondLst>
                              <p:cond delay="500"/>
                            </p:stCondLst>
                            <p:childTnLst>
                              <p:par>
                                <p:cTn id="36" presetID="23" presetClass="entr" presetSubtype="272" fill="hold" grpId="0" nodeType="afterEffect">
                                  <p:stCondLst>
                                    <p:cond delay="1000"/>
                                  </p:stCondLst>
                                  <p:childTnLst>
                                    <p:set>
                                      <p:cBhvr>
                                        <p:cTn id="37" dur="1" fill="hold">
                                          <p:stCondLst>
                                            <p:cond delay="0"/>
                                          </p:stCondLst>
                                        </p:cTn>
                                        <p:tgtEl>
                                          <p:spTgt spid="6"/>
                                        </p:tgtEl>
                                        <p:attrNameLst>
                                          <p:attrName>style.visibility</p:attrName>
                                        </p:attrNameLst>
                                      </p:cBhvr>
                                      <p:to>
                                        <p:strVal val="visible"/>
                                      </p:to>
                                    </p:set>
                                    <p:anim calcmode="lin" valueType="num">
                                      <p:cBhvr>
                                        <p:cTn id="38" dur="500" fill="hold"/>
                                        <p:tgtEl>
                                          <p:spTgt spid="6"/>
                                        </p:tgtEl>
                                        <p:attrNameLst>
                                          <p:attrName>ppt_w</p:attrName>
                                        </p:attrNameLst>
                                      </p:cBhvr>
                                      <p:tavLst>
                                        <p:tav tm="0">
                                          <p:val>
                                            <p:strVal val="2/3*#ppt_w"/>
                                          </p:val>
                                        </p:tav>
                                        <p:tav tm="100000">
                                          <p:val>
                                            <p:strVal val="#ppt_w"/>
                                          </p:val>
                                        </p:tav>
                                      </p:tavLst>
                                    </p:anim>
                                    <p:anim calcmode="lin" valueType="num">
                                      <p:cBhvr>
                                        <p:cTn id="39" dur="500" fill="hold"/>
                                        <p:tgtEl>
                                          <p:spTgt spid="6"/>
                                        </p:tgtEl>
                                        <p:attrNameLst>
                                          <p:attrName>ppt_h</p:attrName>
                                        </p:attrNameLst>
                                      </p:cBhvr>
                                      <p:tavLst>
                                        <p:tav tm="0">
                                          <p:val>
                                            <p:strVal val="2/3*#ppt_h"/>
                                          </p:val>
                                        </p:tav>
                                        <p:tav tm="100000">
                                          <p:val>
                                            <p:strVal val="#ppt_h"/>
                                          </p:val>
                                        </p:tav>
                                      </p:tavLst>
                                    </p:anim>
                                  </p:childTnLst>
                                </p:cTn>
                              </p:par>
                            </p:childTnLst>
                          </p:cTn>
                        </p:par>
                        <p:par>
                          <p:cTn id="40" fill="hold">
                            <p:stCondLst>
                              <p:cond delay="2000"/>
                            </p:stCondLst>
                            <p:childTnLst>
                              <p:par>
                                <p:cTn id="41" presetID="12" presetClass="entr" presetSubtype="1" fill="hold" grpId="0" nodeType="afterEffect">
                                  <p:stCondLst>
                                    <p:cond delay="2000"/>
                                  </p:stCondLst>
                                  <p:childTnLst>
                                    <p:set>
                                      <p:cBhvr>
                                        <p:cTn id="42" dur="1" fill="hold">
                                          <p:stCondLst>
                                            <p:cond delay="0"/>
                                          </p:stCondLst>
                                        </p:cTn>
                                        <p:tgtEl>
                                          <p:spTgt spid="7"/>
                                        </p:tgtEl>
                                        <p:attrNameLst>
                                          <p:attrName>style.visibility</p:attrName>
                                        </p:attrNameLst>
                                      </p:cBhvr>
                                      <p:to>
                                        <p:strVal val="visible"/>
                                      </p:to>
                                    </p:set>
                                    <p:animEffect transition="in" filter="slide(fromTop)">
                                      <p:cBhvr>
                                        <p:cTn id="43"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utoUpdateAnimBg="0"/>
      <p:bldP spid="5" grpId="0" animBg="1"/>
      <p:bldP spid="6" grpId="0" autoUpdateAnimBg="0"/>
      <p:bldP spid="7" grpId="0" autoUpdateAnimBg="0"/>
      <p:bldP spid="8" grpId="0" animBg="1"/>
      <p:bldP spid="9" grpId="0" animBg="1"/>
      <p:bldP spid="11" grpId="0" autoUpdateAnimBg="0"/>
      <p:bldP spid="12" grpId="0" animBg="1"/>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8"/>
          <p:cNvSpPr>
            <a:spLocks noChangeArrowheads="1"/>
          </p:cNvSpPr>
          <p:nvPr/>
        </p:nvSpPr>
        <p:spPr bwMode="auto">
          <a:xfrm>
            <a:off x="690563" y="207963"/>
            <a:ext cx="7772400" cy="7000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Two-Tailed Test About a</a:t>
            </a:r>
          </a:p>
          <a:p>
            <a:r>
              <a:rPr lang="en-US" sz="2800">
                <a:solidFill>
                  <a:srgbClr val="66FFFF"/>
                </a:solidFill>
                <a:effectLst>
                  <a:outerShdw blurRad="38100" dist="38100" dir="2700000" algn="tl">
                    <a:srgbClr val="000000"/>
                  </a:outerShdw>
                </a:effectLst>
                <a:latin typeface="Book Antiqua" pitchFamily="18" charset="0"/>
              </a:rPr>
              <a:t>Population Proportion</a:t>
            </a:r>
            <a:endParaRPr lang="en-US" sz="2600">
              <a:solidFill>
                <a:srgbClr val="66FFFF"/>
              </a:solidFill>
              <a:effectLst>
                <a:outerShdw blurRad="38100" dist="38100" dir="2700000" algn="tl">
                  <a:srgbClr val="000000"/>
                </a:outerShdw>
              </a:effectLst>
              <a:latin typeface="Book Antiqua" pitchFamily="18" charset="0"/>
            </a:endParaRPr>
          </a:p>
        </p:txBody>
      </p:sp>
      <p:sp>
        <p:nvSpPr>
          <p:cNvPr id="3" name="Text Box 49"/>
          <p:cNvSpPr txBox="1">
            <a:spLocks noChangeArrowheads="1"/>
          </p:cNvSpPr>
          <p:nvPr/>
        </p:nvSpPr>
        <p:spPr bwMode="auto">
          <a:xfrm>
            <a:off x="685800" y="1119188"/>
            <a:ext cx="3852863" cy="457200"/>
          </a:xfrm>
          <a:prstGeom prst="rect">
            <a:avLst/>
          </a:prstGeom>
          <a:noFill/>
          <a:ln w="12700">
            <a:noFill/>
            <a:miter lim="800000"/>
            <a:headEnd/>
            <a:tailEnd/>
          </a:ln>
          <a:effectLst/>
        </p:spPr>
        <p:txBody>
          <a:bodyPr wrap="none">
            <a:spAutoFit/>
          </a:bodyPr>
          <a:lstStyle/>
          <a:p>
            <a:pPr algn="l">
              <a:buFont typeface="Wingdings" pitchFamily="2" charset="2"/>
              <a:buChar char="n"/>
            </a:pPr>
            <a:r>
              <a:rPr lang="en-US" sz="2400">
                <a:solidFill>
                  <a:srgbClr val="66FFFF"/>
                </a:solidFill>
                <a:effectLst>
                  <a:outerShdw blurRad="38100" dist="38100" dir="2700000" algn="tl">
                    <a:srgbClr val="000000"/>
                  </a:outerShdw>
                </a:effectLst>
                <a:latin typeface="Book Antiqua" pitchFamily="18" charset="0"/>
              </a:rPr>
              <a:t>  Critical Value Approach</a:t>
            </a:r>
          </a:p>
        </p:txBody>
      </p:sp>
      <p:sp>
        <p:nvSpPr>
          <p:cNvPr id="4" name="AutoShape 50"/>
          <p:cNvSpPr>
            <a:spLocks noChangeArrowheads="1"/>
          </p:cNvSpPr>
          <p:nvPr/>
        </p:nvSpPr>
        <p:spPr bwMode="auto">
          <a:xfrm rot="5400000">
            <a:off x="771525" y="19177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5" name="Rectangle 51"/>
          <p:cNvSpPr>
            <a:spLocks noChangeArrowheads="1"/>
          </p:cNvSpPr>
          <p:nvPr/>
        </p:nvSpPr>
        <p:spPr bwMode="auto">
          <a:xfrm>
            <a:off x="1181100" y="3467100"/>
            <a:ext cx="4933950" cy="57150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6" name="Text Box 52"/>
          <p:cNvSpPr txBox="1">
            <a:spLocks noChangeArrowheads="1"/>
          </p:cNvSpPr>
          <p:nvPr/>
        </p:nvSpPr>
        <p:spPr bwMode="auto">
          <a:xfrm>
            <a:off x="1255713" y="3519488"/>
            <a:ext cx="4824412" cy="457200"/>
          </a:xfrm>
          <a:prstGeom prst="rect">
            <a:avLst/>
          </a:prstGeom>
          <a:noFill/>
          <a:ln w="12700">
            <a:noFill/>
            <a:miter lim="800000"/>
            <a:headEnd/>
            <a:tailEnd/>
          </a:ln>
          <a:effectLst/>
        </p:spPr>
        <p:txBody>
          <a:bodyPr wrap="none">
            <a:spAutoFit/>
          </a:bodyPr>
          <a:lstStyle/>
          <a:p>
            <a:pPr algn="l"/>
            <a:r>
              <a:rPr lang="en-US" sz="2400">
                <a:effectLst>
                  <a:outerShdw blurRad="38100" dist="38100" dir="2700000" algn="tl">
                    <a:srgbClr val="000000"/>
                  </a:outerShdw>
                </a:effectLst>
                <a:latin typeface="Book Antiqua" pitchFamily="18" charset="0"/>
              </a:rPr>
              <a:t>5.  Determine whether to reject </a:t>
            </a:r>
            <a:r>
              <a:rPr lang="en-US" sz="2400" i="1">
                <a:effectLst>
                  <a:outerShdw blurRad="38100" dist="38100" dir="2700000" algn="tl">
                    <a:srgbClr val="000000"/>
                  </a:outerShdw>
                </a:effectLst>
                <a:latin typeface="Book Antiqua" pitchFamily="18" charset="0"/>
              </a:rPr>
              <a:t>H</a:t>
            </a:r>
            <a:r>
              <a:rPr lang="en-US" sz="2400" baseline="-25000">
                <a:effectLst>
                  <a:outerShdw blurRad="38100" dist="38100" dir="2700000" algn="tl">
                    <a:srgbClr val="000000"/>
                  </a:outerShdw>
                </a:effectLst>
                <a:latin typeface="Book Antiqua" pitchFamily="18" charset="0"/>
              </a:rPr>
              <a:t>0</a:t>
            </a:r>
            <a:r>
              <a:rPr lang="en-US" sz="2400">
                <a:effectLst>
                  <a:outerShdw blurRad="38100" dist="38100" dir="2700000" algn="tl">
                    <a:srgbClr val="000000"/>
                  </a:outerShdw>
                </a:effectLst>
                <a:latin typeface="Book Antiqua" pitchFamily="18" charset="0"/>
              </a:rPr>
              <a:t>.</a:t>
            </a:r>
          </a:p>
        </p:txBody>
      </p:sp>
      <p:sp>
        <p:nvSpPr>
          <p:cNvPr id="7" name="AutoShape 53"/>
          <p:cNvSpPr>
            <a:spLocks noChangeArrowheads="1"/>
          </p:cNvSpPr>
          <p:nvPr/>
        </p:nvSpPr>
        <p:spPr bwMode="auto">
          <a:xfrm rot="5400000">
            <a:off x="771525" y="36512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8" name="Text Box 54"/>
          <p:cNvSpPr txBox="1">
            <a:spLocks noChangeArrowheads="1"/>
          </p:cNvSpPr>
          <p:nvPr/>
        </p:nvSpPr>
        <p:spPr bwMode="auto">
          <a:xfrm>
            <a:off x="2344738" y="2392363"/>
            <a:ext cx="4683125" cy="457200"/>
          </a:xfrm>
          <a:prstGeom prst="rect">
            <a:avLst/>
          </a:prstGeom>
          <a:noFill/>
          <a:ln w="12700">
            <a:noFill/>
            <a:miter lim="800000"/>
            <a:headEnd/>
            <a:tailEnd/>
          </a:ln>
          <a:effectLst/>
        </p:spPr>
        <p:txBody>
          <a:bodyPr wrap="none">
            <a:spAutoFit/>
          </a:bodyPr>
          <a:lstStyle/>
          <a:p>
            <a:r>
              <a:rPr lang="en-US" sz="2400">
                <a:effectLst>
                  <a:outerShdw blurRad="38100" dist="38100" dir="2700000" algn="tl">
                    <a:srgbClr val="000000"/>
                  </a:outerShdw>
                </a:effectLst>
                <a:latin typeface="Book Antiqua" pitchFamily="18" charset="0"/>
              </a:rPr>
              <a:t>For </a:t>
            </a:r>
            <a:r>
              <a:rPr lang="en-US" sz="2400" i="1">
                <a:effectLst>
                  <a:outerShdw blurRad="38100" dist="38100" dir="2700000" algn="tl">
                    <a:srgbClr val="000000"/>
                  </a:outerShdw>
                </a:effectLst>
                <a:latin typeface="Symbol" pitchFamily="18" charset="2"/>
              </a:rPr>
              <a:t>a</a:t>
            </a:r>
            <a:r>
              <a:rPr lang="en-US" sz="2400">
                <a:effectLst>
                  <a:outerShdw blurRad="38100" dist="38100" dir="2700000" algn="tl">
                    <a:srgbClr val="000000"/>
                  </a:outerShdw>
                </a:effectLst>
                <a:latin typeface="Book Antiqua" pitchFamily="18" charset="0"/>
              </a:rPr>
              <a:t>/2 = .05/2 = .025, </a:t>
            </a:r>
            <a:r>
              <a:rPr lang="en-US" sz="2400" i="1">
                <a:effectLst>
                  <a:outerShdw blurRad="38100" dist="38100" dir="2700000" algn="tl">
                    <a:srgbClr val="000000"/>
                  </a:outerShdw>
                </a:effectLst>
                <a:latin typeface="Book Antiqua" pitchFamily="18" charset="0"/>
              </a:rPr>
              <a:t>z</a:t>
            </a:r>
            <a:r>
              <a:rPr lang="en-US" sz="2400" baseline="-25000">
                <a:effectLst>
                  <a:outerShdw blurRad="38100" dist="38100" dir="2700000" algn="tl">
                    <a:srgbClr val="000000"/>
                  </a:outerShdw>
                </a:effectLst>
                <a:latin typeface="Book Antiqua" pitchFamily="18" charset="0"/>
              </a:rPr>
              <a:t>.025</a:t>
            </a:r>
            <a:r>
              <a:rPr lang="en-US" sz="2400">
                <a:effectLst>
                  <a:outerShdw blurRad="38100" dist="38100" dir="2700000" algn="tl">
                    <a:srgbClr val="000000"/>
                  </a:outerShdw>
                </a:effectLst>
                <a:latin typeface="Book Antiqua" pitchFamily="18" charset="0"/>
              </a:rPr>
              <a:t> = 1.96</a:t>
            </a:r>
          </a:p>
        </p:txBody>
      </p:sp>
      <p:sp>
        <p:nvSpPr>
          <p:cNvPr id="9" name="Rectangle 55"/>
          <p:cNvSpPr>
            <a:spLocks noChangeArrowheads="1"/>
          </p:cNvSpPr>
          <p:nvPr/>
        </p:nvSpPr>
        <p:spPr bwMode="auto">
          <a:xfrm>
            <a:off x="1181100" y="1733550"/>
            <a:ext cx="7086600" cy="57150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10" name="Text Box 56"/>
          <p:cNvSpPr txBox="1">
            <a:spLocks noChangeArrowheads="1"/>
          </p:cNvSpPr>
          <p:nvPr/>
        </p:nvSpPr>
        <p:spPr bwMode="auto">
          <a:xfrm>
            <a:off x="1236663" y="1766888"/>
            <a:ext cx="7038975" cy="457200"/>
          </a:xfrm>
          <a:prstGeom prst="rect">
            <a:avLst/>
          </a:prstGeom>
          <a:noFill/>
          <a:ln w="12700">
            <a:noFill/>
            <a:miter lim="800000"/>
            <a:headEnd/>
            <a:tailEnd/>
          </a:ln>
          <a:effectLst/>
        </p:spPr>
        <p:txBody>
          <a:bodyPr>
            <a:spAutoFit/>
          </a:bodyPr>
          <a:lstStyle/>
          <a:p>
            <a:pPr algn="l"/>
            <a:r>
              <a:rPr lang="en-US" sz="2400" dirty="0">
                <a:effectLst>
                  <a:outerShdw blurRad="38100" dist="38100" dir="2700000" algn="tl">
                    <a:srgbClr val="000000"/>
                  </a:outerShdw>
                </a:effectLst>
                <a:latin typeface="Book Antiqua" pitchFamily="18" charset="0"/>
              </a:rPr>
              <a:t>4.  Determine the critical values and rejection rule.</a:t>
            </a:r>
          </a:p>
        </p:txBody>
      </p:sp>
      <p:sp>
        <p:nvSpPr>
          <p:cNvPr id="11" name="Text Box 57"/>
          <p:cNvSpPr txBox="1">
            <a:spLocks noChangeArrowheads="1"/>
          </p:cNvSpPr>
          <p:nvPr/>
        </p:nvSpPr>
        <p:spPr bwMode="auto">
          <a:xfrm>
            <a:off x="2581275" y="2852738"/>
            <a:ext cx="4370388" cy="457200"/>
          </a:xfrm>
          <a:prstGeom prst="rect">
            <a:avLst/>
          </a:prstGeom>
          <a:noFill/>
          <a:ln w="12700">
            <a:noFill/>
            <a:miter lim="800000"/>
            <a:headEnd/>
            <a:tailEnd/>
          </a:ln>
          <a:effectLst/>
        </p:spPr>
        <p:txBody>
          <a:bodyPr wrap="none">
            <a:spAutoFit/>
          </a:bodyPr>
          <a:lstStyle/>
          <a:p>
            <a:r>
              <a:rPr lang="en-US" sz="2400">
                <a:effectLst>
                  <a:outerShdw blurRad="38100" dist="38100" dir="2700000" algn="tl">
                    <a:srgbClr val="000000"/>
                  </a:outerShdw>
                </a:effectLst>
                <a:latin typeface="Book Antiqua" pitchFamily="18" charset="0"/>
              </a:rPr>
              <a:t>Reject </a:t>
            </a:r>
            <a:r>
              <a:rPr lang="en-US" sz="2400" i="1">
                <a:effectLst>
                  <a:outerShdw blurRad="38100" dist="38100" dir="2700000" algn="tl">
                    <a:srgbClr val="000000"/>
                  </a:outerShdw>
                </a:effectLst>
                <a:latin typeface="Book Antiqua" pitchFamily="18" charset="0"/>
              </a:rPr>
              <a:t>H</a:t>
            </a:r>
            <a:r>
              <a:rPr lang="en-US" sz="2400" baseline="-25000">
                <a:effectLst>
                  <a:outerShdw blurRad="38100" dist="38100" dir="2700000" algn="tl">
                    <a:srgbClr val="000000"/>
                  </a:outerShdw>
                </a:effectLst>
                <a:latin typeface="Book Antiqua" pitchFamily="18" charset="0"/>
              </a:rPr>
              <a:t>0</a:t>
            </a:r>
            <a:r>
              <a:rPr lang="en-US" sz="2400">
                <a:effectLst>
                  <a:outerShdw blurRad="38100" dist="38100" dir="2700000" algn="tl">
                    <a:srgbClr val="000000"/>
                  </a:outerShdw>
                </a:effectLst>
                <a:latin typeface="Book Antiqua" pitchFamily="18" charset="0"/>
              </a:rPr>
              <a:t> if </a:t>
            </a:r>
            <a:r>
              <a:rPr lang="en-US" sz="2400" i="1">
                <a:effectLst>
                  <a:outerShdw blurRad="38100" dist="38100" dir="2700000" algn="tl">
                    <a:srgbClr val="000000"/>
                  </a:outerShdw>
                </a:effectLst>
                <a:latin typeface="Book Antiqua" pitchFamily="18" charset="0"/>
              </a:rPr>
              <a:t>z</a:t>
            </a:r>
            <a:r>
              <a:rPr lang="en-US" sz="2400">
                <a:effectLst>
                  <a:outerShdw blurRad="38100" dist="38100" dir="2700000" algn="tl">
                    <a:srgbClr val="000000"/>
                  </a:outerShdw>
                </a:effectLst>
                <a:latin typeface="Book Antiqua" pitchFamily="18" charset="0"/>
              </a:rPr>
              <a:t> </a:t>
            </a:r>
            <a:r>
              <a:rPr lang="en-US" sz="2400" u="sng">
                <a:effectLst>
                  <a:outerShdw blurRad="38100" dist="38100" dir="2700000" algn="tl">
                    <a:srgbClr val="000000"/>
                  </a:outerShdw>
                </a:effectLst>
                <a:latin typeface="Book Antiqua" pitchFamily="18" charset="0"/>
              </a:rPr>
              <a:t>&lt;</a:t>
            </a:r>
            <a:r>
              <a:rPr lang="en-US" sz="2400">
                <a:effectLst>
                  <a:outerShdw blurRad="38100" dist="38100" dir="2700000" algn="tl">
                    <a:srgbClr val="000000"/>
                  </a:outerShdw>
                </a:effectLst>
                <a:latin typeface="Book Antiqua" pitchFamily="18" charset="0"/>
              </a:rPr>
              <a:t> -1.96  or </a:t>
            </a:r>
            <a:r>
              <a:rPr lang="en-US" sz="2400" i="1">
                <a:effectLst>
                  <a:outerShdw blurRad="38100" dist="38100" dir="2700000" algn="tl">
                    <a:srgbClr val="000000"/>
                  </a:outerShdw>
                </a:effectLst>
                <a:latin typeface="Book Antiqua" pitchFamily="18" charset="0"/>
              </a:rPr>
              <a:t>z</a:t>
            </a:r>
            <a:r>
              <a:rPr lang="en-US" sz="2400">
                <a:effectLst>
                  <a:outerShdw blurRad="38100" dist="38100" dir="2700000" algn="tl">
                    <a:srgbClr val="000000"/>
                  </a:outerShdw>
                </a:effectLst>
                <a:latin typeface="Book Antiqua" pitchFamily="18" charset="0"/>
              </a:rPr>
              <a:t> </a:t>
            </a:r>
            <a:r>
              <a:rPr lang="en-US" sz="2400" u="sng">
                <a:effectLst>
                  <a:outerShdw blurRad="38100" dist="38100" dir="2700000" algn="tl">
                    <a:srgbClr val="000000"/>
                  </a:outerShdw>
                </a:effectLst>
                <a:latin typeface="Book Antiqua" pitchFamily="18" charset="0"/>
              </a:rPr>
              <a:t>&gt;</a:t>
            </a:r>
            <a:r>
              <a:rPr lang="en-US" sz="2400">
                <a:effectLst>
                  <a:outerShdw blurRad="38100" dist="38100" dir="2700000" algn="tl">
                    <a:srgbClr val="000000"/>
                  </a:outerShdw>
                </a:effectLst>
                <a:latin typeface="Book Antiqua" pitchFamily="18" charset="0"/>
              </a:rPr>
              <a:t> 1.96</a:t>
            </a:r>
          </a:p>
        </p:txBody>
      </p:sp>
      <p:sp>
        <p:nvSpPr>
          <p:cNvPr id="12" name="Text Box 58"/>
          <p:cNvSpPr txBox="1">
            <a:spLocks noChangeArrowheads="1"/>
          </p:cNvSpPr>
          <p:nvPr/>
        </p:nvSpPr>
        <p:spPr bwMode="auto">
          <a:xfrm>
            <a:off x="1177925" y="4205288"/>
            <a:ext cx="7281863" cy="457200"/>
          </a:xfrm>
          <a:prstGeom prst="rect">
            <a:avLst/>
          </a:prstGeom>
          <a:noFill/>
          <a:ln w="12700">
            <a:noFill/>
            <a:miter lim="800000"/>
            <a:headEnd/>
            <a:tailEnd/>
          </a:ln>
          <a:effectLst/>
        </p:spPr>
        <p:txBody>
          <a:bodyPr wrap="none">
            <a:spAutoFit/>
          </a:bodyPr>
          <a:lstStyle/>
          <a:p>
            <a:pPr algn="l"/>
            <a:r>
              <a:rPr lang="en-US" sz="2400">
                <a:effectLst>
                  <a:outerShdw blurRad="38100" dist="38100" dir="2700000" algn="tl">
                    <a:srgbClr val="000000"/>
                  </a:outerShdw>
                </a:effectLst>
                <a:latin typeface="Book Antiqua" pitchFamily="18" charset="0"/>
              </a:rPr>
              <a:t>Because 1.278 &gt; -1.96 and &lt; 1.96, we cannot reject </a:t>
            </a:r>
            <a:r>
              <a:rPr lang="en-US" sz="2400" i="1">
                <a:effectLst>
                  <a:outerShdw blurRad="38100" dist="38100" dir="2700000" algn="tl">
                    <a:srgbClr val="000000"/>
                  </a:outerShdw>
                </a:effectLst>
                <a:latin typeface="Book Antiqua" pitchFamily="18" charset="0"/>
              </a:rPr>
              <a:t>H</a:t>
            </a:r>
            <a:r>
              <a:rPr lang="en-US" sz="2400" baseline="-25000">
                <a:effectLst>
                  <a:outerShdw blurRad="38100" dist="38100" dir="2700000" algn="tl">
                    <a:srgbClr val="000000"/>
                  </a:outerShdw>
                </a:effectLst>
                <a:latin typeface="Book Antiqua" pitchFamily="18" charset="0"/>
              </a:rPr>
              <a:t>0</a:t>
            </a:r>
            <a:r>
              <a:rPr lang="en-US" sz="2400">
                <a:effectLst>
                  <a:outerShdw blurRad="38100" dist="38100" dir="2700000" algn="tl">
                    <a:srgbClr val="000000"/>
                  </a:outerShdw>
                </a:effectLst>
                <a:latin typeface="Book Antiqua" pitchFamily="18" charset="0"/>
              </a:rPr>
              <a:t>.</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lide(fromLeft)">
                                      <p:cBhvr>
                                        <p:cTn id="7" dur="500"/>
                                        <p:tgtEl>
                                          <p:spTgt spid="4"/>
                                        </p:tgtEl>
                                      </p:cBhvr>
                                    </p:animEffect>
                                  </p:childTnLst>
                                  <p:subTnLst>
                                    <p:set>
                                      <p:cBhvr override="childStyle">
                                        <p:cTn dur="1" fill="hold" display="0" masterRel="nextClick" afterEffect="1"/>
                                        <p:tgtEl>
                                          <p:spTgt spid="4"/>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dissolve">
                                      <p:cBhvr>
                                        <p:cTn id="12" dur="500"/>
                                        <p:tgtEl>
                                          <p:spTgt spid="9"/>
                                        </p:tgtEl>
                                      </p:cBhvr>
                                    </p:animEffect>
                                  </p:childTnLst>
                                </p:cTn>
                              </p:par>
                            </p:childTnLst>
                          </p:cTn>
                        </p:par>
                        <p:par>
                          <p:cTn id="13" fill="hold">
                            <p:stCondLst>
                              <p:cond delay="500"/>
                            </p:stCondLst>
                            <p:childTnLst>
                              <p:par>
                                <p:cTn id="14" presetID="23" presetClass="entr" presetSubtype="272" fill="hold" grpId="0" nodeType="afterEffect">
                                  <p:stCondLst>
                                    <p:cond delay="1000"/>
                                  </p:stCondLst>
                                  <p:childTnLst>
                                    <p:set>
                                      <p:cBhvr>
                                        <p:cTn id="15" dur="1" fill="hold">
                                          <p:stCondLst>
                                            <p:cond delay="0"/>
                                          </p:stCondLst>
                                        </p:cTn>
                                        <p:tgtEl>
                                          <p:spTgt spid="10"/>
                                        </p:tgtEl>
                                        <p:attrNameLst>
                                          <p:attrName>style.visibility</p:attrName>
                                        </p:attrNameLst>
                                      </p:cBhvr>
                                      <p:to>
                                        <p:strVal val="visible"/>
                                      </p:to>
                                    </p:set>
                                    <p:anim calcmode="lin" valueType="num">
                                      <p:cBhvr>
                                        <p:cTn id="16" dur="500" fill="hold"/>
                                        <p:tgtEl>
                                          <p:spTgt spid="10"/>
                                        </p:tgtEl>
                                        <p:attrNameLst>
                                          <p:attrName>ppt_w</p:attrName>
                                        </p:attrNameLst>
                                      </p:cBhvr>
                                      <p:tavLst>
                                        <p:tav tm="0">
                                          <p:val>
                                            <p:strVal val="2/3*#ppt_w"/>
                                          </p:val>
                                        </p:tav>
                                        <p:tav tm="100000">
                                          <p:val>
                                            <p:strVal val="#ppt_w"/>
                                          </p:val>
                                        </p:tav>
                                      </p:tavLst>
                                    </p:anim>
                                    <p:anim calcmode="lin" valueType="num">
                                      <p:cBhvr>
                                        <p:cTn id="17" dur="500" fill="hold"/>
                                        <p:tgtEl>
                                          <p:spTgt spid="10"/>
                                        </p:tgtEl>
                                        <p:attrNameLst>
                                          <p:attrName>ppt_h</p:attrName>
                                        </p:attrNameLst>
                                      </p:cBhvr>
                                      <p:tavLst>
                                        <p:tav tm="0">
                                          <p:val>
                                            <p:strVal val="2/3*#ppt_h"/>
                                          </p:val>
                                        </p:tav>
                                        <p:tav tm="100000">
                                          <p:val>
                                            <p:strVal val="#ppt_h"/>
                                          </p:val>
                                        </p:tav>
                                      </p:tavLst>
                                    </p:anim>
                                  </p:childTnLst>
                                </p:cTn>
                              </p:par>
                            </p:childTnLst>
                          </p:cTn>
                        </p:par>
                        <p:par>
                          <p:cTn id="18" fill="hold">
                            <p:stCondLst>
                              <p:cond delay="2000"/>
                            </p:stCondLst>
                            <p:childTnLst>
                              <p:par>
                                <p:cTn id="19" presetID="12" presetClass="entr" presetSubtype="1" fill="hold" grpId="0" nodeType="afterEffect">
                                  <p:stCondLst>
                                    <p:cond delay="2000"/>
                                  </p:stCondLst>
                                  <p:childTnLst>
                                    <p:set>
                                      <p:cBhvr>
                                        <p:cTn id="20" dur="1" fill="hold">
                                          <p:stCondLst>
                                            <p:cond delay="0"/>
                                          </p:stCondLst>
                                        </p:cTn>
                                        <p:tgtEl>
                                          <p:spTgt spid="8"/>
                                        </p:tgtEl>
                                        <p:attrNameLst>
                                          <p:attrName>style.visibility</p:attrName>
                                        </p:attrNameLst>
                                      </p:cBhvr>
                                      <p:to>
                                        <p:strVal val="visible"/>
                                      </p:to>
                                    </p:set>
                                    <p:animEffect transition="in" filter="slide(fromTop)">
                                      <p:cBhvr>
                                        <p:cTn id="21" dur="500"/>
                                        <p:tgtEl>
                                          <p:spTgt spid="8"/>
                                        </p:tgtEl>
                                      </p:cBhvr>
                                    </p:animEffect>
                                  </p:childTnLst>
                                </p:cTn>
                              </p:par>
                            </p:childTnLst>
                          </p:cTn>
                        </p:par>
                        <p:par>
                          <p:cTn id="22" fill="hold">
                            <p:stCondLst>
                              <p:cond delay="4500"/>
                            </p:stCondLst>
                            <p:childTnLst>
                              <p:par>
                                <p:cTn id="23" presetID="12" presetClass="entr" presetSubtype="1" fill="hold" grpId="0" nodeType="afterEffect">
                                  <p:stCondLst>
                                    <p:cond delay="2000"/>
                                  </p:stCondLst>
                                  <p:childTnLst>
                                    <p:set>
                                      <p:cBhvr>
                                        <p:cTn id="24" dur="1" fill="hold">
                                          <p:stCondLst>
                                            <p:cond delay="0"/>
                                          </p:stCondLst>
                                        </p:cTn>
                                        <p:tgtEl>
                                          <p:spTgt spid="11"/>
                                        </p:tgtEl>
                                        <p:attrNameLst>
                                          <p:attrName>style.visibility</p:attrName>
                                        </p:attrNameLst>
                                      </p:cBhvr>
                                      <p:to>
                                        <p:strVal val="visible"/>
                                      </p:to>
                                    </p:set>
                                    <p:animEffect transition="in" filter="slide(fromTop)">
                                      <p:cBhvr>
                                        <p:cTn id="25" dur="500"/>
                                        <p:tgtEl>
                                          <p:spTgt spid="11"/>
                                        </p:tgtEl>
                                      </p:cBhvr>
                                    </p:animEffect>
                                  </p:childTnLst>
                                </p:cTn>
                              </p:par>
                            </p:childTnLst>
                          </p:cTn>
                        </p:par>
                        <p:par>
                          <p:cTn id="26" fill="hold">
                            <p:stCondLst>
                              <p:cond delay="7000"/>
                            </p:stCondLst>
                            <p:childTnLst>
                              <p:par>
                                <p:cTn id="27" presetID="12" presetClass="entr" presetSubtype="8" fill="hold" grpId="0" nodeType="afterEffect">
                                  <p:stCondLst>
                                    <p:cond delay="2000"/>
                                  </p:stCondLst>
                                  <p:childTnLst>
                                    <p:set>
                                      <p:cBhvr>
                                        <p:cTn id="28" dur="1" fill="hold">
                                          <p:stCondLst>
                                            <p:cond delay="0"/>
                                          </p:stCondLst>
                                        </p:cTn>
                                        <p:tgtEl>
                                          <p:spTgt spid="7"/>
                                        </p:tgtEl>
                                        <p:attrNameLst>
                                          <p:attrName>style.visibility</p:attrName>
                                        </p:attrNameLst>
                                      </p:cBhvr>
                                      <p:to>
                                        <p:strVal val="visible"/>
                                      </p:to>
                                    </p:set>
                                    <p:animEffect transition="in" filter="slide(fromLeft)">
                                      <p:cBhvr>
                                        <p:cTn id="29" dur="500"/>
                                        <p:tgtEl>
                                          <p:spTgt spid="7"/>
                                        </p:tgtEl>
                                      </p:cBhvr>
                                    </p:animEffect>
                                  </p:childTnLst>
                                  <p:subTnLst>
                                    <p:set>
                                      <p:cBhvr override="childStyle">
                                        <p:cTn dur="1" fill="hold" display="0" masterRel="nextClick" afterEffect="1"/>
                                        <p:tgtEl>
                                          <p:spTgt spid="7"/>
                                        </p:tgtEl>
                                        <p:attrNameLst>
                                          <p:attrName>style.visibility</p:attrName>
                                        </p:attrNameLst>
                                      </p:cBhvr>
                                      <p:to>
                                        <p:strVal val="hidden"/>
                                      </p:to>
                                    </p:set>
                                  </p:subTnLst>
                                </p:cTn>
                              </p:par>
                            </p:childTnLst>
                          </p:cTn>
                        </p:par>
                      </p:childTnLst>
                    </p:cTn>
                  </p:par>
                  <p:par>
                    <p:cTn id="30" fill="hold">
                      <p:stCondLst>
                        <p:cond delay="indefinite"/>
                      </p:stCondLst>
                      <p:childTnLst>
                        <p:par>
                          <p:cTn id="31" fill="hold">
                            <p:stCondLst>
                              <p:cond delay="0"/>
                            </p:stCondLst>
                            <p:childTnLst>
                              <p:par>
                                <p:cTn id="32" presetID="9" presetClass="entr" presetSubtype="0" fill="hold" grpId="0" nodeType="clickEffect">
                                  <p:stCondLst>
                                    <p:cond delay="0"/>
                                  </p:stCondLst>
                                  <p:childTnLst>
                                    <p:set>
                                      <p:cBhvr>
                                        <p:cTn id="33" dur="1" fill="hold">
                                          <p:stCondLst>
                                            <p:cond delay="0"/>
                                          </p:stCondLst>
                                        </p:cTn>
                                        <p:tgtEl>
                                          <p:spTgt spid="5"/>
                                        </p:tgtEl>
                                        <p:attrNameLst>
                                          <p:attrName>style.visibility</p:attrName>
                                        </p:attrNameLst>
                                      </p:cBhvr>
                                      <p:to>
                                        <p:strVal val="visible"/>
                                      </p:to>
                                    </p:set>
                                    <p:animEffect transition="in" filter="dissolve">
                                      <p:cBhvr>
                                        <p:cTn id="34" dur="500"/>
                                        <p:tgtEl>
                                          <p:spTgt spid="5"/>
                                        </p:tgtEl>
                                      </p:cBhvr>
                                    </p:animEffect>
                                  </p:childTnLst>
                                </p:cTn>
                              </p:par>
                            </p:childTnLst>
                          </p:cTn>
                        </p:par>
                        <p:par>
                          <p:cTn id="35" fill="hold">
                            <p:stCondLst>
                              <p:cond delay="500"/>
                            </p:stCondLst>
                            <p:childTnLst>
                              <p:par>
                                <p:cTn id="36" presetID="23" presetClass="entr" presetSubtype="272" fill="hold" grpId="0" nodeType="afterEffect">
                                  <p:stCondLst>
                                    <p:cond delay="1000"/>
                                  </p:stCondLst>
                                  <p:childTnLst>
                                    <p:set>
                                      <p:cBhvr>
                                        <p:cTn id="37" dur="1" fill="hold">
                                          <p:stCondLst>
                                            <p:cond delay="0"/>
                                          </p:stCondLst>
                                        </p:cTn>
                                        <p:tgtEl>
                                          <p:spTgt spid="6"/>
                                        </p:tgtEl>
                                        <p:attrNameLst>
                                          <p:attrName>style.visibility</p:attrName>
                                        </p:attrNameLst>
                                      </p:cBhvr>
                                      <p:to>
                                        <p:strVal val="visible"/>
                                      </p:to>
                                    </p:set>
                                    <p:anim calcmode="lin" valueType="num">
                                      <p:cBhvr>
                                        <p:cTn id="38" dur="500" fill="hold"/>
                                        <p:tgtEl>
                                          <p:spTgt spid="6"/>
                                        </p:tgtEl>
                                        <p:attrNameLst>
                                          <p:attrName>ppt_w</p:attrName>
                                        </p:attrNameLst>
                                      </p:cBhvr>
                                      <p:tavLst>
                                        <p:tav tm="0">
                                          <p:val>
                                            <p:strVal val="2/3*#ppt_w"/>
                                          </p:val>
                                        </p:tav>
                                        <p:tav tm="100000">
                                          <p:val>
                                            <p:strVal val="#ppt_w"/>
                                          </p:val>
                                        </p:tav>
                                      </p:tavLst>
                                    </p:anim>
                                    <p:anim calcmode="lin" valueType="num">
                                      <p:cBhvr>
                                        <p:cTn id="39" dur="500" fill="hold"/>
                                        <p:tgtEl>
                                          <p:spTgt spid="6"/>
                                        </p:tgtEl>
                                        <p:attrNameLst>
                                          <p:attrName>ppt_h</p:attrName>
                                        </p:attrNameLst>
                                      </p:cBhvr>
                                      <p:tavLst>
                                        <p:tav tm="0">
                                          <p:val>
                                            <p:strVal val="2/3*#ppt_h"/>
                                          </p:val>
                                        </p:tav>
                                        <p:tav tm="100000">
                                          <p:val>
                                            <p:strVal val="#ppt_h"/>
                                          </p:val>
                                        </p:tav>
                                      </p:tavLst>
                                    </p:anim>
                                  </p:childTnLst>
                                </p:cTn>
                              </p:par>
                            </p:childTnLst>
                          </p:cTn>
                        </p:par>
                        <p:par>
                          <p:cTn id="40" fill="hold">
                            <p:stCondLst>
                              <p:cond delay="2000"/>
                            </p:stCondLst>
                            <p:childTnLst>
                              <p:par>
                                <p:cTn id="41" presetID="12" presetClass="entr" presetSubtype="1" fill="hold" grpId="0" nodeType="afterEffect">
                                  <p:stCondLst>
                                    <p:cond delay="1000"/>
                                  </p:stCondLst>
                                  <p:childTnLst>
                                    <p:set>
                                      <p:cBhvr>
                                        <p:cTn id="42" dur="1" fill="hold">
                                          <p:stCondLst>
                                            <p:cond delay="0"/>
                                          </p:stCondLst>
                                        </p:cTn>
                                        <p:tgtEl>
                                          <p:spTgt spid="12"/>
                                        </p:tgtEl>
                                        <p:attrNameLst>
                                          <p:attrName>style.visibility</p:attrName>
                                        </p:attrNameLst>
                                      </p:cBhvr>
                                      <p:to>
                                        <p:strVal val="visible"/>
                                      </p:to>
                                    </p:set>
                                    <p:animEffect transition="in" filter="slide(fromTop)">
                                      <p:cBhvr>
                                        <p:cTn id="43"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utoUpdateAnimBg="0"/>
      <p:bldP spid="7" grpId="0" animBg="1"/>
      <p:bldP spid="8" grpId="0" autoUpdateAnimBg="0"/>
      <p:bldP spid="9" grpId="0" animBg="1"/>
      <p:bldP spid="10" grpId="0" autoUpdateAnimBg="0"/>
      <p:bldP spid="11" grpId="0" autoUpdateAnimBg="0"/>
      <p:bldP spid="12" grpId="0" autoUpdateAnimBg="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685800" y="52388"/>
            <a:ext cx="7772400" cy="814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Hypothesis Testing and Decision Making</a:t>
            </a:r>
          </a:p>
        </p:txBody>
      </p:sp>
      <p:sp>
        <p:nvSpPr>
          <p:cNvPr id="3" name="Rectangle 3"/>
          <p:cNvSpPr>
            <a:spLocks noChangeArrowheads="1"/>
          </p:cNvSpPr>
          <p:nvPr/>
        </p:nvSpPr>
        <p:spPr bwMode="auto">
          <a:xfrm>
            <a:off x="668338" y="1095375"/>
            <a:ext cx="7886700" cy="1690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p>
            <a:pPr marL="342900" indent="-342900" algn="l">
              <a:lnSpc>
                <a:spcPct val="90000"/>
              </a:lnSpc>
              <a:spcBef>
                <a:spcPct val="20000"/>
              </a:spcBef>
              <a:buClr>
                <a:srgbClr val="66FFFF"/>
              </a:buClr>
              <a:buSzPct val="75000"/>
              <a:buFont typeface="Monotype Sorts" pitchFamily="2" charset="2"/>
              <a:buChar char="n"/>
            </a:pPr>
            <a:r>
              <a:rPr lang="en-US" sz="2400">
                <a:effectLst>
                  <a:outerShdw blurRad="38100" dist="38100" dir="2700000" algn="tl">
                    <a:srgbClr val="000000"/>
                  </a:outerShdw>
                </a:effectLst>
                <a:latin typeface="Book Antiqua" pitchFamily="18" charset="0"/>
              </a:rPr>
              <a:t> In many decision-making situations the decision</a:t>
            </a:r>
          </a:p>
          <a:p>
            <a:pPr marL="342900" indent="-342900"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maker may want, and in some cases may be forced,</a:t>
            </a:r>
          </a:p>
          <a:p>
            <a:pPr marL="342900" indent="-342900"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to take action with both the conclusion do not reject </a:t>
            </a:r>
          </a:p>
          <a:p>
            <a:pPr marL="342900" indent="-342900"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Book Antiqua" pitchFamily="18" charset="0"/>
              </a:rPr>
              <a:t>H</a:t>
            </a:r>
            <a:r>
              <a:rPr lang="en-US" sz="2400" baseline="-25000">
                <a:effectLst>
                  <a:outerShdw blurRad="38100" dist="38100" dir="2700000" algn="tl">
                    <a:srgbClr val="000000"/>
                  </a:outerShdw>
                </a:effectLst>
                <a:latin typeface="Book Antiqua" pitchFamily="18" charset="0"/>
              </a:rPr>
              <a:t>0 </a:t>
            </a:r>
            <a:r>
              <a:rPr lang="en-US" sz="2400">
                <a:effectLst>
                  <a:outerShdw blurRad="38100" dist="38100" dir="2700000" algn="tl">
                    <a:srgbClr val="000000"/>
                  </a:outerShdw>
                </a:effectLst>
                <a:latin typeface="Book Antiqua" pitchFamily="18" charset="0"/>
              </a:rPr>
              <a:t>and the conclusion reject </a:t>
            </a:r>
            <a:r>
              <a:rPr lang="en-US" sz="2400" i="1">
                <a:effectLst>
                  <a:outerShdw blurRad="38100" dist="38100" dir="2700000" algn="tl">
                    <a:srgbClr val="000000"/>
                  </a:outerShdw>
                </a:effectLst>
                <a:latin typeface="Book Antiqua" pitchFamily="18" charset="0"/>
              </a:rPr>
              <a:t>H</a:t>
            </a:r>
            <a:r>
              <a:rPr lang="en-US" sz="2400" baseline="-25000">
                <a:effectLst>
                  <a:outerShdw blurRad="38100" dist="38100" dir="2700000" algn="tl">
                    <a:srgbClr val="000000"/>
                  </a:outerShdw>
                </a:effectLst>
                <a:latin typeface="Book Antiqua" pitchFamily="18" charset="0"/>
              </a:rPr>
              <a:t>0</a:t>
            </a:r>
            <a:r>
              <a:rPr lang="en-US" sz="2400">
                <a:effectLst>
                  <a:outerShdw blurRad="38100" dist="38100" dir="2700000" algn="tl">
                    <a:srgbClr val="000000"/>
                  </a:outerShdw>
                </a:effectLst>
                <a:latin typeface="Book Antiqua" pitchFamily="18" charset="0"/>
              </a:rPr>
              <a:t>.</a:t>
            </a:r>
          </a:p>
        </p:txBody>
      </p:sp>
      <p:sp>
        <p:nvSpPr>
          <p:cNvPr id="4" name="AutoShape 4"/>
          <p:cNvSpPr>
            <a:spLocks noChangeArrowheads="1"/>
          </p:cNvSpPr>
          <p:nvPr/>
        </p:nvSpPr>
        <p:spPr bwMode="auto">
          <a:xfrm rot="5400000">
            <a:off x="428625" y="12128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5" name="AutoShape 5"/>
          <p:cNvSpPr>
            <a:spLocks noChangeArrowheads="1"/>
          </p:cNvSpPr>
          <p:nvPr/>
        </p:nvSpPr>
        <p:spPr bwMode="auto">
          <a:xfrm rot="5400000">
            <a:off x="409575" y="28892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6" name="Rectangle 6"/>
          <p:cNvSpPr>
            <a:spLocks noChangeArrowheads="1"/>
          </p:cNvSpPr>
          <p:nvPr/>
        </p:nvSpPr>
        <p:spPr bwMode="auto">
          <a:xfrm>
            <a:off x="668338" y="2771775"/>
            <a:ext cx="7886700" cy="1690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p>
            <a:pPr marL="342900" indent="-342900" algn="l">
              <a:lnSpc>
                <a:spcPct val="90000"/>
              </a:lnSpc>
              <a:spcBef>
                <a:spcPct val="20000"/>
              </a:spcBef>
              <a:buClr>
                <a:srgbClr val="66FFFF"/>
              </a:buClr>
              <a:buSzPct val="75000"/>
              <a:buFont typeface="Monotype Sorts" pitchFamily="2" charset="2"/>
              <a:buChar char="n"/>
            </a:pPr>
            <a:r>
              <a:rPr lang="en-US" sz="2400">
                <a:effectLst>
                  <a:outerShdw blurRad="38100" dist="38100" dir="2700000" algn="tl">
                    <a:srgbClr val="000000"/>
                  </a:outerShdw>
                </a:effectLst>
                <a:latin typeface="Book Antiqua" pitchFamily="18" charset="0"/>
              </a:rPr>
              <a:t> In such situations, it is recommended that the</a:t>
            </a:r>
          </a:p>
          <a:p>
            <a:pPr marL="342900" indent="-342900" algn="l"/>
            <a:r>
              <a:rPr lang="en-US" sz="2400">
                <a:effectLst>
                  <a:outerShdw blurRad="38100" dist="38100" dir="2700000" algn="tl">
                    <a:srgbClr val="000000"/>
                  </a:outerShdw>
                </a:effectLst>
                <a:latin typeface="Book Antiqua" pitchFamily="18" charset="0"/>
              </a:rPr>
              <a:t>      hypothesis-testing procedure be extended to include</a:t>
            </a:r>
          </a:p>
          <a:p>
            <a:pPr marL="342900" indent="-342900" algn="l"/>
            <a:r>
              <a:rPr lang="en-US" sz="2400">
                <a:effectLst>
                  <a:outerShdw blurRad="38100" dist="38100" dir="2700000" algn="tl">
                    <a:srgbClr val="000000"/>
                  </a:outerShdw>
                </a:effectLst>
                <a:latin typeface="Book Antiqua" pitchFamily="18" charset="0"/>
              </a:rPr>
              <a:t>      consideration of making a Type II error.</a:t>
            </a:r>
          </a:p>
        </p:txBody>
      </p:sp>
    </p:spTree>
    <p:extLst>
      <p:ext uri="{BB962C8B-B14F-4D97-AF65-F5344CB8AC3E}">
        <p14:creationId xmlns:p14="http://schemas.microsoft.com/office/powerpoint/2010/main" val="1866807491"/>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p:tgtEl>
                                          <p:spTgt spid="4"/>
                                        </p:tgtEl>
                                        <p:attrNameLst>
                                          <p:attrName>ppt_x</p:attrName>
                                        </p:attrNameLst>
                                      </p:cBhvr>
                                      <p:tavLst>
                                        <p:tav tm="0">
                                          <p:val>
                                            <p:strVal val="#ppt_x-#ppt_w*1.125000"/>
                                          </p:val>
                                        </p:tav>
                                        <p:tav tm="100000">
                                          <p:val>
                                            <p:strVal val="#ppt_x"/>
                                          </p:val>
                                        </p:tav>
                                      </p:tavLst>
                                    </p:anim>
                                    <p:animEffect transition="in" filter="wipe(right)">
                                      <p:cBhvr>
                                        <p:cTn id="8" dur="500"/>
                                        <p:tgtEl>
                                          <p:spTgt spid="4"/>
                                        </p:tgtEl>
                                      </p:cBhvr>
                                    </p:animEffect>
                                  </p:childTnLst>
                                  <p:subTnLst>
                                    <p:set>
                                      <p:cBhvr override="childStyle">
                                        <p:cTn dur="1" fill="hold" display="0" masterRel="nextClick" afterEffect="1"/>
                                        <p:tgtEl>
                                          <p:spTgt spid="4"/>
                                        </p:tgtEl>
                                        <p:attrNameLst>
                                          <p:attrName>style.visibility</p:attrName>
                                        </p:attrNameLst>
                                      </p:cBhvr>
                                      <p:to>
                                        <p:strVal val="hidden"/>
                                      </p:to>
                                    </p:set>
                                  </p:subTnLst>
                                </p:cTn>
                              </p:par>
                            </p:childTnLst>
                          </p:cTn>
                        </p:par>
                      </p:childTnLst>
                    </p:cTn>
                  </p:par>
                  <p:par>
                    <p:cTn id="9" fill="hold">
                      <p:stCondLst>
                        <p:cond delay="indefinite"/>
                      </p:stCondLst>
                      <p:childTnLst>
                        <p:par>
                          <p:cTn id="10" fill="hold">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blinds(horizontal)">
                                      <p:cBhvr>
                                        <p:cTn id="13" dur="500"/>
                                        <p:tgtEl>
                                          <p:spTgt spid="3"/>
                                        </p:tgtEl>
                                      </p:cBhvr>
                                    </p:animEffect>
                                  </p:childTnLst>
                                </p:cTn>
                              </p:par>
                            </p:childTnLst>
                          </p:cTn>
                        </p:par>
                        <p:par>
                          <p:cTn id="14" fill="hold">
                            <p:stCondLst>
                              <p:cond delay="500"/>
                            </p:stCondLst>
                            <p:childTnLst>
                              <p:par>
                                <p:cTn id="15" presetID="12" presetClass="entr" presetSubtype="8" fill="hold" grpId="0" nodeType="afterEffect">
                                  <p:stCondLst>
                                    <p:cond delay="300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500"/>
                                        <p:tgtEl>
                                          <p:spTgt spid="5"/>
                                        </p:tgtEl>
                                        <p:attrNameLst>
                                          <p:attrName>ppt_x</p:attrName>
                                        </p:attrNameLst>
                                      </p:cBhvr>
                                      <p:tavLst>
                                        <p:tav tm="0">
                                          <p:val>
                                            <p:strVal val="#ppt_x-#ppt_w*1.125000"/>
                                          </p:val>
                                        </p:tav>
                                        <p:tav tm="100000">
                                          <p:val>
                                            <p:strVal val="#ppt_x"/>
                                          </p:val>
                                        </p:tav>
                                      </p:tavLst>
                                    </p:anim>
                                    <p:animEffect transition="in" filter="wipe(right)">
                                      <p:cBhvr>
                                        <p:cTn id="18" dur="500"/>
                                        <p:tgtEl>
                                          <p:spTgt spid="5"/>
                                        </p:tgtEl>
                                      </p:cBhvr>
                                    </p:animEffect>
                                  </p:childTnLst>
                                  <p:subTnLst>
                                    <p:set>
                                      <p:cBhvr override="childStyle">
                                        <p:cTn dur="1" fill="hold" display="0" masterRel="nextClick" afterEffect="1"/>
                                        <p:tgtEl>
                                          <p:spTgt spid="5"/>
                                        </p:tgtEl>
                                        <p:attrNameLst>
                                          <p:attrName>style.visibility</p:attrName>
                                        </p:attrNameLst>
                                      </p:cBhvr>
                                      <p:to>
                                        <p:strVal val="hidden"/>
                                      </p:to>
                                    </p:set>
                                  </p:sub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blinds(horizontal)">
                                      <p:cBhvr>
                                        <p:cTn id="2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P spid="4" grpId="0" animBg="1"/>
      <p:bldP spid="5" grpId="0" animBg="1"/>
      <p:bldP spid="6" grpId="0" autoUpdateAnimBg="0"/>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685800" y="147638"/>
            <a:ext cx="7772400" cy="814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Calculating the Probability of a Type II Error </a:t>
            </a:r>
            <a:br>
              <a:rPr lang="en-US" sz="2800">
                <a:solidFill>
                  <a:srgbClr val="66FFFF"/>
                </a:solidFill>
                <a:effectLst>
                  <a:outerShdw blurRad="38100" dist="38100" dir="2700000" algn="tl">
                    <a:srgbClr val="000000"/>
                  </a:outerShdw>
                </a:effectLst>
                <a:latin typeface="Book Antiqua" pitchFamily="18" charset="0"/>
              </a:rPr>
            </a:br>
            <a:r>
              <a:rPr lang="en-US" sz="2800">
                <a:solidFill>
                  <a:srgbClr val="66FFFF"/>
                </a:solidFill>
                <a:effectLst>
                  <a:outerShdw blurRad="38100" dist="38100" dir="2700000" algn="tl">
                    <a:srgbClr val="000000"/>
                  </a:outerShdw>
                </a:effectLst>
                <a:latin typeface="Book Antiqua" pitchFamily="18" charset="0"/>
              </a:rPr>
              <a:t>in Hypothesis Tests About a Population Mean</a:t>
            </a:r>
          </a:p>
        </p:txBody>
      </p:sp>
      <p:sp>
        <p:nvSpPr>
          <p:cNvPr id="3" name="Rectangle 3"/>
          <p:cNvSpPr>
            <a:spLocks noChangeArrowheads="1"/>
          </p:cNvSpPr>
          <p:nvPr/>
        </p:nvSpPr>
        <p:spPr bwMode="auto">
          <a:xfrm>
            <a:off x="687388" y="1095375"/>
            <a:ext cx="8210550" cy="481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p>
            <a:pPr marL="342900" indent="-342900" algn="l">
              <a:spcBef>
                <a:spcPct val="20000"/>
              </a:spcBef>
              <a:buClr>
                <a:srgbClr val="66FFFF"/>
              </a:buClr>
              <a:buSzPct val="75000"/>
              <a:buFont typeface="Monotype Sorts" pitchFamily="2" charset="2"/>
              <a:buNone/>
            </a:pPr>
            <a:r>
              <a:rPr lang="en-US" sz="2400">
                <a:solidFill>
                  <a:srgbClr val="66FFFF"/>
                </a:solidFill>
                <a:effectLst>
                  <a:outerShdw blurRad="38100" dist="38100" dir="2700000" algn="tl">
                    <a:srgbClr val="000000"/>
                  </a:outerShdw>
                </a:effectLst>
                <a:latin typeface="Book Antiqua" pitchFamily="18" charset="0"/>
              </a:rPr>
              <a:t>1.</a:t>
            </a:r>
            <a:r>
              <a:rPr lang="en-US" sz="2400">
                <a:effectLst>
                  <a:outerShdw blurRad="38100" dist="38100" dir="2700000" algn="tl">
                    <a:srgbClr val="000000"/>
                  </a:outerShdw>
                </a:effectLst>
                <a:latin typeface="Book Antiqua" pitchFamily="18" charset="0"/>
              </a:rPr>
              <a:t>  Formulate the null and alternative hypotheses.</a:t>
            </a:r>
          </a:p>
        </p:txBody>
      </p:sp>
      <p:sp>
        <p:nvSpPr>
          <p:cNvPr id="4" name="AutoShape 4"/>
          <p:cNvSpPr>
            <a:spLocks noChangeArrowheads="1"/>
          </p:cNvSpPr>
          <p:nvPr/>
        </p:nvSpPr>
        <p:spPr bwMode="auto">
          <a:xfrm rot="5400000">
            <a:off x="409575" y="12509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5" name="AutoShape 5"/>
          <p:cNvSpPr>
            <a:spLocks noChangeArrowheads="1"/>
          </p:cNvSpPr>
          <p:nvPr/>
        </p:nvSpPr>
        <p:spPr bwMode="auto">
          <a:xfrm rot="5400000">
            <a:off x="409575" y="18415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6" name="Text Box 6"/>
          <p:cNvSpPr txBox="1">
            <a:spLocks noChangeArrowheads="1"/>
          </p:cNvSpPr>
          <p:nvPr/>
        </p:nvSpPr>
        <p:spPr bwMode="auto">
          <a:xfrm>
            <a:off x="693738" y="3005138"/>
            <a:ext cx="73914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457200" indent="-457200" algn="l">
              <a:defRPr sz="2400">
                <a:solidFill>
                  <a:schemeClr val="tx1"/>
                </a:solidFill>
                <a:latin typeface="Times New Roman" pitchFamily="18" charset="0"/>
              </a:defRPr>
            </a:lvl1pPr>
            <a:lvl2pPr marL="914400" indent="-457200" algn="l">
              <a:defRPr sz="2400">
                <a:solidFill>
                  <a:schemeClr val="tx1"/>
                </a:solidFill>
                <a:latin typeface="Times New Roman" pitchFamily="18" charset="0"/>
              </a:defRPr>
            </a:lvl2pPr>
            <a:lvl3pPr marL="1371600" indent="-457200" algn="l">
              <a:defRPr sz="2400">
                <a:solidFill>
                  <a:schemeClr val="tx1"/>
                </a:solidFill>
                <a:latin typeface="Times New Roman" pitchFamily="18" charset="0"/>
              </a:defRPr>
            </a:lvl3pPr>
            <a:lvl4pPr marL="1828800" indent="-457200" algn="l">
              <a:defRPr sz="2400">
                <a:solidFill>
                  <a:schemeClr val="tx1"/>
                </a:solidFill>
                <a:latin typeface="Times New Roman" pitchFamily="18" charset="0"/>
              </a:defRPr>
            </a:lvl4pPr>
            <a:lvl5pPr marL="2286000" indent="-457200" algn="l">
              <a:defRPr sz="2400">
                <a:solidFill>
                  <a:schemeClr val="tx1"/>
                </a:solidFill>
                <a:latin typeface="Times New Roman" pitchFamily="18" charset="0"/>
              </a:defRPr>
            </a:lvl5pPr>
            <a:lvl6pPr marL="2743200" indent="-457200" eaLnBrk="0" fontAlgn="base" hangingPunct="0">
              <a:spcBef>
                <a:spcPct val="0"/>
              </a:spcBef>
              <a:spcAft>
                <a:spcPct val="0"/>
              </a:spcAft>
              <a:defRPr sz="2400">
                <a:solidFill>
                  <a:schemeClr val="tx1"/>
                </a:solidFill>
                <a:latin typeface="Times New Roman" pitchFamily="18" charset="0"/>
              </a:defRPr>
            </a:lvl6pPr>
            <a:lvl7pPr marL="3200400" indent="-457200" eaLnBrk="0" fontAlgn="base" hangingPunct="0">
              <a:spcBef>
                <a:spcPct val="0"/>
              </a:spcBef>
              <a:spcAft>
                <a:spcPct val="0"/>
              </a:spcAft>
              <a:defRPr sz="2400">
                <a:solidFill>
                  <a:schemeClr val="tx1"/>
                </a:solidFill>
                <a:latin typeface="Times New Roman" pitchFamily="18" charset="0"/>
              </a:defRPr>
            </a:lvl7pPr>
            <a:lvl8pPr marL="3657600" indent="-457200" eaLnBrk="0" fontAlgn="base" hangingPunct="0">
              <a:spcBef>
                <a:spcPct val="0"/>
              </a:spcBef>
              <a:spcAft>
                <a:spcPct val="0"/>
              </a:spcAft>
              <a:defRPr sz="2400">
                <a:solidFill>
                  <a:schemeClr val="tx1"/>
                </a:solidFill>
                <a:latin typeface="Times New Roman" pitchFamily="18" charset="0"/>
              </a:defRPr>
            </a:lvl8pPr>
            <a:lvl9pPr marL="4114800" indent="-457200" eaLnBrk="0" fontAlgn="base" hangingPunct="0">
              <a:spcBef>
                <a:spcPct val="0"/>
              </a:spcBef>
              <a:spcAft>
                <a:spcPct val="0"/>
              </a:spcAft>
              <a:defRPr sz="2400">
                <a:solidFill>
                  <a:schemeClr val="tx1"/>
                </a:solidFill>
                <a:latin typeface="Times New Roman" pitchFamily="18" charset="0"/>
              </a:defRPr>
            </a:lvl9pPr>
          </a:lstStyle>
          <a:p>
            <a:r>
              <a:rPr lang="en-US">
                <a:solidFill>
                  <a:srgbClr val="66FFFF"/>
                </a:solidFill>
                <a:effectLst>
                  <a:outerShdw blurRad="38100" dist="38100" dir="2700000" algn="tl">
                    <a:srgbClr val="000000"/>
                  </a:outerShdw>
                </a:effectLst>
                <a:latin typeface="Book Antiqua" pitchFamily="18" charset="0"/>
              </a:rPr>
              <a:t>3.</a:t>
            </a:r>
            <a:r>
              <a:rPr lang="en-US">
                <a:effectLst>
                  <a:outerShdw blurRad="38100" dist="38100" dir="2700000" algn="tl">
                    <a:srgbClr val="000000"/>
                  </a:outerShdw>
                </a:effectLst>
                <a:latin typeface="Book Antiqua" pitchFamily="18" charset="0"/>
              </a:rPr>
              <a:t>  Using the rejection rule, solve for the value of the</a:t>
            </a:r>
          </a:p>
          <a:p>
            <a:r>
              <a:rPr lang="en-US">
                <a:effectLst>
                  <a:outerShdw blurRad="38100" dist="38100" dir="2700000" algn="tl">
                    <a:srgbClr val="000000"/>
                  </a:outerShdw>
                </a:effectLst>
                <a:latin typeface="Book Antiqua" pitchFamily="18" charset="0"/>
              </a:rPr>
              <a:t>     sample mean corresponding to the critical value of</a:t>
            </a:r>
          </a:p>
          <a:p>
            <a:r>
              <a:rPr lang="en-US">
                <a:effectLst>
                  <a:outerShdw blurRad="38100" dist="38100" dir="2700000" algn="tl">
                    <a:srgbClr val="000000"/>
                  </a:outerShdw>
                </a:effectLst>
                <a:latin typeface="Book Antiqua" pitchFamily="18" charset="0"/>
              </a:rPr>
              <a:t>     the test statistic.</a:t>
            </a:r>
          </a:p>
        </p:txBody>
      </p:sp>
      <p:sp>
        <p:nvSpPr>
          <p:cNvPr id="7" name="AutoShape 7"/>
          <p:cNvSpPr>
            <a:spLocks noChangeArrowheads="1"/>
          </p:cNvSpPr>
          <p:nvPr/>
        </p:nvSpPr>
        <p:spPr bwMode="auto">
          <a:xfrm rot="5400000">
            <a:off x="409575" y="31559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8" name="Text Box 8"/>
          <p:cNvSpPr txBox="1">
            <a:spLocks noChangeArrowheads="1"/>
          </p:cNvSpPr>
          <p:nvPr/>
        </p:nvSpPr>
        <p:spPr bwMode="auto">
          <a:xfrm>
            <a:off x="708025" y="1690688"/>
            <a:ext cx="7197725"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457200" indent="-457200" algn="l">
              <a:defRPr sz="2400">
                <a:solidFill>
                  <a:schemeClr val="tx1"/>
                </a:solidFill>
                <a:latin typeface="Times New Roman" pitchFamily="18" charset="0"/>
              </a:defRPr>
            </a:lvl1pPr>
            <a:lvl2pPr marL="914400" indent="-457200" algn="l">
              <a:defRPr sz="2400">
                <a:solidFill>
                  <a:schemeClr val="tx1"/>
                </a:solidFill>
                <a:latin typeface="Times New Roman" pitchFamily="18" charset="0"/>
              </a:defRPr>
            </a:lvl2pPr>
            <a:lvl3pPr marL="1371600" indent="-457200" algn="l">
              <a:defRPr sz="2400">
                <a:solidFill>
                  <a:schemeClr val="tx1"/>
                </a:solidFill>
                <a:latin typeface="Times New Roman" pitchFamily="18" charset="0"/>
              </a:defRPr>
            </a:lvl3pPr>
            <a:lvl4pPr marL="1828800" indent="-457200" algn="l">
              <a:defRPr sz="2400">
                <a:solidFill>
                  <a:schemeClr val="tx1"/>
                </a:solidFill>
                <a:latin typeface="Times New Roman" pitchFamily="18" charset="0"/>
              </a:defRPr>
            </a:lvl4pPr>
            <a:lvl5pPr marL="2286000" indent="-457200" algn="l">
              <a:defRPr sz="2400">
                <a:solidFill>
                  <a:schemeClr val="tx1"/>
                </a:solidFill>
                <a:latin typeface="Times New Roman" pitchFamily="18" charset="0"/>
              </a:defRPr>
            </a:lvl5pPr>
            <a:lvl6pPr marL="2743200" indent="-457200" eaLnBrk="0" fontAlgn="base" hangingPunct="0">
              <a:spcBef>
                <a:spcPct val="0"/>
              </a:spcBef>
              <a:spcAft>
                <a:spcPct val="0"/>
              </a:spcAft>
              <a:defRPr sz="2400">
                <a:solidFill>
                  <a:schemeClr val="tx1"/>
                </a:solidFill>
                <a:latin typeface="Times New Roman" pitchFamily="18" charset="0"/>
              </a:defRPr>
            </a:lvl6pPr>
            <a:lvl7pPr marL="3200400" indent="-457200" eaLnBrk="0" fontAlgn="base" hangingPunct="0">
              <a:spcBef>
                <a:spcPct val="0"/>
              </a:spcBef>
              <a:spcAft>
                <a:spcPct val="0"/>
              </a:spcAft>
              <a:defRPr sz="2400">
                <a:solidFill>
                  <a:schemeClr val="tx1"/>
                </a:solidFill>
                <a:latin typeface="Times New Roman" pitchFamily="18" charset="0"/>
              </a:defRPr>
            </a:lvl7pPr>
            <a:lvl8pPr marL="3657600" indent="-457200" eaLnBrk="0" fontAlgn="base" hangingPunct="0">
              <a:spcBef>
                <a:spcPct val="0"/>
              </a:spcBef>
              <a:spcAft>
                <a:spcPct val="0"/>
              </a:spcAft>
              <a:defRPr sz="2400">
                <a:solidFill>
                  <a:schemeClr val="tx1"/>
                </a:solidFill>
                <a:latin typeface="Times New Roman" pitchFamily="18" charset="0"/>
              </a:defRPr>
            </a:lvl8pPr>
            <a:lvl9pPr marL="4114800" indent="-457200" eaLnBrk="0" fontAlgn="base" hangingPunct="0">
              <a:spcBef>
                <a:spcPct val="0"/>
              </a:spcBef>
              <a:spcAft>
                <a:spcPct val="0"/>
              </a:spcAft>
              <a:defRPr sz="2400">
                <a:solidFill>
                  <a:schemeClr val="tx1"/>
                </a:solidFill>
                <a:latin typeface="Times New Roman" pitchFamily="18" charset="0"/>
              </a:defRPr>
            </a:lvl9pPr>
          </a:lstStyle>
          <a:p>
            <a:r>
              <a:rPr lang="en-US">
                <a:solidFill>
                  <a:srgbClr val="66FFFF"/>
                </a:solidFill>
                <a:effectLst>
                  <a:outerShdw blurRad="38100" dist="38100" dir="2700000" algn="tl">
                    <a:srgbClr val="000000"/>
                  </a:outerShdw>
                </a:effectLst>
                <a:latin typeface="Book Antiqua" pitchFamily="18" charset="0"/>
              </a:rPr>
              <a:t>2.</a:t>
            </a:r>
            <a:r>
              <a:rPr lang="en-US">
                <a:effectLst>
                  <a:outerShdw blurRad="38100" dist="38100" dir="2700000" algn="tl">
                    <a:srgbClr val="000000"/>
                  </a:outerShdw>
                </a:effectLst>
                <a:latin typeface="Book Antiqua" pitchFamily="18" charset="0"/>
              </a:rPr>
              <a:t>  Using the critical value approach, use the level of</a:t>
            </a:r>
          </a:p>
          <a:p>
            <a:r>
              <a:rPr lang="en-US">
                <a:effectLst>
                  <a:outerShdw blurRad="38100" dist="38100" dir="2700000" algn="tl">
                    <a:srgbClr val="000000"/>
                  </a:outerShdw>
                </a:effectLst>
                <a:latin typeface="Book Antiqua" pitchFamily="18" charset="0"/>
              </a:rPr>
              <a:t>     significance </a:t>
            </a:r>
            <a:r>
              <a:rPr lang="en-US" i="1">
                <a:effectLst>
                  <a:outerShdw blurRad="38100" dist="38100" dir="2700000" algn="tl">
                    <a:srgbClr val="000000"/>
                  </a:outerShdw>
                </a:effectLst>
                <a:latin typeface="Symbol" pitchFamily="18" charset="2"/>
              </a:rPr>
              <a:t></a:t>
            </a:r>
            <a:r>
              <a:rPr lang="en-US">
                <a:effectLst>
                  <a:outerShdw blurRad="38100" dist="38100" dir="2700000" algn="tl">
                    <a:srgbClr val="000000"/>
                  </a:outerShdw>
                </a:effectLst>
                <a:latin typeface="Book Antiqua" pitchFamily="18" charset="0"/>
              </a:rPr>
              <a:t>  to determine the critical value and</a:t>
            </a:r>
          </a:p>
          <a:p>
            <a:r>
              <a:rPr lang="en-US">
                <a:effectLst>
                  <a:outerShdw blurRad="38100" dist="38100" dir="2700000" algn="tl">
                    <a:srgbClr val="000000"/>
                  </a:outerShdw>
                </a:effectLst>
                <a:latin typeface="Book Antiqua" pitchFamily="18" charset="0"/>
              </a:rPr>
              <a:t>     the rejection rule for the test.</a:t>
            </a:r>
          </a:p>
        </p:txBody>
      </p:sp>
    </p:spTree>
    <p:extLst>
      <p:ext uri="{BB962C8B-B14F-4D97-AF65-F5344CB8AC3E}">
        <p14:creationId xmlns:p14="http://schemas.microsoft.com/office/powerpoint/2010/main" val="2716483263"/>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p:tgtEl>
                                          <p:spTgt spid="4"/>
                                        </p:tgtEl>
                                        <p:attrNameLst>
                                          <p:attrName>ppt_x</p:attrName>
                                        </p:attrNameLst>
                                      </p:cBhvr>
                                      <p:tavLst>
                                        <p:tav tm="0">
                                          <p:val>
                                            <p:strVal val="#ppt_x-#ppt_w*1.125000"/>
                                          </p:val>
                                        </p:tav>
                                        <p:tav tm="100000">
                                          <p:val>
                                            <p:strVal val="#ppt_x"/>
                                          </p:val>
                                        </p:tav>
                                      </p:tavLst>
                                    </p:anim>
                                    <p:animEffect transition="in" filter="wipe(right)">
                                      <p:cBhvr>
                                        <p:cTn id="8" dur="500"/>
                                        <p:tgtEl>
                                          <p:spTgt spid="4"/>
                                        </p:tgtEl>
                                      </p:cBhvr>
                                    </p:animEffect>
                                  </p:childTnLst>
                                  <p:subTnLst>
                                    <p:set>
                                      <p:cBhvr override="childStyle">
                                        <p:cTn dur="1" fill="hold" display="0" masterRel="nextClick" afterEffect="1"/>
                                        <p:tgtEl>
                                          <p:spTgt spid="4"/>
                                        </p:tgtEl>
                                        <p:attrNameLst>
                                          <p:attrName>style.visibility</p:attrName>
                                        </p:attrNameLst>
                                      </p:cBhvr>
                                      <p:to>
                                        <p:strVal val="hidden"/>
                                      </p:to>
                                    </p:set>
                                  </p:subTnLst>
                                </p:cTn>
                              </p:par>
                            </p:childTnLst>
                          </p:cTn>
                        </p:par>
                      </p:childTnLst>
                    </p:cTn>
                  </p:par>
                  <p:par>
                    <p:cTn id="9" fill="hold">
                      <p:stCondLst>
                        <p:cond delay="indefinite"/>
                      </p:stCondLst>
                      <p:childTnLst>
                        <p:par>
                          <p:cTn id="10" fill="hold">
                            <p:stCondLst>
                              <p:cond delay="0"/>
                            </p:stCondLst>
                            <p:childTnLst>
                              <p:par>
                                <p:cTn id="11" presetID="12" presetClass="entr" presetSubtype="1"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p:tgtEl>
                                          <p:spTgt spid="3"/>
                                        </p:tgtEl>
                                        <p:attrNameLst>
                                          <p:attrName>ppt_y</p:attrName>
                                        </p:attrNameLst>
                                      </p:cBhvr>
                                      <p:tavLst>
                                        <p:tav tm="0">
                                          <p:val>
                                            <p:strVal val="#ppt_y-#ppt_h*1.125000"/>
                                          </p:val>
                                        </p:tav>
                                        <p:tav tm="100000">
                                          <p:val>
                                            <p:strVal val="#ppt_y"/>
                                          </p:val>
                                        </p:tav>
                                      </p:tavLst>
                                    </p:anim>
                                    <p:animEffect transition="in" filter="wipe(down)">
                                      <p:cBhvr>
                                        <p:cTn id="14" dur="500"/>
                                        <p:tgtEl>
                                          <p:spTgt spid="3"/>
                                        </p:tgtEl>
                                      </p:cBhvr>
                                    </p:animEffect>
                                  </p:childTnLst>
                                </p:cTn>
                              </p:par>
                            </p:childTnLst>
                          </p:cTn>
                        </p:par>
                        <p:par>
                          <p:cTn id="15" fill="hold">
                            <p:stCondLst>
                              <p:cond delay="500"/>
                            </p:stCondLst>
                            <p:childTnLst>
                              <p:par>
                                <p:cTn id="16" presetID="12" presetClass="entr" presetSubtype="8" fill="hold" grpId="0" nodeType="afterEffect">
                                  <p:stCondLst>
                                    <p:cond delay="1000"/>
                                  </p:stCondLst>
                                  <p:childTnLst>
                                    <p:set>
                                      <p:cBhvr>
                                        <p:cTn id="17" dur="1" fill="hold">
                                          <p:stCondLst>
                                            <p:cond delay="0"/>
                                          </p:stCondLst>
                                        </p:cTn>
                                        <p:tgtEl>
                                          <p:spTgt spid="5"/>
                                        </p:tgtEl>
                                        <p:attrNameLst>
                                          <p:attrName>style.visibility</p:attrName>
                                        </p:attrNameLst>
                                      </p:cBhvr>
                                      <p:to>
                                        <p:strVal val="visible"/>
                                      </p:to>
                                    </p:set>
                                    <p:anim calcmode="lin" valueType="num">
                                      <p:cBhvr additive="base">
                                        <p:cTn id="18" dur="500"/>
                                        <p:tgtEl>
                                          <p:spTgt spid="5"/>
                                        </p:tgtEl>
                                        <p:attrNameLst>
                                          <p:attrName>ppt_x</p:attrName>
                                        </p:attrNameLst>
                                      </p:cBhvr>
                                      <p:tavLst>
                                        <p:tav tm="0">
                                          <p:val>
                                            <p:strVal val="#ppt_x-#ppt_w*1.125000"/>
                                          </p:val>
                                        </p:tav>
                                        <p:tav tm="100000">
                                          <p:val>
                                            <p:strVal val="#ppt_x"/>
                                          </p:val>
                                        </p:tav>
                                      </p:tavLst>
                                    </p:anim>
                                    <p:animEffect transition="in" filter="wipe(right)">
                                      <p:cBhvr>
                                        <p:cTn id="19" dur="500"/>
                                        <p:tgtEl>
                                          <p:spTgt spid="5"/>
                                        </p:tgtEl>
                                      </p:cBhvr>
                                    </p:animEffect>
                                  </p:childTnLst>
                                  <p:subTnLst>
                                    <p:set>
                                      <p:cBhvr override="childStyle">
                                        <p:cTn dur="1" fill="hold" display="0" masterRel="nextClick" afterEffect="1"/>
                                        <p:tgtEl>
                                          <p:spTgt spid="5"/>
                                        </p:tgtEl>
                                        <p:attrNameLst>
                                          <p:attrName>style.visibility</p:attrName>
                                        </p:attrNameLst>
                                      </p:cBhvr>
                                      <p:to>
                                        <p:strVal val="hidden"/>
                                      </p:to>
                                    </p:set>
                                  </p:subTnLst>
                                </p:cTn>
                              </p:par>
                            </p:childTnLst>
                          </p:cTn>
                        </p:par>
                      </p:childTnLst>
                    </p:cTn>
                  </p:par>
                  <p:par>
                    <p:cTn id="20" fill="hold">
                      <p:stCondLst>
                        <p:cond delay="indefinite"/>
                      </p:stCondLst>
                      <p:childTnLst>
                        <p:par>
                          <p:cTn id="21" fill="hold">
                            <p:stCondLst>
                              <p:cond delay="0"/>
                            </p:stCondLst>
                            <p:childTnLst>
                              <p:par>
                                <p:cTn id="22" presetID="12" presetClass="entr" presetSubtype="1" fill="hold" grpId="0" nodeType="clickEffect">
                                  <p:stCondLst>
                                    <p:cond delay="0"/>
                                  </p:stCondLst>
                                  <p:childTnLst>
                                    <p:set>
                                      <p:cBhvr>
                                        <p:cTn id="23" dur="1" fill="hold">
                                          <p:stCondLst>
                                            <p:cond delay="0"/>
                                          </p:stCondLst>
                                        </p:cTn>
                                        <p:tgtEl>
                                          <p:spTgt spid="8"/>
                                        </p:tgtEl>
                                        <p:attrNameLst>
                                          <p:attrName>style.visibility</p:attrName>
                                        </p:attrNameLst>
                                      </p:cBhvr>
                                      <p:to>
                                        <p:strVal val="visible"/>
                                      </p:to>
                                    </p:set>
                                    <p:anim calcmode="lin" valueType="num">
                                      <p:cBhvr additive="base">
                                        <p:cTn id="24" dur="500"/>
                                        <p:tgtEl>
                                          <p:spTgt spid="8"/>
                                        </p:tgtEl>
                                        <p:attrNameLst>
                                          <p:attrName>ppt_y</p:attrName>
                                        </p:attrNameLst>
                                      </p:cBhvr>
                                      <p:tavLst>
                                        <p:tav tm="0">
                                          <p:val>
                                            <p:strVal val="#ppt_y-#ppt_h*1.125000"/>
                                          </p:val>
                                        </p:tav>
                                        <p:tav tm="100000">
                                          <p:val>
                                            <p:strVal val="#ppt_y"/>
                                          </p:val>
                                        </p:tav>
                                      </p:tavLst>
                                    </p:anim>
                                    <p:animEffect transition="in" filter="wipe(down)">
                                      <p:cBhvr>
                                        <p:cTn id="25" dur="500"/>
                                        <p:tgtEl>
                                          <p:spTgt spid="8"/>
                                        </p:tgtEl>
                                      </p:cBhvr>
                                    </p:animEffect>
                                  </p:childTnLst>
                                </p:cTn>
                              </p:par>
                            </p:childTnLst>
                          </p:cTn>
                        </p:par>
                        <p:par>
                          <p:cTn id="26" fill="hold">
                            <p:stCondLst>
                              <p:cond delay="500"/>
                            </p:stCondLst>
                            <p:childTnLst>
                              <p:par>
                                <p:cTn id="27" presetID="12" presetClass="entr" presetSubtype="8" fill="hold" grpId="0" nodeType="afterEffect">
                                  <p:stCondLst>
                                    <p:cond delay="2000"/>
                                  </p:stCondLst>
                                  <p:childTnLst>
                                    <p:set>
                                      <p:cBhvr>
                                        <p:cTn id="28" dur="1" fill="hold">
                                          <p:stCondLst>
                                            <p:cond delay="0"/>
                                          </p:stCondLst>
                                        </p:cTn>
                                        <p:tgtEl>
                                          <p:spTgt spid="7"/>
                                        </p:tgtEl>
                                        <p:attrNameLst>
                                          <p:attrName>style.visibility</p:attrName>
                                        </p:attrNameLst>
                                      </p:cBhvr>
                                      <p:to>
                                        <p:strVal val="visible"/>
                                      </p:to>
                                    </p:set>
                                    <p:anim calcmode="lin" valueType="num">
                                      <p:cBhvr additive="base">
                                        <p:cTn id="29" dur="500"/>
                                        <p:tgtEl>
                                          <p:spTgt spid="7"/>
                                        </p:tgtEl>
                                        <p:attrNameLst>
                                          <p:attrName>ppt_x</p:attrName>
                                        </p:attrNameLst>
                                      </p:cBhvr>
                                      <p:tavLst>
                                        <p:tav tm="0">
                                          <p:val>
                                            <p:strVal val="#ppt_x-#ppt_w*1.125000"/>
                                          </p:val>
                                        </p:tav>
                                        <p:tav tm="100000">
                                          <p:val>
                                            <p:strVal val="#ppt_x"/>
                                          </p:val>
                                        </p:tav>
                                      </p:tavLst>
                                    </p:anim>
                                    <p:animEffect transition="in" filter="wipe(right)">
                                      <p:cBhvr>
                                        <p:cTn id="30" dur="500"/>
                                        <p:tgtEl>
                                          <p:spTgt spid="7"/>
                                        </p:tgtEl>
                                      </p:cBhvr>
                                    </p:animEffect>
                                  </p:childTnLst>
                                  <p:subTnLst>
                                    <p:set>
                                      <p:cBhvr override="childStyle">
                                        <p:cTn dur="1" fill="hold" display="0" masterRel="nextClick" afterEffect="1"/>
                                        <p:tgtEl>
                                          <p:spTgt spid="7"/>
                                        </p:tgtEl>
                                        <p:attrNameLst>
                                          <p:attrName>style.visibility</p:attrName>
                                        </p:attrNameLst>
                                      </p:cBhvr>
                                      <p:to>
                                        <p:strVal val="hidden"/>
                                      </p:to>
                                    </p:set>
                                  </p:subTnLst>
                                </p:cTn>
                              </p:par>
                            </p:childTnLst>
                          </p:cTn>
                        </p:par>
                      </p:childTnLst>
                    </p:cTn>
                  </p:par>
                  <p:par>
                    <p:cTn id="31" fill="hold">
                      <p:stCondLst>
                        <p:cond delay="indefinite"/>
                      </p:stCondLst>
                      <p:childTnLst>
                        <p:par>
                          <p:cTn id="32" fill="hold">
                            <p:stCondLst>
                              <p:cond delay="0"/>
                            </p:stCondLst>
                            <p:childTnLst>
                              <p:par>
                                <p:cTn id="33" presetID="12" presetClass="entr" presetSubtype="1"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anim calcmode="lin" valueType="num">
                                      <p:cBhvr additive="base">
                                        <p:cTn id="35" dur="500"/>
                                        <p:tgtEl>
                                          <p:spTgt spid="6"/>
                                        </p:tgtEl>
                                        <p:attrNameLst>
                                          <p:attrName>ppt_y</p:attrName>
                                        </p:attrNameLst>
                                      </p:cBhvr>
                                      <p:tavLst>
                                        <p:tav tm="0">
                                          <p:val>
                                            <p:strVal val="#ppt_y-#ppt_h*1.125000"/>
                                          </p:val>
                                        </p:tav>
                                        <p:tav tm="100000">
                                          <p:val>
                                            <p:strVal val="#ppt_y"/>
                                          </p:val>
                                        </p:tav>
                                      </p:tavLst>
                                    </p:anim>
                                    <p:animEffect transition="in" filter="wipe(down)">
                                      <p:cBhvr>
                                        <p:cTn id="36"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P spid="4" grpId="0" animBg="1"/>
      <p:bldP spid="5" grpId="0" animBg="1"/>
      <p:bldP spid="6" grpId="0" autoUpdateAnimBg="0"/>
      <p:bldP spid="7" grpId="0" animBg="1"/>
      <p:bldP spid="8"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703262" y="1087438"/>
            <a:ext cx="8008937" cy="574675"/>
          </a:xfrm>
          <a:prstGeom prst="rect">
            <a:avLst/>
          </a:prstGeom>
          <a:noFill/>
          <a:ln/>
        </p:spPr>
        <p:txBody>
          <a:bodyPr/>
          <a:lstStyle/>
          <a:p>
            <a:pPr marL="342900" marR="0" lvl="0" indent="-342900" algn="l" defTabSz="914400" rtl="0" eaLnBrk="0" fontAlgn="base" latinLnBrk="0" hangingPunct="0">
              <a:lnSpc>
                <a:spcPct val="100000"/>
              </a:lnSpc>
              <a:spcBef>
                <a:spcPct val="20000"/>
              </a:spcBef>
              <a:spcAft>
                <a:spcPct val="0"/>
              </a:spcAft>
              <a:buClr>
                <a:srgbClr val="66FFFF"/>
              </a:buClr>
              <a:buSzPct val="75000"/>
              <a:buFont typeface="Monotype Sorts" pitchFamily="2" charset="2"/>
              <a:buChar char="n"/>
              <a:tabLst/>
              <a:defRPr/>
            </a:pPr>
            <a:r>
              <a:rPr kumimoji="0" lang="en-US" sz="2400" b="0" i="0" u="none" strike="noStrike" kern="0" cap="none" spc="0" normalizeH="0" baseline="0" noProof="0" dirty="0">
                <a:ln>
                  <a:noFill/>
                </a:ln>
                <a:solidFill>
                  <a:srgbClr val="66FFFF"/>
                </a:solidFill>
                <a:effectLst>
                  <a:outerShdw blurRad="38100" dist="38100" dir="2700000" algn="tl">
                    <a:srgbClr val="000000"/>
                  </a:outerShdw>
                </a:effectLst>
                <a:uLnTx/>
                <a:uFillTx/>
                <a:latin typeface="+mn-lt"/>
                <a:ea typeface="+mn-ea"/>
                <a:cs typeface="+mn-cs"/>
              </a:rPr>
              <a:t>Alternative Hypothesis as a Research Hypothesis</a:t>
            </a:r>
            <a:endParaRPr kumimoji="0" lang="en-US" sz="2400" b="0" i="0" u="none" strike="noStrike" kern="0" cap="none" spc="0" normalizeH="0" baseline="0" noProof="0" dirty="0">
              <a:ln>
                <a:noFill/>
              </a:ln>
              <a:solidFill>
                <a:schemeClr val="tx1"/>
              </a:solidFill>
              <a:effectLst>
                <a:outerShdw blurRad="38100" dist="38100" dir="2700000" algn="tl">
                  <a:srgbClr val="000000"/>
                </a:outerShdw>
              </a:effectLst>
              <a:uLnTx/>
              <a:uFillTx/>
              <a:latin typeface="+mn-lt"/>
              <a:ea typeface="+mn-ea"/>
              <a:cs typeface="+mn-cs"/>
            </a:endParaRPr>
          </a:p>
        </p:txBody>
      </p:sp>
      <p:sp>
        <p:nvSpPr>
          <p:cNvPr id="3" name="Rectangle 3"/>
          <p:cNvSpPr txBox="1">
            <a:spLocks noChangeArrowheads="1"/>
          </p:cNvSpPr>
          <p:nvPr/>
        </p:nvSpPr>
        <p:spPr>
          <a:xfrm>
            <a:off x="684213" y="188913"/>
            <a:ext cx="7772400" cy="642937"/>
          </a:xfrm>
          <a:prstGeom prst="rect">
            <a:avLst/>
          </a:prstGeom>
          <a:noFill/>
          <a:ln/>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800" b="0" i="0" u="none" strike="noStrike" kern="0" cap="none" spc="0" normalizeH="0" baseline="0" noProof="0" dirty="0">
                <a:ln>
                  <a:noFill/>
                </a:ln>
                <a:solidFill>
                  <a:srgbClr val="66FFFF"/>
                </a:solidFill>
                <a:effectLst>
                  <a:outerShdw blurRad="38100" dist="38100" dir="2700000" algn="tl">
                    <a:srgbClr val="000000"/>
                  </a:outerShdw>
                </a:effectLst>
                <a:uLnTx/>
                <a:uFillTx/>
                <a:latin typeface="+mj-lt"/>
                <a:ea typeface="+mj-ea"/>
                <a:cs typeface="+mj-cs"/>
              </a:rPr>
              <a:t>Developing Null and Alternative Hypotheses</a:t>
            </a:r>
          </a:p>
        </p:txBody>
      </p:sp>
      <p:sp>
        <p:nvSpPr>
          <p:cNvPr id="4" name="Rectangle 5"/>
          <p:cNvSpPr>
            <a:spLocks noChangeArrowheads="1"/>
          </p:cNvSpPr>
          <p:nvPr/>
        </p:nvSpPr>
        <p:spPr bwMode="auto">
          <a:xfrm>
            <a:off x="1009650" y="1549400"/>
            <a:ext cx="7353300" cy="1333500"/>
          </a:xfrm>
          <a:prstGeom prst="rect">
            <a:avLst/>
          </a:prstGeom>
          <a:noFill/>
          <a:ln w="12700">
            <a:noFill/>
            <a:miter lim="800000"/>
            <a:headEnd/>
            <a:tailEnd/>
          </a:ln>
          <a:effectLst/>
        </p:spPr>
        <p:txBody>
          <a:bodyPr wrap="none" anchor="ctr"/>
          <a:lstStyle/>
          <a:p>
            <a:pPr algn="l">
              <a:buClr>
                <a:srgbClr val="66FFFF"/>
              </a:buClr>
              <a:buSzPct val="125000"/>
              <a:buFontTx/>
              <a:buChar char="•"/>
            </a:pPr>
            <a:r>
              <a:rPr lang="en-US" sz="2400" dirty="0">
                <a:effectLst>
                  <a:outerShdw blurRad="38100" dist="38100" dir="2700000" algn="tl">
                    <a:srgbClr val="000000"/>
                  </a:outerShdw>
                </a:effectLst>
                <a:latin typeface="Book Antiqua" pitchFamily="18" charset="0"/>
              </a:rPr>
              <a:t>   </a:t>
            </a:r>
            <a:r>
              <a:rPr lang="en-US" sz="2400" dirty="0">
                <a:solidFill>
                  <a:srgbClr val="66FFFF"/>
                </a:solidFill>
                <a:effectLst>
                  <a:outerShdw blurRad="38100" dist="38100" dir="2700000" algn="tl">
                    <a:srgbClr val="000000"/>
                  </a:outerShdw>
                </a:effectLst>
                <a:latin typeface="Book Antiqua" pitchFamily="18" charset="0"/>
              </a:rPr>
              <a:t>Example:  </a:t>
            </a:r>
          </a:p>
          <a:p>
            <a:pPr algn="l">
              <a:buClr>
                <a:srgbClr val="66FFFF"/>
              </a:buClr>
              <a:buSzPct val="125000"/>
            </a:pPr>
            <a:r>
              <a:rPr lang="en-US" sz="2400" dirty="0">
                <a:solidFill>
                  <a:srgbClr val="66FFFF"/>
                </a:solidFill>
                <a:effectLst>
                  <a:outerShdw blurRad="38100" dist="38100" dir="2700000" algn="tl">
                    <a:srgbClr val="000000"/>
                  </a:outerShdw>
                </a:effectLst>
                <a:latin typeface="Book Antiqua" pitchFamily="18" charset="0"/>
              </a:rPr>
              <a:t>      </a:t>
            </a:r>
            <a:r>
              <a:rPr lang="en-US" sz="2400" dirty="0">
                <a:effectLst>
                  <a:outerShdw blurRad="38100" dist="38100" dir="2700000" algn="tl">
                    <a:srgbClr val="000000"/>
                  </a:outerShdw>
                </a:effectLst>
                <a:latin typeface="Book Antiqua" pitchFamily="18" charset="0"/>
              </a:rPr>
              <a:t>A new sales force bonus plan is developed in an </a:t>
            </a:r>
          </a:p>
          <a:p>
            <a:pPr algn="l">
              <a:buClr>
                <a:srgbClr val="66FFFF"/>
              </a:buClr>
              <a:buSzPct val="125000"/>
            </a:pPr>
            <a:r>
              <a:rPr lang="en-US" sz="2400" dirty="0">
                <a:effectLst>
                  <a:outerShdw blurRad="38100" dist="38100" dir="2700000" algn="tl">
                    <a:srgbClr val="000000"/>
                  </a:outerShdw>
                </a:effectLst>
                <a:latin typeface="Book Antiqua" pitchFamily="18" charset="0"/>
              </a:rPr>
              <a:t>      attempt to increase sales.</a:t>
            </a:r>
          </a:p>
        </p:txBody>
      </p:sp>
      <p:sp>
        <p:nvSpPr>
          <p:cNvPr id="5" name="Rectangle 6"/>
          <p:cNvSpPr>
            <a:spLocks noChangeArrowheads="1"/>
          </p:cNvSpPr>
          <p:nvPr/>
        </p:nvSpPr>
        <p:spPr bwMode="auto">
          <a:xfrm>
            <a:off x="1009650" y="2774950"/>
            <a:ext cx="7315200" cy="1111250"/>
          </a:xfrm>
          <a:prstGeom prst="rect">
            <a:avLst/>
          </a:prstGeom>
          <a:noFill/>
          <a:ln w="12700">
            <a:noFill/>
            <a:miter lim="800000"/>
            <a:headEnd/>
            <a:tailEnd/>
          </a:ln>
          <a:effectLst/>
        </p:spPr>
        <p:txBody>
          <a:bodyPr wrap="none" anchor="ctr"/>
          <a:lstStyle/>
          <a:p>
            <a:pPr algn="l">
              <a:buClr>
                <a:srgbClr val="66FFFF"/>
              </a:buClr>
              <a:buSzPct val="125000"/>
              <a:buFontTx/>
              <a:buChar char="•"/>
            </a:pPr>
            <a:r>
              <a:rPr lang="en-US" sz="2400" dirty="0">
                <a:effectLst>
                  <a:outerShdw blurRad="38100" dist="38100" dir="2700000" algn="tl">
                    <a:srgbClr val="000000"/>
                  </a:outerShdw>
                </a:effectLst>
                <a:latin typeface="Book Antiqua" pitchFamily="18" charset="0"/>
              </a:rPr>
              <a:t>   </a:t>
            </a:r>
            <a:r>
              <a:rPr lang="en-US" sz="2400" dirty="0">
                <a:solidFill>
                  <a:srgbClr val="66FFFF"/>
                </a:solidFill>
                <a:effectLst>
                  <a:outerShdw blurRad="38100" dist="38100" dir="2700000" algn="tl">
                    <a:srgbClr val="000000"/>
                  </a:outerShdw>
                </a:effectLst>
                <a:latin typeface="Book Antiqua" pitchFamily="18" charset="0"/>
              </a:rPr>
              <a:t>Alternative Hypothesis:  </a:t>
            </a:r>
          </a:p>
          <a:p>
            <a:pPr algn="l">
              <a:buClr>
                <a:srgbClr val="66FFFF"/>
              </a:buClr>
              <a:buSzPct val="125000"/>
            </a:pPr>
            <a:r>
              <a:rPr lang="en-US" sz="2400" dirty="0">
                <a:effectLst>
                  <a:outerShdw blurRad="38100" dist="38100" dir="2700000" algn="tl">
                    <a:srgbClr val="000000"/>
                  </a:outerShdw>
                </a:effectLst>
                <a:latin typeface="Book Antiqua" pitchFamily="18" charset="0"/>
              </a:rPr>
              <a:t>      The new bonus plan increase sales. </a:t>
            </a:r>
          </a:p>
        </p:txBody>
      </p:sp>
      <p:sp>
        <p:nvSpPr>
          <p:cNvPr id="6" name="AutoShape 8"/>
          <p:cNvSpPr>
            <a:spLocks noChangeArrowheads="1"/>
          </p:cNvSpPr>
          <p:nvPr/>
        </p:nvSpPr>
        <p:spPr bwMode="auto">
          <a:xfrm rot="5400000">
            <a:off x="771525" y="17272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7" name="AutoShape 9"/>
          <p:cNvSpPr>
            <a:spLocks noChangeArrowheads="1"/>
          </p:cNvSpPr>
          <p:nvPr/>
        </p:nvSpPr>
        <p:spPr bwMode="auto">
          <a:xfrm rot="5400000">
            <a:off x="771525" y="30099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8" name="Rectangle 6"/>
          <p:cNvSpPr>
            <a:spLocks noChangeArrowheads="1"/>
          </p:cNvSpPr>
          <p:nvPr/>
        </p:nvSpPr>
        <p:spPr bwMode="auto">
          <a:xfrm>
            <a:off x="1009650" y="3765550"/>
            <a:ext cx="7315200" cy="1047750"/>
          </a:xfrm>
          <a:prstGeom prst="rect">
            <a:avLst/>
          </a:prstGeom>
          <a:noFill/>
          <a:ln w="12700">
            <a:noFill/>
            <a:miter lim="800000"/>
            <a:headEnd/>
            <a:tailEnd/>
          </a:ln>
          <a:effectLst/>
        </p:spPr>
        <p:txBody>
          <a:bodyPr wrap="none" anchor="ctr"/>
          <a:lstStyle/>
          <a:p>
            <a:pPr algn="l">
              <a:buClr>
                <a:srgbClr val="66FFFF"/>
              </a:buClr>
              <a:buSzPct val="125000"/>
              <a:buFontTx/>
              <a:buChar char="•"/>
            </a:pPr>
            <a:r>
              <a:rPr lang="en-US" sz="2400" dirty="0">
                <a:effectLst>
                  <a:outerShdw blurRad="38100" dist="38100" dir="2700000" algn="tl">
                    <a:srgbClr val="000000"/>
                  </a:outerShdw>
                </a:effectLst>
                <a:latin typeface="Book Antiqua" pitchFamily="18" charset="0"/>
              </a:rPr>
              <a:t>   </a:t>
            </a:r>
            <a:r>
              <a:rPr lang="en-US" sz="2400" dirty="0">
                <a:solidFill>
                  <a:srgbClr val="66FFFF"/>
                </a:solidFill>
                <a:effectLst>
                  <a:outerShdw blurRad="38100" dist="38100" dir="2700000" algn="tl">
                    <a:srgbClr val="000000"/>
                  </a:outerShdw>
                </a:effectLst>
                <a:latin typeface="Book Antiqua" pitchFamily="18" charset="0"/>
              </a:rPr>
              <a:t>Null Hypothesis:  </a:t>
            </a:r>
          </a:p>
          <a:p>
            <a:pPr algn="l">
              <a:buClr>
                <a:srgbClr val="66FFFF"/>
              </a:buClr>
              <a:buSzPct val="125000"/>
            </a:pPr>
            <a:r>
              <a:rPr lang="en-US" sz="2400" dirty="0">
                <a:effectLst>
                  <a:outerShdw blurRad="38100" dist="38100" dir="2700000" algn="tl">
                    <a:srgbClr val="000000"/>
                  </a:outerShdw>
                </a:effectLst>
                <a:latin typeface="Book Antiqua" pitchFamily="18" charset="0"/>
              </a:rPr>
              <a:t>      The new bonus plan does not increase sales.</a:t>
            </a:r>
          </a:p>
        </p:txBody>
      </p:sp>
      <p:sp>
        <p:nvSpPr>
          <p:cNvPr id="9" name="AutoShape 9"/>
          <p:cNvSpPr>
            <a:spLocks noChangeArrowheads="1"/>
          </p:cNvSpPr>
          <p:nvPr/>
        </p:nvSpPr>
        <p:spPr bwMode="auto">
          <a:xfrm rot="5400000">
            <a:off x="771525" y="39878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6"/>
                                        </p:tgtEl>
                                        <p:attrNameLst>
                                          <p:attrName>style.visibility</p:attrName>
                                        </p:attrNameLst>
                                      </p:cBhvr>
                                      <p:to>
                                        <p:strVal val="visible"/>
                                      </p:to>
                                    </p:set>
                                    <p:animEffect transition="in" filter="slide(fromLeft)">
                                      <p:cBhvr>
                                        <p:cTn id="7" dur="500"/>
                                        <p:tgtEl>
                                          <p:spTgt spid="6"/>
                                        </p:tgtEl>
                                      </p:cBhvr>
                                    </p:animEffect>
                                  </p:childTnLst>
                                  <p:subTnLst>
                                    <p:set>
                                      <p:cBhvr override="childStyle">
                                        <p:cTn dur="1" fill="hold" display="0" masterRel="nextClick" afterEffect="1"/>
                                        <p:tgtEl>
                                          <p:spTgt spid="6"/>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slide(fromTop)">
                                      <p:cBhvr>
                                        <p:cTn id="12" dur="500"/>
                                        <p:tgtEl>
                                          <p:spTgt spid="4"/>
                                        </p:tgtEl>
                                      </p:cBhvr>
                                    </p:animEffect>
                                  </p:childTnLst>
                                </p:cTn>
                              </p:par>
                            </p:childTnLst>
                          </p:cTn>
                        </p:par>
                        <p:par>
                          <p:cTn id="13" fill="hold">
                            <p:stCondLst>
                              <p:cond delay="500"/>
                            </p:stCondLst>
                            <p:childTnLst>
                              <p:par>
                                <p:cTn id="14" presetID="12" presetClass="entr" presetSubtype="8" fill="hold" grpId="0" nodeType="afterEffect">
                                  <p:stCondLst>
                                    <p:cond delay="2500"/>
                                  </p:stCondLst>
                                  <p:childTnLst>
                                    <p:set>
                                      <p:cBhvr>
                                        <p:cTn id="15" dur="1" fill="hold">
                                          <p:stCondLst>
                                            <p:cond delay="0"/>
                                          </p:stCondLst>
                                        </p:cTn>
                                        <p:tgtEl>
                                          <p:spTgt spid="7"/>
                                        </p:tgtEl>
                                        <p:attrNameLst>
                                          <p:attrName>style.visibility</p:attrName>
                                        </p:attrNameLst>
                                      </p:cBhvr>
                                      <p:to>
                                        <p:strVal val="visible"/>
                                      </p:to>
                                    </p:set>
                                    <p:animEffect transition="in" filter="slide(fromLeft)">
                                      <p:cBhvr>
                                        <p:cTn id="16" dur="500"/>
                                        <p:tgtEl>
                                          <p:spTgt spid="7"/>
                                        </p:tgtEl>
                                      </p:cBhvr>
                                    </p:animEffect>
                                  </p:childTnLst>
                                  <p:subTnLst>
                                    <p:set>
                                      <p:cBhvr override="childStyle">
                                        <p:cTn dur="1" fill="hold" display="0" masterRel="nextClick" afterEffect="1"/>
                                        <p:tgtEl>
                                          <p:spTgt spid="7"/>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slide(fromTop)">
                                      <p:cBhvr>
                                        <p:cTn id="21" dur="500"/>
                                        <p:tgtEl>
                                          <p:spTgt spid="5"/>
                                        </p:tgtEl>
                                      </p:cBhvr>
                                    </p:animEffect>
                                  </p:childTnLst>
                                </p:cTn>
                              </p:par>
                            </p:childTnLst>
                          </p:cTn>
                        </p:par>
                        <p:par>
                          <p:cTn id="22" fill="hold">
                            <p:stCondLst>
                              <p:cond delay="500"/>
                            </p:stCondLst>
                            <p:childTnLst>
                              <p:par>
                                <p:cTn id="23" presetID="12" presetClass="entr" presetSubtype="8" fill="hold" grpId="0" nodeType="afterEffect">
                                  <p:stCondLst>
                                    <p:cond delay="2500"/>
                                  </p:stCondLst>
                                  <p:childTnLst>
                                    <p:set>
                                      <p:cBhvr>
                                        <p:cTn id="24" dur="1" fill="hold">
                                          <p:stCondLst>
                                            <p:cond delay="0"/>
                                          </p:stCondLst>
                                        </p:cTn>
                                        <p:tgtEl>
                                          <p:spTgt spid="9"/>
                                        </p:tgtEl>
                                        <p:attrNameLst>
                                          <p:attrName>style.visibility</p:attrName>
                                        </p:attrNameLst>
                                      </p:cBhvr>
                                      <p:to>
                                        <p:strVal val="visible"/>
                                      </p:to>
                                    </p:set>
                                    <p:animEffect transition="in" filter="slide(fromLeft)">
                                      <p:cBhvr>
                                        <p:cTn id="25" dur="500"/>
                                        <p:tgtEl>
                                          <p:spTgt spid="9"/>
                                        </p:tgtEl>
                                      </p:cBhvr>
                                    </p:animEffect>
                                  </p:childTnLst>
                                  <p:subTnLst>
                                    <p:set>
                                      <p:cBhvr override="childStyle">
                                        <p:cTn dur="1" fill="hold" display="0" masterRel="nextClick" afterEffect="1"/>
                                        <p:tgtEl>
                                          <p:spTgt spid="9"/>
                                        </p:tgtEl>
                                        <p:attrNameLst>
                                          <p:attrName>style.visibility</p:attrName>
                                        </p:attrNameLst>
                                      </p:cBhvr>
                                      <p:to>
                                        <p:strVal val="hidden"/>
                                      </p:to>
                                    </p:set>
                                  </p:subTnLst>
                                </p:cTn>
                              </p:par>
                            </p:childTnLst>
                          </p:cTn>
                        </p:par>
                      </p:childTnLst>
                    </p:cTn>
                  </p:par>
                  <p:par>
                    <p:cTn id="26" fill="hold">
                      <p:stCondLst>
                        <p:cond delay="indefinite"/>
                      </p:stCondLst>
                      <p:childTnLst>
                        <p:par>
                          <p:cTn id="27" fill="hold">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slide(fromTop)">
                                      <p:cBhvr>
                                        <p:cTn id="3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utoUpdateAnimBg="0"/>
      <p:bldP spid="5" grpId="0" autoUpdateAnimBg="0"/>
      <p:bldP spid="6" grpId="0" animBg="1"/>
      <p:bldP spid="7" grpId="0" animBg="1"/>
      <p:bldP spid="8" grpId="0" autoUpdateAnimBg="0"/>
      <p:bldP spid="9" grpId="0" animBg="1"/>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685800" y="147638"/>
            <a:ext cx="7772400" cy="814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Calculating the Probability of a Type II Error </a:t>
            </a:r>
            <a:br>
              <a:rPr lang="en-US" sz="2800">
                <a:solidFill>
                  <a:srgbClr val="66FFFF"/>
                </a:solidFill>
                <a:effectLst>
                  <a:outerShdw blurRad="38100" dist="38100" dir="2700000" algn="tl">
                    <a:srgbClr val="000000"/>
                  </a:outerShdw>
                </a:effectLst>
                <a:latin typeface="Book Antiqua" pitchFamily="18" charset="0"/>
              </a:rPr>
            </a:br>
            <a:r>
              <a:rPr lang="en-US" sz="2800">
                <a:solidFill>
                  <a:srgbClr val="66FFFF"/>
                </a:solidFill>
                <a:effectLst>
                  <a:outerShdw blurRad="38100" dist="38100" dir="2700000" algn="tl">
                    <a:srgbClr val="000000"/>
                  </a:outerShdw>
                </a:effectLst>
                <a:latin typeface="Book Antiqua" pitchFamily="18" charset="0"/>
              </a:rPr>
              <a:t>in Hypothesis Tests About a Population Mean</a:t>
            </a:r>
          </a:p>
        </p:txBody>
      </p:sp>
      <p:sp>
        <p:nvSpPr>
          <p:cNvPr id="3" name="Rectangle 3"/>
          <p:cNvSpPr>
            <a:spLocks noChangeArrowheads="1"/>
          </p:cNvSpPr>
          <p:nvPr/>
        </p:nvSpPr>
        <p:spPr bwMode="auto">
          <a:xfrm>
            <a:off x="687388" y="1095375"/>
            <a:ext cx="8210550" cy="1262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p>
            <a:pPr marL="457200" indent="-457200" algn="l">
              <a:spcBef>
                <a:spcPct val="20000"/>
              </a:spcBef>
              <a:buClr>
                <a:srgbClr val="66FFFF"/>
              </a:buClr>
              <a:buSzPct val="75000"/>
              <a:buFont typeface="Monotype Sorts" pitchFamily="2" charset="2"/>
              <a:buNone/>
            </a:pPr>
            <a:r>
              <a:rPr lang="en-US" sz="2400">
                <a:solidFill>
                  <a:srgbClr val="66FFFF"/>
                </a:solidFill>
                <a:effectLst>
                  <a:outerShdw blurRad="38100" dist="38100" dir="2700000" algn="tl">
                    <a:srgbClr val="000000"/>
                  </a:outerShdw>
                </a:effectLst>
                <a:latin typeface="Book Antiqua" pitchFamily="18" charset="0"/>
              </a:rPr>
              <a:t>4.</a:t>
            </a:r>
            <a:r>
              <a:rPr lang="en-US" sz="2400">
                <a:effectLst>
                  <a:outerShdw blurRad="38100" dist="38100" dir="2700000" algn="tl">
                    <a:srgbClr val="000000"/>
                  </a:outerShdw>
                </a:effectLst>
                <a:latin typeface="Book Antiqua" pitchFamily="18" charset="0"/>
              </a:rPr>
              <a:t>  Use the results from step 3 to state the values of the</a:t>
            </a:r>
          </a:p>
          <a:p>
            <a:pPr marL="457200" indent="-457200"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sample mean that lead to the acceptance of </a:t>
            </a:r>
            <a:r>
              <a:rPr lang="en-US" sz="2400" i="1">
                <a:effectLst>
                  <a:outerShdw blurRad="38100" dist="38100" dir="2700000" algn="tl">
                    <a:srgbClr val="000000"/>
                  </a:outerShdw>
                </a:effectLst>
                <a:latin typeface="Book Antiqua" pitchFamily="18" charset="0"/>
              </a:rPr>
              <a:t>H</a:t>
            </a:r>
            <a:r>
              <a:rPr lang="en-US" sz="2400" baseline="-25000">
                <a:effectLst>
                  <a:outerShdw blurRad="38100" dist="38100" dir="2700000" algn="tl">
                    <a:srgbClr val="000000"/>
                  </a:outerShdw>
                </a:effectLst>
                <a:latin typeface="Book Antiqua" pitchFamily="18" charset="0"/>
              </a:rPr>
              <a:t>0</a:t>
            </a:r>
            <a:r>
              <a:rPr lang="en-US" sz="2400">
                <a:effectLst>
                  <a:outerShdw blurRad="38100" dist="38100" dir="2700000" algn="tl">
                    <a:srgbClr val="000000"/>
                  </a:outerShdw>
                </a:effectLst>
                <a:latin typeface="Book Antiqua" pitchFamily="18" charset="0"/>
              </a:rPr>
              <a:t>; this defines the acceptance region.</a:t>
            </a:r>
          </a:p>
        </p:txBody>
      </p:sp>
      <p:grpSp>
        <p:nvGrpSpPr>
          <p:cNvPr id="4" name="Group 4"/>
          <p:cNvGrpSpPr>
            <a:grpSpLocks/>
          </p:cNvGrpSpPr>
          <p:nvPr/>
        </p:nvGrpSpPr>
        <p:grpSpPr bwMode="auto">
          <a:xfrm>
            <a:off x="669925" y="2363788"/>
            <a:ext cx="8142288" cy="2794000"/>
            <a:chOff x="422" y="1489"/>
            <a:chExt cx="5129" cy="1760"/>
          </a:xfrm>
        </p:grpSpPr>
        <p:sp>
          <p:nvSpPr>
            <p:cNvPr id="5" name="Text Box 5"/>
            <p:cNvSpPr txBox="1">
              <a:spLocks noChangeArrowheads="1"/>
            </p:cNvSpPr>
            <p:nvPr/>
          </p:nvSpPr>
          <p:spPr bwMode="auto">
            <a:xfrm>
              <a:off x="422" y="1489"/>
              <a:ext cx="5129" cy="17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457200" indent="-457200" algn="l">
                <a:defRPr sz="2400">
                  <a:solidFill>
                    <a:schemeClr val="tx1"/>
                  </a:solidFill>
                  <a:latin typeface="Times New Roman" pitchFamily="18" charset="0"/>
                </a:defRPr>
              </a:lvl1pPr>
              <a:lvl2pPr marL="914400" indent="-457200" algn="l">
                <a:defRPr sz="2400">
                  <a:solidFill>
                    <a:schemeClr val="tx1"/>
                  </a:solidFill>
                  <a:latin typeface="Times New Roman" pitchFamily="18" charset="0"/>
                </a:defRPr>
              </a:lvl2pPr>
              <a:lvl3pPr marL="1371600" indent="-457200" algn="l">
                <a:defRPr sz="2400">
                  <a:solidFill>
                    <a:schemeClr val="tx1"/>
                  </a:solidFill>
                  <a:latin typeface="Times New Roman" pitchFamily="18" charset="0"/>
                </a:defRPr>
              </a:lvl3pPr>
              <a:lvl4pPr marL="1828800" indent="-457200" algn="l">
                <a:defRPr sz="2400">
                  <a:solidFill>
                    <a:schemeClr val="tx1"/>
                  </a:solidFill>
                  <a:latin typeface="Times New Roman" pitchFamily="18" charset="0"/>
                </a:defRPr>
              </a:lvl4pPr>
              <a:lvl5pPr marL="2286000" indent="-457200" algn="l">
                <a:defRPr sz="2400">
                  <a:solidFill>
                    <a:schemeClr val="tx1"/>
                  </a:solidFill>
                  <a:latin typeface="Times New Roman" pitchFamily="18" charset="0"/>
                </a:defRPr>
              </a:lvl5pPr>
              <a:lvl6pPr marL="2743200" indent="-457200" eaLnBrk="0" fontAlgn="base" hangingPunct="0">
                <a:spcBef>
                  <a:spcPct val="0"/>
                </a:spcBef>
                <a:spcAft>
                  <a:spcPct val="0"/>
                </a:spcAft>
                <a:defRPr sz="2400">
                  <a:solidFill>
                    <a:schemeClr val="tx1"/>
                  </a:solidFill>
                  <a:latin typeface="Times New Roman" pitchFamily="18" charset="0"/>
                </a:defRPr>
              </a:lvl6pPr>
              <a:lvl7pPr marL="3200400" indent="-457200" eaLnBrk="0" fontAlgn="base" hangingPunct="0">
                <a:spcBef>
                  <a:spcPct val="0"/>
                </a:spcBef>
                <a:spcAft>
                  <a:spcPct val="0"/>
                </a:spcAft>
                <a:defRPr sz="2400">
                  <a:solidFill>
                    <a:schemeClr val="tx1"/>
                  </a:solidFill>
                  <a:latin typeface="Times New Roman" pitchFamily="18" charset="0"/>
                </a:defRPr>
              </a:lvl7pPr>
              <a:lvl8pPr marL="3657600" indent="-457200" eaLnBrk="0" fontAlgn="base" hangingPunct="0">
                <a:spcBef>
                  <a:spcPct val="0"/>
                </a:spcBef>
                <a:spcAft>
                  <a:spcPct val="0"/>
                </a:spcAft>
                <a:defRPr sz="2400">
                  <a:solidFill>
                    <a:schemeClr val="tx1"/>
                  </a:solidFill>
                  <a:latin typeface="Times New Roman" pitchFamily="18" charset="0"/>
                </a:defRPr>
              </a:lvl8pPr>
              <a:lvl9pPr marL="4114800" indent="-457200" eaLnBrk="0" fontAlgn="base" hangingPunct="0">
                <a:spcBef>
                  <a:spcPct val="0"/>
                </a:spcBef>
                <a:spcAft>
                  <a:spcPct val="0"/>
                </a:spcAft>
                <a:defRPr sz="2400">
                  <a:solidFill>
                    <a:schemeClr val="tx1"/>
                  </a:solidFill>
                  <a:latin typeface="Times New Roman" pitchFamily="18" charset="0"/>
                </a:defRPr>
              </a:lvl9pPr>
            </a:lstStyle>
            <a:p>
              <a:pPr>
                <a:lnSpc>
                  <a:spcPct val="90000"/>
                </a:lnSpc>
                <a:spcBef>
                  <a:spcPct val="20000"/>
                </a:spcBef>
                <a:buClr>
                  <a:srgbClr val="66FFFF"/>
                </a:buClr>
                <a:buSzPct val="75000"/>
                <a:buFont typeface="Monotype Sorts" pitchFamily="2" charset="2"/>
                <a:buNone/>
              </a:pPr>
              <a:r>
                <a:rPr lang="en-US">
                  <a:solidFill>
                    <a:srgbClr val="66FFFF"/>
                  </a:solidFill>
                  <a:effectLst>
                    <a:outerShdw blurRad="38100" dist="38100" dir="2700000" algn="tl">
                      <a:srgbClr val="000000"/>
                    </a:outerShdw>
                  </a:effectLst>
                  <a:latin typeface="Book Antiqua" pitchFamily="18" charset="0"/>
                </a:rPr>
                <a:t>5.</a:t>
              </a:r>
              <a:r>
                <a:rPr lang="en-US">
                  <a:effectLst>
                    <a:outerShdw blurRad="38100" dist="38100" dir="2700000" algn="tl">
                      <a:srgbClr val="000000"/>
                    </a:outerShdw>
                  </a:effectLst>
                  <a:latin typeface="Book Antiqua" pitchFamily="18" charset="0"/>
                </a:rPr>
                <a:t>  Using the sampling distribution of     for a value of </a:t>
              </a:r>
              <a:r>
                <a:rPr lang="en-US" i="1">
                  <a:effectLst>
                    <a:outerShdw blurRad="38100" dist="38100" dir="2700000" algn="tl">
                      <a:srgbClr val="000000"/>
                    </a:outerShdw>
                  </a:effectLst>
                  <a:latin typeface="Symbol" pitchFamily="18" charset="2"/>
                </a:rPr>
                <a:t></a:t>
              </a:r>
            </a:p>
            <a:p>
              <a:pPr>
                <a:lnSpc>
                  <a:spcPct val="90000"/>
                </a:lnSpc>
                <a:spcBef>
                  <a:spcPct val="20000"/>
                </a:spcBef>
                <a:buClr>
                  <a:srgbClr val="66FFFF"/>
                </a:buClr>
                <a:buSzPct val="75000"/>
                <a:buFont typeface="Monotype Sorts" pitchFamily="2" charset="2"/>
                <a:buNone/>
              </a:pPr>
              <a:r>
                <a:rPr lang="en-US">
                  <a:effectLst>
                    <a:outerShdw blurRad="38100" dist="38100" dir="2700000" algn="tl">
                      <a:srgbClr val="000000"/>
                    </a:outerShdw>
                  </a:effectLst>
                  <a:latin typeface="Book Antiqua" pitchFamily="18" charset="0"/>
                </a:rPr>
                <a:t>     satisfying the alternative hypothesis, and the acceptance</a:t>
              </a:r>
            </a:p>
            <a:p>
              <a:pPr>
                <a:lnSpc>
                  <a:spcPct val="90000"/>
                </a:lnSpc>
                <a:spcBef>
                  <a:spcPct val="20000"/>
                </a:spcBef>
                <a:buClr>
                  <a:srgbClr val="66FFFF"/>
                </a:buClr>
                <a:buSzPct val="75000"/>
                <a:buFont typeface="Monotype Sorts" pitchFamily="2" charset="2"/>
                <a:buNone/>
              </a:pPr>
              <a:r>
                <a:rPr lang="en-US">
                  <a:effectLst>
                    <a:outerShdw blurRad="38100" dist="38100" dir="2700000" algn="tl">
                      <a:srgbClr val="000000"/>
                    </a:outerShdw>
                  </a:effectLst>
                  <a:latin typeface="Book Antiqua" pitchFamily="18" charset="0"/>
                </a:rPr>
                <a:t>     region from step 4, compute the probability that the</a:t>
              </a:r>
            </a:p>
            <a:p>
              <a:pPr>
                <a:lnSpc>
                  <a:spcPct val="90000"/>
                </a:lnSpc>
                <a:spcBef>
                  <a:spcPct val="20000"/>
                </a:spcBef>
                <a:buClr>
                  <a:srgbClr val="66FFFF"/>
                </a:buClr>
                <a:buSzPct val="75000"/>
                <a:buFont typeface="Monotype Sorts" pitchFamily="2" charset="2"/>
                <a:buNone/>
              </a:pPr>
              <a:r>
                <a:rPr lang="en-US">
                  <a:effectLst>
                    <a:outerShdw blurRad="38100" dist="38100" dir="2700000" algn="tl">
                      <a:srgbClr val="000000"/>
                    </a:outerShdw>
                  </a:effectLst>
                  <a:latin typeface="Book Antiqua" pitchFamily="18" charset="0"/>
                </a:rPr>
                <a:t>     sample mean will be in the acceptance region.  (This is</a:t>
              </a:r>
            </a:p>
            <a:p>
              <a:pPr>
                <a:lnSpc>
                  <a:spcPct val="90000"/>
                </a:lnSpc>
                <a:spcBef>
                  <a:spcPct val="20000"/>
                </a:spcBef>
                <a:buClr>
                  <a:srgbClr val="66FFFF"/>
                </a:buClr>
                <a:buSzPct val="75000"/>
                <a:buFont typeface="Monotype Sorts" pitchFamily="2" charset="2"/>
                <a:buNone/>
              </a:pPr>
              <a:r>
                <a:rPr lang="en-US">
                  <a:effectLst>
                    <a:outerShdw blurRad="38100" dist="38100" dir="2700000" algn="tl">
                      <a:srgbClr val="000000"/>
                    </a:outerShdw>
                  </a:effectLst>
                  <a:latin typeface="Book Antiqua" pitchFamily="18" charset="0"/>
                </a:rPr>
                <a:t>     the probability of making a Type II error at the chosen</a:t>
              </a:r>
            </a:p>
            <a:p>
              <a:pPr>
                <a:lnSpc>
                  <a:spcPct val="90000"/>
                </a:lnSpc>
                <a:spcBef>
                  <a:spcPct val="20000"/>
                </a:spcBef>
                <a:buClr>
                  <a:srgbClr val="66FFFF"/>
                </a:buClr>
                <a:buSzPct val="75000"/>
                <a:buFont typeface="Monotype Sorts" pitchFamily="2" charset="2"/>
                <a:buNone/>
              </a:pPr>
              <a:r>
                <a:rPr lang="en-US">
                  <a:effectLst>
                    <a:outerShdw blurRad="38100" dist="38100" dir="2700000" algn="tl">
                      <a:srgbClr val="000000"/>
                    </a:outerShdw>
                  </a:effectLst>
                  <a:latin typeface="Book Antiqua" pitchFamily="18" charset="0"/>
                </a:rPr>
                <a:t>     level of </a:t>
              </a:r>
              <a:r>
                <a:rPr lang="en-US" i="1">
                  <a:effectLst>
                    <a:outerShdw blurRad="38100" dist="38100" dir="2700000" algn="tl">
                      <a:srgbClr val="000000"/>
                    </a:outerShdw>
                  </a:effectLst>
                  <a:latin typeface="Symbol" pitchFamily="18" charset="2"/>
                </a:rPr>
                <a:t>m </a:t>
              </a:r>
              <a:r>
                <a:rPr lang="en-US">
                  <a:effectLst>
                    <a:outerShdw blurRad="38100" dist="38100" dir="2700000" algn="tl">
                      <a:srgbClr val="000000"/>
                    </a:outerShdw>
                  </a:effectLst>
                  <a:latin typeface="Book Antiqua" pitchFamily="18" charset="0"/>
                </a:rPr>
                <a:t>.)</a:t>
              </a:r>
            </a:p>
            <a:p>
              <a:endParaRPr lang="en-US">
                <a:effectLst>
                  <a:outerShdw blurRad="38100" dist="38100" dir="2700000" algn="tl">
                    <a:srgbClr val="000000"/>
                  </a:outerShdw>
                </a:effectLst>
                <a:latin typeface="Book Antiqua" pitchFamily="18" charset="0"/>
              </a:endParaRPr>
            </a:p>
          </p:txBody>
        </p:sp>
        <p:graphicFrame>
          <p:nvGraphicFramePr>
            <p:cNvPr id="6" name="Object 6">
              <a:hlinkClick r:id="" action="ppaction://ole?verb=0"/>
            </p:cNvPr>
            <p:cNvGraphicFramePr>
              <a:graphicFrameLocks/>
            </p:cNvGraphicFramePr>
            <p:nvPr/>
          </p:nvGraphicFramePr>
          <p:xfrm>
            <a:off x="3720" y="1555"/>
            <a:ext cx="159" cy="172"/>
          </p:xfrm>
          <a:graphic>
            <a:graphicData uri="http://schemas.openxmlformats.org/presentationml/2006/ole">
              <mc:AlternateContent xmlns:mc="http://schemas.openxmlformats.org/markup-compatibility/2006">
                <mc:Choice xmlns:v="urn:schemas-microsoft-com:vml" Requires="v">
                  <p:oleObj spid="_x0000_s331790" name="Equation" r:id="rId3" imgW="279360" imgH="285480" progId="Equation.3">
                    <p:embed/>
                  </p:oleObj>
                </mc:Choice>
                <mc:Fallback>
                  <p:oleObj name="Equation" r:id="rId3" imgW="279360" imgH="285480" progId="Equation.3">
                    <p:embed/>
                    <p:pic>
                      <p:nvPicPr>
                        <p:cNvPr id="0" nam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20" y="1555"/>
                          <a:ext cx="159" cy="1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sp>
        <p:nvSpPr>
          <p:cNvPr id="7" name="AutoShape 7"/>
          <p:cNvSpPr>
            <a:spLocks noChangeArrowheads="1"/>
          </p:cNvSpPr>
          <p:nvPr/>
        </p:nvSpPr>
        <p:spPr bwMode="auto">
          <a:xfrm rot="5400000">
            <a:off x="409575" y="12509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8" name="AutoShape 8"/>
          <p:cNvSpPr>
            <a:spLocks noChangeArrowheads="1"/>
          </p:cNvSpPr>
          <p:nvPr/>
        </p:nvSpPr>
        <p:spPr bwMode="auto">
          <a:xfrm rot="5400000">
            <a:off x="409575" y="24892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extLst>
      <p:ext uri="{BB962C8B-B14F-4D97-AF65-F5344CB8AC3E}">
        <p14:creationId xmlns:p14="http://schemas.microsoft.com/office/powerpoint/2010/main" val="958653586"/>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p:tgtEl>
                                          <p:spTgt spid="7"/>
                                        </p:tgtEl>
                                        <p:attrNameLst>
                                          <p:attrName>ppt_x</p:attrName>
                                        </p:attrNameLst>
                                      </p:cBhvr>
                                      <p:tavLst>
                                        <p:tav tm="0">
                                          <p:val>
                                            <p:strVal val="#ppt_x-#ppt_w*1.125000"/>
                                          </p:val>
                                        </p:tav>
                                        <p:tav tm="100000">
                                          <p:val>
                                            <p:strVal val="#ppt_x"/>
                                          </p:val>
                                        </p:tav>
                                      </p:tavLst>
                                    </p:anim>
                                    <p:animEffect transition="in" filter="wipe(right)">
                                      <p:cBhvr>
                                        <p:cTn id="8" dur="500"/>
                                        <p:tgtEl>
                                          <p:spTgt spid="7"/>
                                        </p:tgtEl>
                                      </p:cBhvr>
                                    </p:animEffect>
                                  </p:childTnLst>
                                  <p:subTnLst>
                                    <p:set>
                                      <p:cBhvr override="childStyle">
                                        <p:cTn dur="1" fill="hold" display="0" masterRel="nextClick" afterEffect="1"/>
                                        <p:tgtEl>
                                          <p:spTgt spid="7"/>
                                        </p:tgtEl>
                                        <p:attrNameLst>
                                          <p:attrName>style.visibility</p:attrName>
                                        </p:attrNameLst>
                                      </p:cBhvr>
                                      <p:to>
                                        <p:strVal val="hidden"/>
                                      </p:to>
                                    </p:set>
                                  </p:subTnLst>
                                </p:cTn>
                              </p:par>
                            </p:childTnLst>
                          </p:cTn>
                        </p:par>
                      </p:childTnLst>
                    </p:cTn>
                  </p:par>
                  <p:par>
                    <p:cTn id="9" fill="hold">
                      <p:stCondLst>
                        <p:cond delay="indefinite"/>
                      </p:stCondLst>
                      <p:childTnLst>
                        <p:par>
                          <p:cTn id="10" fill="hold">
                            <p:stCondLst>
                              <p:cond delay="0"/>
                            </p:stCondLst>
                            <p:childTnLst>
                              <p:par>
                                <p:cTn id="11" presetID="12" presetClass="entr" presetSubtype="1"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p:tgtEl>
                                          <p:spTgt spid="3"/>
                                        </p:tgtEl>
                                        <p:attrNameLst>
                                          <p:attrName>ppt_y</p:attrName>
                                        </p:attrNameLst>
                                      </p:cBhvr>
                                      <p:tavLst>
                                        <p:tav tm="0">
                                          <p:val>
                                            <p:strVal val="#ppt_y-#ppt_h*1.125000"/>
                                          </p:val>
                                        </p:tav>
                                        <p:tav tm="100000">
                                          <p:val>
                                            <p:strVal val="#ppt_y"/>
                                          </p:val>
                                        </p:tav>
                                      </p:tavLst>
                                    </p:anim>
                                    <p:animEffect transition="in" filter="wipe(down)">
                                      <p:cBhvr>
                                        <p:cTn id="14" dur="500"/>
                                        <p:tgtEl>
                                          <p:spTgt spid="3"/>
                                        </p:tgtEl>
                                      </p:cBhvr>
                                    </p:animEffect>
                                  </p:childTnLst>
                                </p:cTn>
                              </p:par>
                            </p:childTnLst>
                          </p:cTn>
                        </p:par>
                        <p:par>
                          <p:cTn id="15" fill="hold">
                            <p:stCondLst>
                              <p:cond delay="500"/>
                            </p:stCondLst>
                            <p:childTnLst>
                              <p:par>
                                <p:cTn id="16" presetID="12" presetClass="entr" presetSubtype="8" fill="hold" grpId="0" nodeType="afterEffect">
                                  <p:stCondLst>
                                    <p:cond delay="2000"/>
                                  </p:stCondLst>
                                  <p:childTnLst>
                                    <p:set>
                                      <p:cBhvr>
                                        <p:cTn id="17" dur="1" fill="hold">
                                          <p:stCondLst>
                                            <p:cond delay="0"/>
                                          </p:stCondLst>
                                        </p:cTn>
                                        <p:tgtEl>
                                          <p:spTgt spid="8"/>
                                        </p:tgtEl>
                                        <p:attrNameLst>
                                          <p:attrName>style.visibility</p:attrName>
                                        </p:attrNameLst>
                                      </p:cBhvr>
                                      <p:to>
                                        <p:strVal val="visible"/>
                                      </p:to>
                                    </p:set>
                                    <p:anim calcmode="lin" valueType="num">
                                      <p:cBhvr additive="base">
                                        <p:cTn id="18" dur="500"/>
                                        <p:tgtEl>
                                          <p:spTgt spid="8"/>
                                        </p:tgtEl>
                                        <p:attrNameLst>
                                          <p:attrName>ppt_x</p:attrName>
                                        </p:attrNameLst>
                                      </p:cBhvr>
                                      <p:tavLst>
                                        <p:tav tm="0">
                                          <p:val>
                                            <p:strVal val="#ppt_x-#ppt_w*1.125000"/>
                                          </p:val>
                                        </p:tav>
                                        <p:tav tm="100000">
                                          <p:val>
                                            <p:strVal val="#ppt_x"/>
                                          </p:val>
                                        </p:tav>
                                      </p:tavLst>
                                    </p:anim>
                                    <p:animEffect transition="in" filter="wipe(right)">
                                      <p:cBhvr>
                                        <p:cTn id="19" dur="500"/>
                                        <p:tgtEl>
                                          <p:spTgt spid="8"/>
                                        </p:tgtEl>
                                      </p:cBhvr>
                                    </p:animEffect>
                                  </p:childTnLst>
                                  <p:subTnLst>
                                    <p:set>
                                      <p:cBhvr override="childStyle">
                                        <p:cTn dur="1" fill="hold" display="0" masterRel="nextClick" afterEffect="1"/>
                                        <p:tgtEl>
                                          <p:spTgt spid="8"/>
                                        </p:tgtEl>
                                        <p:attrNameLst>
                                          <p:attrName>style.visibility</p:attrName>
                                        </p:attrNameLst>
                                      </p:cBhvr>
                                      <p:to>
                                        <p:strVal val="hidden"/>
                                      </p:to>
                                    </p:set>
                                  </p:subTnLst>
                                </p:cTn>
                              </p:par>
                            </p:childTnLst>
                          </p:cTn>
                        </p:par>
                      </p:childTnLst>
                    </p:cTn>
                  </p:par>
                  <p:par>
                    <p:cTn id="20" fill="hold">
                      <p:stCondLst>
                        <p:cond delay="indefinite"/>
                      </p:stCondLst>
                      <p:childTnLst>
                        <p:par>
                          <p:cTn id="21" fill="hold">
                            <p:stCondLst>
                              <p:cond delay="0"/>
                            </p:stCondLst>
                            <p:childTnLst>
                              <p:par>
                                <p:cTn id="22" presetID="12" presetClass="entr" presetSubtype="1" fill="hold" nodeType="clickEffect">
                                  <p:stCondLst>
                                    <p:cond delay="0"/>
                                  </p:stCondLst>
                                  <p:childTnLst>
                                    <p:set>
                                      <p:cBhvr>
                                        <p:cTn id="23" dur="1" fill="hold">
                                          <p:stCondLst>
                                            <p:cond delay="0"/>
                                          </p:stCondLst>
                                        </p:cTn>
                                        <p:tgtEl>
                                          <p:spTgt spid="4"/>
                                        </p:tgtEl>
                                        <p:attrNameLst>
                                          <p:attrName>style.visibility</p:attrName>
                                        </p:attrNameLst>
                                      </p:cBhvr>
                                      <p:to>
                                        <p:strVal val="visible"/>
                                      </p:to>
                                    </p:set>
                                    <p:anim calcmode="lin" valueType="num">
                                      <p:cBhvr additive="base">
                                        <p:cTn id="24" dur="500"/>
                                        <p:tgtEl>
                                          <p:spTgt spid="4"/>
                                        </p:tgtEl>
                                        <p:attrNameLst>
                                          <p:attrName>ppt_y</p:attrName>
                                        </p:attrNameLst>
                                      </p:cBhvr>
                                      <p:tavLst>
                                        <p:tav tm="0">
                                          <p:val>
                                            <p:strVal val="#ppt_y-#ppt_h*1.125000"/>
                                          </p:val>
                                        </p:tav>
                                        <p:tav tm="100000">
                                          <p:val>
                                            <p:strVal val="#ppt_y"/>
                                          </p:val>
                                        </p:tav>
                                      </p:tavLst>
                                    </p:anim>
                                    <p:animEffect transition="in" filter="wipe(down)">
                                      <p:cBhvr>
                                        <p:cTn id="2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P spid="7" grpId="0" animBg="1"/>
      <p:bldP spid="8" grpId="0" animBg="1"/>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 name="Rectangle 165"/>
          <p:cNvSpPr>
            <a:spLocks noChangeArrowheads="1"/>
          </p:cNvSpPr>
          <p:nvPr/>
        </p:nvSpPr>
        <p:spPr bwMode="auto">
          <a:xfrm>
            <a:off x="684213" y="1090613"/>
            <a:ext cx="6096000" cy="471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p>
            <a:pPr algn="l">
              <a:lnSpc>
                <a:spcPct val="90000"/>
              </a:lnSpc>
              <a:spcBef>
                <a:spcPct val="20000"/>
              </a:spcBef>
              <a:buClr>
                <a:srgbClr val="66FFFF"/>
              </a:buClr>
              <a:buSzPct val="75000"/>
              <a:buFont typeface="Monotype Sorts" pitchFamily="2" charset="2"/>
              <a:buChar char="n"/>
            </a:pPr>
            <a:r>
              <a:rPr lang="en-US" sz="2400">
                <a:solidFill>
                  <a:srgbClr val="66FFFF"/>
                </a:solidFill>
                <a:effectLst>
                  <a:outerShdw blurRad="38100" dist="38100" dir="2700000" algn="tl">
                    <a:srgbClr val="000000"/>
                  </a:outerShdw>
                </a:effectLst>
                <a:latin typeface="Book Antiqua" pitchFamily="18" charset="0"/>
              </a:rPr>
              <a:t>   Example:  Metro EMS (revisited)</a:t>
            </a:r>
            <a:endParaRPr lang="en-US" sz="2400">
              <a:effectLst>
                <a:outerShdw blurRad="38100" dist="38100" dir="2700000" algn="tl">
                  <a:srgbClr val="000000"/>
                </a:outerShdw>
              </a:effectLst>
              <a:latin typeface="Book Antiqua" pitchFamily="18" charset="0"/>
            </a:endParaRPr>
          </a:p>
        </p:txBody>
      </p:sp>
      <p:sp>
        <p:nvSpPr>
          <p:cNvPr id="166" name="Text Box 166"/>
          <p:cNvSpPr txBox="1">
            <a:spLocks noChangeArrowheads="1"/>
          </p:cNvSpPr>
          <p:nvPr/>
        </p:nvSpPr>
        <p:spPr bwMode="auto">
          <a:xfrm>
            <a:off x="708025" y="3161180"/>
            <a:ext cx="7816563" cy="14957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lnSpc>
                <a:spcPct val="80000"/>
              </a:lnSpc>
              <a:spcBef>
                <a:spcPct val="20000"/>
              </a:spcBef>
              <a:buClr>
                <a:srgbClr val="66FFFF"/>
              </a:buClr>
              <a:buSzPct val="75000"/>
              <a:buFont typeface="Monotype Sorts" pitchFamily="2" charset="2"/>
              <a:buNone/>
            </a:pPr>
            <a:r>
              <a:rPr lang="en-US" sz="2400" dirty="0">
                <a:effectLst>
                  <a:outerShdw blurRad="38100" dist="38100" dir="2700000" algn="tl">
                    <a:srgbClr val="000000"/>
                  </a:outerShdw>
                </a:effectLst>
                <a:latin typeface="Book Antiqua" pitchFamily="18" charset="0"/>
              </a:rPr>
              <a:t>     The EMS director wants to perform a hypothesis test,</a:t>
            </a:r>
          </a:p>
          <a:p>
            <a:pPr algn="l">
              <a:lnSpc>
                <a:spcPct val="80000"/>
              </a:lnSpc>
              <a:spcBef>
                <a:spcPct val="20000"/>
              </a:spcBef>
              <a:buClr>
                <a:srgbClr val="66FFFF"/>
              </a:buClr>
              <a:buSzPct val="75000"/>
              <a:buFont typeface="Monotype Sorts" pitchFamily="2" charset="2"/>
              <a:buNone/>
            </a:pPr>
            <a:r>
              <a:rPr lang="en-US" sz="2400" dirty="0">
                <a:effectLst>
                  <a:outerShdw blurRad="38100" dist="38100" dir="2700000" algn="tl">
                    <a:srgbClr val="000000"/>
                  </a:outerShdw>
                </a:effectLst>
                <a:latin typeface="Book Antiqua" pitchFamily="18" charset="0"/>
              </a:rPr>
              <a:t>with a .05 level of significance, to determine whether or</a:t>
            </a:r>
          </a:p>
          <a:p>
            <a:pPr algn="l">
              <a:lnSpc>
                <a:spcPct val="80000"/>
              </a:lnSpc>
              <a:spcBef>
                <a:spcPct val="20000"/>
              </a:spcBef>
              <a:buClr>
                <a:srgbClr val="66FFFF"/>
              </a:buClr>
              <a:buSzPct val="75000"/>
              <a:buFont typeface="Monotype Sorts" pitchFamily="2" charset="2"/>
              <a:buNone/>
            </a:pPr>
            <a:r>
              <a:rPr lang="en-US" sz="2400" dirty="0">
                <a:effectLst>
                  <a:outerShdw blurRad="38100" dist="38100" dir="2700000" algn="tl">
                    <a:srgbClr val="000000"/>
                  </a:outerShdw>
                </a:effectLst>
                <a:latin typeface="Book Antiqua" pitchFamily="18" charset="0"/>
              </a:rPr>
              <a:t>not the service goal of 12 minutes or less is being</a:t>
            </a:r>
          </a:p>
          <a:p>
            <a:pPr algn="l">
              <a:lnSpc>
                <a:spcPct val="80000"/>
              </a:lnSpc>
              <a:spcBef>
                <a:spcPct val="20000"/>
              </a:spcBef>
              <a:buClr>
                <a:srgbClr val="66FFFF"/>
              </a:buClr>
              <a:buSzPct val="75000"/>
              <a:buFont typeface="Monotype Sorts" pitchFamily="2" charset="2"/>
              <a:buNone/>
            </a:pPr>
            <a:r>
              <a:rPr lang="en-US" sz="2400" dirty="0">
                <a:effectLst>
                  <a:outerShdw blurRad="38100" dist="38100" dir="2700000" algn="tl">
                    <a:srgbClr val="000000"/>
                  </a:outerShdw>
                </a:effectLst>
                <a:latin typeface="Book Antiqua" pitchFamily="18" charset="0"/>
              </a:rPr>
              <a:t>achieved.</a:t>
            </a:r>
          </a:p>
        </p:txBody>
      </p:sp>
      <p:sp>
        <p:nvSpPr>
          <p:cNvPr id="167" name="Text Box 167"/>
          <p:cNvSpPr txBox="1">
            <a:spLocks noChangeArrowheads="1"/>
          </p:cNvSpPr>
          <p:nvPr/>
        </p:nvSpPr>
        <p:spPr bwMode="auto">
          <a:xfrm>
            <a:off x="708025" y="1614488"/>
            <a:ext cx="7750175" cy="14957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l">
              <a:lnSpc>
                <a:spcPct val="80000"/>
              </a:lnSpc>
              <a:spcBef>
                <a:spcPct val="20000"/>
              </a:spcBef>
              <a:buClr>
                <a:srgbClr val="66FFFF"/>
              </a:buClr>
              <a:buSzPct val="75000"/>
              <a:buFont typeface="Monotype Sorts" pitchFamily="2" charset="2"/>
              <a:buNone/>
            </a:pPr>
            <a:r>
              <a:rPr lang="en-US" sz="2400" dirty="0">
                <a:effectLst>
                  <a:outerShdw blurRad="38100" dist="38100" dir="2700000" algn="tl">
                    <a:srgbClr val="000000"/>
                  </a:outerShdw>
                </a:effectLst>
                <a:latin typeface="Book Antiqua" pitchFamily="18" charset="0"/>
              </a:rPr>
              <a:t>     Recall that the response times for a random sample </a:t>
            </a:r>
          </a:p>
          <a:p>
            <a:pPr algn="l">
              <a:lnSpc>
                <a:spcPct val="80000"/>
              </a:lnSpc>
              <a:spcBef>
                <a:spcPct val="20000"/>
              </a:spcBef>
              <a:buClr>
                <a:srgbClr val="66FFFF"/>
              </a:buClr>
              <a:buSzPct val="75000"/>
              <a:buFont typeface="Monotype Sorts" pitchFamily="2" charset="2"/>
              <a:buNone/>
            </a:pPr>
            <a:r>
              <a:rPr lang="en-US" sz="2400" dirty="0">
                <a:effectLst>
                  <a:outerShdw blurRad="38100" dist="38100" dir="2700000" algn="tl">
                    <a:srgbClr val="000000"/>
                  </a:outerShdw>
                </a:effectLst>
                <a:latin typeface="Book Antiqua" pitchFamily="18" charset="0"/>
              </a:rPr>
              <a:t>of 40 medical emergencies were tabulated.  The sample </a:t>
            </a:r>
          </a:p>
          <a:p>
            <a:pPr algn="l">
              <a:lnSpc>
                <a:spcPct val="80000"/>
              </a:lnSpc>
              <a:spcBef>
                <a:spcPct val="20000"/>
              </a:spcBef>
              <a:buClr>
                <a:srgbClr val="66FFFF"/>
              </a:buClr>
              <a:buSzPct val="75000"/>
              <a:buFont typeface="Monotype Sorts" pitchFamily="2" charset="2"/>
              <a:buNone/>
            </a:pPr>
            <a:r>
              <a:rPr lang="en-US" sz="2400" dirty="0">
                <a:effectLst>
                  <a:outerShdw blurRad="38100" dist="38100" dir="2700000" algn="tl">
                    <a:srgbClr val="000000"/>
                  </a:outerShdw>
                </a:effectLst>
                <a:latin typeface="Book Antiqua" pitchFamily="18" charset="0"/>
              </a:rPr>
              <a:t>mean is 13.25 minutes.  The population standard </a:t>
            </a:r>
          </a:p>
          <a:p>
            <a:pPr algn="l">
              <a:lnSpc>
                <a:spcPct val="80000"/>
              </a:lnSpc>
              <a:spcBef>
                <a:spcPct val="20000"/>
              </a:spcBef>
              <a:buClr>
                <a:srgbClr val="66FFFF"/>
              </a:buClr>
              <a:buSzPct val="75000"/>
              <a:buFont typeface="Monotype Sorts" pitchFamily="2" charset="2"/>
              <a:buNone/>
            </a:pPr>
            <a:r>
              <a:rPr lang="en-US" sz="2400" dirty="0">
                <a:effectLst>
                  <a:outerShdw blurRad="38100" dist="38100" dir="2700000" algn="tl">
                    <a:srgbClr val="000000"/>
                  </a:outerShdw>
                </a:effectLst>
                <a:latin typeface="Book Antiqua" pitchFamily="18" charset="0"/>
              </a:rPr>
              <a:t>deviation is believed to be 3.2 minutes.</a:t>
            </a:r>
          </a:p>
        </p:txBody>
      </p:sp>
      <p:sp>
        <p:nvSpPr>
          <p:cNvPr id="168" name="AutoShape 168"/>
          <p:cNvSpPr>
            <a:spLocks noChangeArrowheads="1"/>
          </p:cNvSpPr>
          <p:nvPr/>
        </p:nvSpPr>
        <p:spPr bwMode="auto">
          <a:xfrm rot="5400000">
            <a:off x="409575" y="16891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69" name="AutoShape 169"/>
          <p:cNvSpPr>
            <a:spLocks noChangeArrowheads="1"/>
          </p:cNvSpPr>
          <p:nvPr/>
        </p:nvSpPr>
        <p:spPr bwMode="auto">
          <a:xfrm rot="5400000">
            <a:off x="409575" y="3235792"/>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70" name="Rectangle 170"/>
          <p:cNvSpPr>
            <a:spLocks noChangeArrowheads="1"/>
          </p:cNvSpPr>
          <p:nvPr/>
        </p:nvSpPr>
        <p:spPr bwMode="auto">
          <a:xfrm>
            <a:off x="685800" y="147638"/>
            <a:ext cx="7772400" cy="814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Calculating the Probability</a:t>
            </a:r>
            <a:br>
              <a:rPr lang="en-US" sz="2800">
                <a:solidFill>
                  <a:srgbClr val="66FFFF"/>
                </a:solidFill>
                <a:effectLst>
                  <a:outerShdw blurRad="38100" dist="38100" dir="2700000" algn="tl">
                    <a:srgbClr val="000000"/>
                  </a:outerShdw>
                </a:effectLst>
                <a:latin typeface="Book Antiqua" pitchFamily="18" charset="0"/>
              </a:rPr>
            </a:br>
            <a:r>
              <a:rPr lang="en-US" sz="2800">
                <a:solidFill>
                  <a:srgbClr val="66FFFF"/>
                </a:solidFill>
                <a:effectLst>
                  <a:outerShdw blurRad="38100" dist="38100" dir="2700000" algn="tl">
                    <a:srgbClr val="000000"/>
                  </a:outerShdw>
                </a:effectLst>
                <a:latin typeface="Book Antiqua" pitchFamily="18" charset="0"/>
              </a:rPr>
              <a:t> of a Type II Error</a:t>
            </a:r>
          </a:p>
        </p:txBody>
      </p:sp>
    </p:spTree>
    <p:extLst>
      <p:ext uri="{BB962C8B-B14F-4D97-AF65-F5344CB8AC3E}">
        <p14:creationId xmlns:p14="http://schemas.microsoft.com/office/powerpoint/2010/main" val="4139121063"/>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168"/>
                                        </p:tgtEl>
                                        <p:attrNameLst>
                                          <p:attrName>style.visibility</p:attrName>
                                        </p:attrNameLst>
                                      </p:cBhvr>
                                      <p:to>
                                        <p:strVal val="visible"/>
                                      </p:to>
                                    </p:set>
                                    <p:anim calcmode="lin" valueType="num">
                                      <p:cBhvr additive="base">
                                        <p:cTn id="7" dur="500"/>
                                        <p:tgtEl>
                                          <p:spTgt spid="168"/>
                                        </p:tgtEl>
                                        <p:attrNameLst>
                                          <p:attrName>ppt_x</p:attrName>
                                        </p:attrNameLst>
                                      </p:cBhvr>
                                      <p:tavLst>
                                        <p:tav tm="0">
                                          <p:val>
                                            <p:strVal val="#ppt_x-#ppt_w*1.125000"/>
                                          </p:val>
                                        </p:tav>
                                        <p:tav tm="100000">
                                          <p:val>
                                            <p:strVal val="#ppt_x"/>
                                          </p:val>
                                        </p:tav>
                                      </p:tavLst>
                                    </p:anim>
                                    <p:animEffect transition="in" filter="wipe(right)">
                                      <p:cBhvr>
                                        <p:cTn id="8" dur="500"/>
                                        <p:tgtEl>
                                          <p:spTgt spid="168"/>
                                        </p:tgtEl>
                                      </p:cBhvr>
                                    </p:animEffect>
                                  </p:childTnLst>
                                  <p:subTnLst>
                                    <p:set>
                                      <p:cBhvr override="childStyle">
                                        <p:cTn dur="1" fill="hold" display="0" masterRel="nextClick" afterEffect="1"/>
                                        <p:tgtEl>
                                          <p:spTgt spid="168"/>
                                        </p:tgtEl>
                                        <p:attrNameLst>
                                          <p:attrName>style.visibility</p:attrName>
                                        </p:attrNameLst>
                                      </p:cBhvr>
                                      <p:to>
                                        <p:strVal val="hidden"/>
                                      </p:to>
                                    </p:set>
                                  </p:subTnLst>
                                </p:cTn>
                              </p:par>
                            </p:childTnLst>
                          </p:cTn>
                        </p:par>
                      </p:childTnLst>
                    </p:cTn>
                  </p:par>
                  <p:par>
                    <p:cTn id="9" fill="hold">
                      <p:stCondLst>
                        <p:cond delay="indefinite"/>
                      </p:stCondLst>
                      <p:childTnLst>
                        <p:par>
                          <p:cTn id="10" fill="hold">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167"/>
                                        </p:tgtEl>
                                        <p:attrNameLst>
                                          <p:attrName>style.visibility</p:attrName>
                                        </p:attrNameLst>
                                      </p:cBhvr>
                                      <p:to>
                                        <p:strVal val="visible"/>
                                      </p:to>
                                    </p:set>
                                    <p:animEffect transition="in" filter="blinds(horizontal)">
                                      <p:cBhvr>
                                        <p:cTn id="13" dur="500"/>
                                        <p:tgtEl>
                                          <p:spTgt spid="167"/>
                                        </p:tgtEl>
                                      </p:cBhvr>
                                    </p:animEffect>
                                  </p:childTnLst>
                                </p:cTn>
                              </p:par>
                            </p:childTnLst>
                          </p:cTn>
                        </p:par>
                        <p:par>
                          <p:cTn id="14" fill="hold">
                            <p:stCondLst>
                              <p:cond delay="500"/>
                            </p:stCondLst>
                            <p:childTnLst>
                              <p:par>
                                <p:cTn id="15" presetID="12" presetClass="entr" presetSubtype="8" fill="hold" grpId="0" nodeType="afterEffect">
                                  <p:stCondLst>
                                    <p:cond delay="3000"/>
                                  </p:stCondLst>
                                  <p:childTnLst>
                                    <p:set>
                                      <p:cBhvr>
                                        <p:cTn id="16" dur="1" fill="hold">
                                          <p:stCondLst>
                                            <p:cond delay="0"/>
                                          </p:stCondLst>
                                        </p:cTn>
                                        <p:tgtEl>
                                          <p:spTgt spid="169"/>
                                        </p:tgtEl>
                                        <p:attrNameLst>
                                          <p:attrName>style.visibility</p:attrName>
                                        </p:attrNameLst>
                                      </p:cBhvr>
                                      <p:to>
                                        <p:strVal val="visible"/>
                                      </p:to>
                                    </p:set>
                                    <p:anim calcmode="lin" valueType="num">
                                      <p:cBhvr additive="base">
                                        <p:cTn id="17" dur="500"/>
                                        <p:tgtEl>
                                          <p:spTgt spid="169"/>
                                        </p:tgtEl>
                                        <p:attrNameLst>
                                          <p:attrName>ppt_x</p:attrName>
                                        </p:attrNameLst>
                                      </p:cBhvr>
                                      <p:tavLst>
                                        <p:tav tm="0">
                                          <p:val>
                                            <p:strVal val="#ppt_x-#ppt_w*1.125000"/>
                                          </p:val>
                                        </p:tav>
                                        <p:tav tm="100000">
                                          <p:val>
                                            <p:strVal val="#ppt_x"/>
                                          </p:val>
                                        </p:tav>
                                      </p:tavLst>
                                    </p:anim>
                                    <p:animEffect transition="in" filter="wipe(right)">
                                      <p:cBhvr>
                                        <p:cTn id="18" dur="500"/>
                                        <p:tgtEl>
                                          <p:spTgt spid="169"/>
                                        </p:tgtEl>
                                      </p:cBhvr>
                                    </p:animEffect>
                                  </p:childTnLst>
                                  <p:subTnLst>
                                    <p:set>
                                      <p:cBhvr override="childStyle">
                                        <p:cTn dur="1" fill="hold" display="0" masterRel="nextClick" afterEffect="1"/>
                                        <p:tgtEl>
                                          <p:spTgt spid="169"/>
                                        </p:tgtEl>
                                        <p:attrNameLst>
                                          <p:attrName>style.visibility</p:attrName>
                                        </p:attrNameLst>
                                      </p:cBhvr>
                                      <p:to>
                                        <p:strVal val="hidden"/>
                                      </p:to>
                                    </p:set>
                                  </p:sub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166"/>
                                        </p:tgtEl>
                                        <p:attrNameLst>
                                          <p:attrName>style.visibility</p:attrName>
                                        </p:attrNameLst>
                                      </p:cBhvr>
                                      <p:to>
                                        <p:strVal val="visible"/>
                                      </p:to>
                                    </p:set>
                                    <p:animEffect transition="in" filter="blinds(horizontal)">
                                      <p:cBhvr>
                                        <p:cTn id="23" dur="500"/>
                                        <p:tgtEl>
                                          <p:spTgt spid="1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6" grpId="0" autoUpdateAnimBg="0"/>
      <p:bldP spid="167" grpId="0" autoUpdateAnimBg="0"/>
      <p:bldP spid="168" grpId="0" animBg="1"/>
      <p:bldP spid="169" grpId="0" animBg="1"/>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a:hlinkClick r:id="" action="ppaction://ole?verb=0"/>
          </p:cNvPr>
          <p:cNvGraphicFramePr>
            <a:graphicFrameLocks/>
          </p:cNvGraphicFramePr>
          <p:nvPr/>
        </p:nvGraphicFramePr>
        <p:xfrm>
          <a:off x="3159125" y="2882900"/>
          <a:ext cx="2547938" cy="755650"/>
        </p:xfrm>
        <a:graphic>
          <a:graphicData uri="http://schemas.openxmlformats.org/presentationml/2006/ole">
            <mc:AlternateContent xmlns:mc="http://schemas.openxmlformats.org/markup-compatibility/2006">
              <mc:Choice xmlns:v="urn:schemas-microsoft-com:vml" Requires="v">
                <p:oleObj spid="_x0000_s332828" name="Equation" r:id="rId3" imgW="1257120" imgH="380880" progId="Equation.DSMT4">
                  <p:embed/>
                </p:oleObj>
              </mc:Choice>
              <mc:Fallback>
                <p:oleObj name="Equation" r:id="rId3" imgW="1257120" imgH="380880" progId="Equation.DSMT4">
                  <p:embed/>
                  <p:pic>
                    <p:nvPicPr>
                      <p:cNvPr id="0" nam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59125" y="2882900"/>
                        <a:ext cx="2547938" cy="755650"/>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aphicFrame>
        <p:nvGraphicFramePr>
          <p:cNvPr id="3" name="Object 3"/>
          <p:cNvGraphicFramePr>
            <a:graphicFrameLocks noChangeAspect="1"/>
          </p:cNvGraphicFramePr>
          <p:nvPr/>
        </p:nvGraphicFramePr>
        <p:xfrm>
          <a:off x="2516188" y="3736975"/>
          <a:ext cx="4071937" cy="862013"/>
        </p:xfrm>
        <a:graphic>
          <a:graphicData uri="http://schemas.openxmlformats.org/presentationml/2006/ole">
            <mc:AlternateContent xmlns:mc="http://schemas.openxmlformats.org/markup-compatibility/2006">
              <mc:Choice xmlns:v="urn:schemas-microsoft-com:vml" Requires="v">
                <p:oleObj spid="_x0000_s332829" name="Equation" r:id="rId5" imgW="1854000" imgH="406080" progId="Equation.DSMT4">
                  <p:embed/>
                </p:oleObj>
              </mc:Choice>
              <mc:Fallback>
                <p:oleObj name="Equation" r:id="rId5" imgW="1854000" imgH="406080" progId="Equation.DSMT4">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16188" y="3736975"/>
                        <a:ext cx="4071937" cy="862013"/>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06" name="AutoShape 106"/>
          <p:cNvSpPr>
            <a:spLocks noChangeArrowheads="1"/>
          </p:cNvSpPr>
          <p:nvPr/>
        </p:nvSpPr>
        <p:spPr bwMode="auto">
          <a:xfrm rot="5400000">
            <a:off x="752475" y="12128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07" name="AutoShape 107"/>
          <p:cNvSpPr>
            <a:spLocks noChangeArrowheads="1"/>
          </p:cNvSpPr>
          <p:nvPr/>
        </p:nvSpPr>
        <p:spPr bwMode="auto">
          <a:xfrm rot="5400000">
            <a:off x="752475" y="17272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08" name="AutoShape 108"/>
          <p:cNvSpPr>
            <a:spLocks noChangeArrowheads="1"/>
          </p:cNvSpPr>
          <p:nvPr/>
        </p:nvSpPr>
        <p:spPr bwMode="auto">
          <a:xfrm rot="5400000">
            <a:off x="752475" y="21463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09" name="AutoShape 109"/>
          <p:cNvSpPr>
            <a:spLocks noChangeArrowheads="1"/>
          </p:cNvSpPr>
          <p:nvPr/>
        </p:nvSpPr>
        <p:spPr bwMode="auto">
          <a:xfrm rot="5400000">
            <a:off x="752475" y="47561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grpSp>
        <p:nvGrpSpPr>
          <p:cNvPr id="110" name="Group 110"/>
          <p:cNvGrpSpPr>
            <a:grpSpLocks/>
          </p:cNvGrpSpPr>
          <p:nvPr/>
        </p:nvGrpSpPr>
        <p:grpSpPr bwMode="auto">
          <a:xfrm>
            <a:off x="1031875" y="4643438"/>
            <a:ext cx="5341938" cy="457200"/>
            <a:chOff x="650" y="3357"/>
            <a:chExt cx="3365" cy="288"/>
          </a:xfrm>
        </p:grpSpPr>
        <p:sp>
          <p:nvSpPr>
            <p:cNvPr id="111" name="Line 111"/>
            <p:cNvSpPr>
              <a:spLocks noChangeShapeType="1"/>
            </p:cNvSpPr>
            <p:nvPr/>
          </p:nvSpPr>
          <p:spPr bwMode="auto">
            <a:xfrm flipV="1">
              <a:off x="3028" y="3413"/>
              <a:ext cx="101" cy="1"/>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 name="Text Box 112"/>
            <p:cNvSpPr txBox="1">
              <a:spLocks noChangeArrowheads="1"/>
            </p:cNvSpPr>
            <p:nvPr/>
          </p:nvSpPr>
          <p:spPr bwMode="auto">
            <a:xfrm>
              <a:off x="650" y="3357"/>
              <a:ext cx="3365"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2400">
                  <a:solidFill>
                    <a:srgbClr val="66FFFF"/>
                  </a:solidFill>
                  <a:effectLst>
                    <a:outerShdw blurRad="38100" dist="38100" dir="2700000" algn="tl">
                      <a:srgbClr val="000000"/>
                    </a:outerShdw>
                  </a:effectLst>
                  <a:latin typeface="Book Antiqua" pitchFamily="18" charset="0"/>
                </a:rPr>
                <a:t>4.</a:t>
              </a:r>
              <a:r>
                <a:rPr lang="en-US" sz="2400">
                  <a:effectLst>
                    <a:outerShdw blurRad="38100" dist="38100" dir="2700000" algn="tl">
                      <a:srgbClr val="000000"/>
                    </a:outerShdw>
                  </a:effectLst>
                  <a:latin typeface="Book Antiqua" pitchFamily="18" charset="0"/>
                </a:rPr>
                <a:t>  We will accept </a:t>
              </a:r>
              <a:r>
                <a:rPr lang="en-US" sz="2400" i="1">
                  <a:effectLst>
                    <a:outerShdw blurRad="38100" dist="38100" dir="2700000" algn="tl">
                      <a:srgbClr val="000000"/>
                    </a:outerShdw>
                  </a:effectLst>
                  <a:latin typeface="Book Antiqua" pitchFamily="18" charset="0"/>
                </a:rPr>
                <a:t>H</a:t>
              </a:r>
              <a:r>
                <a:rPr lang="en-US" sz="2400" baseline="-25000">
                  <a:effectLst>
                    <a:outerShdw blurRad="38100" dist="38100" dir="2700000" algn="tl">
                      <a:srgbClr val="000000"/>
                    </a:outerShdw>
                  </a:effectLst>
                  <a:latin typeface="Book Antiqua" pitchFamily="18" charset="0"/>
                </a:rPr>
                <a:t>0</a:t>
              </a:r>
              <a:r>
                <a:rPr lang="en-US" sz="2400">
                  <a:effectLst>
                    <a:outerShdw blurRad="38100" dist="38100" dir="2700000" algn="tl">
                      <a:srgbClr val="000000"/>
                    </a:outerShdw>
                  </a:effectLst>
                  <a:latin typeface="Book Antiqua" pitchFamily="18" charset="0"/>
                </a:rPr>
                <a:t> when </a:t>
              </a:r>
              <a:r>
                <a:rPr lang="en-US" sz="2400" i="1">
                  <a:effectLst>
                    <a:outerShdw blurRad="38100" dist="38100" dir="2700000" algn="tl">
                      <a:srgbClr val="000000"/>
                    </a:outerShdw>
                  </a:effectLst>
                  <a:latin typeface="Book Antiqua" pitchFamily="18" charset="0"/>
                </a:rPr>
                <a:t>x</a:t>
              </a:r>
              <a:r>
                <a:rPr lang="en-US" sz="2400">
                  <a:effectLst>
                    <a:outerShdw blurRad="38100" dist="38100" dir="2700000" algn="tl">
                      <a:srgbClr val="000000"/>
                    </a:outerShdw>
                  </a:effectLst>
                  <a:latin typeface="Book Antiqua" pitchFamily="18" charset="0"/>
                </a:rPr>
                <a:t> &lt; 12.8323</a:t>
              </a:r>
            </a:p>
          </p:txBody>
        </p:sp>
      </p:grpSp>
      <p:sp>
        <p:nvSpPr>
          <p:cNvPr id="113" name="Text Box 113"/>
          <p:cNvSpPr txBox="1">
            <a:spLocks noChangeArrowheads="1"/>
          </p:cNvSpPr>
          <p:nvPr/>
        </p:nvSpPr>
        <p:spPr bwMode="auto">
          <a:xfrm>
            <a:off x="573088" y="2033588"/>
            <a:ext cx="646112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457200" indent="-457200" algn="l">
              <a:defRPr sz="2400">
                <a:solidFill>
                  <a:schemeClr val="tx1"/>
                </a:solidFill>
                <a:latin typeface="Times New Roman" pitchFamily="18" charset="0"/>
              </a:defRPr>
            </a:lvl1pPr>
            <a:lvl2pPr marL="914400" indent="-457200" algn="l">
              <a:defRPr sz="2400">
                <a:solidFill>
                  <a:schemeClr val="tx1"/>
                </a:solidFill>
                <a:latin typeface="Times New Roman" pitchFamily="18" charset="0"/>
              </a:defRPr>
            </a:lvl2pPr>
            <a:lvl3pPr marL="1371600" indent="-457200" algn="l">
              <a:defRPr sz="2400">
                <a:solidFill>
                  <a:schemeClr val="tx1"/>
                </a:solidFill>
                <a:latin typeface="Times New Roman" pitchFamily="18" charset="0"/>
              </a:defRPr>
            </a:lvl3pPr>
            <a:lvl4pPr marL="1828800" indent="-457200" algn="l">
              <a:defRPr sz="2400">
                <a:solidFill>
                  <a:schemeClr val="tx1"/>
                </a:solidFill>
                <a:latin typeface="Times New Roman" pitchFamily="18" charset="0"/>
              </a:defRPr>
            </a:lvl4pPr>
            <a:lvl5pPr marL="2286000" indent="-457200" algn="l">
              <a:defRPr sz="2400">
                <a:solidFill>
                  <a:schemeClr val="tx1"/>
                </a:solidFill>
                <a:latin typeface="Times New Roman" pitchFamily="18" charset="0"/>
              </a:defRPr>
            </a:lvl5pPr>
            <a:lvl6pPr marL="2743200" indent="-457200" eaLnBrk="0" fontAlgn="base" hangingPunct="0">
              <a:spcBef>
                <a:spcPct val="0"/>
              </a:spcBef>
              <a:spcAft>
                <a:spcPct val="0"/>
              </a:spcAft>
              <a:defRPr sz="2400">
                <a:solidFill>
                  <a:schemeClr val="tx1"/>
                </a:solidFill>
                <a:latin typeface="Times New Roman" pitchFamily="18" charset="0"/>
              </a:defRPr>
            </a:lvl6pPr>
            <a:lvl7pPr marL="3200400" indent="-457200" eaLnBrk="0" fontAlgn="base" hangingPunct="0">
              <a:spcBef>
                <a:spcPct val="0"/>
              </a:spcBef>
              <a:spcAft>
                <a:spcPct val="0"/>
              </a:spcAft>
              <a:defRPr sz="2400">
                <a:solidFill>
                  <a:schemeClr val="tx1"/>
                </a:solidFill>
                <a:latin typeface="Times New Roman" pitchFamily="18" charset="0"/>
              </a:defRPr>
            </a:lvl7pPr>
            <a:lvl8pPr marL="3657600" indent="-457200" eaLnBrk="0" fontAlgn="base" hangingPunct="0">
              <a:spcBef>
                <a:spcPct val="0"/>
              </a:spcBef>
              <a:spcAft>
                <a:spcPct val="0"/>
              </a:spcAft>
              <a:defRPr sz="2400">
                <a:solidFill>
                  <a:schemeClr val="tx1"/>
                </a:solidFill>
                <a:latin typeface="Times New Roman" pitchFamily="18" charset="0"/>
              </a:defRPr>
            </a:lvl8pPr>
            <a:lvl9pPr marL="4114800" indent="-457200" eaLnBrk="0" fontAlgn="base" hangingPunct="0">
              <a:spcBef>
                <a:spcPct val="0"/>
              </a:spcBef>
              <a:spcAft>
                <a:spcPct val="0"/>
              </a:spcAft>
              <a:defRPr sz="2400">
                <a:solidFill>
                  <a:schemeClr val="tx1"/>
                </a:solidFill>
                <a:latin typeface="Times New Roman" pitchFamily="18" charset="0"/>
              </a:defRPr>
            </a:lvl9pPr>
          </a:lstStyle>
          <a:p>
            <a:pPr lvl="1"/>
            <a:r>
              <a:rPr lang="en-US">
                <a:solidFill>
                  <a:srgbClr val="66FFFF"/>
                </a:solidFill>
                <a:effectLst>
                  <a:outerShdw blurRad="38100" dist="38100" dir="2700000" algn="tl">
                    <a:srgbClr val="000000"/>
                  </a:outerShdw>
                </a:effectLst>
                <a:latin typeface="Book Antiqua" pitchFamily="18" charset="0"/>
              </a:rPr>
              <a:t>3.</a:t>
            </a:r>
            <a:r>
              <a:rPr lang="en-US">
                <a:effectLst>
                  <a:outerShdw blurRad="38100" dist="38100" dir="2700000" algn="tl">
                    <a:srgbClr val="000000"/>
                  </a:outerShdw>
                </a:effectLst>
                <a:latin typeface="Book Antiqua" pitchFamily="18" charset="0"/>
              </a:rPr>
              <a:t>  Value of the sample mean that identifies</a:t>
            </a:r>
          </a:p>
          <a:p>
            <a:r>
              <a:rPr lang="en-US">
                <a:effectLst>
                  <a:outerShdw blurRad="38100" dist="38100" dir="2700000" algn="tl">
                    <a:srgbClr val="000000"/>
                  </a:outerShdw>
                </a:effectLst>
                <a:latin typeface="Book Antiqua" pitchFamily="18" charset="0"/>
              </a:rPr>
              <a:t>            the rejection region:</a:t>
            </a:r>
          </a:p>
        </p:txBody>
      </p:sp>
      <p:sp>
        <p:nvSpPr>
          <p:cNvPr id="114" name="Text Box 114"/>
          <p:cNvSpPr txBox="1">
            <a:spLocks noChangeArrowheads="1"/>
          </p:cNvSpPr>
          <p:nvPr/>
        </p:nvSpPr>
        <p:spPr bwMode="auto">
          <a:xfrm>
            <a:off x="1031875" y="1538288"/>
            <a:ext cx="56546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2400">
                <a:solidFill>
                  <a:srgbClr val="66FFFF"/>
                </a:solidFill>
                <a:effectLst>
                  <a:outerShdw blurRad="38100" dist="38100" dir="2700000" algn="tl">
                    <a:srgbClr val="000000"/>
                  </a:outerShdw>
                </a:effectLst>
                <a:latin typeface="Book Antiqua" pitchFamily="18" charset="0"/>
              </a:rPr>
              <a:t>2.</a:t>
            </a:r>
            <a:r>
              <a:rPr lang="en-US" sz="2400">
                <a:effectLst>
                  <a:outerShdw blurRad="38100" dist="38100" dir="2700000" algn="tl">
                    <a:srgbClr val="000000"/>
                  </a:outerShdw>
                </a:effectLst>
                <a:latin typeface="Book Antiqua" pitchFamily="18" charset="0"/>
              </a:rPr>
              <a:t>  Rejection rule is:  Reject </a:t>
            </a:r>
            <a:r>
              <a:rPr lang="en-US" sz="2400" i="1">
                <a:effectLst>
                  <a:outerShdw blurRad="38100" dist="38100" dir="2700000" algn="tl">
                    <a:srgbClr val="000000"/>
                  </a:outerShdw>
                </a:effectLst>
                <a:latin typeface="Book Antiqua" pitchFamily="18" charset="0"/>
              </a:rPr>
              <a:t>H</a:t>
            </a:r>
            <a:r>
              <a:rPr lang="en-US" sz="2400" baseline="-25000">
                <a:effectLst>
                  <a:outerShdw blurRad="38100" dist="38100" dir="2700000" algn="tl">
                    <a:srgbClr val="000000"/>
                  </a:outerShdw>
                </a:effectLst>
                <a:latin typeface="Book Antiqua" pitchFamily="18" charset="0"/>
              </a:rPr>
              <a:t>0</a:t>
            </a:r>
            <a:r>
              <a:rPr lang="en-US" sz="2400">
                <a:effectLst>
                  <a:outerShdw blurRad="38100" dist="38100" dir="2700000" algn="tl">
                    <a:srgbClr val="000000"/>
                  </a:outerShdw>
                </a:effectLst>
                <a:latin typeface="Book Antiqua" pitchFamily="18" charset="0"/>
              </a:rPr>
              <a:t> if </a:t>
            </a:r>
            <a:r>
              <a:rPr lang="en-US" sz="2400" i="1">
                <a:effectLst>
                  <a:outerShdw blurRad="38100" dist="38100" dir="2700000" algn="tl">
                    <a:srgbClr val="000000"/>
                  </a:outerShdw>
                </a:effectLst>
                <a:latin typeface="Book Antiqua" pitchFamily="18" charset="0"/>
              </a:rPr>
              <a:t>z</a:t>
            </a:r>
            <a:r>
              <a:rPr lang="en-US" sz="2400">
                <a:effectLst>
                  <a:outerShdw blurRad="38100" dist="38100" dir="2700000" algn="tl">
                    <a:srgbClr val="000000"/>
                  </a:outerShdw>
                </a:effectLst>
                <a:latin typeface="Book Antiqua" pitchFamily="18" charset="0"/>
              </a:rPr>
              <a:t> </a:t>
            </a:r>
            <a:r>
              <a:rPr lang="en-US" sz="2400" u="sng">
                <a:effectLst>
                  <a:outerShdw blurRad="38100" dist="38100" dir="2700000" algn="tl">
                    <a:srgbClr val="000000"/>
                  </a:outerShdw>
                </a:effectLst>
                <a:latin typeface="Book Antiqua" pitchFamily="18" charset="0"/>
              </a:rPr>
              <a:t>&gt;</a:t>
            </a:r>
            <a:r>
              <a:rPr lang="en-US" sz="2400">
                <a:effectLst>
                  <a:outerShdw blurRad="38100" dist="38100" dir="2700000" algn="tl">
                    <a:srgbClr val="000000"/>
                  </a:outerShdw>
                </a:effectLst>
                <a:latin typeface="Book Antiqua" pitchFamily="18" charset="0"/>
              </a:rPr>
              <a:t> 1.645</a:t>
            </a:r>
          </a:p>
        </p:txBody>
      </p:sp>
      <p:sp>
        <p:nvSpPr>
          <p:cNvPr id="115" name="Text Box 115"/>
          <p:cNvSpPr txBox="1">
            <a:spLocks noChangeArrowheads="1"/>
          </p:cNvSpPr>
          <p:nvPr/>
        </p:nvSpPr>
        <p:spPr bwMode="auto">
          <a:xfrm>
            <a:off x="1012825" y="1058863"/>
            <a:ext cx="64627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2400">
                <a:solidFill>
                  <a:srgbClr val="66FFFF"/>
                </a:solidFill>
                <a:effectLst>
                  <a:outerShdw blurRad="38100" dist="38100" dir="2700000" algn="tl">
                    <a:srgbClr val="000000"/>
                  </a:outerShdw>
                </a:effectLst>
                <a:latin typeface="Book Antiqua" pitchFamily="18" charset="0"/>
              </a:rPr>
              <a:t>1.</a:t>
            </a:r>
            <a:r>
              <a:rPr lang="en-US" sz="2400">
                <a:effectLst>
                  <a:outerShdw blurRad="38100" dist="38100" dir="2700000" algn="tl">
                    <a:srgbClr val="000000"/>
                  </a:outerShdw>
                </a:effectLst>
                <a:latin typeface="Book Antiqua" pitchFamily="18" charset="0"/>
              </a:rPr>
              <a:t>  Hypotheses are:   </a:t>
            </a:r>
            <a:r>
              <a:rPr lang="en-US" sz="2400" i="1">
                <a:effectLst>
                  <a:outerShdw blurRad="38100" dist="38100" dir="2700000" algn="tl">
                    <a:srgbClr val="000000"/>
                  </a:outerShdw>
                </a:effectLst>
                <a:latin typeface="Book Antiqua" pitchFamily="18" charset="0"/>
              </a:rPr>
              <a:t>H</a:t>
            </a:r>
            <a:r>
              <a:rPr lang="en-US" sz="2400" baseline="-25000">
                <a:effectLst>
                  <a:outerShdw blurRad="38100" dist="38100" dir="2700000" algn="tl">
                    <a:srgbClr val="000000"/>
                  </a:outerShdw>
                </a:effectLst>
                <a:latin typeface="Book Antiqua" pitchFamily="18" charset="0"/>
              </a:rPr>
              <a:t>0</a:t>
            </a: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Symbol" pitchFamily="18" charset="2"/>
              </a:rPr>
              <a:t></a:t>
            </a:r>
            <a:r>
              <a:rPr lang="en-US" sz="2400" u="sng">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  and </a:t>
            </a:r>
            <a:r>
              <a:rPr lang="en-US" sz="2400" i="1">
                <a:effectLst>
                  <a:outerShdw blurRad="38100" dist="38100" dir="2700000" algn="tl">
                    <a:srgbClr val="000000"/>
                  </a:outerShdw>
                </a:effectLst>
                <a:latin typeface="Book Antiqua" pitchFamily="18" charset="0"/>
              </a:rPr>
              <a:t>H</a:t>
            </a:r>
            <a:r>
              <a:rPr lang="en-US" sz="2800" baseline="-25000">
                <a:effectLst>
                  <a:outerShdw blurRad="38100" dist="38100" dir="2700000" algn="tl">
                    <a:srgbClr val="000000"/>
                  </a:outerShdw>
                </a:effectLst>
                <a:latin typeface="Book Antiqua" pitchFamily="18" charset="0"/>
              </a:rPr>
              <a:t>a</a:t>
            </a:r>
            <a:r>
              <a:rPr lang="en-US" sz="2400">
                <a:effectLst>
                  <a:outerShdw blurRad="38100" dist="38100" dir="2700000" algn="tl">
                    <a:srgbClr val="000000"/>
                  </a:outerShdw>
                </a:effectLst>
                <a:latin typeface="Book Antiqua" pitchFamily="18" charset="0"/>
              </a:rPr>
              <a:t>:</a:t>
            </a:r>
            <a:r>
              <a:rPr lang="en-US" sz="2400">
                <a:effectLst>
                  <a:outerShdw blurRad="38100" dist="38100" dir="2700000" algn="tl">
                    <a:srgbClr val="000000"/>
                  </a:outerShdw>
                </a:effectLst>
                <a:latin typeface="Symbol" pitchFamily="18" charset="2"/>
              </a:rPr>
              <a:t></a:t>
            </a:r>
            <a:r>
              <a:rPr lang="en-US" sz="2400" i="1">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Symbol" pitchFamily="18" charset="2"/>
              </a:rPr>
              <a:t></a:t>
            </a:r>
          </a:p>
        </p:txBody>
      </p:sp>
      <p:sp>
        <p:nvSpPr>
          <p:cNvPr id="116" name="Rectangle 116"/>
          <p:cNvSpPr>
            <a:spLocks noChangeArrowheads="1"/>
          </p:cNvSpPr>
          <p:nvPr/>
        </p:nvSpPr>
        <p:spPr bwMode="auto">
          <a:xfrm>
            <a:off x="685800" y="147638"/>
            <a:ext cx="7772400" cy="814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Calculating the Probability</a:t>
            </a:r>
            <a:br>
              <a:rPr lang="en-US" sz="2800">
                <a:solidFill>
                  <a:srgbClr val="66FFFF"/>
                </a:solidFill>
                <a:effectLst>
                  <a:outerShdw blurRad="38100" dist="38100" dir="2700000" algn="tl">
                    <a:srgbClr val="000000"/>
                  </a:outerShdw>
                </a:effectLst>
                <a:latin typeface="Book Antiqua" pitchFamily="18" charset="0"/>
              </a:rPr>
            </a:br>
            <a:r>
              <a:rPr lang="en-US" sz="2800">
                <a:solidFill>
                  <a:srgbClr val="66FFFF"/>
                </a:solidFill>
                <a:effectLst>
                  <a:outerShdw blurRad="38100" dist="38100" dir="2700000" algn="tl">
                    <a:srgbClr val="000000"/>
                  </a:outerShdw>
                </a:effectLst>
                <a:latin typeface="Book Antiqua" pitchFamily="18" charset="0"/>
              </a:rPr>
              <a:t> of a Type II Error</a:t>
            </a:r>
          </a:p>
        </p:txBody>
      </p:sp>
    </p:spTree>
    <p:extLst>
      <p:ext uri="{BB962C8B-B14F-4D97-AF65-F5344CB8AC3E}">
        <p14:creationId xmlns:p14="http://schemas.microsoft.com/office/powerpoint/2010/main" val="1910735642"/>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06"/>
                                        </p:tgtEl>
                                        <p:attrNameLst>
                                          <p:attrName>style.visibility</p:attrName>
                                        </p:attrNameLst>
                                      </p:cBhvr>
                                      <p:to>
                                        <p:strVal val="visible"/>
                                      </p:to>
                                    </p:set>
                                    <p:anim calcmode="lin" valueType="num">
                                      <p:cBhvr additive="base">
                                        <p:cTn id="7" dur="500"/>
                                        <p:tgtEl>
                                          <p:spTgt spid="106"/>
                                        </p:tgtEl>
                                        <p:attrNameLst>
                                          <p:attrName>ppt_x</p:attrName>
                                        </p:attrNameLst>
                                      </p:cBhvr>
                                      <p:tavLst>
                                        <p:tav tm="0">
                                          <p:val>
                                            <p:strVal val="#ppt_x-#ppt_w*1.125000"/>
                                          </p:val>
                                        </p:tav>
                                        <p:tav tm="100000">
                                          <p:val>
                                            <p:strVal val="#ppt_x"/>
                                          </p:val>
                                        </p:tav>
                                      </p:tavLst>
                                    </p:anim>
                                    <p:animEffect transition="in" filter="wipe(right)">
                                      <p:cBhvr>
                                        <p:cTn id="8" dur="500"/>
                                        <p:tgtEl>
                                          <p:spTgt spid="106"/>
                                        </p:tgtEl>
                                      </p:cBhvr>
                                    </p:animEffect>
                                  </p:childTnLst>
                                  <p:subTnLst>
                                    <p:set>
                                      <p:cBhvr override="childStyle">
                                        <p:cTn dur="1" fill="hold" display="0" masterRel="nextClick" afterEffect="1"/>
                                        <p:tgtEl>
                                          <p:spTgt spid="106"/>
                                        </p:tgtEl>
                                        <p:attrNameLst>
                                          <p:attrName>style.visibility</p:attrName>
                                        </p:attrNameLst>
                                      </p:cBhvr>
                                      <p:to>
                                        <p:strVal val="hidden"/>
                                      </p:to>
                                    </p:set>
                                  </p:subTnLst>
                                </p:cTn>
                              </p:par>
                            </p:childTnLst>
                          </p:cTn>
                        </p:par>
                      </p:childTnLst>
                    </p:cTn>
                  </p:par>
                  <p:par>
                    <p:cTn id="9" fill="hold">
                      <p:stCondLst>
                        <p:cond delay="indefinite"/>
                      </p:stCondLst>
                      <p:childTnLst>
                        <p:par>
                          <p:cTn id="10" fill="hold">
                            <p:stCondLst>
                              <p:cond delay="0"/>
                            </p:stCondLst>
                            <p:childTnLst>
                              <p:par>
                                <p:cTn id="11" presetID="12" presetClass="entr" presetSubtype="1" fill="hold" grpId="0" nodeType="clickEffect">
                                  <p:stCondLst>
                                    <p:cond delay="0"/>
                                  </p:stCondLst>
                                  <p:childTnLst>
                                    <p:set>
                                      <p:cBhvr>
                                        <p:cTn id="12" dur="1" fill="hold">
                                          <p:stCondLst>
                                            <p:cond delay="0"/>
                                          </p:stCondLst>
                                        </p:cTn>
                                        <p:tgtEl>
                                          <p:spTgt spid="115"/>
                                        </p:tgtEl>
                                        <p:attrNameLst>
                                          <p:attrName>style.visibility</p:attrName>
                                        </p:attrNameLst>
                                      </p:cBhvr>
                                      <p:to>
                                        <p:strVal val="visible"/>
                                      </p:to>
                                    </p:set>
                                    <p:anim calcmode="lin" valueType="num">
                                      <p:cBhvr additive="base">
                                        <p:cTn id="13" dur="500"/>
                                        <p:tgtEl>
                                          <p:spTgt spid="115"/>
                                        </p:tgtEl>
                                        <p:attrNameLst>
                                          <p:attrName>ppt_y</p:attrName>
                                        </p:attrNameLst>
                                      </p:cBhvr>
                                      <p:tavLst>
                                        <p:tav tm="0">
                                          <p:val>
                                            <p:strVal val="#ppt_y-#ppt_h*1.125000"/>
                                          </p:val>
                                        </p:tav>
                                        <p:tav tm="100000">
                                          <p:val>
                                            <p:strVal val="#ppt_y"/>
                                          </p:val>
                                        </p:tav>
                                      </p:tavLst>
                                    </p:anim>
                                    <p:animEffect transition="in" filter="wipe(down)">
                                      <p:cBhvr>
                                        <p:cTn id="14" dur="500"/>
                                        <p:tgtEl>
                                          <p:spTgt spid="115"/>
                                        </p:tgtEl>
                                      </p:cBhvr>
                                    </p:animEffect>
                                  </p:childTnLst>
                                </p:cTn>
                              </p:par>
                            </p:childTnLst>
                          </p:cTn>
                        </p:par>
                        <p:par>
                          <p:cTn id="15" fill="hold">
                            <p:stCondLst>
                              <p:cond delay="500"/>
                            </p:stCondLst>
                            <p:childTnLst>
                              <p:par>
                                <p:cTn id="16" presetID="12" presetClass="entr" presetSubtype="8" fill="hold" grpId="0" nodeType="afterEffect">
                                  <p:stCondLst>
                                    <p:cond delay="1000"/>
                                  </p:stCondLst>
                                  <p:childTnLst>
                                    <p:set>
                                      <p:cBhvr>
                                        <p:cTn id="17" dur="1" fill="hold">
                                          <p:stCondLst>
                                            <p:cond delay="0"/>
                                          </p:stCondLst>
                                        </p:cTn>
                                        <p:tgtEl>
                                          <p:spTgt spid="107"/>
                                        </p:tgtEl>
                                        <p:attrNameLst>
                                          <p:attrName>style.visibility</p:attrName>
                                        </p:attrNameLst>
                                      </p:cBhvr>
                                      <p:to>
                                        <p:strVal val="visible"/>
                                      </p:to>
                                    </p:set>
                                    <p:anim calcmode="lin" valueType="num">
                                      <p:cBhvr additive="base">
                                        <p:cTn id="18" dur="500"/>
                                        <p:tgtEl>
                                          <p:spTgt spid="107"/>
                                        </p:tgtEl>
                                        <p:attrNameLst>
                                          <p:attrName>ppt_x</p:attrName>
                                        </p:attrNameLst>
                                      </p:cBhvr>
                                      <p:tavLst>
                                        <p:tav tm="0">
                                          <p:val>
                                            <p:strVal val="#ppt_x-#ppt_w*1.125000"/>
                                          </p:val>
                                        </p:tav>
                                        <p:tav tm="100000">
                                          <p:val>
                                            <p:strVal val="#ppt_x"/>
                                          </p:val>
                                        </p:tav>
                                      </p:tavLst>
                                    </p:anim>
                                    <p:animEffect transition="in" filter="wipe(right)">
                                      <p:cBhvr>
                                        <p:cTn id="19" dur="500"/>
                                        <p:tgtEl>
                                          <p:spTgt spid="107"/>
                                        </p:tgtEl>
                                      </p:cBhvr>
                                    </p:animEffect>
                                  </p:childTnLst>
                                  <p:subTnLst>
                                    <p:set>
                                      <p:cBhvr override="childStyle">
                                        <p:cTn dur="1" fill="hold" display="0" masterRel="nextClick" afterEffect="1"/>
                                        <p:tgtEl>
                                          <p:spTgt spid="107"/>
                                        </p:tgtEl>
                                        <p:attrNameLst>
                                          <p:attrName>style.visibility</p:attrName>
                                        </p:attrNameLst>
                                      </p:cBhvr>
                                      <p:to>
                                        <p:strVal val="hidden"/>
                                      </p:to>
                                    </p:set>
                                  </p:subTnLst>
                                </p:cTn>
                              </p:par>
                            </p:childTnLst>
                          </p:cTn>
                        </p:par>
                      </p:childTnLst>
                    </p:cTn>
                  </p:par>
                  <p:par>
                    <p:cTn id="20" fill="hold">
                      <p:stCondLst>
                        <p:cond delay="indefinite"/>
                      </p:stCondLst>
                      <p:childTnLst>
                        <p:par>
                          <p:cTn id="21" fill="hold">
                            <p:stCondLst>
                              <p:cond delay="0"/>
                            </p:stCondLst>
                            <p:childTnLst>
                              <p:par>
                                <p:cTn id="22" presetID="12" presetClass="entr" presetSubtype="1" fill="hold" grpId="0" nodeType="clickEffect">
                                  <p:stCondLst>
                                    <p:cond delay="0"/>
                                  </p:stCondLst>
                                  <p:childTnLst>
                                    <p:set>
                                      <p:cBhvr>
                                        <p:cTn id="23" dur="1" fill="hold">
                                          <p:stCondLst>
                                            <p:cond delay="0"/>
                                          </p:stCondLst>
                                        </p:cTn>
                                        <p:tgtEl>
                                          <p:spTgt spid="114"/>
                                        </p:tgtEl>
                                        <p:attrNameLst>
                                          <p:attrName>style.visibility</p:attrName>
                                        </p:attrNameLst>
                                      </p:cBhvr>
                                      <p:to>
                                        <p:strVal val="visible"/>
                                      </p:to>
                                    </p:set>
                                    <p:anim calcmode="lin" valueType="num">
                                      <p:cBhvr additive="base">
                                        <p:cTn id="24" dur="500"/>
                                        <p:tgtEl>
                                          <p:spTgt spid="114"/>
                                        </p:tgtEl>
                                        <p:attrNameLst>
                                          <p:attrName>ppt_y</p:attrName>
                                        </p:attrNameLst>
                                      </p:cBhvr>
                                      <p:tavLst>
                                        <p:tav tm="0">
                                          <p:val>
                                            <p:strVal val="#ppt_y-#ppt_h*1.125000"/>
                                          </p:val>
                                        </p:tav>
                                        <p:tav tm="100000">
                                          <p:val>
                                            <p:strVal val="#ppt_y"/>
                                          </p:val>
                                        </p:tav>
                                      </p:tavLst>
                                    </p:anim>
                                    <p:animEffect transition="in" filter="wipe(down)">
                                      <p:cBhvr>
                                        <p:cTn id="25" dur="500"/>
                                        <p:tgtEl>
                                          <p:spTgt spid="114"/>
                                        </p:tgtEl>
                                      </p:cBhvr>
                                    </p:animEffect>
                                  </p:childTnLst>
                                </p:cTn>
                              </p:par>
                            </p:childTnLst>
                          </p:cTn>
                        </p:par>
                        <p:par>
                          <p:cTn id="26" fill="hold">
                            <p:stCondLst>
                              <p:cond delay="500"/>
                            </p:stCondLst>
                            <p:childTnLst>
                              <p:par>
                                <p:cTn id="27" presetID="12" presetClass="entr" presetSubtype="8" fill="hold" grpId="0" nodeType="afterEffect">
                                  <p:stCondLst>
                                    <p:cond delay="1000"/>
                                  </p:stCondLst>
                                  <p:childTnLst>
                                    <p:set>
                                      <p:cBhvr>
                                        <p:cTn id="28" dur="1" fill="hold">
                                          <p:stCondLst>
                                            <p:cond delay="0"/>
                                          </p:stCondLst>
                                        </p:cTn>
                                        <p:tgtEl>
                                          <p:spTgt spid="108"/>
                                        </p:tgtEl>
                                        <p:attrNameLst>
                                          <p:attrName>style.visibility</p:attrName>
                                        </p:attrNameLst>
                                      </p:cBhvr>
                                      <p:to>
                                        <p:strVal val="visible"/>
                                      </p:to>
                                    </p:set>
                                    <p:anim calcmode="lin" valueType="num">
                                      <p:cBhvr additive="base">
                                        <p:cTn id="29" dur="500"/>
                                        <p:tgtEl>
                                          <p:spTgt spid="108"/>
                                        </p:tgtEl>
                                        <p:attrNameLst>
                                          <p:attrName>ppt_x</p:attrName>
                                        </p:attrNameLst>
                                      </p:cBhvr>
                                      <p:tavLst>
                                        <p:tav tm="0">
                                          <p:val>
                                            <p:strVal val="#ppt_x-#ppt_w*1.125000"/>
                                          </p:val>
                                        </p:tav>
                                        <p:tav tm="100000">
                                          <p:val>
                                            <p:strVal val="#ppt_x"/>
                                          </p:val>
                                        </p:tav>
                                      </p:tavLst>
                                    </p:anim>
                                    <p:animEffect transition="in" filter="wipe(right)">
                                      <p:cBhvr>
                                        <p:cTn id="30" dur="500"/>
                                        <p:tgtEl>
                                          <p:spTgt spid="108"/>
                                        </p:tgtEl>
                                      </p:cBhvr>
                                    </p:animEffect>
                                  </p:childTnLst>
                                  <p:subTnLst>
                                    <p:set>
                                      <p:cBhvr override="childStyle">
                                        <p:cTn dur="1" fill="hold" display="0" masterRel="nextClick" afterEffect="1"/>
                                        <p:tgtEl>
                                          <p:spTgt spid="108"/>
                                        </p:tgtEl>
                                        <p:attrNameLst>
                                          <p:attrName>style.visibility</p:attrName>
                                        </p:attrNameLst>
                                      </p:cBhvr>
                                      <p:to>
                                        <p:strVal val="hidden"/>
                                      </p:to>
                                    </p:set>
                                  </p:subTnLst>
                                </p:cTn>
                              </p:par>
                            </p:childTnLst>
                          </p:cTn>
                        </p:par>
                      </p:childTnLst>
                    </p:cTn>
                  </p:par>
                  <p:par>
                    <p:cTn id="31" fill="hold">
                      <p:stCondLst>
                        <p:cond delay="indefinite"/>
                      </p:stCondLst>
                      <p:childTnLst>
                        <p:par>
                          <p:cTn id="32" fill="hold">
                            <p:stCondLst>
                              <p:cond delay="0"/>
                            </p:stCondLst>
                            <p:childTnLst>
                              <p:par>
                                <p:cTn id="33" presetID="12" presetClass="entr" presetSubtype="1" fill="hold" grpId="0" nodeType="clickEffect">
                                  <p:stCondLst>
                                    <p:cond delay="0"/>
                                  </p:stCondLst>
                                  <p:childTnLst>
                                    <p:set>
                                      <p:cBhvr>
                                        <p:cTn id="34" dur="1" fill="hold">
                                          <p:stCondLst>
                                            <p:cond delay="0"/>
                                          </p:stCondLst>
                                        </p:cTn>
                                        <p:tgtEl>
                                          <p:spTgt spid="113"/>
                                        </p:tgtEl>
                                        <p:attrNameLst>
                                          <p:attrName>style.visibility</p:attrName>
                                        </p:attrNameLst>
                                      </p:cBhvr>
                                      <p:to>
                                        <p:strVal val="visible"/>
                                      </p:to>
                                    </p:set>
                                    <p:anim calcmode="lin" valueType="num">
                                      <p:cBhvr additive="base">
                                        <p:cTn id="35" dur="500"/>
                                        <p:tgtEl>
                                          <p:spTgt spid="113"/>
                                        </p:tgtEl>
                                        <p:attrNameLst>
                                          <p:attrName>ppt_y</p:attrName>
                                        </p:attrNameLst>
                                      </p:cBhvr>
                                      <p:tavLst>
                                        <p:tav tm="0">
                                          <p:val>
                                            <p:strVal val="#ppt_y-#ppt_h*1.125000"/>
                                          </p:val>
                                        </p:tav>
                                        <p:tav tm="100000">
                                          <p:val>
                                            <p:strVal val="#ppt_y"/>
                                          </p:val>
                                        </p:tav>
                                      </p:tavLst>
                                    </p:anim>
                                    <p:animEffect transition="in" filter="wipe(down)">
                                      <p:cBhvr>
                                        <p:cTn id="36" dur="500"/>
                                        <p:tgtEl>
                                          <p:spTgt spid="113"/>
                                        </p:tgtEl>
                                      </p:cBhvr>
                                    </p:animEffect>
                                  </p:childTnLst>
                                </p:cTn>
                              </p:par>
                            </p:childTnLst>
                          </p:cTn>
                        </p:par>
                        <p:par>
                          <p:cTn id="37" fill="hold">
                            <p:stCondLst>
                              <p:cond delay="500"/>
                            </p:stCondLst>
                            <p:childTnLst>
                              <p:par>
                                <p:cTn id="38" presetID="12" presetClass="entr" presetSubtype="1" fill="hold" nodeType="afterEffect">
                                  <p:stCondLst>
                                    <p:cond delay="2000"/>
                                  </p:stCondLst>
                                  <p:childTnLst>
                                    <p:set>
                                      <p:cBhvr>
                                        <p:cTn id="39" dur="1" fill="hold">
                                          <p:stCondLst>
                                            <p:cond delay="0"/>
                                          </p:stCondLst>
                                        </p:cTn>
                                        <p:tgtEl>
                                          <p:spTgt spid="2"/>
                                        </p:tgtEl>
                                        <p:attrNameLst>
                                          <p:attrName>style.visibility</p:attrName>
                                        </p:attrNameLst>
                                      </p:cBhvr>
                                      <p:to>
                                        <p:strVal val="visible"/>
                                      </p:to>
                                    </p:set>
                                    <p:anim calcmode="lin" valueType="num">
                                      <p:cBhvr additive="base">
                                        <p:cTn id="40" dur="500"/>
                                        <p:tgtEl>
                                          <p:spTgt spid="2"/>
                                        </p:tgtEl>
                                        <p:attrNameLst>
                                          <p:attrName>ppt_y</p:attrName>
                                        </p:attrNameLst>
                                      </p:cBhvr>
                                      <p:tavLst>
                                        <p:tav tm="0">
                                          <p:val>
                                            <p:strVal val="#ppt_y-#ppt_h*1.125000"/>
                                          </p:val>
                                        </p:tav>
                                        <p:tav tm="100000">
                                          <p:val>
                                            <p:strVal val="#ppt_y"/>
                                          </p:val>
                                        </p:tav>
                                      </p:tavLst>
                                    </p:anim>
                                    <p:animEffect transition="in" filter="wipe(down)">
                                      <p:cBhvr>
                                        <p:cTn id="41" dur="500"/>
                                        <p:tgtEl>
                                          <p:spTgt spid="2"/>
                                        </p:tgtEl>
                                      </p:cBhvr>
                                    </p:animEffect>
                                  </p:childTnLst>
                                </p:cTn>
                              </p:par>
                            </p:childTnLst>
                          </p:cTn>
                        </p:par>
                        <p:par>
                          <p:cTn id="42" fill="hold">
                            <p:stCondLst>
                              <p:cond delay="3000"/>
                            </p:stCondLst>
                            <p:childTnLst>
                              <p:par>
                                <p:cTn id="43" presetID="12" presetClass="entr" presetSubtype="1" fill="hold" nodeType="afterEffect">
                                  <p:stCondLst>
                                    <p:cond delay="2000"/>
                                  </p:stCondLst>
                                  <p:childTnLst>
                                    <p:set>
                                      <p:cBhvr>
                                        <p:cTn id="44" dur="1" fill="hold">
                                          <p:stCondLst>
                                            <p:cond delay="0"/>
                                          </p:stCondLst>
                                        </p:cTn>
                                        <p:tgtEl>
                                          <p:spTgt spid="3"/>
                                        </p:tgtEl>
                                        <p:attrNameLst>
                                          <p:attrName>style.visibility</p:attrName>
                                        </p:attrNameLst>
                                      </p:cBhvr>
                                      <p:to>
                                        <p:strVal val="visible"/>
                                      </p:to>
                                    </p:set>
                                    <p:anim calcmode="lin" valueType="num">
                                      <p:cBhvr additive="base">
                                        <p:cTn id="45" dur="500"/>
                                        <p:tgtEl>
                                          <p:spTgt spid="3"/>
                                        </p:tgtEl>
                                        <p:attrNameLst>
                                          <p:attrName>ppt_y</p:attrName>
                                        </p:attrNameLst>
                                      </p:cBhvr>
                                      <p:tavLst>
                                        <p:tav tm="0">
                                          <p:val>
                                            <p:strVal val="#ppt_y-#ppt_h*1.125000"/>
                                          </p:val>
                                        </p:tav>
                                        <p:tav tm="100000">
                                          <p:val>
                                            <p:strVal val="#ppt_y"/>
                                          </p:val>
                                        </p:tav>
                                      </p:tavLst>
                                    </p:anim>
                                    <p:animEffect transition="in" filter="wipe(down)">
                                      <p:cBhvr>
                                        <p:cTn id="46" dur="500"/>
                                        <p:tgtEl>
                                          <p:spTgt spid="3"/>
                                        </p:tgtEl>
                                      </p:cBhvr>
                                    </p:animEffect>
                                  </p:childTnLst>
                                </p:cTn>
                              </p:par>
                            </p:childTnLst>
                          </p:cTn>
                        </p:par>
                        <p:par>
                          <p:cTn id="47" fill="hold">
                            <p:stCondLst>
                              <p:cond delay="5500"/>
                            </p:stCondLst>
                            <p:childTnLst>
                              <p:par>
                                <p:cTn id="48" presetID="12" presetClass="entr" presetSubtype="8" fill="hold" grpId="0" nodeType="afterEffect">
                                  <p:stCondLst>
                                    <p:cond delay="2000"/>
                                  </p:stCondLst>
                                  <p:childTnLst>
                                    <p:set>
                                      <p:cBhvr>
                                        <p:cTn id="49" dur="1" fill="hold">
                                          <p:stCondLst>
                                            <p:cond delay="0"/>
                                          </p:stCondLst>
                                        </p:cTn>
                                        <p:tgtEl>
                                          <p:spTgt spid="109"/>
                                        </p:tgtEl>
                                        <p:attrNameLst>
                                          <p:attrName>style.visibility</p:attrName>
                                        </p:attrNameLst>
                                      </p:cBhvr>
                                      <p:to>
                                        <p:strVal val="visible"/>
                                      </p:to>
                                    </p:set>
                                    <p:anim calcmode="lin" valueType="num">
                                      <p:cBhvr additive="base">
                                        <p:cTn id="50" dur="500"/>
                                        <p:tgtEl>
                                          <p:spTgt spid="109"/>
                                        </p:tgtEl>
                                        <p:attrNameLst>
                                          <p:attrName>ppt_x</p:attrName>
                                        </p:attrNameLst>
                                      </p:cBhvr>
                                      <p:tavLst>
                                        <p:tav tm="0">
                                          <p:val>
                                            <p:strVal val="#ppt_x-#ppt_w*1.125000"/>
                                          </p:val>
                                        </p:tav>
                                        <p:tav tm="100000">
                                          <p:val>
                                            <p:strVal val="#ppt_x"/>
                                          </p:val>
                                        </p:tav>
                                      </p:tavLst>
                                    </p:anim>
                                    <p:animEffect transition="in" filter="wipe(right)">
                                      <p:cBhvr>
                                        <p:cTn id="51" dur="500"/>
                                        <p:tgtEl>
                                          <p:spTgt spid="109"/>
                                        </p:tgtEl>
                                      </p:cBhvr>
                                    </p:animEffect>
                                  </p:childTnLst>
                                  <p:subTnLst>
                                    <p:set>
                                      <p:cBhvr override="childStyle">
                                        <p:cTn dur="1" fill="hold" display="0" masterRel="nextClick" afterEffect="1"/>
                                        <p:tgtEl>
                                          <p:spTgt spid="109"/>
                                        </p:tgtEl>
                                        <p:attrNameLst>
                                          <p:attrName>style.visibility</p:attrName>
                                        </p:attrNameLst>
                                      </p:cBhvr>
                                      <p:to>
                                        <p:strVal val="hidden"/>
                                      </p:to>
                                    </p:set>
                                  </p:subTnLst>
                                </p:cTn>
                              </p:par>
                            </p:childTnLst>
                          </p:cTn>
                        </p:par>
                      </p:childTnLst>
                    </p:cTn>
                  </p:par>
                  <p:par>
                    <p:cTn id="52" fill="hold">
                      <p:stCondLst>
                        <p:cond delay="indefinite"/>
                      </p:stCondLst>
                      <p:childTnLst>
                        <p:par>
                          <p:cTn id="53" fill="hold">
                            <p:stCondLst>
                              <p:cond delay="0"/>
                            </p:stCondLst>
                            <p:childTnLst>
                              <p:par>
                                <p:cTn id="54" presetID="12" presetClass="entr" presetSubtype="1" fill="hold" nodeType="clickEffect">
                                  <p:stCondLst>
                                    <p:cond delay="0"/>
                                  </p:stCondLst>
                                  <p:childTnLst>
                                    <p:set>
                                      <p:cBhvr>
                                        <p:cTn id="55" dur="1" fill="hold">
                                          <p:stCondLst>
                                            <p:cond delay="0"/>
                                          </p:stCondLst>
                                        </p:cTn>
                                        <p:tgtEl>
                                          <p:spTgt spid="110"/>
                                        </p:tgtEl>
                                        <p:attrNameLst>
                                          <p:attrName>style.visibility</p:attrName>
                                        </p:attrNameLst>
                                      </p:cBhvr>
                                      <p:to>
                                        <p:strVal val="visible"/>
                                      </p:to>
                                    </p:set>
                                    <p:anim calcmode="lin" valueType="num">
                                      <p:cBhvr additive="base">
                                        <p:cTn id="56" dur="500"/>
                                        <p:tgtEl>
                                          <p:spTgt spid="110"/>
                                        </p:tgtEl>
                                        <p:attrNameLst>
                                          <p:attrName>ppt_y</p:attrName>
                                        </p:attrNameLst>
                                      </p:cBhvr>
                                      <p:tavLst>
                                        <p:tav tm="0">
                                          <p:val>
                                            <p:strVal val="#ppt_y-#ppt_h*1.125000"/>
                                          </p:val>
                                        </p:tav>
                                        <p:tav tm="100000">
                                          <p:val>
                                            <p:strVal val="#ppt_y"/>
                                          </p:val>
                                        </p:tav>
                                      </p:tavLst>
                                    </p:anim>
                                    <p:animEffect transition="in" filter="wipe(down)">
                                      <p:cBhvr>
                                        <p:cTn id="57" dur="500"/>
                                        <p:tgtEl>
                                          <p:spTgt spid="1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 grpId="0" animBg="1"/>
      <p:bldP spid="107" grpId="0" animBg="1"/>
      <p:bldP spid="108" grpId="0" animBg="1"/>
      <p:bldP spid="109" grpId="0" animBg="1"/>
      <p:bldP spid="113" grpId="0" autoUpdateAnimBg="0"/>
      <p:bldP spid="114" grpId="0" autoUpdateAnimBg="0"/>
      <p:bldP spid="115" grpId="0" autoUpdateAnimBg="0"/>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1465263" y="1966913"/>
            <a:ext cx="6465887" cy="3643312"/>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effectLst>
                <a:outerShdw blurRad="38100" dist="38100" dir="2700000" algn="tl">
                  <a:srgbClr val="000000"/>
                </a:outerShdw>
              </a:effectLst>
            </a:endParaRPr>
          </a:p>
        </p:txBody>
      </p:sp>
      <p:sp>
        <p:nvSpPr>
          <p:cNvPr id="3" name="Line 3"/>
          <p:cNvSpPr>
            <a:spLocks noChangeShapeType="1"/>
          </p:cNvSpPr>
          <p:nvPr/>
        </p:nvSpPr>
        <p:spPr bwMode="auto">
          <a:xfrm>
            <a:off x="1622425" y="2903538"/>
            <a:ext cx="6153150" cy="0"/>
          </a:xfrm>
          <a:prstGeom prst="line">
            <a:avLst/>
          </a:prstGeom>
          <a:noFill/>
          <a:ln w="12700">
            <a:solidFill>
              <a:schemeClr val="tx1"/>
            </a:solidFill>
            <a:round/>
            <a:headEnd/>
            <a:tailEnd/>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a:lstStyle/>
          <a:p>
            <a:endParaRPr lang="en-US"/>
          </a:p>
        </p:txBody>
      </p:sp>
      <p:sp>
        <p:nvSpPr>
          <p:cNvPr id="106" name="AutoShape 106"/>
          <p:cNvSpPr>
            <a:spLocks noChangeArrowheads="1"/>
          </p:cNvSpPr>
          <p:nvPr/>
        </p:nvSpPr>
        <p:spPr bwMode="auto">
          <a:xfrm rot="5400000">
            <a:off x="752475" y="11747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07" name="Text Box 107"/>
          <p:cNvSpPr txBox="1">
            <a:spLocks noChangeArrowheads="1"/>
          </p:cNvSpPr>
          <p:nvPr/>
        </p:nvSpPr>
        <p:spPr bwMode="auto">
          <a:xfrm>
            <a:off x="1965325" y="5119688"/>
            <a:ext cx="58229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2400">
                <a:effectLst>
                  <a:outerShdw blurRad="38100" dist="38100" dir="2700000" algn="tl">
                    <a:srgbClr val="000000"/>
                  </a:outerShdw>
                </a:effectLst>
                <a:latin typeface="Book Antiqua" pitchFamily="18" charset="0"/>
              </a:rPr>
              <a:t>12.0001               1.645            .9500       .0500</a:t>
            </a:r>
          </a:p>
        </p:txBody>
      </p:sp>
      <p:sp>
        <p:nvSpPr>
          <p:cNvPr id="108" name="Text Box 108"/>
          <p:cNvSpPr txBox="1">
            <a:spLocks noChangeArrowheads="1"/>
          </p:cNvSpPr>
          <p:nvPr/>
        </p:nvSpPr>
        <p:spPr bwMode="auto">
          <a:xfrm>
            <a:off x="1965325" y="4776788"/>
            <a:ext cx="58229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2400">
                <a:effectLst>
                  <a:outerShdw blurRad="38100" dist="38100" dir="2700000" algn="tl">
                    <a:srgbClr val="000000"/>
                  </a:outerShdw>
                </a:effectLst>
                <a:latin typeface="Book Antiqua" pitchFamily="18" charset="0"/>
              </a:rPr>
              <a:t>12.4                     0.85              .8023       .1977</a:t>
            </a:r>
          </a:p>
        </p:txBody>
      </p:sp>
      <p:sp>
        <p:nvSpPr>
          <p:cNvPr id="109" name="Text Box 109"/>
          <p:cNvSpPr txBox="1">
            <a:spLocks noChangeArrowheads="1"/>
          </p:cNvSpPr>
          <p:nvPr/>
        </p:nvSpPr>
        <p:spPr bwMode="auto">
          <a:xfrm>
            <a:off x="1965325" y="4421188"/>
            <a:ext cx="58229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2400">
                <a:effectLst>
                  <a:outerShdw blurRad="38100" dist="38100" dir="2700000" algn="tl">
                    <a:srgbClr val="000000"/>
                  </a:outerShdw>
                </a:effectLst>
                <a:latin typeface="Book Antiqua" pitchFamily="18" charset="0"/>
              </a:rPr>
              <a:t>12.8                     0.06              .5239       .4761</a:t>
            </a:r>
          </a:p>
        </p:txBody>
      </p:sp>
      <p:sp>
        <p:nvSpPr>
          <p:cNvPr id="110" name="Text Box 110"/>
          <p:cNvSpPr txBox="1">
            <a:spLocks noChangeArrowheads="1"/>
          </p:cNvSpPr>
          <p:nvPr/>
        </p:nvSpPr>
        <p:spPr bwMode="auto">
          <a:xfrm>
            <a:off x="1965325" y="4071938"/>
            <a:ext cx="58229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2400">
                <a:effectLst>
                  <a:outerShdw blurRad="38100" dist="38100" dir="2700000" algn="tl">
                    <a:srgbClr val="000000"/>
                  </a:outerShdw>
                </a:effectLst>
                <a:latin typeface="Book Antiqua" pitchFamily="18" charset="0"/>
              </a:rPr>
              <a:t>12.8323               0.00              .5000       .5000</a:t>
            </a:r>
          </a:p>
        </p:txBody>
      </p:sp>
      <p:sp>
        <p:nvSpPr>
          <p:cNvPr id="111" name="Text Box 111"/>
          <p:cNvSpPr txBox="1">
            <a:spLocks noChangeArrowheads="1"/>
          </p:cNvSpPr>
          <p:nvPr/>
        </p:nvSpPr>
        <p:spPr bwMode="auto">
          <a:xfrm>
            <a:off x="1939925" y="3722688"/>
            <a:ext cx="58483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2400">
                <a:effectLst>
                  <a:outerShdw blurRad="38100" dist="38100" dir="2700000" algn="tl">
                    <a:srgbClr val="000000"/>
                  </a:outerShdw>
                </a:effectLst>
                <a:latin typeface="Book Antiqua" pitchFamily="18" charset="0"/>
              </a:rPr>
              <a:t>13.2                    -0.73              .2327       .7673</a:t>
            </a:r>
          </a:p>
        </p:txBody>
      </p:sp>
      <p:sp>
        <p:nvSpPr>
          <p:cNvPr id="112" name="Text Box 112"/>
          <p:cNvSpPr txBox="1">
            <a:spLocks noChangeArrowheads="1"/>
          </p:cNvSpPr>
          <p:nvPr/>
        </p:nvSpPr>
        <p:spPr bwMode="auto">
          <a:xfrm>
            <a:off x="1939925" y="3348038"/>
            <a:ext cx="58483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2400">
                <a:effectLst>
                  <a:outerShdw blurRad="38100" dist="38100" dir="2700000" algn="tl">
                    <a:srgbClr val="000000"/>
                  </a:outerShdw>
                </a:effectLst>
                <a:latin typeface="Book Antiqua" pitchFamily="18" charset="0"/>
              </a:rPr>
              <a:t>13.6                    -1.52              .0643       .9357</a:t>
            </a:r>
          </a:p>
        </p:txBody>
      </p:sp>
      <p:sp>
        <p:nvSpPr>
          <p:cNvPr id="113" name="Text Box 113"/>
          <p:cNvSpPr txBox="1">
            <a:spLocks noChangeArrowheads="1"/>
          </p:cNvSpPr>
          <p:nvPr/>
        </p:nvSpPr>
        <p:spPr bwMode="auto">
          <a:xfrm>
            <a:off x="1939925" y="2967038"/>
            <a:ext cx="58483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2400">
                <a:effectLst>
                  <a:outerShdw blurRad="38100" dist="38100" dir="2700000" algn="tl">
                    <a:srgbClr val="000000"/>
                  </a:outerShdw>
                </a:effectLst>
                <a:latin typeface="Book Antiqua" pitchFamily="18" charset="0"/>
              </a:rPr>
              <a:t>14.0                    -2.31              .0104       .9896</a:t>
            </a:r>
          </a:p>
        </p:txBody>
      </p:sp>
      <p:grpSp>
        <p:nvGrpSpPr>
          <p:cNvPr id="114" name="Group 114"/>
          <p:cNvGrpSpPr>
            <a:grpSpLocks/>
          </p:cNvGrpSpPr>
          <p:nvPr/>
        </p:nvGrpSpPr>
        <p:grpSpPr bwMode="auto">
          <a:xfrm>
            <a:off x="1520825" y="2065338"/>
            <a:ext cx="6099175" cy="839787"/>
            <a:chOff x="958" y="1625"/>
            <a:chExt cx="3842" cy="529"/>
          </a:xfrm>
        </p:grpSpPr>
        <p:graphicFrame>
          <p:nvGraphicFramePr>
            <p:cNvPr id="115" name="Object 115">
              <a:hlinkClick r:id="" action="ppaction://ole?verb=0"/>
            </p:cNvPr>
            <p:cNvGraphicFramePr>
              <a:graphicFrameLocks/>
            </p:cNvGraphicFramePr>
            <p:nvPr/>
          </p:nvGraphicFramePr>
          <p:xfrm>
            <a:off x="2131" y="1625"/>
            <a:ext cx="1334" cy="529"/>
          </p:xfrm>
          <a:graphic>
            <a:graphicData uri="http://schemas.openxmlformats.org/presentationml/2006/ole">
              <mc:AlternateContent xmlns:mc="http://schemas.openxmlformats.org/markup-compatibility/2006">
                <mc:Choice xmlns:v="urn:schemas-microsoft-com:vml" Requires="v">
                  <p:oleObj spid="_x0000_s333839" name="Equation" r:id="rId3" imgW="952200" imgH="393480" progId="Equation.DSMT4">
                    <p:embed/>
                  </p:oleObj>
                </mc:Choice>
                <mc:Fallback>
                  <p:oleObj name="Equation" r:id="rId3" imgW="952200" imgH="393480" progId="Equation.DSMT4">
                    <p:embed/>
                    <p:pic>
                      <p:nvPicPr>
                        <p:cNvPr id="0" nam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31" y="1625"/>
                          <a:ext cx="1334" cy="529"/>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sp>
          <p:nvSpPr>
            <p:cNvPr id="116" name="Text Box 116"/>
            <p:cNvSpPr txBox="1">
              <a:spLocks noChangeArrowheads="1"/>
            </p:cNvSpPr>
            <p:nvPr/>
          </p:nvSpPr>
          <p:spPr bwMode="auto">
            <a:xfrm>
              <a:off x="958" y="1831"/>
              <a:ext cx="384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2400">
                  <a:effectLst>
                    <a:outerShdw blurRad="38100" dist="38100" dir="2700000" algn="tl">
                      <a:srgbClr val="000000"/>
                    </a:outerShdw>
                  </a:effectLst>
                  <a:latin typeface="Book Antiqua" pitchFamily="18" charset="0"/>
                </a:rPr>
                <a:t>Values of </a:t>
              </a:r>
              <a:r>
                <a:rPr lang="en-US" sz="2400" i="1">
                  <a:effectLst>
                    <a:outerShdw blurRad="38100" dist="38100" dir="2700000" algn="tl">
                      <a:srgbClr val="000000"/>
                    </a:outerShdw>
                  </a:effectLst>
                  <a:latin typeface="Symbol" pitchFamily="18" charset="2"/>
                </a:rPr>
                <a:t>m                                       b           </a:t>
              </a:r>
              <a:r>
                <a:rPr lang="en-US" sz="2400">
                  <a:effectLst>
                    <a:outerShdw blurRad="38100" dist="38100" dir="2700000" algn="tl">
                      <a:srgbClr val="000000"/>
                    </a:outerShdw>
                  </a:effectLst>
                  <a:latin typeface="Book Antiqua" pitchFamily="18" charset="0"/>
                </a:rPr>
                <a:t>1-</a:t>
              </a:r>
              <a:r>
                <a:rPr lang="en-US" sz="2400" i="1">
                  <a:effectLst>
                    <a:outerShdw blurRad="38100" dist="38100" dir="2700000" algn="tl">
                      <a:srgbClr val="000000"/>
                    </a:outerShdw>
                  </a:effectLst>
                  <a:latin typeface="Symbol" pitchFamily="18" charset="2"/>
                </a:rPr>
                <a:t>b</a:t>
              </a:r>
              <a:endParaRPr lang="en-US" sz="2400">
                <a:effectLst>
                  <a:outerShdw blurRad="38100" dist="38100" dir="2700000" algn="tl">
                    <a:srgbClr val="000000"/>
                  </a:outerShdw>
                </a:effectLst>
                <a:latin typeface="Book Antiqua" pitchFamily="18" charset="0"/>
              </a:endParaRPr>
            </a:p>
          </p:txBody>
        </p:sp>
      </p:grpSp>
      <p:sp>
        <p:nvSpPr>
          <p:cNvPr id="117" name="Text Box 117"/>
          <p:cNvSpPr txBox="1">
            <a:spLocks noChangeArrowheads="1"/>
          </p:cNvSpPr>
          <p:nvPr/>
        </p:nvSpPr>
        <p:spPr bwMode="auto">
          <a:xfrm>
            <a:off x="1038225" y="1049338"/>
            <a:ext cx="621665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457200" indent="-457200" algn="l">
              <a:defRPr sz="2400">
                <a:solidFill>
                  <a:schemeClr val="tx1"/>
                </a:solidFill>
                <a:latin typeface="Times New Roman" pitchFamily="18" charset="0"/>
              </a:defRPr>
            </a:lvl1pPr>
            <a:lvl2pPr marL="914400" indent="-457200" algn="l">
              <a:defRPr sz="2400">
                <a:solidFill>
                  <a:schemeClr val="tx1"/>
                </a:solidFill>
                <a:latin typeface="Times New Roman" pitchFamily="18" charset="0"/>
              </a:defRPr>
            </a:lvl2pPr>
            <a:lvl3pPr marL="1371600" indent="-457200" algn="l">
              <a:defRPr sz="2400">
                <a:solidFill>
                  <a:schemeClr val="tx1"/>
                </a:solidFill>
                <a:latin typeface="Times New Roman" pitchFamily="18" charset="0"/>
              </a:defRPr>
            </a:lvl3pPr>
            <a:lvl4pPr marL="1828800" indent="-457200" algn="l">
              <a:defRPr sz="2400">
                <a:solidFill>
                  <a:schemeClr val="tx1"/>
                </a:solidFill>
                <a:latin typeface="Times New Roman" pitchFamily="18" charset="0"/>
              </a:defRPr>
            </a:lvl4pPr>
            <a:lvl5pPr marL="2286000" indent="-457200" algn="l">
              <a:defRPr sz="2400">
                <a:solidFill>
                  <a:schemeClr val="tx1"/>
                </a:solidFill>
                <a:latin typeface="Times New Roman" pitchFamily="18" charset="0"/>
              </a:defRPr>
            </a:lvl5pPr>
            <a:lvl6pPr marL="2743200" indent="-457200" eaLnBrk="0" fontAlgn="base" hangingPunct="0">
              <a:spcBef>
                <a:spcPct val="0"/>
              </a:spcBef>
              <a:spcAft>
                <a:spcPct val="0"/>
              </a:spcAft>
              <a:defRPr sz="2400">
                <a:solidFill>
                  <a:schemeClr val="tx1"/>
                </a:solidFill>
                <a:latin typeface="Times New Roman" pitchFamily="18" charset="0"/>
              </a:defRPr>
            </a:lvl6pPr>
            <a:lvl7pPr marL="3200400" indent="-457200" eaLnBrk="0" fontAlgn="base" hangingPunct="0">
              <a:spcBef>
                <a:spcPct val="0"/>
              </a:spcBef>
              <a:spcAft>
                <a:spcPct val="0"/>
              </a:spcAft>
              <a:defRPr sz="2400">
                <a:solidFill>
                  <a:schemeClr val="tx1"/>
                </a:solidFill>
                <a:latin typeface="Times New Roman" pitchFamily="18" charset="0"/>
              </a:defRPr>
            </a:lvl7pPr>
            <a:lvl8pPr marL="3657600" indent="-457200" eaLnBrk="0" fontAlgn="base" hangingPunct="0">
              <a:spcBef>
                <a:spcPct val="0"/>
              </a:spcBef>
              <a:spcAft>
                <a:spcPct val="0"/>
              </a:spcAft>
              <a:defRPr sz="2400">
                <a:solidFill>
                  <a:schemeClr val="tx1"/>
                </a:solidFill>
                <a:latin typeface="Times New Roman" pitchFamily="18" charset="0"/>
              </a:defRPr>
            </a:lvl8pPr>
            <a:lvl9pPr marL="4114800" indent="-457200" eaLnBrk="0" fontAlgn="base" hangingPunct="0">
              <a:spcBef>
                <a:spcPct val="0"/>
              </a:spcBef>
              <a:spcAft>
                <a:spcPct val="0"/>
              </a:spcAft>
              <a:defRPr sz="2400">
                <a:solidFill>
                  <a:schemeClr val="tx1"/>
                </a:solidFill>
                <a:latin typeface="Times New Roman" pitchFamily="18" charset="0"/>
              </a:defRPr>
            </a:lvl9pPr>
          </a:lstStyle>
          <a:p>
            <a:r>
              <a:rPr lang="en-US">
                <a:solidFill>
                  <a:srgbClr val="66FFFF"/>
                </a:solidFill>
                <a:effectLst>
                  <a:outerShdw blurRad="38100" dist="38100" dir="2700000" algn="tl">
                    <a:srgbClr val="000000"/>
                  </a:outerShdw>
                </a:effectLst>
                <a:latin typeface="Book Antiqua" pitchFamily="18" charset="0"/>
              </a:rPr>
              <a:t>5.</a:t>
            </a:r>
            <a:r>
              <a:rPr lang="en-US">
                <a:effectLst>
                  <a:outerShdw blurRad="38100" dist="38100" dir="2700000" algn="tl">
                    <a:srgbClr val="000000"/>
                  </a:outerShdw>
                </a:effectLst>
                <a:latin typeface="Book Antiqua" pitchFamily="18" charset="0"/>
              </a:rPr>
              <a:t>  Probabilities that the sample mean will be</a:t>
            </a:r>
          </a:p>
          <a:p>
            <a:r>
              <a:rPr lang="en-US">
                <a:effectLst>
                  <a:outerShdw blurRad="38100" dist="38100" dir="2700000" algn="tl">
                    <a:srgbClr val="000000"/>
                  </a:outerShdw>
                </a:effectLst>
                <a:latin typeface="Book Antiqua" pitchFamily="18" charset="0"/>
              </a:rPr>
              <a:t>     in the acceptance region:</a:t>
            </a:r>
          </a:p>
        </p:txBody>
      </p:sp>
      <p:sp>
        <p:nvSpPr>
          <p:cNvPr id="118" name="Rectangle 118"/>
          <p:cNvSpPr>
            <a:spLocks noChangeArrowheads="1"/>
          </p:cNvSpPr>
          <p:nvPr/>
        </p:nvSpPr>
        <p:spPr bwMode="auto">
          <a:xfrm>
            <a:off x="685800" y="147638"/>
            <a:ext cx="7772400" cy="814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Calculating the Probability</a:t>
            </a:r>
            <a:br>
              <a:rPr lang="en-US" sz="2800">
                <a:solidFill>
                  <a:srgbClr val="66FFFF"/>
                </a:solidFill>
                <a:effectLst>
                  <a:outerShdw blurRad="38100" dist="38100" dir="2700000" algn="tl">
                    <a:srgbClr val="000000"/>
                  </a:outerShdw>
                </a:effectLst>
                <a:latin typeface="Book Antiqua" pitchFamily="18" charset="0"/>
              </a:rPr>
            </a:br>
            <a:r>
              <a:rPr lang="en-US" sz="2800">
                <a:solidFill>
                  <a:srgbClr val="66FFFF"/>
                </a:solidFill>
                <a:effectLst>
                  <a:outerShdw blurRad="38100" dist="38100" dir="2700000" algn="tl">
                    <a:srgbClr val="000000"/>
                  </a:outerShdw>
                </a:effectLst>
                <a:latin typeface="Book Antiqua" pitchFamily="18" charset="0"/>
              </a:rPr>
              <a:t> of a Type II Error</a:t>
            </a:r>
          </a:p>
        </p:txBody>
      </p:sp>
    </p:spTree>
    <p:extLst>
      <p:ext uri="{BB962C8B-B14F-4D97-AF65-F5344CB8AC3E}">
        <p14:creationId xmlns:p14="http://schemas.microsoft.com/office/powerpoint/2010/main" val="3957749875"/>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106"/>
                                        </p:tgtEl>
                                        <p:attrNameLst>
                                          <p:attrName>style.visibility</p:attrName>
                                        </p:attrNameLst>
                                      </p:cBhvr>
                                      <p:to>
                                        <p:strVal val="visible"/>
                                      </p:to>
                                    </p:set>
                                    <p:anim calcmode="lin" valueType="num">
                                      <p:cBhvr additive="base">
                                        <p:cTn id="7" dur="500"/>
                                        <p:tgtEl>
                                          <p:spTgt spid="106"/>
                                        </p:tgtEl>
                                        <p:attrNameLst>
                                          <p:attrName>ppt_x</p:attrName>
                                        </p:attrNameLst>
                                      </p:cBhvr>
                                      <p:tavLst>
                                        <p:tav tm="0">
                                          <p:val>
                                            <p:strVal val="#ppt_x-#ppt_w*1.125000"/>
                                          </p:val>
                                        </p:tav>
                                        <p:tav tm="100000">
                                          <p:val>
                                            <p:strVal val="#ppt_x"/>
                                          </p:val>
                                        </p:tav>
                                      </p:tavLst>
                                    </p:anim>
                                    <p:animEffect transition="in" filter="wipe(right)">
                                      <p:cBhvr>
                                        <p:cTn id="8" dur="500"/>
                                        <p:tgtEl>
                                          <p:spTgt spid="106"/>
                                        </p:tgtEl>
                                      </p:cBhvr>
                                    </p:animEffect>
                                  </p:childTnLst>
                                  <p:subTnLst>
                                    <p:set>
                                      <p:cBhvr override="childStyle">
                                        <p:cTn dur="1" fill="hold" display="0" masterRel="nextClick" afterEffect="1"/>
                                        <p:tgtEl>
                                          <p:spTgt spid="106"/>
                                        </p:tgtEl>
                                        <p:attrNameLst>
                                          <p:attrName>style.visibility</p:attrName>
                                        </p:attrNameLst>
                                      </p:cBhvr>
                                      <p:to>
                                        <p:strVal val="hidden"/>
                                      </p:to>
                                    </p:set>
                                  </p:subTnLst>
                                </p:cTn>
                              </p:par>
                            </p:childTnLst>
                          </p:cTn>
                        </p:par>
                      </p:childTnLst>
                    </p:cTn>
                  </p:par>
                  <p:par>
                    <p:cTn id="9" fill="hold">
                      <p:stCondLst>
                        <p:cond delay="indefinite"/>
                      </p:stCondLst>
                      <p:childTnLst>
                        <p:par>
                          <p:cTn id="10" fill="hold">
                            <p:stCondLst>
                              <p:cond delay="0"/>
                            </p:stCondLst>
                            <p:childTnLst>
                              <p:par>
                                <p:cTn id="11" presetID="12" presetClass="entr" presetSubtype="1" fill="hold" grpId="0" nodeType="clickEffect">
                                  <p:stCondLst>
                                    <p:cond delay="0"/>
                                  </p:stCondLst>
                                  <p:childTnLst>
                                    <p:set>
                                      <p:cBhvr>
                                        <p:cTn id="12" dur="1" fill="hold">
                                          <p:stCondLst>
                                            <p:cond delay="0"/>
                                          </p:stCondLst>
                                        </p:cTn>
                                        <p:tgtEl>
                                          <p:spTgt spid="117"/>
                                        </p:tgtEl>
                                        <p:attrNameLst>
                                          <p:attrName>style.visibility</p:attrName>
                                        </p:attrNameLst>
                                      </p:cBhvr>
                                      <p:to>
                                        <p:strVal val="visible"/>
                                      </p:to>
                                    </p:set>
                                    <p:anim calcmode="lin" valueType="num">
                                      <p:cBhvr additive="base">
                                        <p:cTn id="13" dur="500"/>
                                        <p:tgtEl>
                                          <p:spTgt spid="117"/>
                                        </p:tgtEl>
                                        <p:attrNameLst>
                                          <p:attrName>ppt_y</p:attrName>
                                        </p:attrNameLst>
                                      </p:cBhvr>
                                      <p:tavLst>
                                        <p:tav tm="0">
                                          <p:val>
                                            <p:strVal val="#ppt_y-#ppt_h*1.125000"/>
                                          </p:val>
                                        </p:tav>
                                        <p:tav tm="100000">
                                          <p:val>
                                            <p:strVal val="#ppt_y"/>
                                          </p:val>
                                        </p:tav>
                                      </p:tavLst>
                                    </p:anim>
                                    <p:animEffect transition="in" filter="wipe(down)">
                                      <p:cBhvr>
                                        <p:cTn id="14" dur="500"/>
                                        <p:tgtEl>
                                          <p:spTgt spid="117"/>
                                        </p:tgtEl>
                                      </p:cBhvr>
                                    </p:animEffect>
                                  </p:childTnLst>
                                </p:cTn>
                              </p:par>
                            </p:childTnLst>
                          </p:cTn>
                        </p:par>
                        <p:par>
                          <p:cTn id="15" fill="hold">
                            <p:stCondLst>
                              <p:cond delay="500"/>
                            </p:stCondLst>
                            <p:childTnLst>
                              <p:par>
                                <p:cTn id="16" presetID="9" presetClass="entr" presetSubtype="0" fill="hold" grpId="0" nodeType="afterEffect">
                                  <p:stCondLst>
                                    <p:cond delay="2000"/>
                                  </p:stCondLst>
                                  <p:childTnLst>
                                    <p:set>
                                      <p:cBhvr>
                                        <p:cTn id="17" dur="1" fill="hold">
                                          <p:stCondLst>
                                            <p:cond delay="0"/>
                                          </p:stCondLst>
                                        </p:cTn>
                                        <p:tgtEl>
                                          <p:spTgt spid="2"/>
                                        </p:tgtEl>
                                        <p:attrNameLst>
                                          <p:attrName>style.visibility</p:attrName>
                                        </p:attrNameLst>
                                      </p:cBhvr>
                                      <p:to>
                                        <p:strVal val="visible"/>
                                      </p:to>
                                    </p:set>
                                    <p:animEffect transition="in" filter="dissolve">
                                      <p:cBhvr>
                                        <p:cTn id="18" dur="500"/>
                                        <p:tgtEl>
                                          <p:spTgt spid="2"/>
                                        </p:tgtEl>
                                      </p:cBhvr>
                                    </p:animEffect>
                                  </p:childTnLst>
                                </p:cTn>
                              </p:par>
                            </p:childTnLst>
                          </p:cTn>
                        </p:par>
                        <p:par>
                          <p:cTn id="19" fill="hold">
                            <p:stCondLst>
                              <p:cond delay="3000"/>
                            </p:stCondLst>
                            <p:childTnLst>
                              <p:par>
                                <p:cTn id="20" presetID="12" presetClass="entr" presetSubtype="8" fill="hold" grpId="0" nodeType="afterEffect">
                                  <p:stCondLst>
                                    <p:cond delay="1000"/>
                                  </p:stCondLst>
                                  <p:childTnLst>
                                    <p:set>
                                      <p:cBhvr>
                                        <p:cTn id="21" dur="1" fill="hold">
                                          <p:stCondLst>
                                            <p:cond delay="0"/>
                                          </p:stCondLst>
                                        </p:cTn>
                                        <p:tgtEl>
                                          <p:spTgt spid="3"/>
                                        </p:tgtEl>
                                        <p:attrNameLst>
                                          <p:attrName>style.visibility</p:attrName>
                                        </p:attrNameLst>
                                      </p:cBhvr>
                                      <p:to>
                                        <p:strVal val="visible"/>
                                      </p:to>
                                    </p:set>
                                    <p:anim calcmode="lin" valueType="num">
                                      <p:cBhvr additive="base">
                                        <p:cTn id="22" dur="500"/>
                                        <p:tgtEl>
                                          <p:spTgt spid="3"/>
                                        </p:tgtEl>
                                        <p:attrNameLst>
                                          <p:attrName>ppt_x</p:attrName>
                                        </p:attrNameLst>
                                      </p:cBhvr>
                                      <p:tavLst>
                                        <p:tav tm="0">
                                          <p:val>
                                            <p:strVal val="#ppt_x-#ppt_w*1.125000"/>
                                          </p:val>
                                        </p:tav>
                                        <p:tav tm="100000">
                                          <p:val>
                                            <p:strVal val="#ppt_x"/>
                                          </p:val>
                                        </p:tav>
                                      </p:tavLst>
                                    </p:anim>
                                    <p:animEffect transition="in" filter="wipe(right)">
                                      <p:cBhvr>
                                        <p:cTn id="23" dur="500"/>
                                        <p:tgtEl>
                                          <p:spTgt spid="3"/>
                                        </p:tgtEl>
                                      </p:cBhvr>
                                    </p:animEffect>
                                  </p:childTnLst>
                                </p:cTn>
                              </p:par>
                            </p:childTnLst>
                          </p:cTn>
                        </p:par>
                        <p:par>
                          <p:cTn id="24" fill="hold">
                            <p:stCondLst>
                              <p:cond delay="4500"/>
                            </p:stCondLst>
                            <p:childTnLst>
                              <p:par>
                                <p:cTn id="25" presetID="12" presetClass="entr" presetSubtype="1" fill="hold" nodeType="afterEffect">
                                  <p:stCondLst>
                                    <p:cond delay="1000"/>
                                  </p:stCondLst>
                                  <p:childTnLst>
                                    <p:set>
                                      <p:cBhvr>
                                        <p:cTn id="26" dur="1" fill="hold">
                                          <p:stCondLst>
                                            <p:cond delay="0"/>
                                          </p:stCondLst>
                                        </p:cTn>
                                        <p:tgtEl>
                                          <p:spTgt spid="114"/>
                                        </p:tgtEl>
                                        <p:attrNameLst>
                                          <p:attrName>style.visibility</p:attrName>
                                        </p:attrNameLst>
                                      </p:cBhvr>
                                      <p:to>
                                        <p:strVal val="visible"/>
                                      </p:to>
                                    </p:set>
                                    <p:anim calcmode="lin" valueType="num">
                                      <p:cBhvr additive="base">
                                        <p:cTn id="27" dur="500"/>
                                        <p:tgtEl>
                                          <p:spTgt spid="114"/>
                                        </p:tgtEl>
                                        <p:attrNameLst>
                                          <p:attrName>ppt_y</p:attrName>
                                        </p:attrNameLst>
                                      </p:cBhvr>
                                      <p:tavLst>
                                        <p:tav tm="0">
                                          <p:val>
                                            <p:strVal val="#ppt_y-#ppt_h*1.125000"/>
                                          </p:val>
                                        </p:tav>
                                        <p:tav tm="100000">
                                          <p:val>
                                            <p:strVal val="#ppt_y"/>
                                          </p:val>
                                        </p:tav>
                                      </p:tavLst>
                                    </p:anim>
                                    <p:animEffect transition="in" filter="wipe(down)">
                                      <p:cBhvr>
                                        <p:cTn id="28" dur="500"/>
                                        <p:tgtEl>
                                          <p:spTgt spid="114"/>
                                        </p:tgtEl>
                                      </p:cBhvr>
                                    </p:animEffect>
                                  </p:childTnLst>
                                </p:cTn>
                              </p:par>
                            </p:childTnLst>
                          </p:cTn>
                        </p:par>
                        <p:par>
                          <p:cTn id="29" fill="hold">
                            <p:stCondLst>
                              <p:cond delay="6000"/>
                            </p:stCondLst>
                            <p:childTnLst>
                              <p:par>
                                <p:cTn id="30" presetID="12" presetClass="entr" presetSubtype="8" fill="hold" grpId="0" nodeType="afterEffect">
                                  <p:stCondLst>
                                    <p:cond delay="2000"/>
                                  </p:stCondLst>
                                  <p:childTnLst>
                                    <p:set>
                                      <p:cBhvr>
                                        <p:cTn id="31" dur="1" fill="hold">
                                          <p:stCondLst>
                                            <p:cond delay="0"/>
                                          </p:stCondLst>
                                        </p:cTn>
                                        <p:tgtEl>
                                          <p:spTgt spid="113"/>
                                        </p:tgtEl>
                                        <p:attrNameLst>
                                          <p:attrName>style.visibility</p:attrName>
                                        </p:attrNameLst>
                                      </p:cBhvr>
                                      <p:to>
                                        <p:strVal val="visible"/>
                                      </p:to>
                                    </p:set>
                                    <p:anim calcmode="lin" valueType="num">
                                      <p:cBhvr additive="base">
                                        <p:cTn id="32" dur="500"/>
                                        <p:tgtEl>
                                          <p:spTgt spid="113"/>
                                        </p:tgtEl>
                                        <p:attrNameLst>
                                          <p:attrName>ppt_x</p:attrName>
                                        </p:attrNameLst>
                                      </p:cBhvr>
                                      <p:tavLst>
                                        <p:tav tm="0">
                                          <p:val>
                                            <p:strVal val="#ppt_x-#ppt_w*1.125000"/>
                                          </p:val>
                                        </p:tav>
                                        <p:tav tm="100000">
                                          <p:val>
                                            <p:strVal val="#ppt_x"/>
                                          </p:val>
                                        </p:tav>
                                      </p:tavLst>
                                    </p:anim>
                                    <p:animEffect transition="in" filter="wipe(right)">
                                      <p:cBhvr>
                                        <p:cTn id="33" dur="500"/>
                                        <p:tgtEl>
                                          <p:spTgt spid="113"/>
                                        </p:tgtEl>
                                      </p:cBhvr>
                                    </p:animEffect>
                                  </p:childTnLst>
                                </p:cTn>
                              </p:par>
                            </p:childTnLst>
                          </p:cTn>
                        </p:par>
                        <p:par>
                          <p:cTn id="34" fill="hold">
                            <p:stCondLst>
                              <p:cond delay="8500"/>
                            </p:stCondLst>
                            <p:childTnLst>
                              <p:par>
                                <p:cTn id="35" presetID="12" presetClass="entr" presetSubtype="8" fill="hold" grpId="0" nodeType="afterEffect">
                                  <p:stCondLst>
                                    <p:cond delay="2000"/>
                                  </p:stCondLst>
                                  <p:childTnLst>
                                    <p:set>
                                      <p:cBhvr>
                                        <p:cTn id="36" dur="1" fill="hold">
                                          <p:stCondLst>
                                            <p:cond delay="0"/>
                                          </p:stCondLst>
                                        </p:cTn>
                                        <p:tgtEl>
                                          <p:spTgt spid="112"/>
                                        </p:tgtEl>
                                        <p:attrNameLst>
                                          <p:attrName>style.visibility</p:attrName>
                                        </p:attrNameLst>
                                      </p:cBhvr>
                                      <p:to>
                                        <p:strVal val="visible"/>
                                      </p:to>
                                    </p:set>
                                    <p:anim calcmode="lin" valueType="num">
                                      <p:cBhvr additive="base">
                                        <p:cTn id="37" dur="500"/>
                                        <p:tgtEl>
                                          <p:spTgt spid="112"/>
                                        </p:tgtEl>
                                        <p:attrNameLst>
                                          <p:attrName>ppt_x</p:attrName>
                                        </p:attrNameLst>
                                      </p:cBhvr>
                                      <p:tavLst>
                                        <p:tav tm="0">
                                          <p:val>
                                            <p:strVal val="#ppt_x-#ppt_w*1.125000"/>
                                          </p:val>
                                        </p:tav>
                                        <p:tav tm="100000">
                                          <p:val>
                                            <p:strVal val="#ppt_x"/>
                                          </p:val>
                                        </p:tav>
                                      </p:tavLst>
                                    </p:anim>
                                    <p:animEffect transition="in" filter="wipe(right)">
                                      <p:cBhvr>
                                        <p:cTn id="38" dur="500"/>
                                        <p:tgtEl>
                                          <p:spTgt spid="112"/>
                                        </p:tgtEl>
                                      </p:cBhvr>
                                    </p:animEffect>
                                  </p:childTnLst>
                                </p:cTn>
                              </p:par>
                            </p:childTnLst>
                          </p:cTn>
                        </p:par>
                        <p:par>
                          <p:cTn id="39" fill="hold">
                            <p:stCondLst>
                              <p:cond delay="11000"/>
                            </p:stCondLst>
                            <p:childTnLst>
                              <p:par>
                                <p:cTn id="40" presetID="12" presetClass="entr" presetSubtype="8" fill="hold" grpId="0" nodeType="afterEffect">
                                  <p:stCondLst>
                                    <p:cond delay="2000"/>
                                  </p:stCondLst>
                                  <p:childTnLst>
                                    <p:set>
                                      <p:cBhvr>
                                        <p:cTn id="41" dur="1" fill="hold">
                                          <p:stCondLst>
                                            <p:cond delay="0"/>
                                          </p:stCondLst>
                                        </p:cTn>
                                        <p:tgtEl>
                                          <p:spTgt spid="111"/>
                                        </p:tgtEl>
                                        <p:attrNameLst>
                                          <p:attrName>style.visibility</p:attrName>
                                        </p:attrNameLst>
                                      </p:cBhvr>
                                      <p:to>
                                        <p:strVal val="visible"/>
                                      </p:to>
                                    </p:set>
                                    <p:anim calcmode="lin" valueType="num">
                                      <p:cBhvr additive="base">
                                        <p:cTn id="42" dur="500"/>
                                        <p:tgtEl>
                                          <p:spTgt spid="111"/>
                                        </p:tgtEl>
                                        <p:attrNameLst>
                                          <p:attrName>ppt_x</p:attrName>
                                        </p:attrNameLst>
                                      </p:cBhvr>
                                      <p:tavLst>
                                        <p:tav tm="0">
                                          <p:val>
                                            <p:strVal val="#ppt_x-#ppt_w*1.125000"/>
                                          </p:val>
                                        </p:tav>
                                        <p:tav tm="100000">
                                          <p:val>
                                            <p:strVal val="#ppt_x"/>
                                          </p:val>
                                        </p:tav>
                                      </p:tavLst>
                                    </p:anim>
                                    <p:animEffect transition="in" filter="wipe(right)">
                                      <p:cBhvr>
                                        <p:cTn id="43" dur="500"/>
                                        <p:tgtEl>
                                          <p:spTgt spid="111"/>
                                        </p:tgtEl>
                                      </p:cBhvr>
                                    </p:animEffect>
                                  </p:childTnLst>
                                </p:cTn>
                              </p:par>
                            </p:childTnLst>
                          </p:cTn>
                        </p:par>
                        <p:par>
                          <p:cTn id="44" fill="hold">
                            <p:stCondLst>
                              <p:cond delay="13500"/>
                            </p:stCondLst>
                            <p:childTnLst>
                              <p:par>
                                <p:cTn id="45" presetID="12" presetClass="entr" presetSubtype="8" fill="hold" grpId="0" nodeType="afterEffect">
                                  <p:stCondLst>
                                    <p:cond delay="2000"/>
                                  </p:stCondLst>
                                  <p:childTnLst>
                                    <p:set>
                                      <p:cBhvr>
                                        <p:cTn id="46" dur="1" fill="hold">
                                          <p:stCondLst>
                                            <p:cond delay="0"/>
                                          </p:stCondLst>
                                        </p:cTn>
                                        <p:tgtEl>
                                          <p:spTgt spid="110"/>
                                        </p:tgtEl>
                                        <p:attrNameLst>
                                          <p:attrName>style.visibility</p:attrName>
                                        </p:attrNameLst>
                                      </p:cBhvr>
                                      <p:to>
                                        <p:strVal val="visible"/>
                                      </p:to>
                                    </p:set>
                                    <p:anim calcmode="lin" valueType="num">
                                      <p:cBhvr additive="base">
                                        <p:cTn id="47" dur="500"/>
                                        <p:tgtEl>
                                          <p:spTgt spid="110"/>
                                        </p:tgtEl>
                                        <p:attrNameLst>
                                          <p:attrName>ppt_x</p:attrName>
                                        </p:attrNameLst>
                                      </p:cBhvr>
                                      <p:tavLst>
                                        <p:tav tm="0">
                                          <p:val>
                                            <p:strVal val="#ppt_x-#ppt_w*1.125000"/>
                                          </p:val>
                                        </p:tav>
                                        <p:tav tm="100000">
                                          <p:val>
                                            <p:strVal val="#ppt_x"/>
                                          </p:val>
                                        </p:tav>
                                      </p:tavLst>
                                    </p:anim>
                                    <p:animEffect transition="in" filter="wipe(right)">
                                      <p:cBhvr>
                                        <p:cTn id="48" dur="500"/>
                                        <p:tgtEl>
                                          <p:spTgt spid="110"/>
                                        </p:tgtEl>
                                      </p:cBhvr>
                                    </p:animEffect>
                                  </p:childTnLst>
                                </p:cTn>
                              </p:par>
                            </p:childTnLst>
                          </p:cTn>
                        </p:par>
                        <p:par>
                          <p:cTn id="49" fill="hold">
                            <p:stCondLst>
                              <p:cond delay="16000"/>
                            </p:stCondLst>
                            <p:childTnLst>
                              <p:par>
                                <p:cTn id="50" presetID="12" presetClass="entr" presetSubtype="8" fill="hold" grpId="0" nodeType="afterEffect">
                                  <p:stCondLst>
                                    <p:cond delay="2000"/>
                                  </p:stCondLst>
                                  <p:childTnLst>
                                    <p:set>
                                      <p:cBhvr>
                                        <p:cTn id="51" dur="1" fill="hold">
                                          <p:stCondLst>
                                            <p:cond delay="0"/>
                                          </p:stCondLst>
                                        </p:cTn>
                                        <p:tgtEl>
                                          <p:spTgt spid="109"/>
                                        </p:tgtEl>
                                        <p:attrNameLst>
                                          <p:attrName>style.visibility</p:attrName>
                                        </p:attrNameLst>
                                      </p:cBhvr>
                                      <p:to>
                                        <p:strVal val="visible"/>
                                      </p:to>
                                    </p:set>
                                    <p:anim calcmode="lin" valueType="num">
                                      <p:cBhvr additive="base">
                                        <p:cTn id="52" dur="500"/>
                                        <p:tgtEl>
                                          <p:spTgt spid="109"/>
                                        </p:tgtEl>
                                        <p:attrNameLst>
                                          <p:attrName>ppt_x</p:attrName>
                                        </p:attrNameLst>
                                      </p:cBhvr>
                                      <p:tavLst>
                                        <p:tav tm="0">
                                          <p:val>
                                            <p:strVal val="#ppt_x-#ppt_w*1.125000"/>
                                          </p:val>
                                        </p:tav>
                                        <p:tav tm="100000">
                                          <p:val>
                                            <p:strVal val="#ppt_x"/>
                                          </p:val>
                                        </p:tav>
                                      </p:tavLst>
                                    </p:anim>
                                    <p:animEffect transition="in" filter="wipe(right)">
                                      <p:cBhvr>
                                        <p:cTn id="53" dur="500"/>
                                        <p:tgtEl>
                                          <p:spTgt spid="109"/>
                                        </p:tgtEl>
                                      </p:cBhvr>
                                    </p:animEffect>
                                  </p:childTnLst>
                                </p:cTn>
                              </p:par>
                            </p:childTnLst>
                          </p:cTn>
                        </p:par>
                        <p:par>
                          <p:cTn id="54" fill="hold">
                            <p:stCondLst>
                              <p:cond delay="18500"/>
                            </p:stCondLst>
                            <p:childTnLst>
                              <p:par>
                                <p:cTn id="55" presetID="12" presetClass="entr" presetSubtype="8" fill="hold" grpId="0" nodeType="afterEffect">
                                  <p:stCondLst>
                                    <p:cond delay="2000"/>
                                  </p:stCondLst>
                                  <p:childTnLst>
                                    <p:set>
                                      <p:cBhvr>
                                        <p:cTn id="56" dur="1" fill="hold">
                                          <p:stCondLst>
                                            <p:cond delay="0"/>
                                          </p:stCondLst>
                                        </p:cTn>
                                        <p:tgtEl>
                                          <p:spTgt spid="108"/>
                                        </p:tgtEl>
                                        <p:attrNameLst>
                                          <p:attrName>style.visibility</p:attrName>
                                        </p:attrNameLst>
                                      </p:cBhvr>
                                      <p:to>
                                        <p:strVal val="visible"/>
                                      </p:to>
                                    </p:set>
                                    <p:anim calcmode="lin" valueType="num">
                                      <p:cBhvr additive="base">
                                        <p:cTn id="57" dur="500"/>
                                        <p:tgtEl>
                                          <p:spTgt spid="108"/>
                                        </p:tgtEl>
                                        <p:attrNameLst>
                                          <p:attrName>ppt_x</p:attrName>
                                        </p:attrNameLst>
                                      </p:cBhvr>
                                      <p:tavLst>
                                        <p:tav tm="0">
                                          <p:val>
                                            <p:strVal val="#ppt_x-#ppt_w*1.125000"/>
                                          </p:val>
                                        </p:tav>
                                        <p:tav tm="100000">
                                          <p:val>
                                            <p:strVal val="#ppt_x"/>
                                          </p:val>
                                        </p:tav>
                                      </p:tavLst>
                                    </p:anim>
                                    <p:animEffect transition="in" filter="wipe(right)">
                                      <p:cBhvr>
                                        <p:cTn id="58" dur="500"/>
                                        <p:tgtEl>
                                          <p:spTgt spid="108"/>
                                        </p:tgtEl>
                                      </p:cBhvr>
                                    </p:animEffect>
                                  </p:childTnLst>
                                </p:cTn>
                              </p:par>
                            </p:childTnLst>
                          </p:cTn>
                        </p:par>
                        <p:par>
                          <p:cTn id="59" fill="hold">
                            <p:stCondLst>
                              <p:cond delay="21000"/>
                            </p:stCondLst>
                            <p:childTnLst>
                              <p:par>
                                <p:cTn id="60" presetID="12" presetClass="entr" presetSubtype="8" fill="hold" grpId="0" nodeType="afterEffect">
                                  <p:stCondLst>
                                    <p:cond delay="2000"/>
                                  </p:stCondLst>
                                  <p:childTnLst>
                                    <p:set>
                                      <p:cBhvr>
                                        <p:cTn id="61" dur="1" fill="hold">
                                          <p:stCondLst>
                                            <p:cond delay="0"/>
                                          </p:stCondLst>
                                        </p:cTn>
                                        <p:tgtEl>
                                          <p:spTgt spid="107"/>
                                        </p:tgtEl>
                                        <p:attrNameLst>
                                          <p:attrName>style.visibility</p:attrName>
                                        </p:attrNameLst>
                                      </p:cBhvr>
                                      <p:to>
                                        <p:strVal val="visible"/>
                                      </p:to>
                                    </p:set>
                                    <p:anim calcmode="lin" valueType="num">
                                      <p:cBhvr additive="base">
                                        <p:cTn id="62" dur="500"/>
                                        <p:tgtEl>
                                          <p:spTgt spid="107"/>
                                        </p:tgtEl>
                                        <p:attrNameLst>
                                          <p:attrName>ppt_x</p:attrName>
                                        </p:attrNameLst>
                                      </p:cBhvr>
                                      <p:tavLst>
                                        <p:tav tm="0">
                                          <p:val>
                                            <p:strVal val="#ppt_x-#ppt_w*1.125000"/>
                                          </p:val>
                                        </p:tav>
                                        <p:tav tm="100000">
                                          <p:val>
                                            <p:strVal val="#ppt_x"/>
                                          </p:val>
                                        </p:tav>
                                      </p:tavLst>
                                    </p:anim>
                                    <p:animEffect transition="in" filter="wipe(right)">
                                      <p:cBhvr>
                                        <p:cTn id="63" dur="500"/>
                                        <p:tgtEl>
                                          <p:spTgt spid="1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autoUpdateAnimBg="0"/>
      <p:bldP spid="3" grpId="0" animBg="1"/>
      <p:bldP spid="106" grpId="0" animBg="1"/>
      <p:bldP spid="107" grpId="0" autoUpdateAnimBg="0"/>
      <p:bldP spid="108" grpId="0" autoUpdateAnimBg="0"/>
      <p:bldP spid="109" grpId="0" autoUpdateAnimBg="0"/>
      <p:bldP spid="110" grpId="0" autoUpdateAnimBg="0"/>
      <p:bldP spid="111" grpId="0" autoUpdateAnimBg="0"/>
      <p:bldP spid="112" grpId="0" autoUpdateAnimBg="0"/>
      <p:bldP spid="113" grpId="0" autoUpdateAnimBg="0"/>
      <p:bldP spid="117" grpId="0" autoUpdateAnimBg="0"/>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2247900" y="3295650"/>
            <a:ext cx="4762500" cy="514350"/>
          </a:xfrm>
          <a:prstGeom prst="rect">
            <a:avLst/>
          </a:prstGeom>
          <a:gradFill rotWithShape="0">
            <a:gsLst>
              <a:gs pos="0">
                <a:srgbClr val="005986">
                  <a:gamma/>
                  <a:shade val="46275"/>
                  <a:invGamma/>
                </a:srgbClr>
              </a:gs>
              <a:gs pos="50000">
                <a:srgbClr val="005986"/>
              </a:gs>
              <a:gs pos="100000">
                <a:srgbClr val="005986">
                  <a:gamma/>
                  <a:shade val="46275"/>
                  <a:invGamma/>
                </a:srgbClr>
              </a:gs>
            </a:gsLst>
            <a:lin ang="5400000" scaled="1"/>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3" name="Rectangle 3"/>
          <p:cNvSpPr>
            <a:spLocks noChangeArrowheads="1"/>
          </p:cNvSpPr>
          <p:nvPr/>
        </p:nvSpPr>
        <p:spPr bwMode="auto">
          <a:xfrm>
            <a:off x="685800" y="147638"/>
            <a:ext cx="7772400" cy="814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Calculating the Probability</a:t>
            </a:r>
            <a:br>
              <a:rPr lang="en-US" sz="2800">
                <a:solidFill>
                  <a:srgbClr val="66FFFF"/>
                </a:solidFill>
                <a:effectLst>
                  <a:outerShdw blurRad="38100" dist="38100" dir="2700000" algn="tl">
                    <a:srgbClr val="000000"/>
                  </a:outerShdw>
                </a:effectLst>
                <a:latin typeface="Book Antiqua" pitchFamily="18" charset="0"/>
              </a:rPr>
            </a:br>
            <a:r>
              <a:rPr lang="en-US" sz="2800">
                <a:solidFill>
                  <a:srgbClr val="66FFFF"/>
                </a:solidFill>
                <a:effectLst>
                  <a:outerShdw blurRad="38100" dist="38100" dir="2700000" algn="tl">
                    <a:srgbClr val="000000"/>
                  </a:outerShdw>
                </a:effectLst>
                <a:latin typeface="Book Antiqua" pitchFamily="18" charset="0"/>
              </a:rPr>
              <a:t> of a Type II Error</a:t>
            </a:r>
          </a:p>
        </p:txBody>
      </p:sp>
      <p:sp>
        <p:nvSpPr>
          <p:cNvPr id="4" name="Rectangle 4"/>
          <p:cNvSpPr>
            <a:spLocks noChangeArrowheads="1"/>
          </p:cNvSpPr>
          <p:nvPr/>
        </p:nvSpPr>
        <p:spPr bwMode="auto">
          <a:xfrm>
            <a:off x="687388" y="1095375"/>
            <a:ext cx="7772400" cy="509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solidFill>
                  <a:srgbClr val="66FFFF"/>
                </a:solidFill>
                <a:effectLst>
                  <a:outerShdw blurRad="38100" dist="38100" dir="2700000" algn="tl">
                    <a:srgbClr val="000000"/>
                  </a:outerShdw>
                </a:effectLst>
                <a:latin typeface="Book Antiqua" pitchFamily="18" charset="0"/>
              </a:rPr>
              <a:t>Calculating the Probability of a Type II Error</a:t>
            </a:r>
            <a:endParaRPr lang="en-US" sz="2400">
              <a:effectLst>
                <a:outerShdw blurRad="38100" dist="38100" dir="2700000" algn="tl">
                  <a:srgbClr val="000000"/>
                </a:outerShdw>
              </a:effectLst>
              <a:latin typeface="Book Antiqua" pitchFamily="18" charset="0"/>
            </a:endParaRPr>
          </a:p>
        </p:txBody>
      </p:sp>
      <p:sp>
        <p:nvSpPr>
          <p:cNvPr id="107" name="Text Box 107"/>
          <p:cNvSpPr txBox="1">
            <a:spLocks noChangeArrowheads="1"/>
          </p:cNvSpPr>
          <p:nvPr/>
        </p:nvSpPr>
        <p:spPr bwMode="auto">
          <a:xfrm>
            <a:off x="1260475" y="3859213"/>
            <a:ext cx="6994525"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buClr>
                <a:srgbClr val="66FFFF"/>
              </a:buClr>
              <a:buSzPct val="75000"/>
              <a:buFont typeface="Wingdings" pitchFamily="2" charset="2"/>
              <a:buChar char="l"/>
            </a:pPr>
            <a:r>
              <a:rPr lang="en-US" sz="2400">
                <a:effectLst>
                  <a:outerShdw blurRad="38100" dist="38100" dir="2700000" algn="tl">
                    <a:srgbClr val="000000"/>
                  </a:outerShdw>
                </a:effectLst>
                <a:latin typeface="Book Antiqua" pitchFamily="18" charset="0"/>
              </a:rPr>
              <a:t>  When the true population mean </a:t>
            </a:r>
            <a:r>
              <a:rPr lang="en-US" sz="2400" i="1">
                <a:effectLst>
                  <a:outerShdw blurRad="38100" dist="38100" dir="2700000" algn="tl">
                    <a:srgbClr val="000000"/>
                  </a:outerShdw>
                </a:effectLst>
                <a:latin typeface="Symbol" pitchFamily="18" charset="2"/>
              </a:rPr>
              <a:t>m</a:t>
            </a:r>
            <a:r>
              <a:rPr lang="en-US" sz="2400">
                <a:effectLst>
                  <a:outerShdw blurRad="38100" dist="38100" dir="2700000" algn="tl">
                    <a:srgbClr val="000000"/>
                  </a:outerShdw>
                </a:effectLst>
                <a:latin typeface="Book Antiqua" pitchFamily="18" charset="0"/>
              </a:rPr>
              <a:t> is far above</a:t>
            </a:r>
          </a:p>
          <a:p>
            <a:pPr algn="l"/>
            <a:r>
              <a:rPr lang="en-US" sz="2400">
                <a:effectLst>
                  <a:outerShdw blurRad="38100" dist="38100" dir="2700000" algn="tl">
                    <a:srgbClr val="000000"/>
                  </a:outerShdw>
                </a:effectLst>
                <a:latin typeface="Book Antiqua" pitchFamily="18" charset="0"/>
              </a:rPr>
              <a:t>    the null hypothesis value of 12, there is a low</a:t>
            </a:r>
          </a:p>
          <a:p>
            <a:pPr algn="l"/>
            <a:r>
              <a:rPr lang="en-US" sz="2400">
                <a:effectLst>
                  <a:outerShdw blurRad="38100" dist="38100" dir="2700000" algn="tl">
                    <a:srgbClr val="000000"/>
                  </a:outerShdw>
                </a:effectLst>
                <a:latin typeface="Book Antiqua" pitchFamily="18" charset="0"/>
              </a:rPr>
              <a:t>    probability that we will make a Type II error.</a:t>
            </a:r>
          </a:p>
        </p:txBody>
      </p:sp>
      <p:sp>
        <p:nvSpPr>
          <p:cNvPr id="108" name="Text Box 108"/>
          <p:cNvSpPr txBox="1">
            <a:spLocks noChangeArrowheads="1"/>
          </p:cNvSpPr>
          <p:nvPr/>
        </p:nvSpPr>
        <p:spPr bwMode="auto">
          <a:xfrm>
            <a:off x="1260475" y="2011363"/>
            <a:ext cx="6748463"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buClr>
                <a:srgbClr val="66FFFF"/>
              </a:buClr>
              <a:buSzPct val="75000"/>
              <a:buFont typeface="Wingdings" pitchFamily="2" charset="2"/>
              <a:buChar char="l"/>
            </a:pPr>
            <a:r>
              <a:rPr lang="en-US" sz="2400">
                <a:effectLst>
                  <a:outerShdw blurRad="38100" dist="38100" dir="2700000" algn="tl">
                    <a:srgbClr val="000000"/>
                  </a:outerShdw>
                </a:effectLst>
                <a:latin typeface="Book Antiqua" pitchFamily="18" charset="0"/>
              </a:rPr>
              <a:t>  When the true population mean </a:t>
            </a:r>
            <a:r>
              <a:rPr lang="en-US" sz="2400" i="1">
                <a:effectLst>
                  <a:outerShdw blurRad="38100" dist="38100" dir="2700000" algn="tl">
                    <a:srgbClr val="000000"/>
                  </a:outerShdw>
                </a:effectLst>
                <a:latin typeface="Symbol" pitchFamily="18" charset="2"/>
              </a:rPr>
              <a:t>m</a:t>
            </a:r>
            <a:r>
              <a:rPr lang="en-US" sz="2400">
                <a:effectLst>
                  <a:outerShdw blurRad="38100" dist="38100" dir="2700000" algn="tl">
                    <a:srgbClr val="000000"/>
                  </a:outerShdw>
                </a:effectLst>
                <a:latin typeface="Book Antiqua" pitchFamily="18" charset="0"/>
              </a:rPr>
              <a:t> is close to</a:t>
            </a:r>
          </a:p>
          <a:p>
            <a:pPr algn="l"/>
            <a:r>
              <a:rPr lang="en-US" sz="2400">
                <a:effectLst>
                  <a:outerShdw blurRad="38100" dist="38100" dir="2700000" algn="tl">
                    <a:srgbClr val="000000"/>
                  </a:outerShdw>
                </a:effectLst>
                <a:latin typeface="Book Antiqua" pitchFamily="18" charset="0"/>
              </a:rPr>
              <a:t>     the null hypothesis value of 12, there is a high</a:t>
            </a:r>
          </a:p>
          <a:p>
            <a:pPr algn="l"/>
            <a:r>
              <a:rPr lang="en-US" sz="2400">
                <a:effectLst>
                  <a:outerShdw blurRad="38100" dist="38100" dir="2700000" algn="tl">
                    <a:srgbClr val="000000"/>
                  </a:outerShdw>
                </a:effectLst>
                <a:latin typeface="Book Antiqua" pitchFamily="18" charset="0"/>
              </a:rPr>
              <a:t>     probability that we will make a Type II error.</a:t>
            </a:r>
          </a:p>
        </p:txBody>
      </p:sp>
      <p:sp>
        <p:nvSpPr>
          <p:cNvPr id="109" name="AutoShape 109"/>
          <p:cNvSpPr>
            <a:spLocks noChangeArrowheads="1"/>
          </p:cNvSpPr>
          <p:nvPr/>
        </p:nvSpPr>
        <p:spPr bwMode="auto">
          <a:xfrm rot="5400000">
            <a:off x="1057275" y="21653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10" name="AutoShape 110"/>
          <p:cNvSpPr>
            <a:spLocks noChangeArrowheads="1"/>
          </p:cNvSpPr>
          <p:nvPr/>
        </p:nvSpPr>
        <p:spPr bwMode="auto">
          <a:xfrm rot="5400000">
            <a:off x="1057275" y="40132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11" name="Text Box 111"/>
          <p:cNvSpPr txBox="1">
            <a:spLocks noChangeArrowheads="1"/>
          </p:cNvSpPr>
          <p:nvPr/>
        </p:nvSpPr>
        <p:spPr bwMode="auto">
          <a:xfrm>
            <a:off x="1260475" y="1538288"/>
            <a:ext cx="55578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2400">
                <a:effectLst>
                  <a:outerShdw blurRad="38100" dist="38100" dir="2700000" algn="tl">
                    <a:srgbClr val="000000"/>
                  </a:outerShdw>
                </a:effectLst>
                <a:latin typeface="Book Antiqua" pitchFamily="18" charset="0"/>
              </a:rPr>
              <a:t>Observations about the preceding table:</a:t>
            </a:r>
          </a:p>
        </p:txBody>
      </p:sp>
      <p:sp>
        <p:nvSpPr>
          <p:cNvPr id="112" name="Text Box 112"/>
          <p:cNvSpPr txBox="1">
            <a:spLocks noChangeArrowheads="1"/>
          </p:cNvSpPr>
          <p:nvPr/>
        </p:nvSpPr>
        <p:spPr bwMode="auto">
          <a:xfrm>
            <a:off x="2289175" y="3325813"/>
            <a:ext cx="46688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2400">
                <a:effectLst>
                  <a:outerShdw blurRad="38100" dist="38100" dir="2700000" algn="tl">
                    <a:srgbClr val="000000"/>
                  </a:outerShdw>
                </a:effectLst>
                <a:latin typeface="Book Antiqua" pitchFamily="18" charset="0"/>
              </a:rPr>
              <a:t>Example:  </a:t>
            </a:r>
            <a:r>
              <a:rPr lang="en-US" sz="2400" i="1">
                <a:effectLst>
                  <a:outerShdw blurRad="38100" dist="38100" dir="2700000" algn="tl">
                    <a:srgbClr val="000000"/>
                  </a:outerShdw>
                </a:effectLst>
                <a:latin typeface="Symbol" pitchFamily="18" charset="2"/>
              </a:rPr>
              <a:t>m</a:t>
            </a:r>
            <a:r>
              <a:rPr lang="en-US" sz="2400">
                <a:effectLst>
                  <a:outerShdw blurRad="38100" dist="38100" dir="2700000" algn="tl">
                    <a:srgbClr val="000000"/>
                  </a:outerShdw>
                </a:effectLst>
                <a:latin typeface="Book Antiqua" pitchFamily="18" charset="0"/>
              </a:rPr>
              <a:t> = 12.0001,  </a:t>
            </a:r>
            <a:r>
              <a:rPr lang="en-US" sz="2400" i="1">
                <a:effectLst>
                  <a:outerShdw blurRad="38100" dist="38100" dir="2700000" algn="tl">
                    <a:srgbClr val="000000"/>
                  </a:outerShdw>
                </a:effectLst>
                <a:latin typeface="Symbol" pitchFamily="18" charset="2"/>
              </a:rPr>
              <a:t>b</a:t>
            </a:r>
            <a:r>
              <a:rPr lang="en-US" sz="2400">
                <a:effectLst>
                  <a:outerShdw blurRad="38100" dist="38100" dir="2700000" algn="tl">
                    <a:srgbClr val="000000"/>
                  </a:outerShdw>
                </a:effectLst>
                <a:latin typeface="Book Antiqua" pitchFamily="18" charset="0"/>
              </a:rPr>
              <a:t>  =  .9500</a:t>
            </a:r>
          </a:p>
        </p:txBody>
      </p:sp>
      <p:sp>
        <p:nvSpPr>
          <p:cNvPr id="113" name="Rectangle 113"/>
          <p:cNvSpPr>
            <a:spLocks noChangeArrowheads="1"/>
          </p:cNvSpPr>
          <p:nvPr/>
        </p:nvSpPr>
        <p:spPr bwMode="auto">
          <a:xfrm>
            <a:off x="2247900" y="5124450"/>
            <a:ext cx="4762500" cy="514350"/>
          </a:xfrm>
          <a:prstGeom prst="rect">
            <a:avLst/>
          </a:prstGeom>
          <a:gradFill rotWithShape="0">
            <a:gsLst>
              <a:gs pos="0">
                <a:srgbClr val="005986">
                  <a:gamma/>
                  <a:shade val="46275"/>
                  <a:invGamma/>
                </a:srgbClr>
              </a:gs>
              <a:gs pos="50000">
                <a:srgbClr val="005986"/>
              </a:gs>
              <a:gs pos="100000">
                <a:srgbClr val="005986">
                  <a:gamma/>
                  <a:shade val="46275"/>
                  <a:invGamma/>
                </a:srgbClr>
              </a:gs>
            </a:gsLst>
            <a:lin ang="5400000" scaled="1"/>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114" name="Text Box 114"/>
          <p:cNvSpPr txBox="1">
            <a:spLocks noChangeArrowheads="1"/>
          </p:cNvSpPr>
          <p:nvPr/>
        </p:nvSpPr>
        <p:spPr bwMode="auto">
          <a:xfrm>
            <a:off x="2530475" y="5154613"/>
            <a:ext cx="42116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2400">
                <a:effectLst>
                  <a:outerShdw blurRad="38100" dist="38100" dir="2700000" algn="tl">
                    <a:srgbClr val="000000"/>
                  </a:outerShdw>
                </a:effectLst>
                <a:latin typeface="Book Antiqua" pitchFamily="18" charset="0"/>
              </a:rPr>
              <a:t>Example:  </a:t>
            </a:r>
            <a:r>
              <a:rPr lang="en-US" sz="2400" i="1">
                <a:effectLst>
                  <a:outerShdw blurRad="38100" dist="38100" dir="2700000" algn="tl">
                    <a:srgbClr val="000000"/>
                  </a:outerShdw>
                </a:effectLst>
                <a:latin typeface="Symbol" pitchFamily="18" charset="2"/>
              </a:rPr>
              <a:t>m</a:t>
            </a:r>
            <a:r>
              <a:rPr lang="en-US" sz="2400">
                <a:effectLst>
                  <a:outerShdw blurRad="38100" dist="38100" dir="2700000" algn="tl">
                    <a:srgbClr val="000000"/>
                  </a:outerShdw>
                </a:effectLst>
                <a:latin typeface="Book Antiqua" pitchFamily="18" charset="0"/>
              </a:rPr>
              <a:t>  = 14.0,  </a:t>
            </a:r>
            <a:r>
              <a:rPr lang="en-US" sz="2400" i="1">
                <a:effectLst>
                  <a:outerShdw blurRad="38100" dist="38100" dir="2700000" algn="tl">
                    <a:srgbClr val="000000"/>
                  </a:outerShdw>
                </a:effectLst>
                <a:latin typeface="Symbol" pitchFamily="18" charset="2"/>
              </a:rPr>
              <a:t>b</a:t>
            </a:r>
            <a:r>
              <a:rPr lang="en-US" sz="2400">
                <a:effectLst>
                  <a:outerShdw blurRad="38100" dist="38100" dir="2700000" algn="tl">
                    <a:srgbClr val="000000"/>
                  </a:outerShdw>
                </a:effectLst>
                <a:latin typeface="Book Antiqua" pitchFamily="18" charset="0"/>
              </a:rPr>
              <a:t>  = .0104</a:t>
            </a:r>
          </a:p>
        </p:txBody>
      </p:sp>
    </p:spTree>
    <p:extLst>
      <p:ext uri="{BB962C8B-B14F-4D97-AF65-F5344CB8AC3E}">
        <p14:creationId xmlns:p14="http://schemas.microsoft.com/office/powerpoint/2010/main" val="3017146646"/>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grpId="0" nodeType="afterEffect">
                                  <p:stCondLst>
                                    <p:cond delay="1000"/>
                                  </p:stCondLst>
                                  <p:childTnLst>
                                    <p:set>
                                      <p:cBhvr>
                                        <p:cTn id="6" dur="1" fill="hold">
                                          <p:stCondLst>
                                            <p:cond delay="0"/>
                                          </p:stCondLst>
                                        </p:cTn>
                                        <p:tgtEl>
                                          <p:spTgt spid="111"/>
                                        </p:tgtEl>
                                        <p:attrNameLst>
                                          <p:attrName>style.visibility</p:attrName>
                                        </p:attrNameLst>
                                      </p:cBhvr>
                                      <p:to>
                                        <p:strVal val="visible"/>
                                      </p:to>
                                    </p:set>
                                    <p:anim calcmode="lin" valueType="num">
                                      <p:cBhvr additive="base">
                                        <p:cTn id="7" dur="500"/>
                                        <p:tgtEl>
                                          <p:spTgt spid="111"/>
                                        </p:tgtEl>
                                        <p:attrNameLst>
                                          <p:attrName>ppt_y</p:attrName>
                                        </p:attrNameLst>
                                      </p:cBhvr>
                                      <p:tavLst>
                                        <p:tav tm="0">
                                          <p:val>
                                            <p:strVal val="#ppt_y-#ppt_h*1.125000"/>
                                          </p:val>
                                        </p:tav>
                                        <p:tav tm="100000">
                                          <p:val>
                                            <p:strVal val="#ppt_y"/>
                                          </p:val>
                                        </p:tav>
                                      </p:tavLst>
                                    </p:anim>
                                    <p:animEffect transition="in" filter="wipe(down)">
                                      <p:cBhvr>
                                        <p:cTn id="8" dur="500"/>
                                        <p:tgtEl>
                                          <p:spTgt spid="111"/>
                                        </p:tgtEl>
                                      </p:cBhvr>
                                    </p:animEffect>
                                  </p:childTnLst>
                                </p:cTn>
                              </p:par>
                            </p:childTnLst>
                          </p:cTn>
                        </p:par>
                        <p:par>
                          <p:cTn id="9" fill="hold">
                            <p:stCondLst>
                              <p:cond delay="1500"/>
                            </p:stCondLst>
                            <p:childTnLst>
                              <p:par>
                                <p:cTn id="10" presetID="12" presetClass="entr" presetSubtype="8" fill="hold" grpId="0" nodeType="afterEffect">
                                  <p:stCondLst>
                                    <p:cond delay="1000"/>
                                  </p:stCondLst>
                                  <p:childTnLst>
                                    <p:set>
                                      <p:cBhvr>
                                        <p:cTn id="11" dur="1" fill="hold">
                                          <p:stCondLst>
                                            <p:cond delay="0"/>
                                          </p:stCondLst>
                                        </p:cTn>
                                        <p:tgtEl>
                                          <p:spTgt spid="109"/>
                                        </p:tgtEl>
                                        <p:attrNameLst>
                                          <p:attrName>style.visibility</p:attrName>
                                        </p:attrNameLst>
                                      </p:cBhvr>
                                      <p:to>
                                        <p:strVal val="visible"/>
                                      </p:to>
                                    </p:set>
                                    <p:anim calcmode="lin" valueType="num">
                                      <p:cBhvr additive="base">
                                        <p:cTn id="12" dur="500"/>
                                        <p:tgtEl>
                                          <p:spTgt spid="109"/>
                                        </p:tgtEl>
                                        <p:attrNameLst>
                                          <p:attrName>ppt_x</p:attrName>
                                        </p:attrNameLst>
                                      </p:cBhvr>
                                      <p:tavLst>
                                        <p:tav tm="0">
                                          <p:val>
                                            <p:strVal val="#ppt_x-#ppt_w*1.125000"/>
                                          </p:val>
                                        </p:tav>
                                        <p:tav tm="100000">
                                          <p:val>
                                            <p:strVal val="#ppt_x"/>
                                          </p:val>
                                        </p:tav>
                                      </p:tavLst>
                                    </p:anim>
                                    <p:animEffect transition="in" filter="wipe(right)">
                                      <p:cBhvr>
                                        <p:cTn id="13" dur="500"/>
                                        <p:tgtEl>
                                          <p:spTgt spid="109"/>
                                        </p:tgtEl>
                                      </p:cBhvr>
                                    </p:animEffect>
                                  </p:childTnLst>
                                  <p:subTnLst>
                                    <p:set>
                                      <p:cBhvr override="childStyle">
                                        <p:cTn dur="1" fill="hold" display="0" masterRel="nextClick" afterEffect="1"/>
                                        <p:tgtEl>
                                          <p:spTgt spid="109"/>
                                        </p:tgtEl>
                                        <p:attrNameLst>
                                          <p:attrName>style.visibility</p:attrName>
                                        </p:attrNameLst>
                                      </p:cBhvr>
                                      <p:to>
                                        <p:strVal val="hidden"/>
                                      </p:to>
                                    </p:set>
                                  </p:subTnLst>
                                </p:cTn>
                              </p:par>
                            </p:childTnLst>
                          </p:cTn>
                        </p:par>
                      </p:childTnLst>
                    </p:cTn>
                  </p:par>
                  <p:par>
                    <p:cTn id="14" fill="hold">
                      <p:stCondLst>
                        <p:cond delay="indefinite"/>
                      </p:stCondLst>
                      <p:childTnLst>
                        <p:par>
                          <p:cTn id="15" fill="hold">
                            <p:stCondLst>
                              <p:cond delay="0"/>
                            </p:stCondLst>
                            <p:childTnLst>
                              <p:par>
                                <p:cTn id="16" presetID="12" presetClass="entr" presetSubtype="1" fill="hold" grpId="0" nodeType="clickEffect">
                                  <p:stCondLst>
                                    <p:cond delay="0"/>
                                  </p:stCondLst>
                                  <p:childTnLst>
                                    <p:set>
                                      <p:cBhvr>
                                        <p:cTn id="17" dur="1" fill="hold">
                                          <p:stCondLst>
                                            <p:cond delay="0"/>
                                          </p:stCondLst>
                                        </p:cTn>
                                        <p:tgtEl>
                                          <p:spTgt spid="108"/>
                                        </p:tgtEl>
                                        <p:attrNameLst>
                                          <p:attrName>style.visibility</p:attrName>
                                        </p:attrNameLst>
                                      </p:cBhvr>
                                      <p:to>
                                        <p:strVal val="visible"/>
                                      </p:to>
                                    </p:set>
                                    <p:anim calcmode="lin" valueType="num">
                                      <p:cBhvr additive="base">
                                        <p:cTn id="18" dur="500"/>
                                        <p:tgtEl>
                                          <p:spTgt spid="108"/>
                                        </p:tgtEl>
                                        <p:attrNameLst>
                                          <p:attrName>ppt_y</p:attrName>
                                        </p:attrNameLst>
                                      </p:cBhvr>
                                      <p:tavLst>
                                        <p:tav tm="0">
                                          <p:val>
                                            <p:strVal val="#ppt_y-#ppt_h*1.125000"/>
                                          </p:val>
                                        </p:tav>
                                        <p:tav tm="100000">
                                          <p:val>
                                            <p:strVal val="#ppt_y"/>
                                          </p:val>
                                        </p:tav>
                                      </p:tavLst>
                                    </p:anim>
                                    <p:animEffect transition="in" filter="wipe(down)">
                                      <p:cBhvr>
                                        <p:cTn id="19" dur="500"/>
                                        <p:tgtEl>
                                          <p:spTgt spid="108"/>
                                        </p:tgtEl>
                                      </p:cBhvr>
                                    </p:animEffect>
                                  </p:childTnLst>
                                </p:cTn>
                              </p:par>
                            </p:childTnLst>
                          </p:cTn>
                        </p:par>
                        <p:par>
                          <p:cTn id="20" fill="hold">
                            <p:stCondLst>
                              <p:cond delay="500"/>
                            </p:stCondLst>
                            <p:childTnLst>
                              <p:par>
                                <p:cTn id="21" presetID="9" presetClass="entr" presetSubtype="0" fill="hold" grpId="0" nodeType="afterEffect">
                                  <p:stCondLst>
                                    <p:cond delay="2000"/>
                                  </p:stCondLst>
                                  <p:childTnLst>
                                    <p:set>
                                      <p:cBhvr>
                                        <p:cTn id="22" dur="1" fill="hold">
                                          <p:stCondLst>
                                            <p:cond delay="0"/>
                                          </p:stCondLst>
                                        </p:cTn>
                                        <p:tgtEl>
                                          <p:spTgt spid="2"/>
                                        </p:tgtEl>
                                        <p:attrNameLst>
                                          <p:attrName>style.visibility</p:attrName>
                                        </p:attrNameLst>
                                      </p:cBhvr>
                                      <p:to>
                                        <p:strVal val="visible"/>
                                      </p:to>
                                    </p:set>
                                    <p:animEffect transition="in" filter="dissolve">
                                      <p:cBhvr>
                                        <p:cTn id="23" dur="500"/>
                                        <p:tgtEl>
                                          <p:spTgt spid="2"/>
                                        </p:tgtEl>
                                      </p:cBhvr>
                                    </p:animEffect>
                                  </p:childTnLst>
                                </p:cTn>
                              </p:par>
                            </p:childTnLst>
                          </p:cTn>
                        </p:par>
                        <p:par>
                          <p:cTn id="24" fill="hold">
                            <p:stCondLst>
                              <p:cond delay="3000"/>
                            </p:stCondLst>
                            <p:childTnLst>
                              <p:par>
                                <p:cTn id="25" presetID="23" presetClass="entr" presetSubtype="272" fill="hold" grpId="0" nodeType="afterEffect">
                                  <p:stCondLst>
                                    <p:cond delay="1000"/>
                                  </p:stCondLst>
                                  <p:childTnLst>
                                    <p:set>
                                      <p:cBhvr>
                                        <p:cTn id="26" dur="1" fill="hold">
                                          <p:stCondLst>
                                            <p:cond delay="0"/>
                                          </p:stCondLst>
                                        </p:cTn>
                                        <p:tgtEl>
                                          <p:spTgt spid="112"/>
                                        </p:tgtEl>
                                        <p:attrNameLst>
                                          <p:attrName>style.visibility</p:attrName>
                                        </p:attrNameLst>
                                      </p:cBhvr>
                                      <p:to>
                                        <p:strVal val="visible"/>
                                      </p:to>
                                    </p:set>
                                    <p:anim calcmode="lin" valueType="num">
                                      <p:cBhvr>
                                        <p:cTn id="27" dur="500" fill="hold"/>
                                        <p:tgtEl>
                                          <p:spTgt spid="112"/>
                                        </p:tgtEl>
                                        <p:attrNameLst>
                                          <p:attrName>ppt_w</p:attrName>
                                        </p:attrNameLst>
                                      </p:cBhvr>
                                      <p:tavLst>
                                        <p:tav tm="0">
                                          <p:val>
                                            <p:strVal val="2/3*#ppt_w"/>
                                          </p:val>
                                        </p:tav>
                                        <p:tav tm="100000">
                                          <p:val>
                                            <p:strVal val="#ppt_w"/>
                                          </p:val>
                                        </p:tav>
                                      </p:tavLst>
                                    </p:anim>
                                    <p:anim calcmode="lin" valueType="num">
                                      <p:cBhvr>
                                        <p:cTn id="28" dur="500" fill="hold"/>
                                        <p:tgtEl>
                                          <p:spTgt spid="112"/>
                                        </p:tgtEl>
                                        <p:attrNameLst>
                                          <p:attrName>ppt_h</p:attrName>
                                        </p:attrNameLst>
                                      </p:cBhvr>
                                      <p:tavLst>
                                        <p:tav tm="0">
                                          <p:val>
                                            <p:strVal val="2/3*#ppt_h"/>
                                          </p:val>
                                        </p:tav>
                                        <p:tav tm="100000">
                                          <p:val>
                                            <p:strVal val="#ppt_h"/>
                                          </p:val>
                                        </p:tav>
                                      </p:tavLst>
                                    </p:anim>
                                  </p:childTnLst>
                                </p:cTn>
                              </p:par>
                            </p:childTnLst>
                          </p:cTn>
                        </p:par>
                        <p:par>
                          <p:cTn id="29" fill="hold">
                            <p:stCondLst>
                              <p:cond delay="4500"/>
                            </p:stCondLst>
                            <p:childTnLst>
                              <p:par>
                                <p:cTn id="30" presetID="12" presetClass="entr" presetSubtype="8" fill="hold" grpId="0" nodeType="afterEffect">
                                  <p:stCondLst>
                                    <p:cond delay="2000"/>
                                  </p:stCondLst>
                                  <p:childTnLst>
                                    <p:set>
                                      <p:cBhvr>
                                        <p:cTn id="31" dur="1" fill="hold">
                                          <p:stCondLst>
                                            <p:cond delay="0"/>
                                          </p:stCondLst>
                                        </p:cTn>
                                        <p:tgtEl>
                                          <p:spTgt spid="110"/>
                                        </p:tgtEl>
                                        <p:attrNameLst>
                                          <p:attrName>style.visibility</p:attrName>
                                        </p:attrNameLst>
                                      </p:cBhvr>
                                      <p:to>
                                        <p:strVal val="visible"/>
                                      </p:to>
                                    </p:set>
                                    <p:anim calcmode="lin" valueType="num">
                                      <p:cBhvr additive="base">
                                        <p:cTn id="32" dur="500"/>
                                        <p:tgtEl>
                                          <p:spTgt spid="110"/>
                                        </p:tgtEl>
                                        <p:attrNameLst>
                                          <p:attrName>ppt_x</p:attrName>
                                        </p:attrNameLst>
                                      </p:cBhvr>
                                      <p:tavLst>
                                        <p:tav tm="0">
                                          <p:val>
                                            <p:strVal val="#ppt_x-#ppt_w*1.125000"/>
                                          </p:val>
                                        </p:tav>
                                        <p:tav tm="100000">
                                          <p:val>
                                            <p:strVal val="#ppt_x"/>
                                          </p:val>
                                        </p:tav>
                                      </p:tavLst>
                                    </p:anim>
                                    <p:animEffect transition="in" filter="wipe(right)">
                                      <p:cBhvr>
                                        <p:cTn id="33" dur="500"/>
                                        <p:tgtEl>
                                          <p:spTgt spid="110"/>
                                        </p:tgtEl>
                                      </p:cBhvr>
                                    </p:animEffect>
                                  </p:childTnLst>
                                  <p:subTnLst>
                                    <p:set>
                                      <p:cBhvr override="childStyle">
                                        <p:cTn dur="1" fill="hold" display="0" masterRel="nextClick" afterEffect="1"/>
                                        <p:tgtEl>
                                          <p:spTgt spid="110"/>
                                        </p:tgtEl>
                                        <p:attrNameLst>
                                          <p:attrName>style.visibility</p:attrName>
                                        </p:attrNameLst>
                                      </p:cBhvr>
                                      <p:to>
                                        <p:strVal val="hidden"/>
                                      </p:to>
                                    </p:set>
                                  </p:subTnLst>
                                </p:cTn>
                              </p:par>
                            </p:childTnLst>
                          </p:cTn>
                        </p:par>
                      </p:childTnLst>
                    </p:cTn>
                  </p:par>
                  <p:par>
                    <p:cTn id="34" fill="hold">
                      <p:stCondLst>
                        <p:cond delay="indefinite"/>
                      </p:stCondLst>
                      <p:childTnLst>
                        <p:par>
                          <p:cTn id="35" fill="hold">
                            <p:stCondLst>
                              <p:cond delay="0"/>
                            </p:stCondLst>
                            <p:childTnLst>
                              <p:par>
                                <p:cTn id="36" presetID="12" presetClass="entr" presetSubtype="1" fill="hold" grpId="0" nodeType="clickEffect">
                                  <p:stCondLst>
                                    <p:cond delay="0"/>
                                  </p:stCondLst>
                                  <p:childTnLst>
                                    <p:set>
                                      <p:cBhvr>
                                        <p:cTn id="37" dur="1" fill="hold">
                                          <p:stCondLst>
                                            <p:cond delay="0"/>
                                          </p:stCondLst>
                                        </p:cTn>
                                        <p:tgtEl>
                                          <p:spTgt spid="107"/>
                                        </p:tgtEl>
                                        <p:attrNameLst>
                                          <p:attrName>style.visibility</p:attrName>
                                        </p:attrNameLst>
                                      </p:cBhvr>
                                      <p:to>
                                        <p:strVal val="visible"/>
                                      </p:to>
                                    </p:set>
                                    <p:anim calcmode="lin" valueType="num">
                                      <p:cBhvr additive="base">
                                        <p:cTn id="38" dur="500"/>
                                        <p:tgtEl>
                                          <p:spTgt spid="107"/>
                                        </p:tgtEl>
                                        <p:attrNameLst>
                                          <p:attrName>ppt_y</p:attrName>
                                        </p:attrNameLst>
                                      </p:cBhvr>
                                      <p:tavLst>
                                        <p:tav tm="0">
                                          <p:val>
                                            <p:strVal val="#ppt_y-#ppt_h*1.125000"/>
                                          </p:val>
                                        </p:tav>
                                        <p:tav tm="100000">
                                          <p:val>
                                            <p:strVal val="#ppt_y"/>
                                          </p:val>
                                        </p:tav>
                                      </p:tavLst>
                                    </p:anim>
                                    <p:animEffect transition="in" filter="wipe(down)">
                                      <p:cBhvr>
                                        <p:cTn id="39" dur="500"/>
                                        <p:tgtEl>
                                          <p:spTgt spid="107"/>
                                        </p:tgtEl>
                                      </p:cBhvr>
                                    </p:animEffect>
                                  </p:childTnLst>
                                </p:cTn>
                              </p:par>
                            </p:childTnLst>
                          </p:cTn>
                        </p:par>
                        <p:par>
                          <p:cTn id="40" fill="hold">
                            <p:stCondLst>
                              <p:cond delay="500"/>
                            </p:stCondLst>
                            <p:childTnLst>
                              <p:par>
                                <p:cTn id="41" presetID="9" presetClass="entr" presetSubtype="0" fill="hold" grpId="0" nodeType="afterEffect">
                                  <p:stCondLst>
                                    <p:cond delay="3000"/>
                                  </p:stCondLst>
                                  <p:childTnLst>
                                    <p:set>
                                      <p:cBhvr>
                                        <p:cTn id="42" dur="1" fill="hold">
                                          <p:stCondLst>
                                            <p:cond delay="0"/>
                                          </p:stCondLst>
                                        </p:cTn>
                                        <p:tgtEl>
                                          <p:spTgt spid="113"/>
                                        </p:tgtEl>
                                        <p:attrNameLst>
                                          <p:attrName>style.visibility</p:attrName>
                                        </p:attrNameLst>
                                      </p:cBhvr>
                                      <p:to>
                                        <p:strVal val="visible"/>
                                      </p:to>
                                    </p:set>
                                    <p:animEffect transition="in" filter="dissolve">
                                      <p:cBhvr>
                                        <p:cTn id="43" dur="500"/>
                                        <p:tgtEl>
                                          <p:spTgt spid="113"/>
                                        </p:tgtEl>
                                      </p:cBhvr>
                                    </p:animEffect>
                                  </p:childTnLst>
                                </p:cTn>
                              </p:par>
                            </p:childTnLst>
                          </p:cTn>
                        </p:par>
                        <p:par>
                          <p:cTn id="44" fill="hold">
                            <p:stCondLst>
                              <p:cond delay="4000"/>
                            </p:stCondLst>
                            <p:childTnLst>
                              <p:par>
                                <p:cTn id="45" presetID="23" presetClass="entr" presetSubtype="272" fill="hold" grpId="0" nodeType="afterEffect">
                                  <p:stCondLst>
                                    <p:cond delay="1000"/>
                                  </p:stCondLst>
                                  <p:childTnLst>
                                    <p:set>
                                      <p:cBhvr>
                                        <p:cTn id="46" dur="1" fill="hold">
                                          <p:stCondLst>
                                            <p:cond delay="0"/>
                                          </p:stCondLst>
                                        </p:cTn>
                                        <p:tgtEl>
                                          <p:spTgt spid="114"/>
                                        </p:tgtEl>
                                        <p:attrNameLst>
                                          <p:attrName>style.visibility</p:attrName>
                                        </p:attrNameLst>
                                      </p:cBhvr>
                                      <p:to>
                                        <p:strVal val="visible"/>
                                      </p:to>
                                    </p:set>
                                    <p:anim calcmode="lin" valueType="num">
                                      <p:cBhvr>
                                        <p:cTn id="47" dur="500" fill="hold"/>
                                        <p:tgtEl>
                                          <p:spTgt spid="114"/>
                                        </p:tgtEl>
                                        <p:attrNameLst>
                                          <p:attrName>ppt_w</p:attrName>
                                        </p:attrNameLst>
                                      </p:cBhvr>
                                      <p:tavLst>
                                        <p:tav tm="0">
                                          <p:val>
                                            <p:strVal val="2/3*#ppt_w"/>
                                          </p:val>
                                        </p:tav>
                                        <p:tav tm="100000">
                                          <p:val>
                                            <p:strVal val="#ppt_w"/>
                                          </p:val>
                                        </p:tav>
                                      </p:tavLst>
                                    </p:anim>
                                    <p:anim calcmode="lin" valueType="num">
                                      <p:cBhvr>
                                        <p:cTn id="48" dur="500" fill="hold"/>
                                        <p:tgtEl>
                                          <p:spTgt spid="114"/>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07" grpId="0" autoUpdateAnimBg="0"/>
      <p:bldP spid="108" grpId="0" autoUpdateAnimBg="0"/>
      <p:bldP spid="109" grpId="0" animBg="1"/>
      <p:bldP spid="110" grpId="0" animBg="1"/>
      <p:bldP spid="111" grpId="0" autoUpdateAnimBg="0"/>
      <p:bldP spid="112" grpId="0" autoUpdateAnimBg="0"/>
      <p:bldP spid="113" grpId="0" animBg="1"/>
      <p:bldP spid="114" grpId="0" autoUpdateAnimBg="0"/>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685800" y="52388"/>
            <a:ext cx="7772400" cy="814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Power of the Test</a:t>
            </a:r>
          </a:p>
        </p:txBody>
      </p:sp>
      <p:sp>
        <p:nvSpPr>
          <p:cNvPr id="3" name="Rectangle 3"/>
          <p:cNvSpPr>
            <a:spLocks noChangeArrowheads="1"/>
          </p:cNvSpPr>
          <p:nvPr/>
        </p:nvSpPr>
        <p:spPr bwMode="auto">
          <a:xfrm>
            <a:off x="687388" y="1133475"/>
            <a:ext cx="7772400" cy="947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p>
            <a:pPr marL="342900" indent="-342900" algn="l">
              <a:lnSpc>
                <a:spcPct val="90000"/>
              </a:lnSpc>
              <a:spcBef>
                <a:spcPct val="20000"/>
              </a:spcBef>
              <a:buClr>
                <a:srgbClr val="66FFFF"/>
              </a:buClr>
              <a:buSzPct val="75000"/>
              <a:buFont typeface="Monotype Sorts" pitchFamily="2" charset="2"/>
              <a:buChar char="n"/>
            </a:pPr>
            <a:r>
              <a:rPr lang="en-US" sz="2400">
                <a:effectLst>
                  <a:outerShdw blurRad="38100" dist="38100" dir="2700000" algn="tl">
                    <a:srgbClr val="000000"/>
                  </a:outerShdw>
                </a:effectLst>
                <a:latin typeface="Book Antiqua" pitchFamily="18" charset="0"/>
              </a:rPr>
              <a:t> The probability of correctly rejecting </a:t>
            </a:r>
            <a:r>
              <a:rPr lang="en-US" sz="2400" i="1">
                <a:effectLst>
                  <a:outerShdw blurRad="38100" dist="38100" dir="2700000" algn="tl">
                    <a:srgbClr val="000000"/>
                  </a:outerShdw>
                </a:effectLst>
                <a:latin typeface="Book Antiqua" pitchFamily="18" charset="0"/>
              </a:rPr>
              <a:t>H</a:t>
            </a:r>
            <a:r>
              <a:rPr lang="en-US" sz="2400" baseline="-25000">
                <a:effectLst>
                  <a:outerShdw blurRad="38100" dist="38100" dir="2700000" algn="tl">
                    <a:srgbClr val="000000"/>
                  </a:outerShdw>
                </a:effectLst>
                <a:latin typeface="Book Antiqua" pitchFamily="18" charset="0"/>
              </a:rPr>
              <a:t>0</a:t>
            </a:r>
            <a:r>
              <a:rPr lang="en-US" sz="2400">
                <a:effectLst>
                  <a:outerShdw blurRad="38100" dist="38100" dir="2700000" algn="tl">
                    <a:srgbClr val="000000"/>
                  </a:outerShdw>
                </a:effectLst>
                <a:latin typeface="Book Antiqua" pitchFamily="18" charset="0"/>
              </a:rPr>
              <a:t> when it is</a:t>
            </a:r>
          </a:p>
          <a:p>
            <a:pPr marL="342900" indent="-342900" algn="l">
              <a:lnSpc>
                <a:spcPct val="90000"/>
              </a:lnSpc>
              <a:spcBef>
                <a:spcPct val="20000"/>
              </a:spcBef>
              <a:buClr>
                <a:srgbClr val="66FFFF"/>
              </a:buClr>
              <a:buFont typeface="Monotype Sorts" pitchFamily="2" charset="2"/>
              <a:buNone/>
            </a:pPr>
            <a:r>
              <a:rPr lang="en-US" sz="2400">
                <a:effectLst>
                  <a:outerShdw blurRad="38100" dist="38100" dir="2700000" algn="tl">
                    <a:srgbClr val="000000"/>
                  </a:outerShdw>
                </a:effectLst>
                <a:latin typeface="Book Antiqua" pitchFamily="18" charset="0"/>
              </a:rPr>
              <a:t>	 false is called the </a:t>
            </a:r>
            <a:r>
              <a:rPr lang="en-US" sz="2400" u="sng">
                <a:effectLst>
                  <a:outerShdw blurRad="38100" dist="38100" dir="2700000" algn="tl">
                    <a:srgbClr val="000000"/>
                  </a:outerShdw>
                </a:effectLst>
                <a:latin typeface="Book Antiqua" pitchFamily="18" charset="0"/>
              </a:rPr>
              <a:t>power</a:t>
            </a:r>
            <a:r>
              <a:rPr lang="en-US" sz="2400">
                <a:effectLst>
                  <a:outerShdw blurRad="38100" dist="38100" dir="2700000" algn="tl">
                    <a:srgbClr val="000000"/>
                  </a:outerShdw>
                </a:effectLst>
                <a:latin typeface="Book Antiqua" pitchFamily="18" charset="0"/>
              </a:rPr>
              <a:t> of the test.</a:t>
            </a:r>
          </a:p>
        </p:txBody>
      </p:sp>
      <p:sp>
        <p:nvSpPr>
          <p:cNvPr id="4" name="AutoShape 4"/>
          <p:cNvSpPr>
            <a:spLocks noChangeArrowheads="1"/>
          </p:cNvSpPr>
          <p:nvPr/>
        </p:nvSpPr>
        <p:spPr bwMode="auto">
          <a:xfrm rot="5400000">
            <a:off x="447675" y="12319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5" name="AutoShape 5"/>
          <p:cNvSpPr>
            <a:spLocks noChangeArrowheads="1"/>
          </p:cNvSpPr>
          <p:nvPr/>
        </p:nvSpPr>
        <p:spPr bwMode="auto">
          <a:xfrm rot="5400000">
            <a:off x="447675" y="21653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6" name="AutoShape 6"/>
          <p:cNvSpPr>
            <a:spLocks noChangeArrowheads="1"/>
          </p:cNvSpPr>
          <p:nvPr/>
        </p:nvSpPr>
        <p:spPr bwMode="auto">
          <a:xfrm rot="5400000">
            <a:off x="447675" y="27368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7" name="Rectangle 7"/>
          <p:cNvSpPr>
            <a:spLocks noChangeArrowheads="1"/>
          </p:cNvSpPr>
          <p:nvPr/>
        </p:nvSpPr>
        <p:spPr bwMode="auto">
          <a:xfrm>
            <a:off x="706438" y="2047875"/>
            <a:ext cx="7772400" cy="452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p>
            <a:pPr marL="342900" indent="-342900" algn="l">
              <a:lnSpc>
                <a:spcPct val="90000"/>
              </a:lnSpc>
              <a:spcBef>
                <a:spcPct val="20000"/>
              </a:spcBef>
              <a:buClr>
                <a:srgbClr val="66FFFF"/>
              </a:buClr>
              <a:buSzPct val="75000"/>
              <a:buFont typeface="Monotype Sorts" pitchFamily="2" charset="2"/>
              <a:buChar char="n"/>
            </a:pPr>
            <a:r>
              <a:rPr lang="en-US" sz="2400">
                <a:effectLst>
                  <a:outerShdw blurRad="38100" dist="38100" dir="2700000" algn="tl">
                    <a:srgbClr val="000000"/>
                  </a:outerShdw>
                </a:effectLst>
                <a:latin typeface="Book Antiqua" pitchFamily="18" charset="0"/>
              </a:rPr>
              <a:t> For any particular value of </a:t>
            </a:r>
            <a:r>
              <a:rPr lang="en-US" sz="2400" i="1">
                <a:effectLst>
                  <a:outerShdw blurRad="38100" dist="38100" dir="2700000" algn="tl">
                    <a:srgbClr val="000000"/>
                  </a:outerShdw>
                </a:effectLst>
                <a:latin typeface="Symbol" pitchFamily="18" charset="2"/>
              </a:rPr>
              <a:t>m</a:t>
            </a:r>
            <a:r>
              <a:rPr lang="en-US" sz="2400">
                <a:effectLst>
                  <a:outerShdw blurRad="38100" dist="38100" dir="2700000" algn="tl">
                    <a:srgbClr val="000000"/>
                  </a:outerShdw>
                </a:effectLst>
                <a:latin typeface="Book Antiqua" pitchFamily="18" charset="0"/>
              </a:rPr>
              <a:t>, the power is 1 – </a:t>
            </a:r>
            <a:r>
              <a:rPr lang="en-US" sz="2400" i="1">
                <a:effectLst>
                  <a:outerShdw blurRad="38100" dist="38100" dir="2700000" algn="tl">
                    <a:srgbClr val="000000"/>
                  </a:outerShdw>
                </a:effectLst>
                <a:latin typeface="Symbol" pitchFamily="18" charset="2"/>
              </a:rPr>
              <a:t>b</a:t>
            </a:r>
            <a:r>
              <a:rPr lang="en-US" sz="2400">
                <a:effectLst>
                  <a:outerShdw blurRad="38100" dist="38100" dir="2700000" algn="tl">
                    <a:srgbClr val="000000"/>
                  </a:outerShdw>
                </a:effectLst>
                <a:latin typeface="Book Antiqua" pitchFamily="18" charset="0"/>
              </a:rPr>
              <a:t>.</a:t>
            </a:r>
          </a:p>
        </p:txBody>
      </p:sp>
      <p:sp>
        <p:nvSpPr>
          <p:cNvPr id="8" name="Rectangle 8"/>
          <p:cNvSpPr>
            <a:spLocks noChangeArrowheads="1"/>
          </p:cNvSpPr>
          <p:nvPr/>
        </p:nvSpPr>
        <p:spPr bwMode="auto">
          <a:xfrm>
            <a:off x="706438" y="2619375"/>
            <a:ext cx="7772400" cy="1290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p>
            <a:pPr marL="342900" indent="-342900" algn="l">
              <a:lnSpc>
                <a:spcPct val="90000"/>
              </a:lnSpc>
              <a:spcBef>
                <a:spcPct val="20000"/>
              </a:spcBef>
              <a:buClr>
                <a:srgbClr val="66FFFF"/>
              </a:buClr>
              <a:buSzPct val="75000"/>
              <a:buFont typeface="Monotype Sorts" pitchFamily="2" charset="2"/>
              <a:buChar char="n"/>
            </a:pPr>
            <a:r>
              <a:rPr lang="en-US" sz="2400">
                <a:effectLst>
                  <a:outerShdw blurRad="38100" dist="38100" dir="2700000" algn="tl">
                    <a:srgbClr val="000000"/>
                  </a:outerShdw>
                </a:effectLst>
                <a:latin typeface="Book Antiqua" pitchFamily="18" charset="0"/>
              </a:rPr>
              <a:t> We can show graphically the power associated</a:t>
            </a:r>
          </a:p>
          <a:p>
            <a:pPr marL="342900" indent="-342900" algn="l"/>
            <a:r>
              <a:rPr lang="en-US" sz="2400">
                <a:effectLst>
                  <a:outerShdw blurRad="38100" dist="38100" dir="2700000" algn="tl">
                    <a:srgbClr val="000000"/>
                  </a:outerShdw>
                </a:effectLst>
                <a:latin typeface="Book Antiqua" pitchFamily="18" charset="0"/>
              </a:rPr>
              <a:t>	 with each value of </a:t>
            </a:r>
            <a:r>
              <a:rPr lang="en-US" sz="2400" i="1">
                <a:effectLst>
                  <a:outerShdw blurRad="38100" dist="38100" dir="2700000" algn="tl">
                    <a:srgbClr val="000000"/>
                  </a:outerShdw>
                </a:effectLst>
                <a:latin typeface="Symbol" pitchFamily="18" charset="2"/>
              </a:rPr>
              <a:t>m</a:t>
            </a:r>
            <a:r>
              <a:rPr lang="en-US" sz="2400">
                <a:effectLst>
                  <a:outerShdw blurRad="38100" dist="38100" dir="2700000" algn="tl">
                    <a:srgbClr val="000000"/>
                  </a:outerShdw>
                </a:effectLst>
                <a:latin typeface="Book Antiqua" pitchFamily="18" charset="0"/>
              </a:rPr>
              <a:t>; such a graph is called a</a:t>
            </a:r>
          </a:p>
          <a:p>
            <a:pPr marL="342900" indent="-342900" algn="l"/>
            <a:r>
              <a:rPr lang="en-US" sz="2400">
                <a:effectLst>
                  <a:outerShdw blurRad="38100" dist="38100" dir="2700000" algn="tl">
                    <a:srgbClr val="000000"/>
                  </a:outerShdw>
                </a:effectLst>
                <a:latin typeface="Book Antiqua" pitchFamily="18" charset="0"/>
              </a:rPr>
              <a:t>	 </a:t>
            </a:r>
            <a:r>
              <a:rPr lang="en-US" sz="2400" u="sng">
                <a:effectLst>
                  <a:outerShdw blurRad="38100" dist="38100" dir="2700000" algn="tl">
                    <a:srgbClr val="000000"/>
                  </a:outerShdw>
                </a:effectLst>
                <a:latin typeface="Book Antiqua" pitchFamily="18" charset="0"/>
              </a:rPr>
              <a:t>power curve</a:t>
            </a:r>
            <a:r>
              <a:rPr lang="en-US" sz="2400">
                <a:effectLst>
                  <a:outerShdw blurRad="38100" dist="38100" dir="2700000" algn="tl">
                    <a:srgbClr val="000000"/>
                  </a:outerShdw>
                </a:effectLst>
                <a:latin typeface="Book Antiqua" pitchFamily="18" charset="0"/>
              </a:rPr>
              <a:t>.  (See next slide.)</a:t>
            </a:r>
          </a:p>
        </p:txBody>
      </p:sp>
    </p:spTree>
    <p:extLst>
      <p:ext uri="{BB962C8B-B14F-4D97-AF65-F5344CB8AC3E}">
        <p14:creationId xmlns:p14="http://schemas.microsoft.com/office/powerpoint/2010/main" val="3028922033"/>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p:tgtEl>
                                          <p:spTgt spid="4"/>
                                        </p:tgtEl>
                                        <p:attrNameLst>
                                          <p:attrName>ppt_x</p:attrName>
                                        </p:attrNameLst>
                                      </p:cBhvr>
                                      <p:tavLst>
                                        <p:tav tm="0">
                                          <p:val>
                                            <p:strVal val="#ppt_x-#ppt_w*1.125000"/>
                                          </p:val>
                                        </p:tav>
                                        <p:tav tm="100000">
                                          <p:val>
                                            <p:strVal val="#ppt_x"/>
                                          </p:val>
                                        </p:tav>
                                      </p:tavLst>
                                    </p:anim>
                                    <p:animEffect transition="in" filter="wipe(right)">
                                      <p:cBhvr>
                                        <p:cTn id="8" dur="500"/>
                                        <p:tgtEl>
                                          <p:spTgt spid="4"/>
                                        </p:tgtEl>
                                      </p:cBhvr>
                                    </p:animEffect>
                                  </p:childTnLst>
                                  <p:subTnLst>
                                    <p:set>
                                      <p:cBhvr override="childStyle">
                                        <p:cTn dur="1" fill="hold" display="0" masterRel="nextClick" afterEffect="1"/>
                                        <p:tgtEl>
                                          <p:spTgt spid="4"/>
                                        </p:tgtEl>
                                        <p:attrNameLst>
                                          <p:attrName>style.visibility</p:attrName>
                                        </p:attrNameLst>
                                      </p:cBhvr>
                                      <p:to>
                                        <p:strVal val="hidden"/>
                                      </p:to>
                                    </p:set>
                                  </p:subTnLst>
                                </p:cTn>
                              </p:par>
                            </p:childTnLst>
                          </p:cTn>
                        </p:par>
                      </p:childTnLst>
                    </p:cTn>
                  </p:par>
                  <p:par>
                    <p:cTn id="9" fill="hold">
                      <p:stCondLst>
                        <p:cond delay="indefinite"/>
                      </p:stCondLst>
                      <p:childTnLst>
                        <p:par>
                          <p:cTn id="10" fill="hold">
                            <p:stCondLst>
                              <p:cond delay="0"/>
                            </p:stCondLst>
                            <p:childTnLst>
                              <p:par>
                                <p:cTn id="11" presetID="12" presetClass="entr" presetSubtype="1"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p:tgtEl>
                                          <p:spTgt spid="3"/>
                                        </p:tgtEl>
                                        <p:attrNameLst>
                                          <p:attrName>ppt_y</p:attrName>
                                        </p:attrNameLst>
                                      </p:cBhvr>
                                      <p:tavLst>
                                        <p:tav tm="0">
                                          <p:val>
                                            <p:strVal val="#ppt_y-#ppt_h*1.125000"/>
                                          </p:val>
                                        </p:tav>
                                        <p:tav tm="100000">
                                          <p:val>
                                            <p:strVal val="#ppt_y"/>
                                          </p:val>
                                        </p:tav>
                                      </p:tavLst>
                                    </p:anim>
                                    <p:animEffect transition="in" filter="wipe(down)">
                                      <p:cBhvr>
                                        <p:cTn id="14" dur="500"/>
                                        <p:tgtEl>
                                          <p:spTgt spid="3"/>
                                        </p:tgtEl>
                                      </p:cBhvr>
                                    </p:animEffect>
                                  </p:childTnLst>
                                </p:cTn>
                              </p:par>
                            </p:childTnLst>
                          </p:cTn>
                        </p:par>
                        <p:par>
                          <p:cTn id="15" fill="hold">
                            <p:stCondLst>
                              <p:cond delay="500"/>
                            </p:stCondLst>
                            <p:childTnLst>
                              <p:par>
                                <p:cTn id="16" presetID="12" presetClass="entr" presetSubtype="8" fill="hold" grpId="0" nodeType="afterEffect">
                                  <p:stCondLst>
                                    <p:cond delay="2000"/>
                                  </p:stCondLst>
                                  <p:childTnLst>
                                    <p:set>
                                      <p:cBhvr>
                                        <p:cTn id="17" dur="1" fill="hold">
                                          <p:stCondLst>
                                            <p:cond delay="0"/>
                                          </p:stCondLst>
                                        </p:cTn>
                                        <p:tgtEl>
                                          <p:spTgt spid="5"/>
                                        </p:tgtEl>
                                        <p:attrNameLst>
                                          <p:attrName>style.visibility</p:attrName>
                                        </p:attrNameLst>
                                      </p:cBhvr>
                                      <p:to>
                                        <p:strVal val="visible"/>
                                      </p:to>
                                    </p:set>
                                    <p:anim calcmode="lin" valueType="num">
                                      <p:cBhvr additive="base">
                                        <p:cTn id="18" dur="500"/>
                                        <p:tgtEl>
                                          <p:spTgt spid="5"/>
                                        </p:tgtEl>
                                        <p:attrNameLst>
                                          <p:attrName>ppt_x</p:attrName>
                                        </p:attrNameLst>
                                      </p:cBhvr>
                                      <p:tavLst>
                                        <p:tav tm="0">
                                          <p:val>
                                            <p:strVal val="#ppt_x-#ppt_w*1.125000"/>
                                          </p:val>
                                        </p:tav>
                                        <p:tav tm="100000">
                                          <p:val>
                                            <p:strVal val="#ppt_x"/>
                                          </p:val>
                                        </p:tav>
                                      </p:tavLst>
                                    </p:anim>
                                    <p:animEffect transition="in" filter="wipe(right)">
                                      <p:cBhvr>
                                        <p:cTn id="19" dur="500"/>
                                        <p:tgtEl>
                                          <p:spTgt spid="5"/>
                                        </p:tgtEl>
                                      </p:cBhvr>
                                    </p:animEffect>
                                  </p:childTnLst>
                                  <p:subTnLst>
                                    <p:set>
                                      <p:cBhvr override="childStyle">
                                        <p:cTn dur="1" fill="hold" display="0" masterRel="nextClick" afterEffect="1"/>
                                        <p:tgtEl>
                                          <p:spTgt spid="5"/>
                                        </p:tgtEl>
                                        <p:attrNameLst>
                                          <p:attrName>style.visibility</p:attrName>
                                        </p:attrNameLst>
                                      </p:cBhvr>
                                      <p:to>
                                        <p:strVal val="hidden"/>
                                      </p:to>
                                    </p:set>
                                  </p:subTnLst>
                                </p:cTn>
                              </p:par>
                            </p:childTnLst>
                          </p:cTn>
                        </p:par>
                      </p:childTnLst>
                    </p:cTn>
                  </p:par>
                  <p:par>
                    <p:cTn id="20" fill="hold">
                      <p:stCondLst>
                        <p:cond delay="indefinite"/>
                      </p:stCondLst>
                      <p:childTnLst>
                        <p:par>
                          <p:cTn id="21" fill="hold">
                            <p:stCondLst>
                              <p:cond delay="0"/>
                            </p:stCondLst>
                            <p:childTnLst>
                              <p:par>
                                <p:cTn id="22" presetID="12" presetClass="entr" presetSubtype="1"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 calcmode="lin" valueType="num">
                                      <p:cBhvr additive="base">
                                        <p:cTn id="24" dur="500"/>
                                        <p:tgtEl>
                                          <p:spTgt spid="7"/>
                                        </p:tgtEl>
                                        <p:attrNameLst>
                                          <p:attrName>ppt_y</p:attrName>
                                        </p:attrNameLst>
                                      </p:cBhvr>
                                      <p:tavLst>
                                        <p:tav tm="0">
                                          <p:val>
                                            <p:strVal val="#ppt_y-#ppt_h*1.125000"/>
                                          </p:val>
                                        </p:tav>
                                        <p:tav tm="100000">
                                          <p:val>
                                            <p:strVal val="#ppt_y"/>
                                          </p:val>
                                        </p:tav>
                                      </p:tavLst>
                                    </p:anim>
                                    <p:animEffect transition="in" filter="wipe(down)">
                                      <p:cBhvr>
                                        <p:cTn id="25" dur="500"/>
                                        <p:tgtEl>
                                          <p:spTgt spid="7"/>
                                        </p:tgtEl>
                                      </p:cBhvr>
                                    </p:animEffect>
                                  </p:childTnLst>
                                </p:cTn>
                              </p:par>
                            </p:childTnLst>
                          </p:cTn>
                        </p:par>
                        <p:par>
                          <p:cTn id="26" fill="hold">
                            <p:stCondLst>
                              <p:cond delay="500"/>
                            </p:stCondLst>
                            <p:childTnLst>
                              <p:par>
                                <p:cTn id="27" presetID="12" presetClass="entr" presetSubtype="8" fill="hold" grpId="0" nodeType="afterEffect">
                                  <p:stCondLst>
                                    <p:cond delay="1000"/>
                                  </p:stCondLst>
                                  <p:childTnLst>
                                    <p:set>
                                      <p:cBhvr>
                                        <p:cTn id="28" dur="1" fill="hold">
                                          <p:stCondLst>
                                            <p:cond delay="0"/>
                                          </p:stCondLst>
                                        </p:cTn>
                                        <p:tgtEl>
                                          <p:spTgt spid="6"/>
                                        </p:tgtEl>
                                        <p:attrNameLst>
                                          <p:attrName>style.visibility</p:attrName>
                                        </p:attrNameLst>
                                      </p:cBhvr>
                                      <p:to>
                                        <p:strVal val="visible"/>
                                      </p:to>
                                    </p:set>
                                    <p:anim calcmode="lin" valueType="num">
                                      <p:cBhvr additive="base">
                                        <p:cTn id="29" dur="500"/>
                                        <p:tgtEl>
                                          <p:spTgt spid="6"/>
                                        </p:tgtEl>
                                        <p:attrNameLst>
                                          <p:attrName>ppt_x</p:attrName>
                                        </p:attrNameLst>
                                      </p:cBhvr>
                                      <p:tavLst>
                                        <p:tav tm="0">
                                          <p:val>
                                            <p:strVal val="#ppt_x-#ppt_w*1.125000"/>
                                          </p:val>
                                        </p:tav>
                                        <p:tav tm="100000">
                                          <p:val>
                                            <p:strVal val="#ppt_x"/>
                                          </p:val>
                                        </p:tav>
                                      </p:tavLst>
                                    </p:anim>
                                    <p:animEffect transition="in" filter="wipe(right)">
                                      <p:cBhvr>
                                        <p:cTn id="30" dur="500"/>
                                        <p:tgtEl>
                                          <p:spTgt spid="6"/>
                                        </p:tgtEl>
                                      </p:cBhvr>
                                    </p:animEffect>
                                  </p:childTnLst>
                                  <p:subTnLst>
                                    <p:set>
                                      <p:cBhvr override="childStyle">
                                        <p:cTn dur="1" fill="hold" display="0" masterRel="nextClick" afterEffect="1"/>
                                        <p:tgtEl>
                                          <p:spTgt spid="6"/>
                                        </p:tgtEl>
                                        <p:attrNameLst>
                                          <p:attrName>style.visibility</p:attrName>
                                        </p:attrNameLst>
                                      </p:cBhvr>
                                      <p:to>
                                        <p:strVal val="hidden"/>
                                      </p:to>
                                    </p:set>
                                  </p:subTnLst>
                                </p:cTn>
                              </p:par>
                            </p:childTnLst>
                          </p:cTn>
                        </p:par>
                      </p:childTnLst>
                    </p:cTn>
                  </p:par>
                  <p:par>
                    <p:cTn id="31" fill="hold">
                      <p:stCondLst>
                        <p:cond delay="indefinite"/>
                      </p:stCondLst>
                      <p:childTnLst>
                        <p:par>
                          <p:cTn id="32" fill="hold">
                            <p:stCondLst>
                              <p:cond delay="0"/>
                            </p:stCondLst>
                            <p:childTnLst>
                              <p:par>
                                <p:cTn id="33" presetID="12" presetClass="entr" presetSubtype="1"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anim calcmode="lin" valueType="num">
                                      <p:cBhvr additive="base">
                                        <p:cTn id="35" dur="500"/>
                                        <p:tgtEl>
                                          <p:spTgt spid="8"/>
                                        </p:tgtEl>
                                        <p:attrNameLst>
                                          <p:attrName>ppt_y</p:attrName>
                                        </p:attrNameLst>
                                      </p:cBhvr>
                                      <p:tavLst>
                                        <p:tav tm="0">
                                          <p:val>
                                            <p:strVal val="#ppt_y-#ppt_h*1.125000"/>
                                          </p:val>
                                        </p:tav>
                                        <p:tav tm="100000">
                                          <p:val>
                                            <p:strVal val="#ppt_y"/>
                                          </p:val>
                                        </p:tav>
                                      </p:tavLst>
                                    </p:anim>
                                    <p:animEffect transition="in" filter="wipe(down)">
                                      <p:cBhvr>
                                        <p:cTn id="36"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P spid="4" grpId="0" animBg="1"/>
      <p:bldP spid="5" grpId="0" animBg="1"/>
      <p:bldP spid="6" grpId="0" animBg="1"/>
      <p:bldP spid="7" grpId="0" autoUpdateAnimBg="0"/>
      <p:bldP spid="8" grpId="0" autoUpdateAnimBg="0"/>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685800" y="52388"/>
            <a:ext cx="7772400" cy="814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Power Curve</a:t>
            </a:r>
          </a:p>
        </p:txBody>
      </p:sp>
      <p:graphicFrame>
        <p:nvGraphicFramePr>
          <p:cNvPr id="3" name="Object 3"/>
          <p:cNvGraphicFramePr>
            <a:graphicFrameLocks noChangeAspect="1"/>
          </p:cNvGraphicFramePr>
          <p:nvPr/>
        </p:nvGraphicFramePr>
        <p:xfrm>
          <a:off x="1052513" y="873125"/>
          <a:ext cx="7150100" cy="5303838"/>
        </p:xfrm>
        <a:graphic>
          <a:graphicData uri="http://schemas.openxmlformats.org/presentationml/2006/ole">
            <mc:AlternateContent xmlns:mc="http://schemas.openxmlformats.org/markup-compatibility/2006">
              <mc:Choice xmlns:v="urn:schemas-microsoft-com:vml" Requires="v">
                <p:oleObj spid="_x0000_s334863" name="Chart" r:id="rId3" imgW="4943972" imgH="3667366" progId="Excel.Chart.8">
                  <p:embed/>
                </p:oleObj>
              </mc:Choice>
              <mc:Fallback>
                <p:oleObj name="Chart" r:id="rId3" imgW="4943972" imgH="3667366" progId="Excel.Chart.8">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52513" y="873125"/>
                        <a:ext cx="7150100" cy="5303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 name="Text Box 4"/>
          <p:cNvSpPr txBox="1">
            <a:spLocks noChangeArrowheads="1"/>
          </p:cNvSpPr>
          <p:nvPr/>
        </p:nvSpPr>
        <p:spPr bwMode="auto">
          <a:xfrm>
            <a:off x="7497763" y="4854575"/>
            <a:ext cx="3603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400" i="1">
                <a:solidFill>
                  <a:schemeClr val="bg2"/>
                </a:solidFill>
                <a:effectLst/>
                <a:latin typeface="Symbol" pitchFamily="18" charset="2"/>
              </a:rPr>
              <a:t>m</a:t>
            </a:r>
          </a:p>
        </p:txBody>
      </p:sp>
      <p:sp>
        <p:nvSpPr>
          <p:cNvPr id="5" name="Line 5"/>
          <p:cNvSpPr>
            <a:spLocks noChangeShapeType="1"/>
          </p:cNvSpPr>
          <p:nvPr/>
        </p:nvSpPr>
        <p:spPr bwMode="auto">
          <a:xfrm flipV="1">
            <a:off x="3549650" y="1295400"/>
            <a:ext cx="0" cy="3771900"/>
          </a:xfrm>
          <a:prstGeom prst="line">
            <a:avLst/>
          </a:prstGeom>
          <a:noFill/>
          <a:ln w="19050">
            <a:solidFill>
              <a:srgbClr val="006699"/>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 name="Line 6"/>
          <p:cNvSpPr>
            <a:spLocks noChangeShapeType="1"/>
          </p:cNvSpPr>
          <p:nvPr/>
        </p:nvSpPr>
        <p:spPr bwMode="auto">
          <a:xfrm>
            <a:off x="3556000" y="2225675"/>
            <a:ext cx="347663" cy="4763"/>
          </a:xfrm>
          <a:prstGeom prst="line">
            <a:avLst/>
          </a:prstGeom>
          <a:noFill/>
          <a:ln w="12700">
            <a:solidFill>
              <a:srgbClr val="0066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 name="Text Box 7"/>
          <p:cNvSpPr txBox="1">
            <a:spLocks noChangeArrowheads="1"/>
          </p:cNvSpPr>
          <p:nvPr/>
        </p:nvSpPr>
        <p:spPr bwMode="auto">
          <a:xfrm>
            <a:off x="3922713" y="2035175"/>
            <a:ext cx="1100137"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000" i="1">
                <a:solidFill>
                  <a:srgbClr val="006699"/>
                </a:solidFill>
                <a:effectLst/>
                <a:latin typeface="Book Antiqua" pitchFamily="18" charset="0"/>
              </a:rPr>
              <a:t>H</a:t>
            </a:r>
            <a:r>
              <a:rPr lang="en-US" sz="2000" baseline="-25000">
                <a:solidFill>
                  <a:srgbClr val="006699"/>
                </a:solidFill>
                <a:effectLst/>
                <a:latin typeface="Book Antiqua" pitchFamily="18" charset="0"/>
              </a:rPr>
              <a:t>0</a:t>
            </a:r>
            <a:r>
              <a:rPr lang="en-US" sz="2000">
                <a:solidFill>
                  <a:srgbClr val="006699"/>
                </a:solidFill>
                <a:effectLst/>
                <a:latin typeface="Book Antiqua" pitchFamily="18" charset="0"/>
              </a:rPr>
              <a:t> False</a:t>
            </a:r>
          </a:p>
        </p:txBody>
      </p:sp>
    </p:spTree>
    <p:extLst>
      <p:ext uri="{BB962C8B-B14F-4D97-AF65-F5344CB8AC3E}">
        <p14:creationId xmlns:p14="http://schemas.microsoft.com/office/powerpoint/2010/main" val="2875830301"/>
      </p:ext>
    </p:extLst>
  </p:cSld>
  <p:clrMapOvr>
    <a:masterClrMapping/>
  </p:clrMapOvr>
  <p:transition>
    <p:zoom/>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687388" y="1133475"/>
            <a:ext cx="7772400" cy="814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p>
            <a:pPr marL="342900" indent="-342900" algn="l">
              <a:lnSpc>
                <a:spcPct val="90000"/>
              </a:lnSpc>
              <a:spcBef>
                <a:spcPct val="20000"/>
              </a:spcBef>
              <a:buClr>
                <a:srgbClr val="66FFFF"/>
              </a:buClr>
              <a:buSzPct val="75000"/>
              <a:buFont typeface="Monotype Sorts" pitchFamily="2" charset="2"/>
              <a:buChar char="n"/>
            </a:pPr>
            <a:r>
              <a:rPr lang="en-US" sz="2400">
                <a:effectLst>
                  <a:outerShdw blurRad="38100" dist="38100" dir="2700000" algn="tl">
                    <a:srgbClr val="000000"/>
                  </a:outerShdw>
                </a:effectLst>
                <a:latin typeface="Book Antiqua" pitchFamily="18" charset="0"/>
              </a:rPr>
              <a:t> The specified level of significance determines the</a:t>
            </a:r>
          </a:p>
          <a:p>
            <a:pPr marL="342900" indent="-342900" algn="l">
              <a:lnSpc>
                <a:spcPct val="90000"/>
              </a:lnSpc>
              <a:spcBef>
                <a:spcPct val="20000"/>
              </a:spcBef>
              <a:buClr>
                <a:srgbClr val="66FFFF"/>
              </a:buClr>
              <a:buFont typeface="Monotype Sorts" pitchFamily="2" charset="2"/>
              <a:buNone/>
            </a:pPr>
            <a:r>
              <a:rPr lang="en-US" sz="2400">
                <a:effectLst>
                  <a:outerShdw blurRad="38100" dist="38100" dir="2700000" algn="tl">
                    <a:srgbClr val="000000"/>
                  </a:outerShdw>
                </a:effectLst>
                <a:latin typeface="Book Antiqua" pitchFamily="18" charset="0"/>
              </a:rPr>
              <a:t>	 probability of making a Type I error.</a:t>
            </a:r>
          </a:p>
        </p:txBody>
      </p:sp>
      <p:sp>
        <p:nvSpPr>
          <p:cNvPr id="3" name="Text Box 3"/>
          <p:cNvSpPr txBox="1">
            <a:spLocks noChangeArrowheads="1"/>
          </p:cNvSpPr>
          <p:nvPr/>
        </p:nvSpPr>
        <p:spPr bwMode="auto">
          <a:xfrm>
            <a:off x="669925" y="2071688"/>
            <a:ext cx="718185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buClr>
                <a:srgbClr val="66FFFF"/>
              </a:buClr>
              <a:buFont typeface="Wingdings" pitchFamily="2" charset="2"/>
              <a:buChar char="n"/>
            </a:pPr>
            <a:r>
              <a:rPr lang="en-US" sz="2400">
                <a:effectLst>
                  <a:outerShdw blurRad="38100" dist="38100" dir="2700000" algn="tl">
                    <a:srgbClr val="000000"/>
                  </a:outerShdw>
                </a:effectLst>
                <a:latin typeface="Book Antiqua" pitchFamily="18" charset="0"/>
              </a:rPr>
              <a:t>   By controlling the sample size, the probability of</a:t>
            </a:r>
          </a:p>
          <a:p>
            <a:pPr algn="l">
              <a:buClr>
                <a:srgbClr val="66FFFF"/>
              </a:buClr>
              <a:buFont typeface="Wingdings" pitchFamily="2" charset="2"/>
              <a:buNone/>
            </a:pPr>
            <a:r>
              <a:rPr lang="en-US" sz="2400">
                <a:effectLst>
                  <a:outerShdw blurRad="38100" dist="38100" dir="2700000" algn="tl">
                    <a:srgbClr val="000000"/>
                  </a:outerShdw>
                </a:effectLst>
                <a:latin typeface="Book Antiqua" pitchFamily="18" charset="0"/>
              </a:rPr>
              <a:t>      making a Type II error is controlled.</a:t>
            </a:r>
          </a:p>
        </p:txBody>
      </p:sp>
      <p:sp>
        <p:nvSpPr>
          <p:cNvPr id="4" name="AutoShape 4"/>
          <p:cNvSpPr>
            <a:spLocks noChangeArrowheads="1"/>
          </p:cNvSpPr>
          <p:nvPr/>
        </p:nvSpPr>
        <p:spPr bwMode="auto">
          <a:xfrm rot="5400000">
            <a:off x="447675" y="12319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5" name="AutoShape 5"/>
          <p:cNvSpPr>
            <a:spLocks noChangeArrowheads="1"/>
          </p:cNvSpPr>
          <p:nvPr/>
        </p:nvSpPr>
        <p:spPr bwMode="auto">
          <a:xfrm rot="5400000">
            <a:off x="447675" y="22034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6" name="Rectangle 6"/>
          <p:cNvSpPr>
            <a:spLocks noChangeArrowheads="1"/>
          </p:cNvSpPr>
          <p:nvPr/>
        </p:nvSpPr>
        <p:spPr bwMode="auto">
          <a:xfrm>
            <a:off x="476250" y="152400"/>
            <a:ext cx="8191500" cy="814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Determining the Sample Size for a Hypothesis Test About a Population Mean</a:t>
            </a:r>
          </a:p>
        </p:txBody>
      </p:sp>
    </p:spTree>
    <p:extLst>
      <p:ext uri="{BB962C8B-B14F-4D97-AF65-F5344CB8AC3E}">
        <p14:creationId xmlns:p14="http://schemas.microsoft.com/office/powerpoint/2010/main" val="676598203"/>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p:tgtEl>
                                          <p:spTgt spid="4"/>
                                        </p:tgtEl>
                                        <p:attrNameLst>
                                          <p:attrName>ppt_x</p:attrName>
                                        </p:attrNameLst>
                                      </p:cBhvr>
                                      <p:tavLst>
                                        <p:tav tm="0">
                                          <p:val>
                                            <p:strVal val="#ppt_x-#ppt_w*1.125000"/>
                                          </p:val>
                                        </p:tav>
                                        <p:tav tm="100000">
                                          <p:val>
                                            <p:strVal val="#ppt_x"/>
                                          </p:val>
                                        </p:tav>
                                      </p:tavLst>
                                    </p:anim>
                                    <p:animEffect transition="in" filter="wipe(right)">
                                      <p:cBhvr>
                                        <p:cTn id="8" dur="500"/>
                                        <p:tgtEl>
                                          <p:spTgt spid="4"/>
                                        </p:tgtEl>
                                      </p:cBhvr>
                                    </p:animEffect>
                                  </p:childTnLst>
                                  <p:subTnLst>
                                    <p:set>
                                      <p:cBhvr override="childStyle">
                                        <p:cTn dur="1" fill="hold" display="0" masterRel="nextClick" afterEffect="1"/>
                                        <p:tgtEl>
                                          <p:spTgt spid="4"/>
                                        </p:tgtEl>
                                        <p:attrNameLst>
                                          <p:attrName>style.visibility</p:attrName>
                                        </p:attrNameLst>
                                      </p:cBhvr>
                                      <p:to>
                                        <p:strVal val="hidden"/>
                                      </p:to>
                                    </p:set>
                                  </p:subTnLst>
                                </p:cTn>
                              </p:par>
                            </p:childTnLst>
                          </p:cTn>
                        </p:par>
                      </p:childTnLst>
                    </p:cTn>
                  </p:par>
                  <p:par>
                    <p:cTn id="9" fill="hold">
                      <p:stCondLst>
                        <p:cond delay="indefinite"/>
                      </p:stCondLst>
                      <p:childTnLst>
                        <p:par>
                          <p:cTn id="10" fill="hold">
                            <p:stCondLst>
                              <p:cond delay="0"/>
                            </p:stCondLst>
                            <p:childTnLst>
                              <p:par>
                                <p:cTn id="11" presetID="12" presetClass="entr" presetSubtype="1"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p:tgtEl>
                                          <p:spTgt spid="2"/>
                                        </p:tgtEl>
                                        <p:attrNameLst>
                                          <p:attrName>ppt_y</p:attrName>
                                        </p:attrNameLst>
                                      </p:cBhvr>
                                      <p:tavLst>
                                        <p:tav tm="0">
                                          <p:val>
                                            <p:strVal val="#ppt_y-#ppt_h*1.125000"/>
                                          </p:val>
                                        </p:tav>
                                        <p:tav tm="100000">
                                          <p:val>
                                            <p:strVal val="#ppt_y"/>
                                          </p:val>
                                        </p:tav>
                                      </p:tavLst>
                                    </p:anim>
                                    <p:animEffect transition="in" filter="wipe(down)">
                                      <p:cBhvr>
                                        <p:cTn id="14" dur="500"/>
                                        <p:tgtEl>
                                          <p:spTgt spid="2"/>
                                        </p:tgtEl>
                                      </p:cBhvr>
                                    </p:animEffect>
                                  </p:childTnLst>
                                </p:cTn>
                              </p:par>
                            </p:childTnLst>
                          </p:cTn>
                        </p:par>
                        <p:par>
                          <p:cTn id="15" fill="hold">
                            <p:stCondLst>
                              <p:cond delay="500"/>
                            </p:stCondLst>
                            <p:childTnLst>
                              <p:par>
                                <p:cTn id="16" presetID="12" presetClass="entr" presetSubtype="8" fill="hold" grpId="0" nodeType="afterEffect">
                                  <p:stCondLst>
                                    <p:cond delay="1000"/>
                                  </p:stCondLst>
                                  <p:childTnLst>
                                    <p:set>
                                      <p:cBhvr>
                                        <p:cTn id="17" dur="1" fill="hold">
                                          <p:stCondLst>
                                            <p:cond delay="0"/>
                                          </p:stCondLst>
                                        </p:cTn>
                                        <p:tgtEl>
                                          <p:spTgt spid="5"/>
                                        </p:tgtEl>
                                        <p:attrNameLst>
                                          <p:attrName>style.visibility</p:attrName>
                                        </p:attrNameLst>
                                      </p:cBhvr>
                                      <p:to>
                                        <p:strVal val="visible"/>
                                      </p:to>
                                    </p:set>
                                    <p:anim calcmode="lin" valueType="num">
                                      <p:cBhvr additive="base">
                                        <p:cTn id="18" dur="500"/>
                                        <p:tgtEl>
                                          <p:spTgt spid="5"/>
                                        </p:tgtEl>
                                        <p:attrNameLst>
                                          <p:attrName>ppt_x</p:attrName>
                                        </p:attrNameLst>
                                      </p:cBhvr>
                                      <p:tavLst>
                                        <p:tav tm="0">
                                          <p:val>
                                            <p:strVal val="#ppt_x-#ppt_w*1.125000"/>
                                          </p:val>
                                        </p:tav>
                                        <p:tav tm="100000">
                                          <p:val>
                                            <p:strVal val="#ppt_x"/>
                                          </p:val>
                                        </p:tav>
                                      </p:tavLst>
                                    </p:anim>
                                    <p:animEffect transition="in" filter="wipe(right)">
                                      <p:cBhvr>
                                        <p:cTn id="19" dur="500"/>
                                        <p:tgtEl>
                                          <p:spTgt spid="5"/>
                                        </p:tgtEl>
                                      </p:cBhvr>
                                    </p:animEffect>
                                  </p:childTnLst>
                                  <p:subTnLst>
                                    <p:set>
                                      <p:cBhvr override="childStyle">
                                        <p:cTn dur="1" fill="hold" display="0" masterRel="nextClick" afterEffect="1"/>
                                        <p:tgtEl>
                                          <p:spTgt spid="5"/>
                                        </p:tgtEl>
                                        <p:attrNameLst>
                                          <p:attrName>style.visibility</p:attrName>
                                        </p:attrNameLst>
                                      </p:cBhvr>
                                      <p:to>
                                        <p:strVal val="hidden"/>
                                      </p:to>
                                    </p:set>
                                  </p:subTnLst>
                                </p:cTn>
                              </p:par>
                            </p:childTnLst>
                          </p:cTn>
                        </p:par>
                      </p:childTnLst>
                    </p:cTn>
                  </p:par>
                  <p:par>
                    <p:cTn id="20" fill="hold">
                      <p:stCondLst>
                        <p:cond delay="indefinite"/>
                      </p:stCondLst>
                      <p:childTnLst>
                        <p:par>
                          <p:cTn id="21" fill="hold">
                            <p:stCondLst>
                              <p:cond delay="0"/>
                            </p:stCondLst>
                            <p:childTnLst>
                              <p:par>
                                <p:cTn id="22" presetID="12" presetClass="entr" presetSubtype="1" fill="hold" grpId="0" nodeType="clickEffect">
                                  <p:stCondLst>
                                    <p:cond delay="0"/>
                                  </p:stCondLst>
                                  <p:childTnLst>
                                    <p:set>
                                      <p:cBhvr>
                                        <p:cTn id="23" dur="1" fill="hold">
                                          <p:stCondLst>
                                            <p:cond delay="0"/>
                                          </p:stCondLst>
                                        </p:cTn>
                                        <p:tgtEl>
                                          <p:spTgt spid="3"/>
                                        </p:tgtEl>
                                        <p:attrNameLst>
                                          <p:attrName>style.visibility</p:attrName>
                                        </p:attrNameLst>
                                      </p:cBhvr>
                                      <p:to>
                                        <p:strVal val="visible"/>
                                      </p:to>
                                    </p:set>
                                    <p:anim calcmode="lin" valueType="num">
                                      <p:cBhvr additive="base">
                                        <p:cTn id="24" dur="500"/>
                                        <p:tgtEl>
                                          <p:spTgt spid="3"/>
                                        </p:tgtEl>
                                        <p:attrNameLst>
                                          <p:attrName>ppt_y</p:attrName>
                                        </p:attrNameLst>
                                      </p:cBhvr>
                                      <p:tavLst>
                                        <p:tav tm="0">
                                          <p:val>
                                            <p:strVal val="#ppt_y-#ppt_h*1.125000"/>
                                          </p:val>
                                        </p:tav>
                                        <p:tav tm="100000">
                                          <p:val>
                                            <p:strVal val="#ppt_y"/>
                                          </p:val>
                                        </p:tav>
                                      </p:tavLst>
                                    </p:anim>
                                    <p:animEffect transition="in" filter="wipe(down)">
                                      <p:cBhvr>
                                        <p:cTn id="2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utoUpdateAnimBg="0"/>
      <p:bldP spid="3" grpId="0" autoUpdateAnimBg="0"/>
      <p:bldP spid="4" grpId="0" animBg="1"/>
      <p:bldP spid="5" grpId="0" animBg="1"/>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a:spLocks/>
          </p:cNvSpPr>
          <p:nvPr/>
        </p:nvSpPr>
        <p:spPr bwMode="auto">
          <a:xfrm>
            <a:off x="1336675" y="1093788"/>
            <a:ext cx="3730625" cy="2301875"/>
          </a:xfrm>
          <a:custGeom>
            <a:avLst/>
            <a:gdLst>
              <a:gd name="T0" fmla="*/ 1127 w 2350"/>
              <a:gd name="T1" fmla="*/ 6 h 1450"/>
              <a:gd name="T2" fmla="*/ 1049 w 2350"/>
              <a:gd name="T3" fmla="*/ 72 h 1450"/>
              <a:gd name="T4" fmla="*/ 1000 w 2350"/>
              <a:gd name="T5" fmla="*/ 147 h 1450"/>
              <a:gd name="T6" fmla="*/ 951 w 2350"/>
              <a:gd name="T7" fmla="*/ 229 h 1450"/>
              <a:gd name="T8" fmla="*/ 913 w 2350"/>
              <a:gd name="T9" fmla="*/ 306 h 1450"/>
              <a:gd name="T10" fmla="*/ 880 w 2350"/>
              <a:gd name="T11" fmla="*/ 382 h 1450"/>
              <a:gd name="T12" fmla="*/ 843 w 2350"/>
              <a:gd name="T13" fmla="*/ 470 h 1450"/>
              <a:gd name="T14" fmla="*/ 811 w 2350"/>
              <a:gd name="T15" fmla="*/ 563 h 1450"/>
              <a:gd name="T16" fmla="*/ 788 w 2350"/>
              <a:gd name="T17" fmla="*/ 642 h 1450"/>
              <a:gd name="T18" fmla="*/ 766 w 2350"/>
              <a:gd name="T19" fmla="*/ 726 h 1450"/>
              <a:gd name="T20" fmla="*/ 736 w 2350"/>
              <a:gd name="T21" fmla="*/ 807 h 1450"/>
              <a:gd name="T22" fmla="*/ 712 w 2350"/>
              <a:gd name="T23" fmla="*/ 883 h 1450"/>
              <a:gd name="T24" fmla="*/ 675 w 2350"/>
              <a:gd name="T25" fmla="*/ 965 h 1450"/>
              <a:gd name="T26" fmla="*/ 631 w 2350"/>
              <a:gd name="T27" fmla="*/ 1057 h 1450"/>
              <a:gd name="T28" fmla="*/ 568 w 2350"/>
              <a:gd name="T29" fmla="*/ 1147 h 1450"/>
              <a:gd name="T30" fmla="*/ 503 w 2350"/>
              <a:gd name="T31" fmla="*/ 1214 h 1450"/>
              <a:gd name="T32" fmla="*/ 419 w 2350"/>
              <a:gd name="T33" fmla="*/ 1269 h 1450"/>
              <a:gd name="T34" fmla="*/ 329 w 2350"/>
              <a:gd name="T35" fmla="*/ 1309 h 1450"/>
              <a:gd name="T36" fmla="*/ 253 w 2350"/>
              <a:gd name="T37" fmla="*/ 1333 h 1450"/>
              <a:gd name="T38" fmla="*/ 170 w 2350"/>
              <a:gd name="T39" fmla="*/ 1364 h 1450"/>
              <a:gd name="T40" fmla="*/ 67 w 2350"/>
              <a:gd name="T41" fmla="*/ 1391 h 1450"/>
              <a:gd name="T42" fmla="*/ 2 w 2350"/>
              <a:gd name="T43" fmla="*/ 1412 h 1450"/>
              <a:gd name="T44" fmla="*/ 2350 w 2350"/>
              <a:gd name="T45" fmla="*/ 1444 h 1450"/>
              <a:gd name="T46" fmla="*/ 2320 w 2350"/>
              <a:gd name="T47" fmla="*/ 1408 h 1450"/>
              <a:gd name="T48" fmla="*/ 2239 w 2350"/>
              <a:gd name="T49" fmla="*/ 1390 h 1450"/>
              <a:gd name="T50" fmla="*/ 2134 w 2350"/>
              <a:gd name="T51" fmla="*/ 1354 h 1450"/>
              <a:gd name="T52" fmla="*/ 2035 w 2350"/>
              <a:gd name="T53" fmla="*/ 1318 h 1450"/>
              <a:gd name="T54" fmla="*/ 1945 w 2350"/>
              <a:gd name="T55" fmla="*/ 1279 h 1450"/>
              <a:gd name="T56" fmla="*/ 1894 w 2350"/>
              <a:gd name="T57" fmla="*/ 1246 h 1450"/>
              <a:gd name="T58" fmla="*/ 1822 w 2350"/>
              <a:gd name="T59" fmla="*/ 1198 h 1450"/>
              <a:gd name="T60" fmla="*/ 1762 w 2350"/>
              <a:gd name="T61" fmla="*/ 1135 h 1450"/>
              <a:gd name="T62" fmla="*/ 1708 w 2350"/>
              <a:gd name="T63" fmla="*/ 1057 h 1450"/>
              <a:gd name="T64" fmla="*/ 1669 w 2350"/>
              <a:gd name="T65" fmla="*/ 982 h 1450"/>
              <a:gd name="T66" fmla="*/ 1633 w 2350"/>
              <a:gd name="T67" fmla="*/ 910 h 1450"/>
              <a:gd name="T68" fmla="*/ 1603 w 2350"/>
              <a:gd name="T69" fmla="*/ 838 h 1450"/>
              <a:gd name="T70" fmla="*/ 1576 w 2350"/>
              <a:gd name="T71" fmla="*/ 763 h 1450"/>
              <a:gd name="T72" fmla="*/ 1555 w 2350"/>
              <a:gd name="T73" fmla="*/ 670 h 1450"/>
              <a:gd name="T74" fmla="*/ 1530 w 2350"/>
              <a:gd name="T75" fmla="*/ 584 h 1450"/>
              <a:gd name="T76" fmla="*/ 1495 w 2350"/>
              <a:gd name="T77" fmla="*/ 482 h 1450"/>
              <a:gd name="T78" fmla="*/ 1453 w 2350"/>
              <a:gd name="T79" fmla="*/ 381 h 1450"/>
              <a:gd name="T80" fmla="*/ 1417 w 2350"/>
              <a:gd name="T81" fmla="*/ 298 h 1450"/>
              <a:gd name="T82" fmla="*/ 1390 w 2350"/>
              <a:gd name="T83" fmla="*/ 239 h 1450"/>
              <a:gd name="T84" fmla="*/ 1355 w 2350"/>
              <a:gd name="T85" fmla="*/ 175 h 1450"/>
              <a:gd name="T86" fmla="*/ 1328 w 2350"/>
              <a:gd name="T87" fmla="*/ 135 h 1450"/>
              <a:gd name="T88" fmla="*/ 1297 w 2350"/>
              <a:gd name="T89" fmla="*/ 93 h 1450"/>
              <a:gd name="T90" fmla="*/ 1285 w 2350"/>
              <a:gd name="T91" fmla="*/ 80 h 1450"/>
              <a:gd name="T92" fmla="*/ 1239 w 2350"/>
              <a:gd name="T93" fmla="*/ 32 h 1450"/>
              <a:gd name="T94" fmla="*/ 1204 w 2350"/>
              <a:gd name="T95" fmla="*/ 6 h 14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2350" h="1450">
                <a:moveTo>
                  <a:pt x="1177" y="0"/>
                </a:moveTo>
                <a:lnTo>
                  <a:pt x="1151" y="0"/>
                </a:lnTo>
                <a:lnTo>
                  <a:pt x="1127" y="6"/>
                </a:lnTo>
                <a:lnTo>
                  <a:pt x="1101" y="23"/>
                </a:lnTo>
                <a:lnTo>
                  <a:pt x="1080" y="41"/>
                </a:lnTo>
                <a:lnTo>
                  <a:pt x="1049" y="72"/>
                </a:lnTo>
                <a:lnTo>
                  <a:pt x="1033" y="96"/>
                </a:lnTo>
                <a:lnTo>
                  <a:pt x="1013" y="122"/>
                </a:lnTo>
                <a:lnTo>
                  <a:pt x="1000" y="147"/>
                </a:lnTo>
                <a:lnTo>
                  <a:pt x="985" y="175"/>
                </a:lnTo>
                <a:lnTo>
                  <a:pt x="968" y="202"/>
                </a:lnTo>
                <a:lnTo>
                  <a:pt x="951" y="229"/>
                </a:lnTo>
                <a:lnTo>
                  <a:pt x="938" y="258"/>
                </a:lnTo>
                <a:lnTo>
                  <a:pt x="924" y="280"/>
                </a:lnTo>
                <a:lnTo>
                  <a:pt x="913" y="306"/>
                </a:lnTo>
                <a:lnTo>
                  <a:pt x="903" y="330"/>
                </a:lnTo>
                <a:lnTo>
                  <a:pt x="890" y="357"/>
                </a:lnTo>
                <a:lnTo>
                  <a:pt x="880" y="382"/>
                </a:lnTo>
                <a:lnTo>
                  <a:pt x="865" y="412"/>
                </a:lnTo>
                <a:lnTo>
                  <a:pt x="853" y="443"/>
                </a:lnTo>
                <a:lnTo>
                  <a:pt x="843" y="470"/>
                </a:lnTo>
                <a:lnTo>
                  <a:pt x="833" y="500"/>
                </a:lnTo>
                <a:lnTo>
                  <a:pt x="823" y="533"/>
                </a:lnTo>
                <a:lnTo>
                  <a:pt x="811" y="563"/>
                </a:lnTo>
                <a:lnTo>
                  <a:pt x="803" y="590"/>
                </a:lnTo>
                <a:lnTo>
                  <a:pt x="793" y="619"/>
                </a:lnTo>
                <a:lnTo>
                  <a:pt x="788" y="642"/>
                </a:lnTo>
                <a:lnTo>
                  <a:pt x="778" y="671"/>
                </a:lnTo>
                <a:lnTo>
                  <a:pt x="771" y="701"/>
                </a:lnTo>
                <a:lnTo>
                  <a:pt x="766" y="726"/>
                </a:lnTo>
                <a:lnTo>
                  <a:pt x="756" y="755"/>
                </a:lnTo>
                <a:lnTo>
                  <a:pt x="746" y="780"/>
                </a:lnTo>
                <a:lnTo>
                  <a:pt x="736" y="807"/>
                </a:lnTo>
                <a:lnTo>
                  <a:pt x="726" y="834"/>
                </a:lnTo>
                <a:lnTo>
                  <a:pt x="715" y="861"/>
                </a:lnTo>
                <a:lnTo>
                  <a:pt x="712" y="883"/>
                </a:lnTo>
                <a:lnTo>
                  <a:pt x="700" y="916"/>
                </a:lnTo>
                <a:lnTo>
                  <a:pt x="688" y="940"/>
                </a:lnTo>
                <a:lnTo>
                  <a:pt x="675" y="965"/>
                </a:lnTo>
                <a:lnTo>
                  <a:pt x="658" y="994"/>
                </a:lnTo>
                <a:lnTo>
                  <a:pt x="646" y="1027"/>
                </a:lnTo>
                <a:lnTo>
                  <a:pt x="631" y="1057"/>
                </a:lnTo>
                <a:lnTo>
                  <a:pt x="610" y="1090"/>
                </a:lnTo>
                <a:lnTo>
                  <a:pt x="586" y="1120"/>
                </a:lnTo>
                <a:lnTo>
                  <a:pt x="568" y="1147"/>
                </a:lnTo>
                <a:lnTo>
                  <a:pt x="547" y="1171"/>
                </a:lnTo>
                <a:lnTo>
                  <a:pt x="526" y="1192"/>
                </a:lnTo>
                <a:lnTo>
                  <a:pt x="503" y="1214"/>
                </a:lnTo>
                <a:lnTo>
                  <a:pt x="482" y="1228"/>
                </a:lnTo>
                <a:lnTo>
                  <a:pt x="458" y="1246"/>
                </a:lnTo>
                <a:lnTo>
                  <a:pt x="419" y="1269"/>
                </a:lnTo>
                <a:lnTo>
                  <a:pt x="381" y="1287"/>
                </a:lnTo>
                <a:lnTo>
                  <a:pt x="352" y="1299"/>
                </a:lnTo>
                <a:lnTo>
                  <a:pt x="329" y="1309"/>
                </a:lnTo>
                <a:lnTo>
                  <a:pt x="303" y="1318"/>
                </a:lnTo>
                <a:lnTo>
                  <a:pt x="273" y="1330"/>
                </a:lnTo>
                <a:lnTo>
                  <a:pt x="253" y="1333"/>
                </a:lnTo>
                <a:lnTo>
                  <a:pt x="219" y="1346"/>
                </a:lnTo>
                <a:lnTo>
                  <a:pt x="197" y="1355"/>
                </a:lnTo>
                <a:lnTo>
                  <a:pt x="170" y="1364"/>
                </a:lnTo>
                <a:lnTo>
                  <a:pt x="133" y="1374"/>
                </a:lnTo>
                <a:lnTo>
                  <a:pt x="95" y="1387"/>
                </a:lnTo>
                <a:lnTo>
                  <a:pt x="67" y="1391"/>
                </a:lnTo>
                <a:lnTo>
                  <a:pt x="40" y="1400"/>
                </a:lnTo>
                <a:lnTo>
                  <a:pt x="17" y="1405"/>
                </a:lnTo>
                <a:lnTo>
                  <a:pt x="2" y="1412"/>
                </a:lnTo>
                <a:lnTo>
                  <a:pt x="0" y="1450"/>
                </a:lnTo>
                <a:lnTo>
                  <a:pt x="0" y="1448"/>
                </a:lnTo>
                <a:lnTo>
                  <a:pt x="2350" y="1444"/>
                </a:lnTo>
                <a:lnTo>
                  <a:pt x="2350" y="1423"/>
                </a:lnTo>
                <a:lnTo>
                  <a:pt x="2341" y="1414"/>
                </a:lnTo>
                <a:lnTo>
                  <a:pt x="2320" y="1408"/>
                </a:lnTo>
                <a:lnTo>
                  <a:pt x="2290" y="1402"/>
                </a:lnTo>
                <a:lnTo>
                  <a:pt x="2263" y="1393"/>
                </a:lnTo>
                <a:lnTo>
                  <a:pt x="2239" y="1390"/>
                </a:lnTo>
                <a:lnTo>
                  <a:pt x="2209" y="1378"/>
                </a:lnTo>
                <a:lnTo>
                  <a:pt x="2173" y="1366"/>
                </a:lnTo>
                <a:lnTo>
                  <a:pt x="2134" y="1354"/>
                </a:lnTo>
                <a:lnTo>
                  <a:pt x="2098" y="1342"/>
                </a:lnTo>
                <a:lnTo>
                  <a:pt x="2068" y="1327"/>
                </a:lnTo>
                <a:lnTo>
                  <a:pt x="2035" y="1318"/>
                </a:lnTo>
                <a:lnTo>
                  <a:pt x="2002" y="1306"/>
                </a:lnTo>
                <a:lnTo>
                  <a:pt x="1972" y="1291"/>
                </a:lnTo>
                <a:lnTo>
                  <a:pt x="1945" y="1279"/>
                </a:lnTo>
                <a:lnTo>
                  <a:pt x="1927" y="1267"/>
                </a:lnTo>
                <a:lnTo>
                  <a:pt x="1912" y="1261"/>
                </a:lnTo>
                <a:lnTo>
                  <a:pt x="1894" y="1246"/>
                </a:lnTo>
                <a:lnTo>
                  <a:pt x="1876" y="1234"/>
                </a:lnTo>
                <a:lnTo>
                  <a:pt x="1852" y="1219"/>
                </a:lnTo>
                <a:lnTo>
                  <a:pt x="1822" y="1198"/>
                </a:lnTo>
                <a:lnTo>
                  <a:pt x="1804" y="1177"/>
                </a:lnTo>
                <a:lnTo>
                  <a:pt x="1783" y="1159"/>
                </a:lnTo>
                <a:lnTo>
                  <a:pt x="1762" y="1135"/>
                </a:lnTo>
                <a:lnTo>
                  <a:pt x="1744" y="1108"/>
                </a:lnTo>
                <a:lnTo>
                  <a:pt x="1726" y="1081"/>
                </a:lnTo>
                <a:lnTo>
                  <a:pt x="1708" y="1057"/>
                </a:lnTo>
                <a:lnTo>
                  <a:pt x="1693" y="1033"/>
                </a:lnTo>
                <a:lnTo>
                  <a:pt x="1678" y="1006"/>
                </a:lnTo>
                <a:lnTo>
                  <a:pt x="1669" y="982"/>
                </a:lnTo>
                <a:lnTo>
                  <a:pt x="1657" y="958"/>
                </a:lnTo>
                <a:lnTo>
                  <a:pt x="1645" y="934"/>
                </a:lnTo>
                <a:lnTo>
                  <a:pt x="1633" y="910"/>
                </a:lnTo>
                <a:lnTo>
                  <a:pt x="1624" y="883"/>
                </a:lnTo>
                <a:lnTo>
                  <a:pt x="1615" y="859"/>
                </a:lnTo>
                <a:lnTo>
                  <a:pt x="1603" y="838"/>
                </a:lnTo>
                <a:lnTo>
                  <a:pt x="1594" y="814"/>
                </a:lnTo>
                <a:lnTo>
                  <a:pt x="1585" y="787"/>
                </a:lnTo>
                <a:lnTo>
                  <a:pt x="1576" y="763"/>
                </a:lnTo>
                <a:lnTo>
                  <a:pt x="1567" y="727"/>
                </a:lnTo>
                <a:lnTo>
                  <a:pt x="1561" y="694"/>
                </a:lnTo>
                <a:lnTo>
                  <a:pt x="1555" y="670"/>
                </a:lnTo>
                <a:lnTo>
                  <a:pt x="1548" y="640"/>
                </a:lnTo>
                <a:lnTo>
                  <a:pt x="1540" y="613"/>
                </a:lnTo>
                <a:lnTo>
                  <a:pt x="1530" y="584"/>
                </a:lnTo>
                <a:lnTo>
                  <a:pt x="1520" y="552"/>
                </a:lnTo>
                <a:lnTo>
                  <a:pt x="1510" y="522"/>
                </a:lnTo>
                <a:lnTo>
                  <a:pt x="1495" y="482"/>
                </a:lnTo>
                <a:lnTo>
                  <a:pt x="1483" y="450"/>
                </a:lnTo>
                <a:lnTo>
                  <a:pt x="1468" y="414"/>
                </a:lnTo>
                <a:lnTo>
                  <a:pt x="1453" y="381"/>
                </a:lnTo>
                <a:lnTo>
                  <a:pt x="1442" y="357"/>
                </a:lnTo>
                <a:lnTo>
                  <a:pt x="1432" y="325"/>
                </a:lnTo>
                <a:lnTo>
                  <a:pt x="1417" y="298"/>
                </a:lnTo>
                <a:lnTo>
                  <a:pt x="1402" y="262"/>
                </a:lnTo>
                <a:lnTo>
                  <a:pt x="1412" y="280"/>
                </a:lnTo>
                <a:lnTo>
                  <a:pt x="1390" y="239"/>
                </a:lnTo>
                <a:lnTo>
                  <a:pt x="1375" y="214"/>
                </a:lnTo>
                <a:lnTo>
                  <a:pt x="1365" y="193"/>
                </a:lnTo>
                <a:lnTo>
                  <a:pt x="1355" y="175"/>
                </a:lnTo>
                <a:lnTo>
                  <a:pt x="1340" y="155"/>
                </a:lnTo>
                <a:lnTo>
                  <a:pt x="1335" y="147"/>
                </a:lnTo>
                <a:lnTo>
                  <a:pt x="1328" y="135"/>
                </a:lnTo>
                <a:lnTo>
                  <a:pt x="1319" y="120"/>
                </a:lnTo>
                <a:lnTo>
                  <a:pt x="1309" y="107"/>
                </a:lnTo>
                <a:lnTo>
                  <a:pt x="1297" y="93"/>
                </a:lnTo>
                <a:lnTo>
                  <a:pt x="1290" y="86"/>
                </a:lnTo>
                <a:lnTo>
                  <a:pt x="1304" y="102"/>
                </a:lnTo>
                <a:lnTo>
                  <a:pt x="1285" y="80"/>
                </a:lnTo>
                <a:lnTo>
                  <a:pt x="1272" y="65"/>
                </a:lnTo>
                <a:lnTo>
                  <a:pt x="1257" y="47"/>
                </a:lnTo>
                <a:lnTo>
                  <a:pt x="1239" y="32"/>
                </a:lnTo>
                <a:lnTo>
                  <a:pt x="1227" y="21"/>
                </a:lnTo>
                <a:lnTo>
                  <a:pt x="1217" y="12"/>
                </a:lnTo>
                <a:lnTo>
                  <a:pt x="1204" y="6"/>
                </a:lnTo>
                <a:lnTo>
                  <a:pt x="1190" y="2"/>
                </a:lnTo>
              </a:path>
            </a:pathLst>
          </a:custGeom>
          <a:gradFill rotWithShape="0">
            <a:gsLst>
              <a:gs pos="0">
                <a:srgbClr val="993366"/>
              </a:gs>
              <a:gs pos="50000">
                <a:srgbClr val="993366">
                  <a:gamma/>
                  <a:shade val="46275"/>
                  <a:invGamma/>
                </a:srgbClr>
              </a:gs>
              <a:gs pos="100000">
                <a:srgbClr val="993366"/>
              </a:gs>
            </a:gsLst>
            <a:lin ang="0" scaled="1"/>
          </a:gra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 name="Line 3"/>
          <p:cNvSpPr>
            <a:spLocks noChangeShapeType="1"/>
          </p:cNvSpPr>
          <p:nvPr/>
        </p:nvSpPr>
        <p:spPr bwMode="auto">
          <a:xfrm flipV="1">
            <a:off x="4573588" y="2003425"/>
            <a:ext cx="495300" cy="0"/>
          </a:xfrm>
          <a:prstGeom prst="line">
            <a:avLst/>
          </a:prstGeom>
          <a:noFill/>
          <a:ln w="12700">
            <a:solidFill>
              <a:schemeClr val="tx1"/>
            </a:solidFill>
            <a:round/>
            <a:headEnd/>
            <a:tailEnd type="triangle" w="med" len="med"/>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4" name="Rectangle 4"/>
          <p:cNvSpPr>
            <a:spLocks noChangeArrowheads="1"/>
          </p:cNvSpPr>
          <p:nvPr/>
        </p:nvSpPr>
        <p:spPr bwMode="auto">
          <a:xfrm>
            <a:off x="2938463" y="3409950"/>
            <a:ext cx="458787" cy="454025"/>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90488" tIns="44450" rIns="90488" bIns="44450">
            <a:spAutoFit/>
          </a:bodyPr>
          <a:lstStyle/>
          <a:p>
            <a:pPr algn="l"/>
            <a:r>
              <a:rPr lang="en-US" sz="2400" i="1">
                <a:effectLst/>
                <a:latin typeface="Symbol" pitchFamily="18" charset="2"/>
              </a:rPr>
              <a:t>m</a:t>
            </a:r>
            <a:r>
              <a:rPr lang="en-US" sz="2400" baseline="-25000">
                <a:effectLst/>
                <a:latin typeface="Book Antiqua" pitchFamily="18" charset="0"/>
              </a:rPr>
              <a:t>0</a:t>
            </a:r>
          </a:p>
        </p:txBody>
      </p:sp>
      <p:sp>
        <p:nvSpPr>
          <p:cNvPr id="5" name="Rectangle 5"/>
          <p:cNvSpPr>
            <a:spLocks noChangeArrowheads="1"/>
          </p:cNvSpPr>
          <p:nvPr/>
        </p:nvSpPr>
        <p:spPr bwMode="auto">
          <a:xfrm>
            <a:off x="4972050" y="2386013"/>
            <a:ext cx="449263" cy="454025"/>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90488" tIns="44450" rIns="90488" bIns="44450">
            <a:spAutoFit/>
          </a:bodyPr>
          <a:lstStyle/>
          <a:p>
            <a:pPr algn="l"/>
            <a:r>
              <a:rPr lang="en-US" sz="2400" i="1">
                <a:effectLst/>
                <a:latin typeface="Symbol" pitchFamily="18" charset="2"/>
              </a:rPr>
              <a:t>a</a:t>
            </a:r>
            <a:r>
              <a:rPr lang="en-US" sz="2400">
                <a:effectLst/>
                <a:latin typeface="Book Antiqua" pitchFamily="18" charset="0"/>
              </a:rPr>
              <a:t> </a:t>
            </a:r>
            <a:endParaRPr lang="en-US" sz="2400" baseline="-25000">
              <a:effectLst/>
              <a:latin typeface="Book Antiqua" pitchFamily="18" charset="0"/>
            </a:endParaRPr>
          </a:p>
        </p:txBody>
      </p:sp>
      <p:sp>
        <p:nvSpPr>
          <p:cNvPr id="6" name="AutoShape 6"/>
          <p:cNvSpPr>
            <a:spLocks noChangeArrowheads="1"/>
          </p:cNvSpPr>
          <p:nvPr/>
        </p:nvSpPr>
        <p:spPr bwMode="auto">
          <a:xfrm rot="5400000">
            <a:off x="355600" y="18415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7" name="AutoShape 7"/>
          <p:cNvSpPr>
            <a:spLocks noChangeArrowheads="1"/>
          </p:cNvSpPr>
          <p:nvPr/>
        </p:nvSpPr>
        <p:spPr bwMode="auto">
          <a:xfrm rot="16200000" flipH="1">
            <a:off x="8505825" y="45847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8" name="Line 8"/>
          <p:cNvSpPr>
            <a:spLocks noChangeShapeType="1"/>
          </p:cNvSpPr>
          <p:nvPr/>
        </p:nvSpPr>
        <p:spPr bwMode="auto">
          <a:xfrm>
            <a:off x="3178175" y="3241675"/>
            <a:ext cx="0" cy="301625"/>
          </a:xfrm>
          <a:prstGeom prst="line">
            <a:avLst/>
          </a:prstGeom>
          <a:noFill/>
          <a:ln w="12700">
            <a:solidFill>
              <a:schemeClr val="tx1"/>
            </a:solidFill>
            <a:round/>
            <a:headEnd/>
            <a:tailEnd/>
          </a:ln>
          <a:effectLst>
            <a:outerShdw dist="17961" dir="2700000" algn="ctr" rotWithShape="0">
              <a:schemeClr val="bg2"/>
            </a:outerShdw>
          </a:effectLst>
          <a:extLst>
            <a:ext uri="{909E8E84-426E-40DD-AFC4-6F175D3DCCD1}">
              <a14:hiddenFill xmlns:a14="http://schemas.microsoft.com/office/drawing/2010/main">
                <a:noFill/>
              </a14:hiddenFill>
            </a:ext>
          </a:extLst>
        </p:spPr>
        <p:txBody>
          <a:bodyPr/>
          <a:lstStyle/>
          <a:p>
            <a:endParaRPr lang="en-US"/>
          </a:p>
        </p:txBody>
      </p:sp>
      <p:sp>
        <p:nvSpPr>
          <p:cNvPr id="9" name="Freeform 9"/>
          <p:cNvSpPr>
            <a:spLocks/>
          </p:cNvSpPr>
          <p:nvPr/>
        </p:nvSpPr>
        <p:spPr bwMode="auto">
          <a:xfrm>
            <a:off x="4089400" y="3665538"/>
            <a:ext cx="3730625" cy="2301875"/>
          </a:xfrm>
          <a:custGeom>
            <a:avLst/>
            <a:gdLst>
              <a:gd name="T0" fmla="*/ 1127 w 2350"/>
              <a:gd name="T1" fmla="*/ 6 h 1450"/>
              <a:gd name="T2" fmla="*/ 1049 w 2350"/>
              <a:gd name="T3" fmla="*/ 72 h 1450"/>
              <a:gd name="T4" fmla="*/ 1000 w 2350"/>
              <a:gd name="T5" fmla="*/ 147 h 1450"/>
              <a:gd name="T6" fmla="*/ 951 w 2350"/>
              <a:gd name="T7" fmla="*/ 229 h 1450"/>
              <a:gd name="T8" fmla="*/ 913 w 2350"/>
              <a:gd name="T9" fmla="*/ 306 h 1450"/>
              <a:gd name="T10" fmla="*/ 880 w 2350"/>
              <a:gd name="T11" fmla="*/ 382 h 1450"/>
              <a:gd name="T12" fmla="*/ 843 w 2350"/>
              <a:gd name="T13" fmla="*/ 470 h 1450"/>
              <a:gd name="T14" fmla="*/ 811 w 2350"/>
              <a:gd name="T15" fmla="*/ 563 h 1450"/>
              <a:gd name="T16" fmla="*/ 788 w 2350"/>
              <a:gd name="T17" fmla="*/ 642 h 1450"/>
              <a:gd name="T18" fmla="*/ 766 w 2350"/>
              <a:gd name="T19" fmla="*/ 726 h 1450"/>
              <a:gd name="T20" fmla="*/ 736 w 2350"/>
              <a:gd name="T21" fmla="*/ 807 h 1450"/>
              <a:gd name="T22" fmla="*/ 712 w 2350"/>
              <a:gd name="T23" fmla="*/ 883 h 1450"/>
              <a:gd name="T24" fmla="*/ 675 w 2350"/>
              <a:gd name="T25" fmla="*/ 965 h 1450"/>
              <a:gd name="T26" fmla="*/ 631 w 2350"/>
              <a:gd name="T27" fmla="*/ 1057 h 1450"/>
              <a:gd name="T28" fmla="*/ 568 w 2350"/>
              <a:gd name="T29" fmla="*/ 1147 h 1450"/>
              <a:gd name="T30" fmla="*/ 503 w 2350"/>
              <a:gd name="T31" fmla="*/ 1214 h 1450"/>
              <a:gd name="T32" fmla="*/ 419 w 2350"/>
              <a:gd name="T33" fmla="*/ 1269 h 1450"/>
              <a:gd name="T34" fmla="*/ 329 w 2350"/>
              <a:gd name="T35" fmla="*/ 1309 h 1450"/>
              <a:gd name="T36" fmla="*/ 253 w 2350"/>
              <a:gd name="T37" fmla="*/ 1333 h 1450"/>
              <a:gd name="T38" fmla="*/ 170 w 2350"/>
              <a:gd name="T39" fmla="*/ 1364 h 1450"/>
              <a:gd name="T40" fmla="*/ 67 w 2350"/>
              <a:gd name="T41" fmla="*/ 1391 h 1450"/>
              <a:gd name="T42" fmla="*/ 2 w 2350"/>
              <a:gd name="T43" fmla="*/ 1412 h 1450"/>
              <a:gd name="T44" fmla="*/ 2350 w 2350"/>
              <a:gd name="T45" fmla="*/ 1444 h 1450"/>
              <a:gd name="T46" fmla="*/ 2320 w 2350"/>
              <a:gd name="T47" fmla="*/ 1408 h 1450"/>
              <a:gd name="T48" fmla="*/ 2239 w 2350"/>
              <a:gd name="T49" fmla="*/ 1390 h 1450"/>
              <a:gd name="T50" fmla="*/ 2134 w 2350"/>
              <a:gd name="T51" fmla="*/ 1354 h 1450"/>
              <a:gd name="T52" fmla="*/ 2035 w 2350"/>
              <a:gd name="T53" fmla="*/ 1318 h 1450"/>
              <a:gd name="T54" fmla="*/ 1945 w 2350"/>
              <a:gd name="T55" fmla="*/ 1279 h 1450"/>
              <a:gd name="T56" fmla="*/ 1894 w 2350"/>
              <a:gd name="T57" fmla="*/ 1246 h 1450"/>
              <a:gd name="T58" fmla="*/ 1822 w 2350"/>
              <a:gd name="T59" fmla="*/ 1198 h 1450"/>
              <a:gd name="T60" fmla="*/ 1762 w 2350"/>
              <a:gd name="T61" fmla="*/ 1135 h 1450"/>
              <a:gd name="T62" fmla="*/ 1708 w 2350"/>
              <a:gd name="T63" fmla="*/ 1057 h 1450"/>
              <a:gd name="T64" fmla="*/ 1669 w 2350"/>
              <a:gd name="T65" fmla="*/ 982 h 1450"/>
              <a:gd name="T66" fmla="*/ 1633 w 2350"/>
              <a:gd name="T67" fmla="*/ 910 h 1450"/>
              <a:gd name="T68" fmla="*/ 1603 w 2350"/>
              <a:gd name="T69" fmla="*/ 838 h 1450"/>
              <a:gd name="T70" fmla="*/ 1576 w 2350"/>
              <a:gd name="T71" fmla="*/ 763 h 1450"/>
              <a:gd name="T72" fmla="*/ 1555 w 2350"/>
              <a:gd name="T73" fmla="*/ 670 h 1450"/>
              <a:gd name="T74" fmla="*/ 1530 w 2350"/>
              <a:gd name="T75" fmla="*/ 584 h 1450"/>
              <a:gd name="T76" fmla="*/ 1495 w 2350"/>
              <a:gd name="T77" fmla="*/ 482 h 1450"/>
              <a:gd name="T78" fmla="*/ 1453 w 2350"/>
              <a:gd name="T79" fmla="*/ 381 h 1450"/>
              <a:gd name="T80" fmla="*/ 1417 w 2350"/>
              <a:gd name="T81" fmla="*/ 298 h 1450"/>
              <a:gd name="T82" fmla="*/ 1390 w 2350"/>
              <a:gd name="T83" fmla="*/ 239 h 1450"/>
              <a:gd name="T84" fmla="*/ 1355 w 2350"/>
              <a:gd name="T85" fmla="*/ 175 h 1450"/>
              <a:gd name="T86" fmla="*/ 1328 w 2350"/>
              <a:gd name="T87" fmla="*/ 135 h 1450"/>
              <a:gd name="T88" fmla="*/ 1297 w 2350"/>
              <a:gd name="T89" fmla="*/ 93 h 1450"/>
              <a:gd name="T90" fmla="*/ 1285 w 2350"/>
              <a:gd name="T91" fmla="*/ 80 h 1450"/>
              <a:gd name="T92" fmla="*/ 1239 w 2350"/>
              <a:gd name="T93" fmla="*/ 32 h 1450"/>
              <a:gd name="T94" fmla="*/ 1204 w 2350"/>
              <a:gd name="T95" fmla="*/ 6 h 14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2350" h="1450">
                <a:moveTo>
                  <a:pt x="1177" y="0"/>
                </a:moveTo>
                <a:lnTo>
                  <a:pt x="1151" y="0"/>
                </a:lnTo>
                <a:lnTo>
                  <a:pt x="1127" y="6"/>
                </a:lnTo>
                <a:lnTo>
                  <a:pt x="1101" y="23"/>
                </a:lnTo>
                <a:lnTo>
                  <a:pt x="1080" y="41"/>
                </a:lnTo>
                <a:lnTo>
                  <a:pt x="1049" y="72"/>
                </a:lnTo>
                <a:lnTo>
                  <a:pt x="1033" y="96"/>
                </a:lnTo>
                <a:lnTo>
                  <a:pt x="1013" y="122"/>
                </a:lnTo>
                <a:lnTo>
                  <a:pt x="1000" y="147"/>
                </a:lnTo>
                <a:lnTo>
                  <a:pt x="985" y="175"/>
                </a:lnTo>
                <a:lnTo>
                  <a:pt x="968" y="202"/>
                </a:lnTo>
                <a:lnTo>
                  <a:pt x="951" y="229"/>
                </a:lnTo>
                <a:lnTo>
                  <a:pt x="938" y="258"/>
                </a:lnTo>
                <a:lnTo>
                  <a:pt x="924" y="280"/>
                </a:lnTo>
                <a:lnTo>
                  <a:pt x="913" y="306"/>
                </a:lnTo>
                <a:lnTo>
                  <a:pt x="903" y="330"/>
                </a:lnTo>
                <a:lnTo>
                  <a:pt x="890" y="357"/>
                </a:lnTo>
                <a:lnTo>
                  <a:pt x="880" y="382"/>
                </a:lnTo>
                <a:lnTo>
                  <a:pt x="865" y="412"/>
                </a:lnTo>
                <a:lnTo>
                  <a:pt x="853" y="443"/>
                </a:lnTo>
                <a:lnTo>
                  <a:pt x="843" y="470"/>
                </a:lnTo>
                <a:lnTo>
                  <a:pt x="833" y="500"/>
                </a:lnTo>
                <a:lnTo>
                  <a:pt x="823" y="533"/>
                </a:lnTo>
                <a:lnTo>
                  <a:pt x="811" y="563"/>
                </a:lnTo>
                <a:lnTo>
                  <a:pt x="803" y="590"/>
                </a:lnTo>
                <a:lnTo>
                  <a:pt x="793" y="619"/>
                </a:lnTo>
                <a:lnTo>
                  <a:pt x="788" y="642"/>
                </a:lnTo>
                <a:lnTo>
                  <a:pt x="778" y="671"/>
                </a:lnTo>
                <a:lnTo>
                  <a:pt x="771" y="701"/>
                </a:lnTo>
                <a:lnTo>
                  <a:pt x="766" y="726"/>
                </a:lnTo>
                <a:lnTo>
                  <a:pt x="756" y="755"/>
                </a:lnTo>
                <a:lnTo>
                  <a:pt x="746" y="780"/>
                </a:lnTo>
                <a:lnTo>
                  <a:pt x="736" y="807"/>
                </a:lnTo>
                <a:lnTo>
                  <a:pt x="726" y="834"/>
                </a:lnTo>
                <a:lnTo>
                  <a:pt x="715" y="861"/>
                </a:lnTo>
                <a:lnTo>
                  <a:pt x="712" y="883"/>
                </a:lnTo>
                <a:lnTo>
                  <a:pt x="700" y="916"/>
                </a:lnTo>
                <a:lnTo>
                  <a:pt x="688" y="940"/>
                </a:lnTo>
                <a:lnTo>
                  <a:pt x="675" y="965"/>
                </a:lnTo>
                <a:lnTo>
                  <a:pt x="658" y="994"/>
                </a:lnTo>
                <a:lnTo>
                  <a:pt x="646" y="1027"/>
                </a:lnTo>
                <a:lnTo>
                  <a:pt x="631" y="1057"/>
                </a:lnTo>
                <a:lnTo>
                  <a:pt x="610" y="1090"/>
                </a:lnTo>
                <a:lnTo>
                  <a:pt x="586" y="1120"/>
                </a:lnTo>
                <a:lnTo>
                  <a:pt x="568" y="1147"/>
                </a:lnTo>
                <a:lnTo>
                  <a:pt x="547" y="1171"/>
                </a:lnTo>
                <a:lnTo>
                  <a:pt x="526" y="1192"/>
                </a:lnTo>
                <a:lnTo>
                  <a:pt x="503" y="1214"/>
                </a:lnTo>
                <a:lnTo>
                  <a:pt x="482" y="1228"/>
                </a:lnTo>
                <a:lnTo>
                  <a:pt x="458" y="1246"/>
                </a:lnTo>
                <a:lnTo>
                  <a:pt x="419" y="1269"/>
                </a:lnTo>
                <a:lnTo>
                  <a:pt x="381" y="1287"/>
                </a:lnTo>
                <a:lnTo>
                  <a:pt x="352" y="1299"/>
                </a:lnTo>
                <a:lnTo>
                  <a:pt x="329" y="1309"/>
                </a:lnTo>
                <a:lnTo>
                  <a:pt x="303" y="1318"/>
                </a:lnTo>
                <a:lnTo>
                  <a:pt x="273" y="1330"/>
                </a:lnTo>
                <a:lnTo>
                  <a:pt x="253" y="1333"/>
                </a:lnTo>
                <a:lnTo>
                  <a:pt x="219" y="1346"/>
                </a:lnTo>
                <a:lnTo>
                  <a:pt x="197" y="1355"/>
                </a:lnTo>
                <a:lnTo>
                  <a:pt x="170" y="1364"/>
                </a:lnTo>
                <a:lnTo>
                  <a:pt x="133" y="1374"/>
                </a:lnTo>
                <a:lnTo>
                  <a:pt x="95" y="1387"/>
                </a:lnTo>
                <a:lnTo>
                  <a:pt x="67" y="1391"/>
                </a:lnTo>
                <a:lnTo>
                  <a:pt x="40" y="1400"/>
                </a:lnTo>
                <a:lnTo>
                  <a:pt x="17" y="1405"/>
                </a:lnTo>
                <a:lnTo>
                  <a:pt x="2" y="1412"/>
                </a:lnTo>
                <a:lnTo>
                  <a:pt x="0" y="1450"/>
                </a:lnTo>
                <a:lnTo>
                  <a:pt x="0" y="1448"/>
                </a:lnTo>
                <a:lnTo>
                  <a:pt x="2350" y="1444"/>
                </a:lnTo>
                <a:lnTo>
                  <a:pt x="2350" y="1423"/>
                </a:lnTo>
                <a:lnTo>
                  <a:pt x="2341" y="1414"/>
                </a:lnTo>
                <a:lnTo>
                  <a:pt x="2320" y="1408"/>
                </a:lnTo>
                <a:lnTo>
                  <a:pt x="2290" y="1402"/>
                </a:lnTo>
                <a:lnTo>
                  <a:pt x="2263" y="1393"/>
                </a:lnTo>
                <a:lnTo>
                  <a:pt x="2239" y="1390"/>
                </a:lnTo>
                <a:lnTo>
                  <a:pt x="2209" y="1378"/>
                </a:lnTo>
                <a:lnTo>
                  <a:pt x="2173" y="1366"/>
                </a:lnTo>
                <a:lnTo>
                  <a:pt x="2134" y="1354"/>
                </a:lnTo>
                <a:lnTo>
                  <a:pt x="2098" y="1342"/>
                </a:lnTo>
                <a:lnTo>
                  <a:pt x="2068" y="1327"/>
                </a:lnTo>
                <a:lnTo>
                  <a:pt x="2035" y="1318"/>
                </a:lnTo>
                <a:lnTo>
                  <a:pt x="2002" y="1306"/>
                </a:lnTo>
                <a:lnTo>
                  <a:pt x="1972" y="1291"/>
                </a:lnTo>
                <a:lnTo>
                  <a:pt x="1945" y="1279"/>
                </a:lnTo>
                <a:lnTo>
                  <a:pt x="1927" y="1267"/>
                </a:lnTo>
                <a:lnTo>
                  <a:pt x="1912" y="1261"/>
                </a:lnTo>
                <a:lnTo>
                  <a:pt x="1894" y="1246"/>
                </a:lnTo>
                <a:lnTo>
                  <a:pt x="1876" y="1234"/>
                </a:lnTo>
                <a:lnTo>
                  <a:pt x="1852" y="1219"/>
                </a:lnTo>
                <a:lnTo>
                  <a:pt x="1822" y="1198"/>
                </a:lnTo>
                <a:lnTo>
                  <a:pt x="1804" y="1177"/>
                </a:lnTo>
                <a:lnTo>
                  <a:pt x="1783" y="1159"/>
                </a:lnTo>
                <a:lnTo>
                  <a:pt x="1762" y="1135"/>
                </a:lnTo>
                <a:lnTo>
                  <a:pt x="1744" y="1108"/>
                </a:lnTo>
                <a:lnTo>
                  <a:pt x="1726" y="1081"/>
                </a:lnTo>
                <a:lnTo>
                  <a:pt x="1708" y="1057"/>
                </a:lnTo>
                <a:lnTo>
                  <a:pt x="1693" y="1033"/>
                </a:lnTo>
                <a:lnTo>
                  <a:pt x="1678" y="1006"/>
                </a:lnTo>
                <a:lnTo>
                  <a:pt x="1669" y="982"/>
                </a:lnTo>
                <a:lnTo>
                  <a:pt x="1657" y="958"/>
                </a:lnTo>
                <a:lnTo>
                  <a:pt x="1645" y="934"/>
                </a:lnTo>
                <a:lnTo>
                  <a:pt x="1633" y="910"/>
                </a:lnTo>
                <a:lnTo>
                  <a:pt x="1624" y="883"/>
                </a:lnTo>
                <a:lnTo>
                  <a:pt x="1615" y="859"/>
                </a:lnTo>
                <a:lnTo>
                  <a:pt x="1603" y="838"/>
                </a:lnTo>
                <a:lnTo>
                  <a:pt x="1594" y="814"/>
                </a:lnTo>
                <a:lnTo>
                  <a:pt x="1585" y="787"/>
                </a:lnTo>
                <a:lnTo>
                  <a:pt x="1576" y="763"/>
                </a:lnTo>
                <a:lnTo>
                  <a:pt x="1567" y="727"/>
                </a:lnTo>
                <a:lnTo>
                  <a:pt x="1561" y="694"/>
                </a:lnTo>
                <a:lnTo>
                  <a:pt x="1555" y="670"/>
                </a:lnTo>
                <a:lnTo>
                  <a:pt x="1548" y="640"/>
                </a:lnTo>
                <a:lnTo>
                  <a:pt x="1540" y="613"/>
                </a:lnTo>
                <a:lnTo>
                  <a:pt x="1530" y="584"/>
                </a:lnTo>
                <a:lnTo>
                  <a:pt x="1520" y="552"/>
                </a:lnTo>
                <a:lnTo>
                  <a:pt x="1510" y="522"/>
                </a:lnTo>
                <a:lnTo>
                  <a:pt x="1495" y="482"/>
                </a:lnTo>
                <a:lnTo>
                  <a:pt x="1483" y="450"/>
                </a:lnTo>
                <a:lnTo>
                  <a:pt x="1468" y="414"/>
                </a:lnTo>
                <a:lnTo>
                  <a:pt x="1453" y="381"/>
                </a:lnTo>
                <a:lnTo>
                  <a:pt x="1442" y="357"/>
                </a:lnTo>
                <a:lnTo>
                  <a:pt x="1432" y="325"/>
                </a:lnTo>
                <a:lnTo>
                  <a:pt x="1417" y="298"/>
                </a:lnTo>
                <a:lnTo>
                  <a:pt x="1402" y="262"/>
                </a:lnTo>
                <a:lnTo>
                  <a:pt x="1412" y="280"/>
                </a:lnTo>
                <a:lnTo>
                  <a:pt x="1390" y="239"/>
                </a:lnTo>
                <a:lnTo>
                  <a:pt x="1375" y="214"/>
                </a:lnTo>
                <a:lnTo>
                  <a:pt x="1365" y="193"/>
                </a:lnTo>
                <a:lnTo>
                  <a:pt x="1355" y="175"/>
                </a:lnTo>
                <a:lnTo>
                  <a:pt x="1340" y="155"/>
                </a:lnTo>
                <a:lnTo>
                  <a:pt x="1335" y="147"/>
                </a:lnTo>
                <a:lnTo>
                  <a:pt x="1328" y="135"/>
                </a:lnTo>
                <a:lnTo>
                  <a:pt x="1319" y="120"/>
                </a:lnTo>
                <a:lnTo>
                  <a:pt x="1309" y="107"/>
                </a:lnTo>
                <a:lnTo>
                  <a:pt x="1297" y="93"/>
                </a:lnTo>
                <a:lnTo>
                  <a:pt x="1290" y="86"/>
                </a:lnTo>
                <a:lnTo>
                  <a:pt x="1304" y="102"/>
                </a:lnTo>
                <a:lnTo>
                  <a:pt x="1285" y="80"/>
                </a:lnTo>
                <a:lnTo>
                  <a:pt x="1272" y="65"/>
                </a:lnTo>
                <a:lnTo>
                  <a:pt x="1257" y="47"/>
                </a:lnTo>
                <a:lnTo>
                  <a:pt x="1239" y="32"/>
                </a:lnTo>
                <a:lnTo>
                  <a:pt x="1227" y="21"/>
                </a:lnTo>
                <a:lnTo>
                  <a:pt x="1217" y="12"/>
                </a:lnTo>
                <a:lnTo>
                  <a:pt x="1204" y="6"/>
                </a:lnTo>
                <a:lnTo>
                  <a:pt x="1190" y="2"/>
                </a:lnTo>
              </a:path>
            </a:pathLst>
          </a:custGeom>
          <a:gradFill rotWithShape="0">
            <a:gsLst>
              <a:gs pos="0">
                <a:srgbClr val="993366"/>
              </a:gs>
              <a:gs pos="50000">
                <a:srgbClr val="993366">
                  <a:gamma/>
                  <a:shade val="46275"/>
                  <a:invGamma/>
                </a:srgbClr>
              </a:gs>
              <a:gs pos="100000">
                <a:srgbClr val="993366"/>
              </a:gs>
            </a:gsLst>
            <a:lin ang="0" scaled="1"/>
          </a:gra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 name="Freeform 10"/>
          <p:cNvSpPr>
            <a:spLocks/>
          </p:cNvSpPr>
          <p:nvPr/>
        </p:nvSpPr>
        <p:spPr bwMode="auto">
          <a:xfrm>
            <a:off x="4075113" y="5753100"/>
            <a:ext cx="500062" cy="217488"/>
          </a:xfrm>
          <a:custGeom>
            <a:avLst/>
            <a:gdLst>
              <a:gd name="T0" fmla="*/ 311 w 315"/>
              <a:gd name="T1" fmla="*/ 0 h 137"/>
              <a:gd name="T2" fmla="*/ 313 w 315"/>
              <a:gd name="T3" fmla="*/ 2 h 137"/>
              <a:gd name="T4" fmla="*/ 312 w 315"/>
              <a:gd name="T5" fmla="*/ 18 h 137"/>
              <a:gd name="T6" fmla="*/ 312 w 315"/>
              <a:gd name="T7" fmla="*/ 31 h 137"/>
              <a:gd name="T8" fmla="*/ 312 w 315"/>
              <a:gd name="T9" fmla="*/ 50 h 137"/>
              <a:gd name="T10" fmla="*/ 312 w 315"/>
              <a:gd name="T11" fmla="*/ 64 h 137"/>
              <a:gd name="T12" fmla="*/ 315 w 315"/>
              <a:gd name="T13" fmla="*/ 81 h 137"/>
              <a:gd name="T14" fmla="*/ 315 w 315"/>
              <a:gd name="T15" fmla="*/ 109 h 137"/>
              <a:gd name="T16" fmla="*/ 315 w 315"/>
              <a:gd name="T17" fmla="*/ 135 h 137"/>
              <a:gd name="T18" fmla="*/ 0 w 315"/>
              <a:gd name="T19" fmla="*/ 137 h 137"/>
              <a:gd name="T20" fmla="*/ 1 w 315"/>
              <a:gd name="T21" fmla="*/ 88 h 137"/>
              <a:gd name="T22" fmla="*/ 23 w 315"/>
              <a:gd name="T23" fmla="*/ 86 h 137"/>
              <a:gd name="T24" fmla="*/ 43 w 315"/>
              <a:gd name="T25" fmla="*/ 80 h 137"/>
              <a:gd name="T26" fmla="*/ 61 w 315"/>
              <a:gd name="T27" fmla="*/ 76 h 137"/>
              <a:gd name="T28" fmla="*/ 77 w 315"/>
              <a:gd name="T29" fmla="*/ 72 h 137"/>
              <a:gd name="T30" fmla="*/ 93 w 315"/>
              <a:gd name="T31" fmla="*/ 65 h 137"/>
              <a:gd name="T32" fmla="*/ 105 w 315"/>
              <a:gd name="T33" fmla="*/ 61 h 137"/>
              <a:gd name="T34" fmla="*/ 150 w 315"/>
              <a:gd name="T35" fmla="*/ 51 h 137"/>
              <a:gd name="T36" fmla="*/ 124 w 315"/>
              <a:gd name="T37" fmla="*/ 57 h 137"/>
              <a:gd name="T38" fmla="*/ 136 w 315"/>
              <a:gd name="T39" fmla="*/ 54 h 137"/>
              <a:gd name="T40" fmla="*/ 160 w 315"/>
              <a:gd name="T41" fmla="*/ 48 h 137"/>
              <a:gd name="T42" fmla="*/ 177 w 315"/>
              <a:gd name="T43" fmla="*/ 44 h 137"/>
              <a:gd name="T44" fmla="*/ 192 w 315"/>
              <a:gd name="T45" fmla="*/ 39 h 137"/>
              <a:gd name="T46" fmla="*/ 200 w 315"/>
              <a:gd name="T47" fmla="*/ 38 h 137"/>
              <a:gd name="T48" fmla="*/ 222 w 315"/>
              <a:gd name="T49" fmla="*/ 31 h 137"/>
              <a:gd name="T50" fmla="*/ 236 w 315"/>
              <a:gd name="T51" fmla="*/ 27 h 137"/>
              <a:gd name="T52" fmla="*/ 251 w 315"/>
              <a:gd name="T53" fmla="*/ 22 h 137"/>
              <a:gd name="T54" fmla="*/ 267 w 315"/>
              <a:gd name="T55" fmla="*/ 16 h 137"/>
              <a:gd name="T56" fmla="*/ 279 w 315"/>
              <a:gd name="T57" fmla="*/ 12 h 137"/>
              <a:gd name="T58" fmla="*/ 291 w 315"/>
              <a:gd name="T59" fmla="*/ 8 h 137"/>
              <a:gd name="T60" fmla="*/ 312 w 315"/>
              <a:gd name="T61" fmla="*/ 8 h 137"/>
              <a:gd name="T62" fmla="*/ 306 w 315"/>
              <a:gd name="T63" fmla="*/ 10 h 1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15" h="137">
                <a:moveTo>
                  <a:pt x="311" y="0"/>
                </a:moveTo>
                <a:lnTo>
                  <a:pt x="313" y="2"/>
                </a:lnTo>
                <a:lnTo>
                  <a:pt x="312" y="18"/>
                </a:lnTo>
                <a:lnTo>
                  <a:pt x="312" y="31"/>
                </a:lnTo>
                <a:lnTo>
                  <a:pt x="312" y="50"/>
                </a:lnTo>
                <a:lnTo>
                  <a:pt x="312" y="64"/>
                </a:lnTo>
                <a:lnTo>
                  <a:pt x="315" y="81"/>
                </a:lnTo>
                <a:lnTo>
                  <a:pt x="315" y="109"/>
                </a:lnTo>
                <a:lnTo>
                  <a:pt x="315" y="135"/>
                </a:lnTo>
                <a:lnTo>
                  <a:pt x="0" y="137"/>
                </a:lnTo>
                <a:lnTo>
                  <a:pt x="1" y="88"/>
                </a:lnTo>
                <a:lnTo>
                  <a:pt x="23" y="86"/>
                </a:lnTo>
                <a:lnTo>
                  <a:pt x="43" y="80"/>
                </a:lnTo>
                <a:lnTo>
                  <a:pt x="61" y="76"/>
                </a:lnTo>
                <a:lnTo>
                  <a:pt x="77" y="72"/>
                </a:lnTo>
                <a:lnTo>
                  <a:pt x="93" y="65"/>
                </a:lnTo>
                <a:lnTo>
                  <a:pt x="105" y="61"/>
                </a:lnTo>
                <a:lnTo>
                  <a:pt x="150" y="51"/>
                </a:lnTo>
                <a:lnTo>
                  <a:pt x="124" y="57"/>
                </a:lnTo>
                <a:lnTo>
                  <a:pt x="136" y="54"/>
                </a:lnTo>
                <a:lnTo>
                  <a:pt x="160" y="48"/>
                </a:lnTo>
                <a:lnTo>
                  <a:pt x="177" y="44"/>
                </a:lnTo>
                <a:lnTo>
                  <a:pt x="192" y="39"/>
                </a:lnTo>
                <a:lnTo>
                  <a:pt x="200" y="38"/>
                </a:lnTo>
                <a:lnTo>
                  <a:pt x="222" y="31"/>
                </a:lnTo>
                <a:lnTo>
                  <a:pt x="236" y="27"/>
                </a:lnTo>
                <a:lnTo>
                  <a:pt x="251" y="22"/>
                </a:lnTo>
                <a:lnTo>
                  <a:pt x="267" y="16"/>
                </a:lnTo>
                <a:lnTo>
                  <a:pt x="279" y="12"/>
                </a:lnTo>
                <a:lnTo>
                  <a:pt x="291" y="8"/>
                </a:lnTo>
                <a:lnTo>
                  <a:pt x="312" y="8"/>
                </a:lnTo>
                <a:lnTo>
                  <a:pt x="306" y="10"/>
                </a:lnTo>
              </a:path>
            </a:pathLst>
          </a:custGeom>
          <a:gradFill rotWithShape="0">
            <a:gsLst>
              <a:gs pos="0">
                <a:srgbClr val="66FFFF">
                  <a:gamma/>
                  <a:shade val="46275"/>
                  <a:invGamma/>
                </a:srgbClr>
              </a:gs>
              <a:gs pos="50000">
                <a:srgbClr val="66FFFF"/>
              </a:gs>
              <a:gs pos="100000">
                <a:srgbClr val="66FFFF">
                  <a:gamma/>
                  <a:shade val="46275"/>
                  <a:invGamma/>
                </a:srgbClr>
              </a:gs>
            </a:gsLst>
            <a:lin ang="0" scaled="1"/>
          </a:gra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 name="Line 11"/>
          <p:cNvSpPr>
            <a:spLocks noChangeShapeType="1"/>
          </p:cNvSpPr>
          <p:nvPr/>
        </p:nvSpPr>
        <p:spPr bwMode="auto">
          <a:xfrm flipV="1">
            <a:off x="3783013" y="5965825"/>
            <a:ext cx="4375150" cy="1588"/>
          </a:xfrm>
          <a:prstGeom prst="line">
            <a:avLst/>
          </a:prstGeom>
          <a:noFill/>
          <a:ln w="12700">
            <a:solidFill>
              <a:schemeClr val="tx1"/>
            </a:solidFill>
            <a:round/>
            <a:headEnd/>
            <a:tailEnd/>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endParaRPr lang="en-US"/>
          </a:p>
        </p:txBody>
      </p:sp>
      <p:grpSp>
        <p:nvGrpSpPr>
          <p:cNvPr id="12" name="Group 12"/>
          <p:cNvGrpSpPr>
            <a:grpSpLocks/>
          </p:cNvGrpSpPr>
          <p:nvPr/>
        </p:nvGrpSpPr>
        <p:grpSpPr bwMode="auto">
          <a:xfrm>
            <a:off x="3998913" y="3611563"/>
            <a:ext cx="3967162" cy="2222500"/>
            <a:chOff x="2519" y="2347"/>
            <a:chExt cx="2499" cy="1400"/>
          </a:xfrm>
        </p:grpSpPr>
        <p:grpSp>
          <p:nvGrpSpPr>
            <p:cNvPr id="13" name="Group 13"/>
            <p:cNvGrpSpPr>
              <a:grpSpLocks/>
            </p:cNvGrpSpPr>
            <p:nvPr/>
          </p:nvGrpSpPr>
          <p:grpSpPr bwMode="auto">
            <a:xfrm>
              <a:off x="2519" y="2347"/>
              <a:ext cx="2499" cy="1400"/>
              <a:chOff x="1031" y="1663"/>
              <a:chExt cx="2499" cy="1400"/>
            </a:xfrm>
          </p:grpSpPr>
          <p:sp>
            <p:nvSpPr>
              <p:cNvPr id="15" name="Arc 14"/>
              <p:cNvSpPr>
                <a:spLocks/>
              </p:cNvSpPr>
              <p:nvPr/>
            </p:nvSpPr>
            <p:spPr bwMode="auto">
              <a:xfrm rot="6300000">
                <a:off x="1704" y="1925"/>
                <a:ext cx="720" cy="201"/>
              </a:xfrm>
              <a:custGeom>
                <a:avLst/>
                <a:gdLst>
                  <a:gd name="G0" fmla="+- 21600 0 0"/>
                  <a:gd name="G1" fmla="+- 0 0 0"/>
                  <a:gd name="G2" fmla="+- 21600 0 0"/>
                  <a:gd name="T0" fmla="*/ 2160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noFill/>
              <a:ln w="12700" cap="rnd">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17961" dir="13500000" algn="ctr" rotWithShape="0">
                        <a:srgbClr val="000000"/>
                      </a:outerShdw>
                    </a:effectLst>
                  </a14:hiddenEffects>
                </a:ext>
              </a:extLst>
            </p:spPr>
            <p:txBody>
              <a:bodyPr wrap="none" anchor="ctr"/>
              <a:lstStyle/>
              <a:p>
                <a:endParaRPr lang="en-US"/>
              </a:p>
            </p:txBody>
          </p:sp>
          <p:sp>
            <p:nvSpPr>
              <p:cNvPr id="16" name="Arc 15"/>
              <p:cNvSpPr>
                <a:spLocks/>
              </p:cNvSpPr>
              <p:nvPr/>
            </p:nvSpPr>
            <p:spPr bwMode="auto">
              <a:xfrm rot="16980000">
                <a:off x="1383" y="2484"/>
                <a:ext cx="596" cy="255"/>
              </a:xfrm>
              <a:custGeom>
                <a:avLst/>
                <a:gdLst>
                  <a:gd name="G0" fmla="+- 19433 0 0"/>
                  <a:gd name="G1" fmla="+- 0 0 0"/>
                  <a:gd name="G2" fmla="+- 21600 0 0"/>
                  <a:gd name="T0" fmla="*/ 19433 w 19433"/>
                  <a:gd name="T1" fmla="*/ 21600 h 21600"/>
                  <a:gd name="T2" fmla="*/ 0 w 19433"/>
                  <a:gd name="T3" fmla="*/ 9430 h 21600"/>
                  <a:gd name="T4" fmla="*/ 19433 w 19433"/>
                  <a:gd name="T5" fmla="*/ 0 h 21600"/>
                </a:gdLst>
                <a:ahLst/>
                <a:cxnLst>
                  <a:cxn ang="0">
                    <a:pos x="T0" y="T1"/>
                  </a:cxn>
                  <a:cxn ang="0">
                    <a:pos x="T2" y="T3"/>
                  </a:cxn>
                  <a:cxn ang="0">
                    <a:pos x="T4" y="T5"/>
                  </a:cxn>
                </a:cxnLst>
                <a:rect l="0" t="0" r="r" b="b"/>
                <a:pathLst>
                  <a:path w="19433" h="21600" fill="none" extrusionOk="0">
                    <a:moveTo>
                      <a:pt x="19433" y="21600"/>
                    </a:moveTo>
                    <a:cubicBezTo>
                      <a:pt x="11159" y="21600"/>
                      <a:pt x="3612" y="16873"/>
                      <a:pt x="0" y="9429"/>
                    </a:cubicBezTo>
                  </a:path>
                  <a:path w="19433" h="21600" stroke="0" extrusionOk="0">
                    <a:moveTo>
                      <a:pt x="19433" y="21600"/>
                    </a:moveTo>
                    <a:cubicBezTo>
                      <a:pt x="11159" y="21600"/>
                      <a:pt x="3612" y="16873"/>
                      <a:pt x="0" y="9429"/>
                    </a:cubicBezTo>
                    <a:lnTo>
                      <a:pt x="19433" y="0"/>
                    </a:lnTo>
                    <a:close/>
                  </a:path>
                </a:pathLst>
              </a:custGeom>
              <a:noFill/>
              <a:ln w="12700" cap="rnd">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17961" dir="2700000" algn="ctr" rotWithShape="0">
                        <a:srgbClr val="000000"/>
                      </a:outerShdw>
                    </a:effectLst>
                  </a14:hiddenEffects>
                </a:ext>
              </a:extLst>
            </p:spPr>
            <p:txBody>
              <a:bodyPr wrap="none" anchor="ctr"/>
              <a:lstStyle/>
              <a:p>
                <a:endParaRPr lang="en-US"/>
              </a:p>
            </p:txBody>
          </p:sp>
          <p:sp>
            <p:nvSpPr>
              <p:cNvPr id="17" name="Arc 16"/>
              <p:cNvSpPr>
                <a:spLocks/>
              </p:cNvSpPr>
              <p:nvPr/>
            </p:nvSpPr>
            <p:spPr bwMode="auto">
              <a:xfrm rot="20849150">
                <a:off x="1031" y="2925"/>
                <a:ext cx="580" cy="123"/>
              </a:xfrm>
              <a:custGeom>
                <a:avLst/>
                <a:gdLst>
                  <a:gd name="G0" fmla="+- 0 0 0"/>
                  <a:gd name="G1" fmla="+- 0 0 0"/>
                  <a:gd name="G2" fmla="+- 21600 0 0"/>
                  <a:gd name="T0" fmla="*/ 20693 w 20693"/>
                  <a:gd name="T1" fmla="*/ 6194 h 21576"/>
                  <a:gd name="T2" fmla="*/ 1014 w 20693"/>
                  <a:gd name="T3" fmla="*/ 21576 h 21576"/>
                  <a:gd name="T4" fmla="*/ 0 w 20693"/>
                  <a:gd name="T5" fmla="*/ 0 h 21576"/>
                </a:gdLst>
                <a:ahLst/>
                <a:cxnLst>
                  <a:cxn ang="0">
                    <a:pos x="T0" y="T1"/>
                  </a:cxn>
                  <a:cxn ang="0">
                    <a:pos x="T2" y="T3"/>
                  </a:cxn>
                  <a:cxn ang="0">
                    <a:pos x="T4" y="T5"/>
                  </a:cxn>
                </a:cxnLst>
                <a:rect l="0" t="0" r="r" b="b"/>
                <a:pathLst>
                  <a:path w="20693" h="21576" fill="none" extrusionOk="0">
                    <a:moveTo>
                      <a:pt x="20692" y="6193"/>
                    </a:moveTo>
                    <a:cubicBezTo>
                      <a:pt x="18063" y="14978"/>
                      <a:pt x="10173" y="21145"/>
                      <a:pt x="1014" y="21576"/>
                    </a:cubicBezTo>
                  </a:path>
                  <a:path w="20693" h="21576" stroke="0" extrusionOk="0">
                    <a:moveTo>
                      <a:pt x="20692" y="6193"/>
                    </a:moveTo>
                    <a:cubicBezTo>
                      <a:pt x="18063" y="14978"/>
                      <a:pt x="10173" y="21145"/>
                      <a:pt x="1014" y="21576"/>
                    </a:cubicBezTo>
                    <a:lnTo>
                      <a:pt x="0" y="0"/>
                    </a:lnTo>
                    <a:close/>
                  </a:path>
                </a:pathLst>
              </a:custGeom>
              <a:noFill/>
              <a:ln w="12700" cap="rnd">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17961" dir="2700000" algn="ctr" rotWithShape="0">
                        <a:srgbClr val="000000"/>
                      </a:outerShdw>
                    </a:effectLst>
                  </a14:hiddenEffects>
                </a:ext>
              </a:extLst>
            </p:spPr>
            <p:txBody>
              <a:bodyPr wrap="none" anchor="ctr"/>
              <a:lstStyle/>
              <a:p>
                <a:endParaRPr lang="en-US"/>
              </a:p>
            </p:txBody>
          </p:sp>
          <p:sp>
            <p:nvSpPr>
              <p:cNvPr id="18" name="Arc 17"/>
              <p:cNvSpPr>
                <a:spLocks/>
              </p:cNvSpPr>
              <p:nvPr/>
            </p:nvSpPr>
            <p:spPr bwMode="auto">
              <a:xfrm rot="15300000">
                <a:off x="2082" y="1923"/>
                <a:ext cx="721" cy="201"/>
              </a:xfrm>
              <a:custGeom>
                <a:avLst/>
                <a:gdLst>
                  <a:gd name="G0" fmla="+- 0 0 0"/>
                  <a:gd name="G1" fmla="+- 96 0 0"/>
                  <a:gd name="G2" fmla="+- 21600 0 0"/>
                  <a:gd name="T0" fmla="*/ 21600 w 21600"/>
                  <a:gd name="T1" fmla="*/ 0 h 21696"/>
                  <a:gd name="T2" fmla="*/ 0 w 21600"/>
                  <a:gd name="T3" fmla="*/ 21696 h 21696"/>
                  <a:gd name="T4" fmla="*/ 0 w 21600"/>
                  <a:gd name="T5" fmla="*/ 96 h 21696"/>
                </a:gdLst>
                <a:ahLst/>
                <a:cxnLst>
                  <a:cxn ang="0">
                    <a:pos x="T0" y="T1"/>
                  </a:cxn>
                  <a:cxn ang="0">
                    <a:pos x="T2" y="T3"/>
                  </a:cxn>
                  <a:cxn ang="0">
                    <a:pos x="T4" y="T5"/>
                  </a:cxn>
                </a:cxnLst>
                <a:rect l="0" t="0" r="r" b="b"/>
                <a:pathLst>
                  <a:path w="21600" h="21696" fill="none" extrusionOk="0">
                    <a:moveTo>
                      <a:pt x="21599" y="0"/>
                    </a:moveTo>
                    <a:cubicBezTo>
                      <a:pt x="21599" y="32"/>
                      <a:pt x="21600" y="64"/>
                      <a:pt x="21600" y="96"/>
                    </a:cubicBezTo>
                    <a:cubicBezTo>
                      <a:pt x="21600" y="12025"/>
                      <a:pt x="11929" y="21695"/>
                      <a:pt x="0" y="21696"/>
                    </a:cubicBezTo>
                  </a:path>
                  <a:path w="21600" h="21696" stroke="0" extrusionOk="0">
                    <a:moveTo>
                      <a:pt x="21599" y="0"/>
                    </a:moveTo>
                    <a:cubicBezTo>
                      <a:pt x="21599" y="32"/>
                      <a:pt x="21600" y="64"/>
                      <a:pt x="21600" y="96"/>
                    </a:cubicBezTo>
                    <a:cubicBezTo>
                      <a:pt x="21600" y="12025"/>
                      <a:pt x="11929" y="21695"/>
                      <a:pt x="0" y="21696"/>
                    </a:cubicBezTo>
                    <a:lnTo>
                      <a:pt x="0" y="96"/>
                    </a:lnTo>
                    <a:close/>
                  </a:path>
                </a:pathLst>
              </a:custGeom>
              <a:noFill/>
              <a:ln w="12700" cap="rnd">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17961" dir="2700000" algn="ctr" rotWithShape="0">
                        <a:srgbClr val="000000"/>
                      </a:outerShdw>
                    </a:effectLst>
                  </a14:hiddenEffects>
                </a:ext>
              </a:extLst>
            </p:spPr>
            <p:txBody>
              <a:bodyPr wrap="none" anchor="ctr"/>
              <a:lstStyle/>
              <a:p>
                <a:endParaRPr lang="en-US"/>
              </a:p>
            </p:txBody>
          </p:sp>
          <p:sp>
            <p:nvSpPr>
              <p:cNvPr id="19" name="Arc 18"/>
              <p:cNvSpPr>
                <a:spLocks/>
              </p:cNvSpPr>
              <p:nvPr/>
            </p:nvSpPr>
            <p:spPr bwMode="auto">
              <a:xfrm rot="720000">
                <a:off x="2895" y="2907"/>
                <a:ext cx="635" cy="156"/>
              </a:xfrm>
              <a:custGeom>
                <a:avLst/>
                <a:gdLst>
                  <a:gd name="G0" fmla="+- 20480 0 0"/>
                  <a:gd name="G1" fmla="+- 0 0 0"/>
                  <a:gd name="G2" fmla="+- 21600 0 0"/>
                  <a:gd name="T0" fmla="*/ 18341 w 20480"/>
                  <a:gd name="T1" fmla="*/ 21494 h 21494"/>
                  <a:gd name="T2" fmla="*/ 0 w 20480"/>
                  <a:gd name="T3" fmla="*/ 6865 h 21494"/>
                  <a:gd name="T4" fmla="*/ 20480 w 20480"/>
                  <a:gd name="T5" fmla="*/ 0 h 21494"/>
                </a:gdLst>
                <a:ahLst/>
                <a:cxnLst>
                  <a:cxn ang="0">
                    <a:pos x="T0" y="T1"/>
                  </a:cxn>
                  <a:cxn ang="0">
                    <a:pos x="T2" y="T3"/>
                  </a:cxn>
                  <a:cxn ang="0">
                    <a:pos x="T4" y="T5"/>
                  </a:cxn>
                </a:cxnLst>
                <a:rect l="0" t="0" r="r" b="b"/>
                <a:pathLst>
                  <a:path w="20480" h="21494" fill="none" extrusionOk="0">
                    <a:moveTo>
                      <a:pt x="18341" y="21493"/>
                    </a:moveTo>
                    <a:cubicBezTo>
                      <a:pt x="9881" y="20651"/>
                      <a:pt x="2701" y="14925"/>
                      <a:pt x="-1" y="6865"/>
                    </a:cubicBezTo>
                  </a:path>
                  <a:path w="20480" h="21494" stroke="0" extrusionOk="0">
                    <a:moveTo>
                      <a:pt x="18341" y="21493"/>
                    </a:moveTo>
                    <a:cubicBezTo>
                      <a:pt x="9881" y="20651"/>
                      <a:pt x="2701" y="14925"/>
                      <a:pt x="-1" y="6865"/>
                    </a:cubicBezTo>
                    <a:lnTo>
                      <a:pt x="20480" y="0"/>
                    </a:lnTo>
                    <a:close/>
                  </a:path>
                </a:pathLst>
              </a:custGeom>
              <a:noFill/>
              <a:ln w="12700" cap="rnd">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17961" dir="13500000" algn="ctr" rotWithShape="0">
                        <a:srgbClr val="000000"/>
                      </a:outerShdw>
                    </a:effectLst>
                  </a14:hiddenEffects>
                </a:ext>
              </a:extLst>
            </p:spPr>
            <p:txBody>
              <a:bodyPr wrap="none" anchor="ctr"/>
              <a:lstStyle/>
              <a:p>
                <a:endParaRPr lang="en-US"/>
              </a:p>
            </p:txBody>
          </p:sp>
        </p:grpSp>
        <p:sp>
          <p:nvSpPr>
            <p:cNvPr id="14" name="Arc 19"/>
            <p:cNvSpPr>
              <a:spLocks/>
            </p:cNvSpPr>
            <p:nvPr/>
          </p:nvSpPr>
          <p:spPr bwMode="auto">
            <a:xfrm rot="4620000" flipH="1">
              <a:off x="4019" y="3164"/>
              <a:ext cx="596" cy="255"/>
            </a:xfrm>
            <a:custGeom>
              <a:avLst/>
              <a:gdLst>
                <a:gd name="G0" fmla="+- 19433 0 0"/>
                <a:gd name="G1" fmla="+- 0 0 0"/>
                <a:gd name="G2" fmla="+- 21600 0 0"/>
                <a:gd name="T0" fmla="*/ 19433 w 19433"/>
                <a:gd name="T1" fmla="*/ 21600 h 21600"/>
                <a:gd name="T2" fmla="*/ 0 w 19433"/>
                <a:gd name="T3" fmla="*/ 9430 h 21600"/>
                <a:gd name="T4" fmla="*/ 19433 w 19433"/>
                <a:gd name="T5" fmla="*/ 0 h 21600"/>
              </a:gdLst>
              <a:ahLst/>
              <a:cxnLst>
                <a:cxn ang="0">
                  <a:pos x="T0" y="T1"/>
                </a:cxn>
                <a:cxn ang="0">
                  <a:pos x="T2" y="T3"/>
                </a:cxn>
                <a:cxn ang="0">
                  <a:pos x="T4" y="T5"/>
                </a:cxn>
              </a:cxnLst>
              <a:rect l="0" t="0" r="r" b="b"/>
              <a:pathLst>
                <a:path w="19433" h="21600" fill="none" extrusionOk="0">
                  <a:moveTo>
                    <a:pt x="19433" y="21600"/>
                  </a:moveTo>
                  <a:cubicBezTo>
                    <a:pt x="11159" y="21600"/>
                    <a:pt x="3612" y="16873"/>
                    <a:pt x="0" y="9429"/>
                  </a:cubicBezTo>
                </a:path>
                <a:path w="19433" h="21600" stroke="0" extrusionOk="0">
                  <a:moveTo>
                    <a:pt x="19433" y="21600"/>
                  </a:moveTo>
                  <a:cubicBezTo>
                    <a:pt x="11159" y="21600"/>
                    <a:pt x="3612" y="16873"/>
                    <a:pt x="0" y="9429"/>
                  </a:cubicBezTo>
                  <a:lnTo>
                    <a:pt x="19433" y="0"/>
                  </a:lnTo>
                  <a:close/>
                </a:path>
              </a:pathLst>
            </a:custGeom>
            <a:noFill/>
            <a:ln w="12700" cap="rnd">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17961" dir="2700000" algn="ctr" rotWithShape="0">
                      <a:srgbClr val="000000"/>
                    </a:outerShdw>
                  </a:effectLst>
                </a14:hiddenEffects>
              </a:ext>
            </a:extLst>
          </p:spPr>
          <p:txBody>
            <a:bodyPr wrap="none" anchor="ctr"/>
            <a:lstStyle/>
            <a:p>
              <a:endParaRPr lang="en-US"/>
            </a:p>
          </p:txBody>
        </p:sp>
      </p:grpSp>
      <p:sp>
        <p:nvSpPr>
          <p:cNvPr id="20" name="Line 20"/>
          <p:cNvSpPr>
            <a:spLocks noChangeShapeType="1"/>
          </p:cNvSpPr>
          <p:nvPr/>
        </p:nvSpPr>
        <p:spPr bwMode="auto">
          <a:xfrm>
            <a:off x="5930900" y="5813425"/>
            <a:ext cx="0" cy="301625"/>
          </a:xfrm>
          <a:prstGeom prst="line">
            <a:avLst/>
          </a:prstGeom>
          <a:noFill/>
          <a:ln w="12700">
            <a:solidFill>
              <a:schemeClr val="tx1"/>
            </a:solidFill>
            <a:round/>
            <a:headEnd/>
            <a:tailEnd/>
          </a:ln>
          <a:effectLst>
            <a:outerShdw dist="17961" dir="2700000" algn="ctr" rotWithShape="0">
              <a:schemeClr val="bg2"/>
            </a:outerShdw>
          </a:effectLst>
          <a:extLst>
            <a:ext uri="{909E8E84-426E-40DD-AFC4-6F175D3DCCD1}">
              <a14:hiddenFill xmlns:a14="http://schemas.microsoft.com/office/drawing/2010/main">
                <a:noFill/>
              </a14:hiddenFill>
            </a:ext>
          </a:extLst>
        </p:spPr>
        <p:txBody>
          <a:bodyPr/>
          <a:lstStyle/>
          <a:p>
            <a:endParaRPr lang="en-US"/>
          </a:p>
        </p:txBody>
      </p:sp>
      <p:sp>
        <p:nvSpPr>
          <p:cNvPr id="21" name="Rectangle 21"/>
          <p:cNvSpPr>
            <a:spLocks noChangeArrowheads="1"/>
          </p:cNvSpPr>
          <p:nvPr/>
        </p:nvSpPr>
        <p:spPr bwMode="auto">
          <a:xfrm>
            <a:off x="5700713" y="5970588"/>
            <a:ext cx="458787" cy="454025"/>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90488" tIns="44450" rIns="90488" bIns="44450">
            <a:spAutoFit/>
          </a:bodyPr>
          <a:lstStyle/>
          <a:p>
            <a:pPr algn="l"/>
            <a:r>
              <a:rPr lang="en-US" sz="2400" i="1">
                <a:effectLst/>
                <a:latin typeface="Symbol" pitchFamily="18" charset="2"/>
              </a:rPr>
              <a:t>m</a:t>
            </a:r>
            <a:r>
              <a:rPr lang="en-US" sz="2400" baseline="-25000">
                <a:effectLst/>
                <a:latin typeface="Book Antiqua" pitchFamily="18" charset="0"/>
              </a:rPr>
              <a:t>a</a:t>
            </a:r>
          </a:p>
        </p:txBody>
      </p:sp>
      <p:graphicFrame>
        <p:nvGraphicFramePr>
          <p:cNvPr id="22" name="Object 22"/>
          <p:cNvGraphicFramePr>
            <a:graphicFrameLocks noChangeAspect="1"/>
          </p:cNvGraphicFramePr>
          <p:nvPr/>
        </p:nvGraphicFramePr>
        <p:xfrm>
          <a:off x="5411788" y="3211513"/>
          <a:ext cx="279400" cy="350837"/>
        </p:xfrm>
        <a:graphic>
          <a:graphicData uri="http://schemas.openxmlformats.org/presentationml/2006/ole">
            <mc:AlternateContent xmlns:mc="http://schemas.openxmlformats.org/markup-compatibility/2006">
              <mc:Choice xmlns:v="urn:schemas-microsoft-com:vml" Requires="v">
                <p:oleObj spid="_x0000_s335939" name="Equation" r:id="rId3" imgW="126720" imgH="164880" progId="Equation.DSMT4">
                  <p:embed/>
                </p:oleObj>
              </mc:Choice>
              <mc:Fallback>
                <p:oleObj name="Equation" r:id="rId3" imgW="126720" imgH="16488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11788" y="3211513"/>
                        <a:ext cx="279400" cy="350837"/>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3" name="Object 23"/>
          <p:cNvGraphicFramePr>
            <a:graphicFrameLocks noChangeAspect="1"/>
          </p:cNvGraphicFramePr>
          <p:nvPr/>
        </p:nvGraphicFramePr>
        <p:xfrm>
          <a:off x="8178800" y="5775325"/>
          <a:ext cx="279400" cy="350838"/>
        </p:xfrm>
        <a:graphic>
          <a:graphicData uri="http://schemas.openxmlformats.org/presentationml/2006/ole">
            <mc:AlternateContent xmlns:mc="http://schemas.openxmlformats.org/markup-compatibility/2006">
              <mc:Choice xmlns:v="urn:schemas-microsoft-com:vml" Requires="v">
                <p:oleObj spid="_x0000_s335940" name="Equation" r:id="rId5" imgW="126720" imgH="164880" progId="Equation.DSMT4">
                  <p:embed/>
                </p:oleObj>
              </mc:Choice>
              <mc:Fallback>
                <p:oleObj name="Equation" r:id="rId5" imgW="126720" imgH="164880" progId="Equation.DSMT4">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178800" y="5775325"/>
                        <a:ext cx="279400" cy="350838"/>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nvGrpSpPr>
          <p:cNvPr id="24" name="Group 24"/>
          <p:cNvGrpSpPr>
            <a:grpSpLocks/>
          </p:cNvGrpSpPr>
          <p:nvPr/>
        </p:nvGrpSpPr>
        <p:grpSpPr bwMode="auto">
          <a:xfrm>
            <a:off x="685800" y="1077913"/>
            <a:ext cx="1643063" cy="1793875"/>
            <a:chOff x="348" y="691"/>
            <a:chExt cx="1035" cy="1130"/>
          </a:xfrm>
        </p:grpSpPr>
        <p:sp>
          <p:nvSpPr>
            <p:cNvPr id="25" name="Rectangle 25"/>
            <p:cNvSpPr>
              <a:spLocks noChangeArrowheads="1"/>
            </p:cNvSpPr>
            <p:nvPr/>
          </p:nvSpPr>
          <p:spPr bwMode="auto">
            <a:xfrm>
              <a:off x="348" y="691"/>
              <a:ext cx="1035" cy="1130"/>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90488" tIns="44450" rIns="90488" bIns="44450">
              <a:spAutoFit/>
            </a:bodyPr>
            <a:lstStyle/>
            <a:p>
              <a:r>
                <a:rPr lang="en-US" sz="2400">
                  <a:effectLst/>
                  <a:latin typeface="Book Antiqua" pitchFamily="18" charset="0"/>
                </a:rPr>
                <a:t>  </a:t>
              </a:r>
              <a:r>
                <a:rPr lang="en-US">
                  <a:effectLst/>
                  <a:latin typeface="Book Antiqua" pitchFamily="18" charset="0"/>
                </a:rPr>
                <a:t>Sampling</a:t>
              </a:r>
            </a:p>
            <a:p>
              <a:r>
                <a:rPr lang="en-US">
                  <a:effectLst/>
                  <a:latin typeface="Book Antiqua" pitchFamily="18" charset="0"/>
                </a:rPr>
                <a:t>distribution</a:t>
              </a:r>
            </a:p>
            <a:p>
              <a:r>
                <a:rPr lang="en-US">
                  <a:effectLst/>
                  <a:latin typeface="Book Antiqua" pitchFamily="18" charset="0"/>
                </a:rPr>
                <a:t> of     when</a:t>
              </a:r>
            </a:p>
            <a:p>
              <a:r>
                <a:rPr lang="en-US" i="1">
                  <a:effectLst/>
                  <a:latin typeface="Book Antiqua" pitchFamily="18" charset="0"/>
                </a:rPr>
                <a:t>H</a:t>
              </a:r>
              <a:r>
                <a:rPr lang="en-US" baseline="-25000">
                  <a:effectLst/>
                  <a:latin typeface="Book Antiqua" pitchFamily="18" charset="0"/>
                </a:rPr>
                <a:t>0</a:t>
              </a:r>
              <a:r>
                <a:rPr lang="en-US">
                  <a:effectLst/>
                  <a:latin typeface="Book Antiqua" pitchFamily="18" charset="0"/>
                </a:rPr>
                <a:t> is true</a:t>
              </a:r>
            </a:p>
            <a:p>
              <a:r>
                <a:rPr lang="en-US">
                  <a:effectLst/>
                  <a:latin typeface="Book Antiqua" pitchFamily="18" charset="0"/>
                </a:rPr>
                <a:t>and </a:t>
              </a:r>
              <a:r>
                <a:rPr lang="en-US" i="1">
                  <a:effectLst/>
                  <a:latin typeface="Symbol" pitchFamily="18" charset="2"/>
                </a:rPr>
                <a:t>m</a:t>
              </a:r>
              <a:r>
                <a:rPr lang="en-US">
                  <a:effectLst/>
                  <a:latin typeface="Book Antiqua" pitchFamily="18" charset="0"/>
                </a:rPr>
                <a:t> = </a:t>
              </a:r>
              <a:r>
                <a:rPr lang="en-US" i="1">
                  <a:effectLst/>
                  <a:latin typeface="Symbol" pitchFamily="18" charset="2"/>
                </a:rPr>
                <a:t>m</a:t>
              </a:r>
              <a:r>
                <a:rPr lang="en-US" baseline="-25000">
                  <a:effectLst/>
                  <a:latin typeface="Book Antiqua" pitchFamily="18" charset="0"/>
                </a:rPr>
                <a:t>0</a:t>
              </a:r>
            </a:p>
          </p:txBody>
        </p:sp>
        <p:graphicFrame>
          <p:nvGraphicFramePr>
            <p:cNvPr id="26" name="Object 26"/>
            <p:cNvGraphicFramePr>
              <a:graphicFrameLocks noChangeAspect="1"/>
            </p:cNvGraphicFramePr>
            <p:nvPr/>
          </p:nvGraphicFramePr>
          <p:xfrm>
            <a:off x="680" y="1153"/>
            <a:ext cx="176" cy="221"/>
          </p:xfrm>
          <a:graphic>
            <a:graphicData uri="http://schemas.openxmlformats.org/presentationml/2006/ole">
              <mc:AlternateContent xmlns:mc="http://schemas.openxmlformats.org/markup-compatibility/2006">
                <mc:Choice xmlns:v="urn:schemas-microsoft-com:vml" Requires="v">
                  <p:oleObj spid="_x0000_s335941" name="Equation" r:id="rId7" imgW="126720" imgH="164880" progId="Equation.DSMT4">
                    <p:embed/>
                  </p:oleObj>
                </mc:Choice>
                <mc:Fallback>
                  <p:oleObj name="Equation" r:id="rId7" imgW="126720" imgH="164880" progId="Equation.DSMT4">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80" y="1153"/>
                          <a:ext cx="176" cy="221"/>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grpSp>
        <p:nvGrpSpPr>
          <p:cNvPr id="27" name="Group 27"/>
          <p:cNvGrpSpPr>
            <a:grpSpLocks/>
          </p:cNvGrpSpPr>
          <p:nvPr/>
        </p:nvGrpSpPr>
        <p:grpSpPr bwMode="auto">
          <a:xfrm>
            <a:off x="6823075" y="3638550"/>
            <a:ext cx="1643063" cy="1793875"/>
            <a:chOff x="4370" y="2304"/>
            <a:chExt cx="1035" cy="1130"/>
          </a:xfrm>
        </p:grpSpPr>
        <p:sp>
          <p:nvSpPr>
            <p:cNvPr id="28" name="Rectangle 28"/>
            <p:cNvSpPr>
              <a:spLocks noChangeArrowheads="1"/>
            </p:cNvSpPr>
            <p:nvPr/>
          </p:nvSpPr>
          <p:spPr bwMode="auto">
            <a:xfrm>
              <a:off x="4370" y="2304"/>
              <a:ext cx="1035" cy="1130"/>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90488" tIns="44450" rIns="90488" bIns="44450">
              <a:spAutoFit/>
            </a:bodyPr>
            <a:lstStyle/>
            <a:p>
              <a:r>
                <a:rPr lang="en-US" sz="2400">
                  <a:effectLst/>
                  <a:latin typeface="Book Antiqua" pitchFamily="18" charset="0"/>
                </a:rPr>
                <a:t>  </a:t>
              </a:r>
              <a:r>
                <a:rPr lang="en-US">
                  <a:effectLst/>
                  <a:latin typeface="Book Antiqua" pitchFamily="18" charset="0"/>
                </a:rPr>
                <a:t>Sampling</a:t>
              </a:r>
            </a:p>
            <a:p>
              <a:r>
                <a:rPr lang="en-US">
                  <a:effectLst/>
                  <a:latin typeface="Book Antiqua" pitchFamily="18" charset="0"/>
                </a:rPr>
                <a:t>distribution</a:t>
              </a:r>
            </a:p>
            <a:p>
              <a:r>
                <a:rPr lang="en-US">
                  <a:effectLst/>
                  <a:latin typeface="Book Antiqua" pitchFamily="18" charset="0"/>
                </a:rPr>
                <a:t> of     when</a:t>
              </a:r>
            </a:p>
            <a:p>
              <a:r>
                <a:rPr lang="en-US" i="1">
                  <a:effectLst/>
                  <a:latin typeface="Book Antiqua" pitchFamily="18" charset="0"/>
                </a:rPr>
                <a:t>H</a:t>
              </a:r>
              <a:r>
                <a:rPr lang="en-US" baseline="-25000">
                  <a:effectLst/>
                  <a:latin typeface="Book Antiqua" pitchFamily="18" charset="0"/>
                </a:rPr>
                <a:t>0</a:t>
              </a:r>
              <a:r>
                <a:rPr lang="en-US">
                  <a:effectLst/>
                  <a:latin typeface="Book Antiqua" pitchFamily="18" charset="0"/>
                </a:rPr>
                <a:t> is false</a:t>
              </a:r>
            </a:p>
            <a:p>
              <a:r>
                <a:rPr lang="en-US">
                  <a:effectLst/>
                  <a:latin typeface="Book Antiqua" pitchFamily="18" charset="0"/>
                </a:rPr>
                <a:t>and </a:t>
              </a:r>
              <a:r>
                <a:rPr lang="en-US" i="1">
                  <a:effectLst/>
                  <a:latin typeface="Symbol" pitchFamily="18" charset="2"/>
                </a:rPr>
                <a:t>m</a:t>
              </a:r>
              <a:r>
                <a:rPr lang="en-US" baseline="-25000">
                  <a:effectLst/>
                  <a:latin typeface="Book Antiqua" pitchFamily="18" charset="0"/>
                </a:rPr>
                <a:t>a</a:t>
              </a:r>
              <a:r>
                <a:rPr lang="en-US">
                  <a:effectLst/>
                  <a:latin typeface="Book Antiqua" pitchFamily="18" charset="0"/>
                </a:rPr>
                <a:t> &gt; </a:t>
              </a:r>
              <a:r>
                <a:rPr lang="en-US" i="1">
                  <a:effectLst/>
                  <a:latin typeface="Symbol" pitchFamily="18" charset="2"/>
                </a:rPr>
                <a:t>m</a:t>
              </a:r>
              <a:r>
                <a:rPr lang="en-US" baseline="-25000">
                  <a:effectLst/>
                  <a:latin typeface="Book Antiqua" pitchFamily="18" charset="0"/>
                </a:rPr>
                <a:t>0</a:t>
              </a:r>
            </a:p>
          </p:txBody>
        </p:sp>
        <p:graphicFrame>
          <p:nvGraphicFramePr>
            <p:cNvPr id="29" name="Object 29"/>
            <p:cNvGraphicFramePr>
              <a:graphicFrameLocks noChangeAspect="1"/>
            </p:cNvGraphicFramePr>
            <p:nvPr/>
          </p:nvGraphicFramePr>
          <p:xfrm>
            <a:off x="4687" y="2767"/>
            <a:ext cx="176" cy="221"/>
          </p:xfrm>
          <a:graphic>
            <a:graphicData uri="http://schemas.openxmlformats.org/presentationml/2006/ole">
              <mc:AlternateContent xmlns:mc="http://schemas.openxmlformats.org/markup-compatibility/2006">
                <mc:Choice xmlns:v="urn:schemas-microsoft-com:vml" Requires="v">
                  <p:oleObj spid="_x0000_s335942" name="Equation" r:id="rId9" imgW="126720" imgH="164880" progId="Equation.DSMT4">
                    <p:embed/>
                  </p:oleObj>
                </mc:Choice>
                <mc:Fallback>
                  <p:oleObj name="Equation" r:id="rId9" imgW="126720" imgH="164880" progId="Equation.DSMT4">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87" y="2767"/>
                          <a:ext cx="176" cy="221"/>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
        <p:nvSpPr>
          <p:cNvPr id="30" name="Rectangle 30"/>
          <p:cNvSpPr>
            <a:spLocks noChangeArrowheads="1"/>
          </p:cNvSpPr>
          <p:nvPr/>
        </p:nvSpPr>
        <p:spPr bwMode="auto">
          <a:xfrm>
            <a:off x="5072063" y="1817688"/>
            <a:ext cx="1296987" cy="423862"/>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90488" tIns="44450" rIns="90488" bIns="44450">
            <a:spAutoFit/>
          </a:bodyPr>
          <a:lstStyle/>
          <a:p>
            <a:pPr algn="l"/>
            <a:r>
              <a:rPr lang="en-US">
                <a:effectLst/>
                <a:latin typeface="Book Antiqua" pitchFamily="18" charset="0"/>
              </a:rPr>
              <a:t>Reject </a:t>
            </a:r>
            <a:r>
              <a:rPr lang="en-US" i="1">
                <a:effectLst/>
                <a:latin typeface="Book Antiqua" pitchFamily="18" charset="0"/>
              </a:rPr>
              <a:t>H</a:t>
            </a:r>
            <a:r>
              <a:rPr lang="en-US" baseline="-25000">
                <a:effectLst/>
                <a:latin typeface="Book Antiqua" pitchFamily="18" charset="0"/>
              </a:rPr>
              <a:t>0</a:t>
            </a:r>
          </a:p>
        </p:txBody>
      </p:sp>
      <p:sp>
        <p:nvSpPr>
          <p:cNvPr id="31" name="Freeform 31"/>
          <p:cNvSpPr>
            <a:spLocks/>
          </p:cNvSpPr>
          <p:nvPr/>
        </p:nvSpPr>
        <p:spPr bwMode="auto">
          <a:xfrm>
            <a:off x="4584700" y="3203575"/>
            <a:ext cx="482600" cy="193675"/>
          </a:xfrm>
          <a:custGeom>
            <a:avLst/>
            <a:gdLst>
              <a:gd name="T0" fmla="*/ 4 w 304"/>
              <a:gd name="T1" fmla="*/ 0 h 122"/>
              <a:gd name="T2" fmla="*/ 2 w 304"/>
              <a:gd name="T3" fmla="*/ 2 h 122"/>
              <a:gd name="T4" fmla="*/ 2 w 304"/>
              <a:gd name="T5" fmla="*/ 12 h 122"/>
              <a:gd name="T6" fmla="*/ 3 w 304"/>
              <a:gd name="T7" fmla="*/ 27 h 122"/>
              <a:gd name="T8" fmla="*/ 3 w 304"/>
              <a:gd name="T9" fmla="*/ 44 h 122"/>
              <a:gd name="T10" fmla="*/ 3 w 304"/>
              <a:gd name="T11" fmla="*/ 57 h 122"/>
              <a:gd name="T12" fmla="*/ 0 w 304"/>
              <a:gd name="T13" fmla="*/ 72 h 122"/>
              <a:gd name="T14" fmla="*/ 0 w 304"/>
              <a:gd name="T15" fmla="*/ 96 h 122"/>
              <a:gd name="T16" fmla="*/ 0 w 304"/>
              <a:gd name="T17" fmla="*/ 119 h 122"/>
              <a:gd name="T18" fmla="*/ 304 w 304"/>
              <a:gd name="T19" fmla="*/ 122 h 122"/>
              <a:gd name="T20" fmla="*/ 304 w 304"/>
              <a:gd name="T21" fmla="*/ 88 h 122"/>
              <a:gd name="T22" fmla="*/ 280 w 304"/>
              <a:gd name="T23" fmla="*/ 82 h 122"/>
              <a:gd name="T24" fmla="*/ 260 w 304"/>
              <a:gd name="T25" fmla="*/ 76 h 122"/>
              <a:gd name="T26" fmla="*/ 240 w 304"/>
              <a:gd name="T27" fmla="*/ 74 h 122"/>
              <a:gd name="T28" fmla="*/ 226 w 304"/>
              <a:gd name="T29" fmla="*/ 70 h 122"/>
              <a:gd name="T30" fmla="*/ 210 w 304"/>
              <a:gd name="T31" fmla="*/ 64 h 122"/>
              <a:gd name="T32" fmla="*/ 196 w 304"/>
              <a:gd name="T33" fmla="*/ 62 h 122"/>
              <a:gd name="T34" fmla="*/ 160 w 304"/>
              <a:gd name="T35" fmla="*/ 52 h 122"/>
              <a:gd name="T36" fmla="*/ 184 w 304"/>
              <a:gd name="T37" fmla="*/ 58 h 122"/>
              <a:gd name="T38" fmla="*/ 172 w 304"/>
              <a:gd name="T39" fmla="*/ 54 h 122"/>
              <a:gd name="T40" fmla="*/ 146 w 304"/>
              <a:gd name="T41" fmla="*/ 48 h 122"/>
              <a:gd name="T42" fmla="*/ 132 w 304"/>
              <a:gd name="T43" fmla="*/ 44 h 122"/>
              <a:gd name="T44" fmla="*/ 104 w 304"/>
              <a:gd name="T45" fmla="*/ 34 h 122"/>
              <a:gd name="T46" fmla="*/ 120 w 304"/>
              <a:gd name="T47" fmla="*/ 40 h 122"/>
              <a:gd name="T48" fmla="*/ 89 w 304"/>
              <a:gd name="T49" fmla="*/ 27 h 122"/>
              <a:gd name="T50" fmla="*/ 76 w 304"/>
              <a:gd name="T51" fmla="*/ 24 h 122"/>
              <a:gd name="T52" fmla="*/ 62 w 304"/>
              <a:gd name="T53" fmla="*/ 19 h 122"/>
              <a:gd name="T54" fmla="*/ 46 w 304"/>
              <a:gd name="T55" fmla="*/ 14 h 122"/>
              <a:gd name="T56" fmla="*/ 35 w 304"/>
              <a:gd name="T57" fmla="*/ 11 h 122"/>
              <a:gd name="T58" fmla="*/ 23 w 304"/>
              <a:gd name="T59" fmla="*/ 7 h 122"/>
              <a:gd name="T60" fmla="*/ 12 w 304"/>
              <a:gd name="T61" fmla="*/ 2 h 122"/>
              <a:gd name="T62" fmla="*/ 2 w 304"/>
              <a:gd name="T63" fmla="*/ 2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04" h="122">
                <a:moveTo>
                  <a:pt x="4" y="0"/>
                </a:moveTo>
                <a:lnTo>
                  <a:pt x="2" y="2"/>
                </a:lnTo>
                <a:lnTo>
                  <a:pt x="2" y="12"/>
                </a:lnTo>
                <a:lnTo>
                  <a:pt x="3" y="27"/>
                </a:lnTo>
                <a:lnTo>
                  <a:pt x="3" y="44"/>
                </a:lnTo>
                <a:lnTo>
                  <a:pt x="3" y="57"/>
                </a:lnTo>
                <a:lnTo>
                  <a:pt x="0" y="72"/>
                </a:lnTo>
                <a:lnTo>
                  <a:pt x="0" y="96"/>
                </a:lnTo>
                <a:lnTo>
                  <a:pt x="0" y="119"/>
                </a:lnTo>
                <a:lnTo>
                  <a:pt x="304" y="122"/>
                </a:lnTo>
                <a:lnTo>
                  <a:pt x="304" y="88"/>
                </a:lnTo>
                <a:lnTo>
                  <a:pt x="280" y="82"/>
                </a:lnTo>
                <a:lnTo>
                  <a:pt x="260" y="76"/>
                </a:lnTo>
                <a:lnTo>
                  <a:pt x="240" y="74"/>
                </a:lnTo>
                <a:lnTo>
                  <a:pt x="226" y="70"/>
                </a:lnTo>
                <a:lnTo>
                  <a:pt x="210" y="64"/>
                </a:lnTo>
                <a:lnTo>
                  <a:pt x="196" y="62"/>
                </a:lnTo>
                <a:lnTo>
                  <a:pt x="160" y="52"/>
                </a:lnTo>
                <a:lnTo>
                  <a:pt x="184" y="58"/>
                </a:lnTo>
                <a:lnTo>
                  <a:pt x="172" y="54"/>
                </a:lnTo>
                <a:lnTo>
                  <a:pt x="146" y="48"/>
                </a:lnTo>
                <a:lnTo>
                  <a:pt x="132" y="44"/>
                </a:lnTo>
                <a:lnTo>
                  <a:pt x="104" y="34"/>
                </a:lnTo>
                <a:lnTo>
                  <a:pt x="120" y="40"/>
                </a:lnTo>
                <a:lnTo>
                  <a:pt x="89" y="27"/>
                </a:lnTo>
                <a:lnTo>
                  <a:pt x="76" y="24"/>
                </a:lnTo>
                <a:lnTo>
                  <a:pt x="62" y="19"/>
                </a:lnTo>
                <a:lnTo>
                  <a:pt x="46" y="14"/>
                </a:lnTo>
                <a:lnTo>
                  <a:pt x="35" y="11"/>
                </a:lnTo>
                <a:lnTo>
                  <a:pt x="23" y="7"/>
                </a:lnTo>
                <a:lnTo>
                  <a:pt x="12" y="2"/>
                </a:lnTo>
                <a:lnTo>
                  <a:pt x="2" y="2"/>
                </a:lnTo>
              </a:path>
            </a:pathLst>
          </a:custGeom>
          <a:gradFill rotWithShape="0">
            <a:gsLst>
              <a:gs pos="0">
                <a:srgbClr val="66FFFF">
                  <a:gamma/>
                  <a:shade val="46275"/>
                  <a:invGamma/>
                </a:srgbClr>
              </a:gs>
              <a:gs pos="50000">
                <a:srgbClr val="66FFFF"/>
              </a:gs>
              <a:gs pos="100000">
                <a:srgbClr val="66FFFF">
                  <a:gamma/>
                  <a:shade val="46275"/>
                  <a:invGamma/>
                </a:srgbClr>
              </a:gs>
            </a:gsLst>
            <a:lin ang="0" scaled="1"/>
          </a:gra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2" name="Line 32"/>
          <p:cNvSpPr>
            <a:spLocks noChangeShapeType="1"/>
          </p:cNvSpPr>
          <p:nvPr/>
        </p:nvSpPr>
        <p:spPr bwMode="auto">
          <a:xfrm rot="3434871">
            <a:off x="3963194" y="5596732"/>
            <a:ext cx="496887" cy="0"/>
          </a:xfrm>
          <a:prstGeom prst="line">
            <a:avLst/>
          </a:prstGeom>
          <a:noFill/>
          <a:ln w="12700">
            <a:solidFill>
              <a:schemeClr val="tx1"/>
            </a:solidFill>
            <a:round/>
            <a:headEnd/>
            <a:tailEnd type="triangle" w="med" len="med"/>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33" name="Rectangle 33"/>
          <p:cNvSpPr>
            <a:spLocks noChangeArrowheads="1"/>
          </p:cNvSpPr>
          <p:nvPr/>
        </p:nvSpPr>
        <p:spPr bwMode="auto">
          <a:xfrm>
            <a:off x="3802063" y="5019675"/>
            <a:ext cx="423862" cy="454025"/>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90488" tIns="44450" rIns="90488" bIns="44450">
            <a:spAutoFit/>
          </a:bodyPr>
          <a:lstStyle/>
          <a:p>
            <a:pPr algn="l"/>
            <a:r>
              <a:rPr lang="en-US" sz="2400" i="1">
                <a:effectLst/>
                <a:latin typeface="Symbol" pitchFamily="18" charset="2"/>
              </a:rPr>
              <a:t>b</a:t>
            </a:r>
            <a:r>
              <a:rPr lang="en-US" sz="2400">
                <a:effectLst/>
                <a:latin typeface="Book Antiqua" pitchFamily="18" charset="0"/>
              </a:rPr>
              <a:t> </a:t>
            </a:r>
            <a:endParaRPr lang="en-US" sz="2400" baseline="-25000">
              <a:effectLst/>
              <a:latin typeface="Book Antiqua" pitchFamily="18" charset="0"/>
            </a:endParaRPr>
          </a:p>
        </p:txBody>
      </p:sp>
      <p:sp>
        <p:nvSpPr>
          <p:cNvPr id="34" name="Line 34"/>
          <p:cNvSpPr>
            <a:spLocks noChangeShapeType="1"/>
          </p:cNvSpPr>
          <p:nvPr/>
        </p:nvSpPr>
        <p:spPr bwMode="auto">
          <a:xfrm flipV="1">
            <a:off x="1030288" y="3394075"/>
            <a:ext cx="4375150" cy="1588"/>
          </a:xfrm>
          <a:prstGeom prst="line">
            <a:avLst/>
          </a:prstGeom>
          <a:noFill/>
          <a:ln w="12700">
            <a:solidFill>
              <a:schemeClr val="tx1"/>
            </a:solidFill>
            <a:round/>
            <a:headEnd/>
            <a:tailEnd/>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endParaRPr lang="en-US"/>
          </a:p>
        </p:txBody>
      </p:sp>
      <p:grpSp>
        <p:nvGrpSpPr>
          <p:cNvPr id="35" name="Group 35"/>
          <p:cNvGrpSpPr>
            <a:grpSpLocks/>
          </p:cNvGrpSpPr>
          <p:nvPr/>
        </p:nvGrpSpPr>
        <p:grpSpPr bwMode="auto">
          <a:xfrm>
            <a:off x="1246188" y="1039813"/>
            <a:ext cx="3967162" cy="2222500"/>
            <a:chOff x="725" y="727"/>
            <a:chExt cx="2499" cy="1400"/>
          </a:xfrm>
        </p:grpSpPr>
        <p:sp>
          <p:nvSpPr>
            <p:cNvPr id="36" name="Arc 36"/>
            <p:cNvSpPr>
              <a:spLocks/>
            </p:cNvSpPr>
            <p:nvPr/>
          </p:nvSpPr>
          <p:spPr bwMode="auto">
            <a:xfrm rot="4620000" flipH="1">
              <a:off x="2225" y="1544"/>
              <a:ext cx="596" cy="255"/>
            </a:xfrm>
            <a:custGeom>
              <a:avLst/>
              <a:gdLst>
                <a:gd name="G0" fmla="+- 19433 0 0"/>
                <a:gd name="G1" fmla="+- 0 0 0"/>
                <a:gd name="G2" fmla="+- 21600 0 0"/>
                <a:gd name="T0" fmla="*/ 19433 w 19433"/>
                <a:gd name="T1" fmla="*/ 21600 h 21600"/>
                <a:gd name="T2" fmla="*/ 0 w 19433"/>
                <a:gd name="T3" fmla="*/ 9430 h 21600"/>
                <a:gd name="T4" fmla="*/ 19433 w 19433"/>
                <a:gd name="T5" fmla="*/ 0 h 21600"/>
              </a:gdLst>
              <a:ahLst/>
              <a:cxnLst>
                <a:cxn ang="0">
                  <a:pos x="T0" y="T1"/>
                </a:cxn>
                <a:cxn ang="0">
                  <a:pos x="T2" y="T3"/>
                </a:cxn>
                <a:cxn ang="0">
                  <a:pos x="T4" y="T5"/>
                </a:cxn>
              </a:cxnLst>
              <a:rect l="0" t="0" r="r" b="b"/>
              <a:pathLst>
                <a:path w="19433" h="21600" fill="none" extrusionOk="0">
                  <a:moveTo>
                    <a:pt x="19433" y="21600"/>
                  </a:moveTo>
                  <a:cubicBezTo>
                    <a:pt x="11159" y="21600"/>
                    <a:pt x="3612" y="16873"/>
                    <a:pt x="0" y="9429"/>
                  </a:cubicBezTo>
                </a:path>
                <a:path w="19433" h="21600" stroke="0" extrusionOk="0">
                  <a:moveTo>
                    <a:pt x="19433" y="21600"/>
                  </a:moveTo>
                  <a:cubicBezTo>
                    <a:pt x="11159" y="21600"/>
                    <a:pt x="3612" y="16873"/>
                    <a:pt x="0" y="9429"/>
                  </a:cubicBezTo>
                  <a:lnTo>
                    <a:pt x="19433" y="0"/>
                  </a:lnTo>
                  <a:close/>
                </a:path>
              </a:pathLst>
            </a:custGeom>
            <a:noFill/>
            <a:ln w="12700" cap="rnd">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17961" dir="2700000" algn="ctr" rotWithShape="0">
                      <a:srgbClr val="000000"/>
                    </a:outerShdw>
                  </a:effectLst>
                </a14:hiddenEffects>
              </a:ext>
            </a:extLst>
          </p:spPr>
          <p:txBody>
            <a:bodyPr wrap="none" anchor="ctr"/>
            <a:lstStyle/>
            <a:p>
              <a:endParaRPr lang="en-US"/>
            </a:p>
          </p:txBody>
        </p:sp>
        <p:grpSp>
          <p:nvGrpSpPr>
            <p:cNvPr id="37" name="Group 37"/>
            <p:cNvGrpSpPr>
              <a:grpSpLocks/>
            </p:cNvGrpSpPr>
            <p:nvPr/>
          </p:nvGrpSpPr>
          <p:grpSpPr bwMode="auto">
            <a:xfrm>
              <a:off x="725" y="727"/>
              <a:ext cx="2499" cy="1400"/>
              <a:chOff x="1031" y="1663"/>
              <a:chExt cx="2499" cy="1400"/>
            </a:xfrm>
          </p:grpSpPr>
          <p:sp>
            <p:nvSpPr>
              <p:cNvPr id="38" name="Arc 38"/>
              <p:cNvSpPr>
                <a:spLocks/>
              </p:cNvSpPr>
              <p:nvPr/>
            </p:nvSpPr>
            <p:spPr bwMode="auto">
              <a:xfrm rot="6300000">
                <a:off x="1704" y="1925"/>
                <a:ext cx="720" cy="201"/>
              </a:xfrm>
              <a:custGeom>
                <a:avLst/>
                <a:gdLst>
                  <a:gd name="G0" fmla="+- 21600 0 0"/>
                  <a:gd name="G1" fmla="+- 0 0 0"/>
                  <a:gd name="G2" fmla="+- 21600 0 0"/>
                  <a:gd name="T0" fmla="*/ 2160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noFill/>
              <a:ln w="12700" cap="rnd">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17961" dir="13500000" algn="ctr" rotWithShape="0">
                        <a:srgbClr val="000000"/>
                      </a:outerShdw>
                    </a:effectLst>
                  </a14:hiddenEffects>
                </a:ext>
              </a:extLst>
            </p:spPr>
            <p:txBody>
              <a:bodyPr wrap="none" anchor="ctr"/>
              <a:lstStyle/>
              <a:p>
                <a:endParaRPr lang="en-US"/>
              </a:p>
            </p:txBody>
          </p:sp>
          <p:sp>
            <p:nvSpPr>
              <p:cNvPr id="39" name="Arc 39"/>
              <p:cNvSpPr>
                <a:spLocks/>
              </p:cNvSpPr>
              <p:nvPr/>
            </p:nvSpPr>
            <p:spPr bwMode="auto">
              <a:xfrm rot="16980000">
                <a:off x="1383" y="2484"/>
                <a:ext cx="596" cy="255"/>
              </a:xfrm>
              <a:custGeom>
                <a:avLst/>
                <a:gdLst>
                  <a:gd name="G0" fmla="+- 19433 0 0"/>
                  <a:gd name="G1" fmla="+- 0 0 0"/>
                  <a:gd name="G2" fmla="+- 21600 0 0"/>
                  <a:gd name="T0" fmla="*/ 19433 w 19433"/>
                  <a:gd name="T1" fmla="*/ 21600 h 21600"/>
                  <a:gd name="T2" fmla="*/ 0 w 19433"/>
                  <a:gd name="T3" fmla="*/ 9430 h 21600"/>
                  <a:gd name="T4" fmla="*/ 19433 w 19433"/>
                  <a:gd name="T5" fmla="*/ 0 h 21600"/>
                </a:gdLst>
                <a:ahLst/>
                <a:cxnLst>
                  <a:cxn ang="0">
                    <a:pos x="T0" y="T1"/>
                  </a:cxn>
                  <a:cxn ang="0">
                    <a:pos x="T2" y="T3"/>
                  </a:cxn>
                  <a:cxn ang="0">
                    <a:pos x="T4" y="T5"/>
                  </a:cxn>
                </a:cxnLst>
                <a:rect l="0" t="0" r="r" b="b"/>
                <a:pathLst>
                  <a:path w="19433" h="21600" fill="none" extrusionOk="0">
                    <a:moveTo>
                      <a:pt x="19433" y="21600"/>
                    </a:moveTo>
                    <a:cubicBezTo>
                      <a:pt x="11159" y="21600"/>
                      <a:pt x="3612" y="16873"/>
                      <a:pt x="0" y="9429"/>
                    </a:cubicBezTo>
                  </a:path>
                  <a:path w="19433" h="21600" stroke="0" extrusionOk="0">
                    <a:moveTo>
                      <a:pt x="19433" y="21600"/>
                    </a:moveTo>
                    <a:cubicBezTo>
                      <a:pt x="11159" y="21600"/>
                      <a:pt x="3612" y="16873"/>
                      <a:pt x="0" y="9429"/>
                    </a:cubicBezTo>
                    <a:lnTo>
                      <a:pt x="19433" y="0"/>
                    </a:lnTo>
                    <a:close/>
                  </a:path>
                </a:pathLst>
              </a:custGeom>
              <a:noFill/>
              <a:ln w="12700" cap="rnd">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17961" dir="2700000" algn="ctr" rotWithShape="0">
                        <a:srgbClr val="000000"/>
                      </a:outerShdw>
                    </a:effectLst>
                  </a14:hiddenEffects>
                </a:ext>
              </a:extLst>
            </p:spPr>
            <p:txBody>
              <a:bodyPr wrap="none" anchor="ctr"/>
              <a:lstStyle/>
              <a:p>
                <a:endParaRPr lang="en-US"/>
              </a:p>
            </p:txBody>
          </p:sp>
          <p:sp>
            <p:nvSpPr>
              <p:cNvPr id="40" name="Arc 40"/>
              <p:cNvSpPr>
                <a:spLocks/>
              </p:cNvSpPr>
              <p:nvPr/>
            </p:nvSpPr>
            <p:spPr bwMode="auto">
              <a:xfrm rot="20849150">
                <a:off x="1031" y="2925"/>
                <a:ext cx="580" cy="123"/>
              </a:xfrm>
              <a:custGeom>
                <a:avLst/>
                <a:gdLst>
                  <a:gd name="G0" fmla="+- 0 0 0"/>
                  <a:gd name="G1" fmla="+- 0 0 0"/>
                  <a:gd name="G2" fmla="+- 21600 0 0"/>
                  <a:gd name="T0" fmla="*/ 20693 w 20693"/>
                  <a:gd name="T1" fmla="*/ 6194 h 21576"/>
                  <a:gd name="T2" fmla="*/ 1014 w 20693"/>
                  <a:gd name="T3" fmla="*/ 21576 h 21576"/>
                  <a:gd name="T4" fmla="*/ 0 w 20693"/>
                  <a:gd name="T5" fmla="*/ 0 h 21576"/>
                </a:gdLst>
                <a:ahLst/>
                <a:cxnLst>
                  <a:cxn ang="0">
                    <a:pos x="T0" y="T1"/>
                  </a:cxn>
                  <a:cxn ang="0">
                    <a:pos x="T2" y="T3"/>
                  </a:cxn>
                  <a:cxn ang="0">
                    <a:pos x="T4" y="T5"/>
                  </a:cxn>
                </a:cxnLst>
                <a:rect l="0" t="0" r="r" b="b"/>
                <a:pathLst>
                  <a:path w="20693" h="21576" fill="none" extrusionOk="0">
                    <a:moveTo>
                      <a:pt x="20692" y="6193"/>
                    </a:moveTo>
                    <a:cubicBezTo>
                      <a:pt x="18063" y="14978"/>
                      <a:pt x="10173" y="21145"/>
                      <a:pt x="1014" y="21576"/>
                    </a:cubicBezTo>
                  </a:path>
                  <a:path w="20693" h="21576" stroke="0" extrusionOk="0">
                    <a:moveTo>
                      <a:pt x="20692" y="6193"/>
                    </a:moveTo>
                    <a:cubicBezTo>
                      <a:pt x="18063" y="14978"/>
                      <a:pt x="10173" y="21145"/>
                      <a:pt x="1014" y="21576"/>
                    </a:cubicBezTo>
                    <a:lnTo>
                      <a:pt x="0" y="0"/>
                    </a:lnTo>
                    <a:close/>
                  </a:path>
                </a:pathLst>
              </a:custGeom>
              <a:noFill/>
              <a:ln w="12700" cap="rnd">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17961" dir="2700000" algn="ctr" rotWithShape="0">
                        <a:srgbClr val="000000"/>
                      </a:outerShdw>
                    </a:effectLst>
                  </a14:hiddenEffects>
                </a:ext>
              </a:extLst>
            </p:spPr>
            <p:txBody>
              <a:bodyPr wrap="none" anchor="ctr"/>
              <a:lstStyle/>
              <a:p>
                <a:endParaRPr lang="en-US"/>
              </a:p>
            </p:txBody>
          </p:sp>
          <p:sp>
            <p:nvSpPr>
              <p:cNvPr id="41" name="Arc 41"/>
              <p:cNvSpPr>
                <a:spLocks/>
              </p:cNvSpPr>
              <p:nvPr/>
            </p:nvSpPr>
            <p:spPr bwMode="auto">
              <a:xfrm rot="15300000">
                <a:off x="2082" y="1923"/>
                <a:ext cx="721" cy="201"/>
              </a:xfrm>
              <a:custGeom>
                <a:avLst/>
                <a:gdLst>
                  <a:gd name="G0" fmla="+- 0 0 0"/>
                  <a:gd name="G1" fmla="+- 96 0 0"/>
                  <a:gd name="G2" fmla="+- 21600 0 0"/>
                  <a:gd name="T0" fmla="*/ 21600 w 21600"/>
                  <a:gd name="T1" fmla="*/ 0 h 21696"/>
                  <a:gd name="T2" fmla="*/ 0 w 21600"/>
                  <a:gd name="T3" fmla="*/ 21696 h 21696"/>
                  <a:gd name="T4" fmla="*/ 0 w 21600"/>
                  <a:gd name="T5" fmla="*/ 96 h 21696"/>
                </a:gdLst>
                <a:ahLst/>
                <a:cxnLst>
                  <a:cxn ang="0">
                    <a:pos x="T0" y="T1"/>
                  </a:cxn>
                  <a:cxn ang="0">
                    <a:pos x="T2" y="T3"/>
                  </a:cxn>
                  <a:cxn ang="0">
                    <a:pos x="T4" y="T5"/>
                  </a:cxn>
                </a:cxnLst>
                <a:rect l="0" t="0" r="r" b="b"/>
                <a:pathLst>
                  <a:path w="21600" h="21696" fill="none" extrusionOk="0">
                    <a:moveTo>
                      <a:pt x="21599" y="0"/>
                    </a:moveTo>
                    <a:cubicBezTo>
                      <a:pt x="21599" y="32"/>
                      <a:pt x="21600" y="64"/>
                      <a:pt x="21600" y="96"/>
                    </a:cubicBezTo>
                    <a:cubicBezTo>
                      <a:pt x="21600" y="12025"/>
                      <a:pt x="11929" y="21695"/>
                      <a:pt x="0" y="21696"/>
                    </a:cubicBezTo>
                  </a:path>
                  <a:path w="21600" h="21696" stroke="0" extrusionOk="0">
                    <a:moveTo>
                      <a:pt x="21599" y="0"/>
                    </a:moveTo>
                    <a:cubicBezTo>
                      <a:pt x="21599" y="32"/>
                      <a:pt x="21600" y="64"/>
                      <a:pt x="21600" y="96"/>
                    </a:cubicBezTo>
                    <a:cubicBezTo>
                      <a:pt x="21600" y="12025"/>
                      <a:pt x="11929" y="21695"/>
                      <a:pt x="0" y="21696"/>
                    </a:cubicBezTo>
                    <a:lnTo>
                      <a:pt x="0" y="96"/>
                    </a:lnTo>
                    <a:close/>
                  </a:path>
                </a:pathLst>
              </a:custGeom>
              <a:noFill/>
              <a:ln w="12700" cap="rnd">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17961" dir="2700000" algn="ctr" rotWithShape="0">
                        <a:srgbClr val="000000"/>
                      </a:outerShdw>
                    </a:effectLst>
                  </a14:hiddenEffects>
                </a:ext>
              </a:extLst>
            </p:spPr>
            <p:txBody>
              <a:bodyPr wrap="none" anchor="ctr"/>
              <a:lstStyle/>
              <a:p>
                <a:endParaRPr lang="en-US"/>
              </a:p>
            </p:txBody>
          </p:sp>
          <p:sp>
            <p:nvSpPr>
              <p:cNvPr id="42" name="Arc 42"/>
              <p:cNvSpPr>
                <a:spLocks/>
              </p:cNvSpPr>
              <p:nvPr/>
            </p:nvSpPr>
            <p:spPr bwMode="auto">
              <a:xfrm rot="720000">
                <a:off x="2895" y="2907"/>
                <a:ext cx="635" cy="156"/>
              </a:xfrm>
              <a:custGeom>
                <a:avLst/>
                <a:gdLst>
                  <a:gd name="G0" fmla="+- 20480 0 0"/>
                  <a:gd name="G1" fmla="+- 0 0 0"/>
                  <a:gd name="G2" fmla="+- 21600 0 0"/>
                  <a:gd name="T0" fmla="*/ 18341 w 20480"/>
                  <a:gd name="T1" fmla="*/ 21494 h 21494"/>
                  <a:gd name="T2" fmla="*/ 0 w 20480"/>
                  <a:gd name="T3" fmla="*/ 6865 h 21494"/>
                  <a:gd name="T4" fmla="*/ 20480 w 20480"/>
                  <a:gd name="T5" fmla="*/ 0 h 21494"/>
                </a:gdLst>
                <a:ahLst/>
                <a:cxnLst>
                  <a:cxn ang="0">
                    <a:pos x="T0" y="T1"/>
                  </a:cxn>
                  <a:cxn ang="0">
                    <a:pos x="T2" y="T3"/>
                  </a:cxn>
                  <a:cxn ang="0">
                    <a:pos x="T4" y="T5"/>
                  </a:cxn>
                </a:cxnLst>
                <a:rect l="0" t="0" r="r" b="b"/>
                <a:pathLst>
                  <a:path w="20480" h="21494" fill="none" extrusionOk="0">
                    <a:moveTo>
                      <a:pt x="18341" y="21493"/>
                    </a:moveTo>
                    <a:cubicBezTo>
                      <a:pt x="9881" y="20651"/>
                      <a:pt x="2701" y="14925"/>
                      <a:pt x="-1" y="6865"/>
                    </a:cubicBezTo>
                  </a:path>
                  <a:path w="20480" h="21494" stroke="0" extrusionOk="0">
                    <a:moveTo>
                      <a:pt x="18341" y="21493"/>
                    </a:moveTo>
                    <a:cubicBezTo>
                      <a:pt x="9881" y="20651"/>
                      <a:pt x="2701" y="14925"/>
                      <a:pt x="-1" y="6865"/>
                    </a:cubicBezTo>
                    <a:lnTo>
                      <a:pt x="20480" y="0"/>
                    </a:lnTo>
                    <a:close/>
                  </a:path>
                </a:pathLst>
              </a:custGeom>
              <a:noFill/>
              <a:ln w="12700" cap="rnd">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17961" dir="13500000" algn="ctr" rotWithShape="0">
                        <a:srgbClr val="000000"/>
                      </a:outerShdw>
                    </a:effectLst>
                  </a14:hiddenEffects>
                </a:ext>
              </a:extLst>
            </p:spPr>
            <p:txBody>
              <a:bodyPr wrap="none" anchor="ctr"/>
              <a:lstStyle/>
              <a:p>
                <a:endParaRPr lang="en-US"/>
              </a:p>
            </p:txBody>
          </p:sp>
        </p:grpSp>
      </p:grpSp>
      <p:sp>
        <p:nvSpPr>
          <p:cNvPr id="43" name="Line 43"/>
          <p:cNvSpPr>
            <a:spLocks noChangeShapeType="1"/>
          </p:cNvSpPr>
          <p:nvPr/>
        </p:nvSpPr>
        <p:spPr bwMode="auto">
          <a:xfrm rot="18165129" flipH="1">
            <a:off x="4706144" y="3005932"/>
            <a:ext cx="496887" cy="0"/>
          </a:xfrm>
          <a:prstGeom prst="line">
            <a:avLst/>
          </a:prstGeom>
          <a:noFill/>
          <a:ln w="12700">
            <a:solidFill>
              <a:schemeClr val="tx1"/>
            </a:solidFill>
            <a:round/>
            <a:headEnd/>
            <a:tailEnd type="triangle" w="med" len="med"/>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endParaRPr lang="en-US"/>
          </a:p>
        </p:txBody>
      </p:sp>
      <p:grpSp>
        <p:nvGrpSpPr>
          <p:cNvPr id="44" name="Group 44"/>
          <p:cNvGrpSpPr>
            <a:grpSpLocks/>
          </p:cNvGrpSpPr>
          <p:nvPr/>
        </p:nvGrpSpPr>
        <p:grpSpPr bwMode="auto">
          <a:xfrm>
            <a:off x="4394200" y="1385888"/>
            <a:ext cx="338138" cy="4972050"/>
            <a:chOff x="2768" y="945"/>
            <a:chExt cx="213" cy="3132"/>
          </a:xfrm>
        </p:grpSpPr>
        <p:sp>
          <p:nvSpPr>
            <p:cNvPr id="45" name="Line 45"/>
            <p:cNvSpPr>
              <a:spLocks noChangeShapeType="1"/>
            </p:cNvSpPr>
            <p:nvPr/>
          </p:nvSpPr>
          <p:spPr bwMode="auto">
            <a:xfrm>
              <a:off x="2881" y="1230"/>
              <a:ext cx="0" cy="2600"/>
            </a:xfrm>
            <a:prstGeom prst="line">
              <a:avLst/>
            </a:prstGeom>
            <a:noFill/>
            <a:ln w="12700">
              <a:solidFill>
                <a:schemeClr val="tx1"/>
              </a:solidFill>
              <a:round/>
              <a:headEnd/>
              <a:tailEnd/>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46" name="Text Box 46"/>
            <p:cNvSpPr txBox="1">
              <a:spLocks noChangeArrowheads="1"/>
            </p:cNvSpPr>
            <p:nvPr/>
          </p:nvSpPr>
          <p:spPr bwMode="auto">
            <a:xfrm>
              <a:off x="2768" y="945"/>
              <a:ext cx="201"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400">
                  <a:effectLst>
                    <a:outerShdw blurRad="38100" dist="38100" dir="2700000" algn="tl">
                      <a:srgbClr val="000000"/>
                    </a:outerShdw>
                  </a:effectLst>
                  <a:latin typeface="Book Antiqua" pitchFamily="18" charset="0"/>
                </a:rPr>
                <a:t>c</a:t>
              </a:r>
            </a:p>
          </p:txBody>
        </p:sp>
        <p:sp>
          <p:nvSpPr>
            <p:cNvPr id="47" name="Text Box 47"/>
            <p:cNvSpPr txBox="1">
              <a:spLocks noChangeArrowheads="1"/>
            </p:cNvSpPr>
            <p:nvPr/>
          </p:nvSpPr>
          <p:spPr bwMode="auto">
            <a:xfrm>
              <a:off x="2780" y="3789"/>
              <a:ext cx="201"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400">
                  <a:effectLst>
                    <a:outerShdw blurRad="38100" dist="38100" dir="2700000" algn="tl">
                      <a:srgbClr val="000000"/>
                    </a:outerShdw>
                  </a:effectLst>
                  <a:latin typeface="Book Antiqua" pitchFamily="18" charset="0"/>
                </a:rPr>
                <a:t>c</a:t>
              </a:r>
            </a:p>
          </p:txBody>
        </p:sp>
      </p:grpSp>
      <p:grpSp>
        <p:nvGrpSpPr>
          <p:cNvPr id="48" name="Group 48"/>
          <p:cNvGrpSpPr>
            <a:grpSpLocks/>
          </p:cNvGrpSpPr>
          <p:nvPr/>
        </p:nvGrpSpPr>
        <p:grpSpPr bwMode="auto">
          <a:xfrm>
            <a:off x="6705599" y="1485900"/>
            <a:ext cx="2104571" cy="1143000"/>
            <a:chOff x="4248" y="756"/>
            <a:chExt cx="1152" cy="720"/>
          </a:xfrm>
          <a:scene3d>
            <a:camera prst="orthographicFront">
              <a:rot lat="0" lon="0" rev="0"/>
            </a:camera>
            <a:lightRig rig="balanced" dir="t">
              <a:rot lat="0" lon="0" rev="8700000"/>
            </a:lightRig>
          </a:scene3d>
        </p:grpSpPr>
        <p:sp>
          <p:nvSpPr>
            <p:cNvPr id="49" name="Oval 49"/>
            <p:cNvSpPr>
              <a:spLocks noChangeArrowheads="1"/>
            </p:cNvSpPr>
            <p:nvPr/>
          </p:nvSpPr>
          <p:spPr bwMode="auto">
            <a:xfrm>
              <a:off x="4248" y="756"/>
              <a:ext cx="1152" cy="720"/>
            </a:xfrm>
            <a:prstGeom prst="ellipse">
              <a:avLst/>
            </a:prstGeom>
            <a:gradFill rotWithShape="0">
              <a:gsLst>
                <a:gs pos="0">
                  <a:schemeClr val="hlink"/>
                </a:gs>
                <a:gs pos="100000">
                  <a:schemeClr val="hlink">
                    <a:gamma/>
                    <a:shade val="46275"/>
                    <a:invGamma/>
                  </a:schemeClr>
                </a:gs>
              </a:gsLst>
              <a:path path="shape">
                <a:fillToRect l="50000" t="50000" r="50000" b="50000"/>
              </a:path>
            </a:gradFill>
            <a:ln w="12700">
              <a:noFill/>
              <a:round/>
              <a:headEnd/>
              <a:tailEnd/>
            </a:ln>
            <a:effectLst>
              <a:outerShdw blurRad="44450" dist="27940" dir="5400000" algn="ctr">
                <a:srgbClr val="000000">
                  <a:alpha val="32000"/>
                </a:srgbClr>
              </a:outerShdw>
            </a:effectLst>
            <a:sp3d>
              <a:bevelT w="190500" h="38100"/>
            </a:sp3d>
          </p:spPr>
          <p:txBody>
            <a:bodyPr wrap="none" anchor="ctr"/>
            <a:lstStyle/>
            <a:p>
              <a:endParaRPr lang="en-US"/>
            </a:p>
          </p:txBody>
        </p:sp>
        <p:sp>
          <p:nvSpPr>
            <p:cNvPr id="50" name="Text Box 50"/>
            <p:cNvSpPr txBox="1">
              <a:spLocks noChangeArrowheads="1"/>
            </p:cNvSpPr>
            <p:nvPr/>
          </p:nvSpPr>
          <p:spPr bwMode="auto">
            <a:xfrm>
              <a:off x="4371" y="862"/>
              <a:ext cx="857" cy="485"/>
            </a:xfrm>
            <a:prstGeom prst="rect">
              <a:avLst/>
            </a:prstGeom>
            <a:noFill/>
            <a:ln>
              <a:noFill/>
            </a:ln>
            <a:effectLst>
              <a:outerShdw blurRad="44450" dist="27940" dir="5400000" algn="ctr">
                <a:srgbClr val="000000">
                  <a:alpha val="32000"/>
                </a:srgbClr>
              </a:outerShdw>
            </a:effectLst>
            <a:sp3d>
              <a:bevelT w="190500" h="38100"/>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txBody>
            <a:bodyPr wrap="none">
              <a:spAutoFit/>
            </a:bodyPr>
            <a:lstStyle/>
            <a:p>
              <a:pPr algn="l"/>
              <a:r>
                <a:rPr lang="en-US" i="1" dirty="0">
                  <a:effectLst>
                    <a:outerShdw blurRad="38100" dist="38100" dir="2700000" algn="tl">
                      <a:srgbClr val="000000"/>
                    </a:outerShdw>
                  </a:effectLst>
                  <a:latin typeface="Book Antiqua" pitchFamily="18" charset="0"/>
                </a:rPr>
                <a:t>  H</a:t>
              </a:r>
              <a:r>
                <a:rPr lang="en-US" baseline="-25000" dirty="0">
                  <a:effectLst>
                    <a:outerShdw blurRad="38100" dist="38100" dir="2700000" algn="tl">
                      <a:srgbClr val="000000"/>
                    </a:outerShdw>
                  </a:effectLst>
                  <a:latin typeface="Book Antiqua" pitchFamily="18" charset="0"/>
                </a:rPr>
                <a:t>0</a:t>
              </a:r>
              <a:r>
                <a:rPr lang="en-US" dirty="0">
                  <a:effectLst>
                    <a:outerShdw blurRad="38100" dist="38100" dir="2700000" algn="tl">
                      <a:srgbClr val="000000"/>
                    </a:outerShdw>
                  </a:effectLst>
                  <a:latin typeface="Book Antiqua" pitchFamily="18" charset="0"/>
                </a:rPr>
                <a:t>:  </a:t>
              </a:r>
              <a:r>
                <a:rPr lang="en-US" i="1" dirty="0">
                  <a:effectLst>
                    <a:outerShdw blurRad="38100" dist="38100" dir="2700000" algn="tl">
                      <a:srgbClr val="000000"/>
                    </a:outerShdw>
                  </a:effectLst>
                  <a:latin typeface="Symbol" pitchFamily="18" charset="2"/>
                </a:rPr>
                <a:t></a:t>
              </a:r>
              <a:r>
                <a:rPr lang="en-US" dirty="0">
                  <a:effectLst>
                    <a:outerShdw blurRad="38100" dist="38100" dir="2700000" algn="tl">
                      <a:srgbClr val="000000"/>
                    </a:outerShdw>
                  </a:effectLst>
                  <a:latin typeface="Symbol" pitchFamily="18" charset="2"/>
                </a:rPr>
                <a:t></a:t>
              </a:r>
              <a:r>
                <a:rPr lang="en-US" u="sng" dirty="0">
                  <a:effectLst>
                    <a:outerShdw blurRad="38100" dist="38100" dir="2700000" algn="tl">
                      <a:srgbClr val="000000"/>
                    </a:outerShdw>
                  </a:effectLst>
                  <a:latin typeface="Symbol" pitchFamily="18" charset="2"/>
                </a:rPr>
                <a:t></a:t>
              </a:r>
              <a:r>
                <a:rPr lang="en-US" dirty="0">
                  <a:effectLst>
                    <a:outerShdw blurRad="38100" dist="38100" dir="2700000" algn="tl">
                      <a:srgbClr val="000000"/>
                    </a:outerShdw>
                  </a:effectLst>
                  <a:latin typeface="Symbol" pitchFamily="18" charset="2"/>
                </a:rPr>
                <a:t></a:t>
              </a:r>
              <a:r>
                <a:rPr lang="en-US" i="1" dirty="0">
                  <a:effectLst>
                    <a:outerShdw blurRad="38100" dist="38100" dir="2700000" algn="tl">
                      <a:srgbClr val="000000"/>
                    </a:outerShdw>
                  </a:effectLst>
                  <a:latin typeface="Symbol" pitchFamily="18" charset="2"/>
                </a:rPr>
                <a:t>m</a:t>
              </a:r>
              <a:r>
                <a:rPr lang="en-US" baseline="-25000" dirty="0">
                  <a:effectLst>
                    <a:outerShdw blurRad="38100" dist="38100" dir="2700000" algn="tl">
                      <a:srgbClr val="000000"/>
                    </a:outerShdw>
                  </a:effectLst>
                  <a:latin typeface="Symbol" pitchFamily="18" charset="2"/>
                </a:rPr>
                <a:t>0</a:t>
              </a:r>
            </a:p>
            <a:p>
              <a:pPr algn="l"/>
              <a:r>
                <a:rPr lang="en-US" i="1" dirty="0">
                  <a:effectLst>
                    <a:outerShdw blurRad="38100" dist="38100" dir="2700000" algn="tl">
                      <a:srgbClr val="000000"/>
                    </a:outerShdw>
                  </a:effectLst>
                  <a:latin typeface="Book Antiqua" pitchFamily="18" charset="0"/>
                </a:rPr>
                <a:t>  H</a:t>
              </a:r>
              <a:r>
                <a:rPr lang="en-US" baseline="-25000" dirty="0">
                  <a:effectLst>
                    <a:outerShdw blurRad="38100" dist="38100" dir="2700000" algn="tl">
                      <a:srgbClr val="000000"/>
                    </a:outerShdw>
                  </a:effectLst>
                  <a:latin typeface="Book Antiqua" pitchFamily="18" charset="0"/>
                </a:rPr>
                <a:t>a</a:t>
              </a:r>
              <a:r>
                <a:rPr lang="en-US" dirty="0">
                  <a:effectLst>
                    <a:outerShdw blurRad="38100" dist="38100" dir="2700000" algn="tl">
                      <a:srgbClr val="000000"/>
                    </a:outerShdw>
                  </a:effectLst>
                  <a:latin typeface="Book Antiqua" pitchFamily="18" charset="0"/>
                </a:rPr>
                <a:t>:</a:t>
              </a:r>
              <a:r>
                <a:rPr lang="en-US" dirty="0">
                  <a:effectLst>
                    <a:outerShdw blurRad="38100" dist="38100" dir="2700000" algn="tl">
                      <a:srgbClr val="000000"/>
                    </a:outerShdw>
                  </a:effectLst>
                  <a:latin typeface="Symbol" pitchFamily="18" charset="2"/>
                </a:rPr>
                <a:t></a:t>
              </a:r>
              <a:r>
                <a:rPr lang="en-US" i="1" dirty="0">
                  <a:effectLst>
                    <a:outerShdw blurRad="38100" dist="38100" dir="2700000" algn="tl">
                      <a:srgbClr val="000000"/>
                    </a:outerShdw>
                  </a:effectLst>
                  <a:latin typeface="Symbol" pitchFamily="18" charset="2"/>
                </a:rPr>
                <a:t></a:t>
              </a:r>
              <a:r>
                <a:rPr lang="en-US" dirty="0">
                  <a:effectLst>
                    <a:outerShdw blurRad="38100" dist="38100" dir="2700000" algn="tl">
                      <a:srgbClr val="000000"/>
                    </a:outerShdw>
                  </a:effectLst>
                  <a:latin typeface="Symbol" pitchFamily="18" charset="2"/>
                </a:rPr>
                <a:t></a:t>
              </a:r>
              <a:r>
                <a:rPr lang="en-US" i="1" dirty="0">
                  <a:effectLst>
                    <a:outerShdw blurRad="38100" dist="38100" dir="2700000" algn="tl">
                      <a:srgbClr val="000000"/>
                    </a:outerShdw>
                  </a:effectLst>
                  <a:latin typeface="Symbol" pitchFamily="18" charset="2"/>
                </a:rPr>
                <a:t>m</a:t>
              </a:r>
              <a:r>
                <a:rPr lang="en-US" baseline="-25000" dirty="0">
                  <a:effectLst>
                    <a:outerShdw blurRad="38100" dist="38100" dir="2700000" algn="tl">
                      <a:srgbClr val="000000"/>
                    </a:outerShdw>
                  </a:effectLst>
                  <a:latin typeface="Symbol" pitchFamily="18" charset="2"/>
                </a:rPr>
                <a:t>0</a:t>
              </a:r>
            </a:p>
          </p:txBody>
        </p:sp>
      </p:grpSp>
      <p:grpSp>
        <p:nvGrpSpPr>
          <p:cNvPr id="51" name="Group 51"/>
          <p:cNvGrpSpPr>
            <a:grpSpLocks/>
          </p:cNvGrpSpPr>
          <p:nvPr/>
        </p:nvGrpSpPr>
        <p:grpSpPr bwMode="auto">
          <a:xfrm>
            <a:off x="800100" y="4286250"/>
            <a:ext cx="2247900" cy="1143000"/>
            <a:chOff x="504" y="2772"/>
            <a:chExt cx="1416" cy="720"/>
          </a:xfrm>
          <a:scene3d>
            <a:camera prst="orthographicFront">
              <a:rot lat="0" lon="0" rev="0"/>
            </a:camera>
            <a:lightRig rig="balanced" dir="t">
              <a:rot lat="0" lon="0" rev="8700000"/>
            </a:lightRig>
          </a:scene3d>
        </p:grpSpPr>
        <p:sp>
          <p:nvSpPr>
            <p:cNvPr id="52" name="Oval 52"/>
            <p:cNvSpPr>
              <a:spLocks noChangeArrowheads="1"/>
            </p:cNvSpPr>
            <p:nvPr/>
          </p:nvSpPr>
          <p:spPr bwMode="auto">
            <a:xfrm>
              <a:off x="504" y="2772"/>
              <a:ext cx="1416" cy="720"/>
            </a:xfrm>
            <a:prstGeom prst="ellipse">
              <a:avLst/>
            </a:prstGeom>
            <a:gradFill rotWithShape="0">
              <a:gsLst>
                <a:gs pos="0">
                  <a:schemeClr val="hlink"/>
                </a:gs>
                <a:gs pos="100000">
                  <a:schemeClr val="hlink">
                    <a:gamma/>
                    <a:shade val="46275"/>
                    <a:invGamma/>
                  </a:schemeClr>
                </a:gs>
              </a:gsLst>
              <a:path path="shape">
                <a:fillToRect l="50000" t="50000" r="50000" b="50000"/>
              </a:path>
            </a:gradFill>
            <a:ln w="12700">
              <a:noFill/>
              <a:round/>
              <a:headEnd/>
              <a:tailEnd/>
            </a:ln>
            <a:effectLst>
              <a:outerShdw blurRad="44450" dist="27940" dir="5400000" algn="ctr">
                <a:srgbClr val="000000">
                  <a:alpha val="32000"/>
                </a:srgbClr>
              </a:outerShdw>
            </a:effectLst>
            <a:sp3d>
              <a:bevelT w="190500" h="38100"/>
            </a:sp3d>
          </p:spPr>
          <p:txBody>
            <a:bodyPr wrap="none" anchor="ctr"/>
            <a:lstStyle/>
            <a:p>
              <a:endParaRPr lang="en-US"/>
            </a:p>
          </p:txBody>
        </p:sp>
        <p:graphicFrame>
          <p:nvGraphicFramePr>
            <p:cNvPr id="53" name="Object 53">
              <a:hlinkClick r:id="" action="ppaction://ole?verb=0"/>
            </p:cNvPr>
            <p:cNvGraphicFramePr>
              <a:graphicFrameLocks/>
            </p:cNvGraphicFramePr>
            <p:nvPr/>
          </p:nvGraphicFramePr>
          <p:xfrm>
            <a:off x="1112" y="2880"/>
            <a:ext cx="697" cy="460"/>
          </p:xfrm>
          <a:graphic>
            <a:graphicData uri="http://schemas.openxmlformats.org/presentationml/2006/ole">
              <mc:AlternateContent xmlns:mc="http://schemas.openxmlformats.org/markup-compatibility/2006">
                <mc:Choice xmlns:v="urn:schemas-microsoft-com:vml" Requires="v">
                  <p:oleObj spid="_x0000_s335943" name="Equation" r:id="rId11" imgW="545760" imgH="368280" progId="Equation.DSMT4">
                    <p:embed/>
                  </p:oleObj>
                </mc:Choice>
                <mc:Fallback>
                  <p:oleObj name="Equation" r:id="rId11" imgW="545760" imgH="368280" progId="Equation.DSMT4">
                    <p:embed/>
                    <p:pic>
                      <p:nvPicPr>
                        <p:cNvPr id="0" name=""/>
                        <p:cNvPicPr>
                          <a:picLocks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112" y="2880"/>
                          <a:ext cx="697" cy="460"/>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sp>
          <p:nvSpPr>
            <p:cNvPr id="54" name="Text Box 54"/>
            <p:cNvSpPr txBox="1">
              <a:spLocks noChangeArrowheads="1"/>
            </p:cNvSpPr>
            <p:nvPr/>
          </p:nvSpPr>
          <p:spPr bwMode="auto">
            <a:xfrm>
              <a:off x="571" y="2964"/>
              <a:ext cx="543" cy="269"/>
            </a:xfrm>
            <a:prstGeom prst="rect">
              <a:avLst/>
            </a:prstGeom>
            <a:noFill/>
            <a:ln>
              <a:noFill/>
            </a:ln>
            <a:effectLst>
              <a:outerShdw blurRad="44450" dist="27940" dir="5400000" algn="ctr">
                <a:srgbClr val="000000">
                  <a:alpha val="32000"/>
                </a:srgbClr>
              </a:outerShdw>
            </a:effectLst>
            <a:sp3d>
              <a:bevelT w="190500" h="38100"/>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txBody>
            <a:bodyPr wrap="none">
              <a:spAutoFit/>
            </a:bodyPr>
            <a:lstStyle/>
            <a:p>
              <a:r>
                <a:rPr lang="en-US">
                  <a:effectLst>
                    <a:outerShdw blurRad="38100" dist="38100" dir="2700000" algn="tl">
                      <a:srgbClr val="000000"/>
                    </a:outerShdw>
                  </a:effectLst>
                  <a:latin typeface="Book Antiqua" pitchFamily="18" charset="0"/>
                </a:rPr>
                <a:t>Note:</a:t>
              </a:r>
            </a:p>
          </p:txBody>
        </p:sp>
      </p:grpSp>
      <p:sp>
        <p:nvSpPr>
          <p:cNvPr id="55" name="Rectangle 55"/>
          <p:cNvSpPr>
            <a:spLocks noChangeArrowheads="1"/>
          </p:cNvSpPr>
          <p:nvPr/>
        </p:nvSpPr>
        <p:spPr bwMode="auto">
          <a:xfrm>
            <a:off x="476250" y="152400"/>
            <a:ext cx="8191500" cy="814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Determining the Sample Size for a Hypothesis Test About a Population Mean</a:t>
            </a:r>
          </a:p>
        </p:txBody>
      </p:sp>
    </p:spTree>
    <p:extLst>
      <p:ext uri="{BB962C8B-B14F-4D97-AF65-F5344CB8AC3E}">
        <p14:creationId xmlns:p14="http://schemas.microsoft.com/office/powerpoint/2010/main" val="1585016355"/>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1000"/>
                                  </p:stCondLst>
                                  <p:childTnLst>
                                    <p:set>
                                      <p:cBhvr>
                                        <p:cTn id="6" dur="1" fill="hold">
                                          <p:stCondLst>
                                            <p:cond delay="0"/>
                                          </p:stCondLst>
                                        </p:cTn>
                                        <p:tgtEl>
                                          <p:spTgt spid="48"/>
                                        </p:tgtEl>
                                        <p:attrNameLst>
                                          <p:attrName>style.visibility</p:attrName>
                                        </p:attrNameLst>
                                      </p:cBhvr>
                                      <p:to>
                                        <p:strVal val="visible"/>
                                      </p:to>
                                    </p:set>
                                    <p:animEffect transition="in" filter="dissolve">
                                      <p:cBhvr>
                                        <p:cTn id="7" dur="500"/>
                                        <p:tgtEl>
                                          <p:spTgt spid="48"/>
                                        </p:tgtEl>
                                      </p:cBhvr>
                                    </p:animEffect>
                                  </p:childTnLst>
                                </p:cTn>
                              </p:par>
                            </p:childTnLst>
                          </p:cTn>
                        </p:par>
                        <p:par>
                          <p:cTn id="8" fill="hold">
                            <p:stCondLst>
                              <p:cond delay="1500"/>
                            </p:stCondLst>
                            <p:childTnLst>
                              <p:par>
                                <p:cTn id="9" presetID="9" presetClass="entr" presetSubtype="0" fill="hold" nodeType="afterEffect">
                                  <p:stCondLst>
                                    <p:cond delay="1000"/>
                                  </p:stCondLst>
                                  <p:childTnLst>
                                    <p:set>
                                      <p:cBhvr>
                                        <p:cTn id="10" dur="1" fill="hold">
                                          <p:stCondLst>
                                            <p:cond delay="0"/>
                                          </p:stCondLst>
                                        </p:cTn>
                                        <p:tgtEl>
                                          <p:spTgt spid="51"/>
                                        </p:tgtEl>
                                        <p:attrNameLst>
                                          <p:attrName>style.visibility</p:attrName>
                                        </p:attrNameLst>
                                      </p:cBhvr>
                                      <p:to>
                                        <p:strVal val="visible"/>
                                      </p:to>
                                    </p:set>
                                    <p:animEffect transition="in" filter="dissolve">
                                      <p:cBhvr>
                                        <p:cTn id="11" dur="500"/>
                                        <p:tgtEl>
                                          <p:spTgt spid="51"/>
                                        </p:tgtEl>
                                      </p:cBhvr>
                                    </p:animEffect>
                                  </p:childTnLst>
                                </p:cTn>
                              </p:par>
                            </p:childTnLst>
                          </p:cTn>
                        </p:par>
                        <p:par>
                          <p:cTn id="12" fill="hold">
                            <p:stCondLst>
                              <p:cond delay="3000"/>
                            </p:stCondLst>
                            <p:childTnLst>
                              <p:par>
                                <p:cTn id="13" presetID="12" presetClass="entr" presetSubtype="8" fill="hold" grpId="0" nodeType="after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p:tgtEl>
                                          <p:spTgt spid="6"/>
                                        </p:tgtEl>
                                        <p:attrNameLst>
                                          <p:attrName>ppt_x</p:attrName>
                                        </p:attrNameLst>
                                      </p:cBhvr>
                                      <p:tavLst>
                                        <p:tav tm="0">
                                          <p:val>
                                            <p:strVal val="#ppt_x-#ppt_w*1.125000"/>
                                          </p:val>
                                        </p:tav>
                                        <p:tav tm="100000">
                                          <p:val>
                                            <p:strVal val="#ppt_x"/>
                                          </p:val>
                                        </p:tav>
                                      </p:tavLst>
                                    </p:anim>
                                    <p:animEffect transition="in" filter="wipe(right)">
                                      <p:cBhvr>
                                        <p:cTn id="16" dur="500"/>
                                        <p:tgtEl>
                                          <p:spTgt spid="6"/>
                                        </p:tgtEl>
                                      </p:cBhvr>
                                    </p:animEffect>
                                  </p:childTnLst>
                                  <p:subTnLst>
                                    <p:set>
                                      <p:cBhvr override="childStyle">
                                        <p:cTn dur="1" fill="hold" display="0" masterRel="nextClick" afterEffect="1"/>
                                        <p:tgtEl>
                                          <p:spTgt spid="6"/>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12" presetClass="entr" presetSubtype="8" fill="hold" grpId="0" nodeType="clickEffect">
                                  <p:stCondLst>
                                    <p:cond delay="0"/>
                                  </p:stCondLst>
                                  <p:childTnLst>
                                    <p:set>
                                      <p:cBhvr>
                                        <p:cTn id="20" dur="1" fill="hold">
                                          <p:stCondLst>
                                            <p:cond delay="0"/>
                                          </p:stCondLst>
                                        </p:cTn>
                                        <p:tgtEl>
                                          <p:spTgt spid="34"/>
                                        </p:tgtEl>
                                        <p:attrNameLst>
                                          <p:attrName>style.visibility</p:attrName>
                                        </p:attrNameLst>
                                      </p:cBhvr>
                                      <p:to>
                                        <p:strVal val="visible"/>
                                      </p:to>
                                    </p:set>
                                    <p:anim calcmode="lin" valueType="num">
                                      <p:cBhvr additive="base">
                                        <p:cTn id="21" dur="500"/>
                                        <p:tgtEl>
                                          <p:spTgt spid="34"/>
                                        </p:tgtEl>
                                        <p:attrNameLst>
                                          <p:attrName>ppt_x</p:attrName>
                                        </p:attrNameLst>
                                      </p:cBhvr>
                                      <p:tavLst>
                                        <p:tav tm="0">
                                          <p:val>
                                            <p:strVal val="#ppt_x-#ppt_w*1.125000"/>
                                          </p:val>
                                        </p:tav>
                                        <p:tav tm="100000">
                                          <p:val>
                                            <p:strVal val="#ppt_x"/>
                                          </p:val>
                                        </p:tav>
                                      </p:tavLst>
                                    </p:anim>
                                    <p:animEffect transition="in" filter="wipe(right)">
                                      <p:cBhvr>
                                        <p:cTn id="22" dur="500"/>
                                        <p:tgtEl>
                                          <p:spTgt spid="34"/>
                                        </p:tgtEl>
                                      </p:cBhvr>
                                    </p:animEffect>
                                  </p:childTnLst>
                                </p:cTn>
                              </p:par>
                            </p:childTnLst>
                          </p:cTn>
                        </p:par>
                        <p:par>
                          <p:cTn id="23" fill="hold">
                            <p:stCondLst>
                              <p:cond delay="500"/>
                            </p:stCondLst>
                            <p:childTnLst>
                              <p:par>
                                <p:cTn id="24" presetID="12" presetClass="entr" presetSubtype="8" fill="hold" nodeType="afterEffect">
                                  <p:stCondLst>
                                    <p:cond delay="0"/>
                                  </p:stCondLst>
                                  <p:childTnLst>
                                    <p:set>
                                      <p:cBhvr>
                                        <p:cTn id="25" dur="1" fill="hold">
                                          <p:stCondLst>
                                            <p:cond delay="0"/>
                                          </p:stCondLst>
                                        </p:cTn>
                                        <p:tgtEl>
                                          <p:spTgt spid="22"/>
                                        </p:tgtEl>
                                        <p:attrNameLst>
                                          <p:attrName>style.visibility</p:attrName>
                                        </p:attrNameLst>
                                      </p:cBhvr>
                                      <p:to>
                                        <p:strVal val="visible"/>
                                      </p:to>
                                    </p:set>
                                    <p:anim calcmode="lin" valueType="num">
                                      <p:cBhvr additive="base">
                                        <p:cTn id="26" dur="500"/>
                                        <p:tgtEl>
                                          <p:spTgt spid="22"/>
                                        </p:tgtEl>
                                        <p:attrNameLst>
                                          <p:attrName>ppt_x</p:attrName>
                                        </p:attrNameLst>
                                      </p:cBhvr>
                                      <p:tavLst>
                                        <p:tav tm="0">
                                          <p:val>
                                            <p:strVal val="#ppt_x-#ppt_w*1.125000"/>
                                          </p:val>
                                        </p:tav>
                                        <p:tav tm="100000">
                                          <p:val>
                                            <p:strVal val="#ppt_x"/>
                                          </p:val>
                                        </p:tav>
                                      </p:tavLst>
                                    </p:anim>
                                    <p:animEffect transition="in" filter="wipe(right)">
                                      <p:cBhvr>
                                        <p:cTn id="27" dur="500"/>
                                        <p:tgtEl>
                                          <p:spTgt spid="22"/>
                                        </p:tgtEl>
                                      </p:cBhvr>
                                    </p:animEffect>
                                  </p:childTnLst>
                                </p:cTn>
                              </p:par>
                            </p:childTnLst>
                          </p:cTn>
                        </p:par>
                        <p:par>
                          <p:cTn id="28" fill="hold">
                            <p:stCondLst>
                              <p:cond delay="1000"/>
                            </p:stCondLst>
                            <p:childTnLst>
                              <p:par>
                                <p:cTn id="29" presetID="12" presetClass="entr" presetSubtype="1" fill="hold" grpId="0" nodeType="afterEffect">
                                  <p:stCondLst>
                                    <p:cond delay="100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p:tgtEl>
                                          <p:spTgt spid="8"/>
                                        </p:tgtEl>
                                        <p:attrNameLst>
                                          <p:attrName>ppt_y</p:attrName>
                                        </p:attrNameLst>
                                      </p:cBhvr>
                                      <p:tavLst>
                                        <p:tav tm="0">
                                          <p:val>
                                            <p:strVal val="#ppt_y-#ppt_h*1.125000"/>
                                          </p:val>
                                        </p:tav>
                                        <p:tav tm="100000">
                                          <p:val>
                                            <p:strVal val="#ppt_y"/>
                                          </p:val>
                                        </p:tav>
                                      </p:tavLst>
                                    </p:anim>
                                    <p:animEffect transition="in" filter="wipe(down)">
                                      <p:cBhvr>
                                        <p:cTn id="32" dur="500"/>
                                        <p:tgtEl>
                                          <p:spTgt spid="8"/>
                                        </p:tgtEl>
                                      </p:cBhvr>
                                    </p:animEffect>
                                  </p:childTnLst>
                                </p:cTn>
                              </p:par>
                            </p:childTnLst>
                          </p:cTn>
                        </p:par>
                        <p:par>
                          <p:cTn id="33" fill="hold">
                            <p:stCondLst>
                              <p:cond delay="2500"/>
                            </p:stCondLst>
                            <p:childTnLst>
                              <p:par>
                                <p:cTn id="34" presetID="12" presetClass="entr" presetSubtype="1" fill="hold" grpId="0" nodeType="afterEffect">
                                  <p:stCondLst>
                                    <p:cond delay="0"/>
                                  </p:stCondLst>
                                  <p:childTnLst>
                                    <p:set>
                                      <p:cBhvr>
                                        <p:cTn id="35" dur="1" fill="hold">
                                          <p:stCondLst>
                                            <p:cond delay="0"/>
                                          </p:stCondLst>
                                        </p:cTn>
                                        <p:tgtEl>
                                          <p:spTgt spid="4"/>
                                        </p:tgtEl>
                                        <p:attrNameLst>
                                          <p:attrName>style.visibility</p:attrName>
                                        </p:attrNameLst>
                                      </p:cBhvr>
                                      <p:to>
                                        <p:strVal val="visible"/>
                                      </p:to>
                                    </p:set>
                                    <p:anim calcmode="lin" valueType="num">
                                      <p:cBhvr additive="base">
                                        <p:cTn id="36" dur="500"/>
                                        <p:tgtEl>
                                          <p:spTgt spid="4"/>
                                        </p:tgtEl>
                                        <p:attrNameLst>
                                          <p:attrName>ppt_y</p:attrName>
                                        </p:attrNameLst>
                                      </p:cBhvr>
                                      <p:tavLst>
                                        <p:tav tm="0">
                                          <p:val>
                                            <p:strVal val="#ppt_y-#ppt_h*1.125000"/>
                                          </p:val>
                                        </p:tav>
                                        <p:tav tm="100000">
                                          <p:val>
                                            <p:strVal val="#ppt_y"/>
                                          </p:val>
                                        </p:tav>
                                      </p:tavLst>
                                    </p:anim>
                                    <p:animEffect transition="in" filter="wipe(down)">
                                      <p:cBhvr>
                                        <p:cTn id="37" dur="500"/>
                                        <p:tgtEl>
                                          <p:spTgt spid="4"/>
                                        </p:tgtEl>
                                      </p:cBhvr>
                                    </p:animEffect>
                                  </p:childTnLst>
                                </p:cTn>
                              </p:par>
                            </p:childTnLst>
                          </p:cTn>
                        </p:par>
                        <p:par>
                          <p:cTn id="38" fill="hold">
                            <p:stCondLst>
                              <p:cond delay="3000"/>
                            </p:stCondLst>
                            <p:childTnLst>
                              <p:par>
                                <p:cTn id="39" presetID="12" presetClass="entr" presetSubtype="4" fill="hold" nodeType="afterEffect">
                                  <p:stCondLst>
                                    <p:cond delay="1000"/>
                                  </p:stCondLst>
                                  <p:childTnLst>
                                    <p:set>
                                      <p:cBhvr>
                                        <p:cTn id="40" dur="1" fill="hold">
                                          <p:stCondLst>
                                            <p:cond delay="0"/>
                                          </p:stCondLst>
                                        </p:cTn>
                                        <p:tgtEl>
                                          <p:spTgt spid="35"/>
                                        </p:tgtEl>
                                        <p:attrNameLst>
                                          <p:attrName>style.visibility</p:attrName>
                                        </p:attrNameLst>
                                      </p:cBhvr>
                                      <p:to>
                                        <p:strVal val="visible"/>
                                      </p:to>
                                    </p:set>
                                    <p:anim calcmode="lin" valueType="num">
                                      <p:cBhvr additive="base">
                                        <p:cTn id="41" dur="500"/>
                                        <p:tgtEl>
                                          <p:spTgt spid="35"/>
                                        </p:tgtEl>
                                        <p:attrNameLst>
                                          <p:attrName>ppt_y</p:attrName>
                                        </p:attrNameLst>
                                      </p:cBhvr>
                                      <p:tavLst>
                                        <p:tav tm="0">
                                          <p:val>
                                            <p:strVal val="#ppt_y+#ppt_h*1.125000"/>
                                          </p:val>
                                        </p:tav>
                                        <p:tav tm="100000">
                                          <p:val>
                                            <p:strVal val="#ppt_y"/>
                                          </p:val>
                                        </p:tav>
                                      </p:tavLst>
                                    </p:anim>
                                    <p:animEffect transition="in" filter="wipe(up)">
                                      <p:cBhvr>
                                        <p:cTn id="42" dur="500"/>
                                        <p:tgtEl>
                                          <p:spTgt spid="35"/>
                                        </p:tgtEl>
                                      </p:cBhvr>
                                    </p:animEffect>
                                  </p:childTnLst>
                                </p:cTn>
                              </p:par>
                            </p:childTnLst>
                          </p:cTn>
                        </p:par>
                        <p:par>
                          <p:cTn id="43" fill="hold">
                            <p:stCondLst>
                              <p:cond delay="4500"/>
                            </p:stCondLst>
                            <p:childTnLst>
                              <p:par>
                                <p:cTn id="44" presetID="12" presetClass="entr" presetSubtype="4" fill="hold" grpId="0" nodeType="afterEffect">
                                  <p:stCondLst>
                                    <p:cond delay="0"/>
                                  </p:stCondLst>
                                  <p:childTnLst>
                                    <p:set>
                                      <p:cBhvr>
                                        <p:cTn id="45" dur="1" fill="hold">
                                          <p:stCondLst>
                                            <p:cond delay="0"/>
                                          </p:stCondLst>
                                        </p:cTn>
                                        <p:tgtEl>
                                          <p:spTgt spid="2"/>
                                        </p:tgtEl>
                                        <p:attrNameLst>
                                          <p:attrName>style.visibility</p:attrName>
                                        </p:attrNameLst>
                                      </p:cBhvr>
                                      <p:to>
                                        <p:strVal val="visible"/>
                                      </p:to>
                                    </p:set>
                                    <p:anim calcmode="lin" valueType="num">
                                      <p:cBhvr additive="base">
                                        <p:cTn id="46" dur="500"/>
                                        <p:tgtEl>
                                          <p:spTgt spid="2"/>
                                        </p:tgtEl>
                                        <p:attrNameLst>
                                          <p:attrName>ppt_y</p:attrName>
                                        </p:attrNameLst>
                                      </p:cBhvr>
                                      <p:tavLst>
                                        <p:tav tm="0">
                                          <p:val>
                                            <p:strVal val="#ppt_y+#ppt_h*1.125000"/>
                                          </p:val>
                                        </p:tav>
                                        <p:tav tm="100000">
                                          <p:val>
                                            <p:strVal val="#ppt_y"/>
                                          </p:val>
                                        </p:tav>
                                      </p:tavLst>
                                    </p:anim>
                                    <p:animEffect transition="in" filter="wipe(up)">
                                      <p:cBhvr>
                                        <p:cTn id="47" dur="500"/>
                                        <p:tgtEl>
                                          <p:spTgt spid="2"/>
                                        </p:tgtEl>
                                      </p:cBhvr>
                                    </p:animEffect>
                                  </p:childTnLst>
                                </p:cTn>
                              </p:par>
                            </p:childTnLst>
                          </p:cTn>
                        </p:par>
                        <p:par>
                          <p:cTn id="48" fill="hold">
                            <p:stCondLst>
                              <p:cond delay="5000"/>
                            </p:stCondLst>
                            <p:childTnLst>
                              <p:par>
                                <p:cTn id="49" presetID="12" presetClass="entr" presetSubtype="1" fill="hold" nodeType="afterEffect">
                                  <p:stCondLst>
                                    <p:cond delay="1000"/>
                                  </p:stCondLst>
                                  <p:childTnLst>
                                    <p:set>
                                      <p:cBhvr>
                                        <p:cTn id="50" dur="1" fill="hold">
                                          <p:stCondLst>
                                            <p:cond delay="0"/>
                                          </p:stCondLst>
                                        </p:cTn>
                                        <p:tgtEl>
                                          <p:spTgt spid="24"/>
                                        </p:tgtEl>
                                        <p:attrNameLst>
                                          <p:attrName>style.visibility</p:attrName>
                                        </p:attrNameLst>
                                      </p:cBhvr>
                                      <p:to>
                                        <p:strVal val="visible"/>
                                      </p:to>
                                    </p:set>
                                    <p:anim calcmode="lin" valueType="num">
                                      <p:cBhvr additive="base">
                                        <p:cTn id="51" dur="500"/>
                                        <p:tgtEl>
                                          <p:spTgt spid="24"/>
                                        </p:tgtEl>
                                        <p:attrNameLst>
                                          <p:attrName>ppt_y</p:attrName>
                                        </p:attrNameLst>
                                      </p:cBhvr>
                                      <p:tavLst>
                                        <p:tav tm="0">
                                          <p:val>
                                            <p:strVal val="#ppt_y-#ppt_h*1.125000"/>
                                          </p:val>
                                        </p:tav>
                                        <p:tav tm="100000">
                                          <p:val>
                                            <p:strVal val="#ppt_y"/>
                                          </p:val>
                                        </p:tav>
                                      </p:tavLst>
                                    </p:anim>
                                    <p:animEffect transition="in" filter="wipe(down)">
                                      <p:cBhvr>
                                        <p:cTn id="52" dur="500"/>
                                        <p:tgtEl>
                                          <p:spTgt spid="24"/>
                                        </p:tgtEl>
                                      </p:cBhvr>
                                    </p:animEffect>
                                  </p:childTnLst>
                                </p:cTn>
                              </p:par>
                            </p:childTnLst>
                          </p:cTn>
                        </p:par>
                        <p:par>
                          <p:cTn id="53" fill="hold">
                            <p:stCondLst>
                              <p:cond delay="6500"/>
                            </p:stCondLst>
                            <p:childTnLst>
                              <p:par>
                                <p:cTn id="54" presetID="12" presetClass="entr" presetSubtype="2" fill="hold" grpId="0" nodeType="afterEffect">
                                  <p:stCondLst>
                                    <p:cond delay="1000"/>
                                  </p:stCondLst>
                                  <p:childTnLst>
                                    <p:set>
                                      <p:cBhvr>
                                        <p:cTn id="55" dur="1" fill="hold">
                                          <p:stCondLst>
                                            <p:cond delay="0"/>
                                          </p:stCondLst>
                                        </p:cTn>
                                        <p:tgtEl>
                                          <p:spTgt spid="7"/>
                                        </p:tgtEl>
                                        <p:attrNameLst>
                                          <p:attrName>style.visibility</p:attrName>
                                        </p:attrNameLst>
                                      </p:cBhvr>
                                      <p:to>
                                        <p:strVal val="visible"/>
                                      </p:to>
                                    </p:set>
                                    <p:anim calcmode="lin" valueType="num">
                                      <p:cBhvr additive="base">
                                        <p:cTn id="56" dur="500"/>
                                        <p:tgtEl>
                                          <p:spTgt spid="7"/>
                                        </p:tgtEl>
                                        <p:attrNameLst>
                                          <p:attrName>ppt_x</p:attrName>
                                        </p:attrNameLst>
                                      </p:cBhvr>
                                      <p:tavLst>
                                        <p:tav tm="0">
                                          <p:val>
                                            <p:strVal val="#ppt_x+#ppt_w*1.125000"/>
                                          </p:val>
                                        </p:tav>
                                        <p:tav tm="100000">
                                          <p:val>
                                            <p:strVal val="#ppt_x"/>
                                          </p:val>
                                        </p:tav>
                                      </p:tavLst>
                                    </p:anim>
                                    <p:animEffect transition="in" filter="wipe(left)">
                                      <p:cBhvr>
                                        <p:cTn id="57" dur="500"/>
                                        <p:tgtEl>
                                          <p:spTgt spid="7"/>
                                        </p:tgtEl>
                                      </p:cBhvr>
                                    </p:animEffect>
                                  </p:childTnLst>
                                  <p:subTnLst>
                                    <p:set>
                                      <p:cBhvr override="childStyle">
                                        <p:cTn dur="1" fill="hold" display="0" masterRel="nextClick" afterEffect="1"/>
                                        <p:tgtEl>
                                          <p:spTgt spid="7"/>
                                        </p:tgtEl>
                                        <p:attrNameLst>
                                          <p:attrName>style.visibility</p:attrName>
                                        </p:attrNameLst>
                                      </p:cBhvr>
                                      <p:to>
                                        <p:strVal val="hidden"/>
                                      </p:to>
                                    </p:set>
                                  </p:subTnLst>
                                </p:cTn>
                              </p:par>
                            </p:childTnLst>
                          </p:cTn>
                        </p:par>
                      </p:childTnLst>
                    </p:cTn>
                  </p:par>
                  <p:par>
                    <p:cTn id="58" fill="hold">
                      <p:stCondLst>
                        <p:cond delay="indefinite"/>
                      </p:stCondLst>
                      <p:childTnLst>
                        <p:par>
                          <p:cTn id="59" fill="hold">
                            <p:stCondLst>
                              <p:cond delay="0"/>
                            </p:stCondLst>
                            <p:childTnLst>
                              <p:par>
                                <p:cTn id="60" presetID="12" presetClass="entr" presetSubtype="8" fill="hold" grpId="0" nodeType="clickEffect">
                                  <p:stCondLst>
                                    <p:cond delay="0"/>
                                  </p:stCondLst>
                                  <p:childTnLst>
                                    <p:set>
                                      <p:cBhvr>
                                        <p:cTn id="61" dur="1" fill="hold">
                                          <p:stCondLst>
                                            <p:cond delay="0"/>
                                          </p:stCondLst>
                                        </p:cTn>
                                        <p:tgtEl>
                                          <p:spTgt spid="11"/>
                                        </p:tgtEl>
                                        <p:attrNameLst>
                                          <p:attrName>style.visibility</p:attrName>
                                        </p:attrNameLst>
                                      </p:cBhvr>
                                      <p:to>
                                        <p:strVal val="visible"/>
                                      </p:to>
                                    </p:set>
                                    <p:anim calcmode="lin" valueType="num">
                                      <p:cBhvr additive="base">
                                        <p:cTn id="62" dur="500"/>
                                        <p:tgtEl>
                                          <p:spTgt spid="11"/>
                                        </p:tgtEl>
                                        <p:attrNameLst>
                                          <p:attrName>ppt_x</p:attrName>
                                        </p:attrNameLst>
                                      </p:cBhvr>
                                      <p:tavLst>
                                        <p:tav tm="0">
                                          <p:val>
                                            <p:strVal val="#ppt_x-#ppt_w*1.125000"/>
                                          </p:val>
                                        </p:tav>
                                        <p:tav tm="100000">
                                          <p:val>
                                            <p:strVal val="#ppt_x"/>
                                          </p:val>
                                        </p:tav>
                                      </p:tavLst>
                                    </p:anim>
                                    <p:animEffect transition="in" filter="wipe(right)">
                                      <p:cBhvr>
                                        <p:cTn id="63" dur="500"/>
                                        <p:tgtEl>
                                          <p:spTgt spid="11"/>
                                        </p:tgtEl>
                                      </p:cBhvr>
                                    </p:animEffect>
                                  </p:childTnLst>
                                </p:cTn>
                              </p:par>
                            </p:childTnLst>
                          </p:cTn>
                        </p:par>
                        <p:par>
                          <p:cTn id="64" fill="hold">
                            <p:stCondLst>
                              <p:cond delay="500"/>
                            </p:stCondLst>
                            <p:childTnLst>
                              <p:par>
                                <p:cTn id="65" presetID="12" presetClass="entr" presetSubtype="8" fill="hold" nodeType="afterEffect">
                                  <p:stCondLst>
                                    <p:cond delay="0"/>
                                  </p:stCondLst>
                                  <p:childTnLst>
                                    <p:set>
                                      <p:cBhvr>
                                        <p:cTn id="66" dur="1" fill="hold">
                                          <p:stCondLst>
                                            <p:cond delay="0"/>
                                          </p:stCondLst>
                                        </p:cTn>
                                        <p:tgtEl>
                                          <p:spTgt spid="23"/>
                                        </p:tgtEl>
                                        <p:attrNameLst>
                                          <p:attrName>style.visibility</p:attrName>
                                        </p:attrNameLst>
                                      </p:cBhvr>
                                      <p:to>
                                        <p:strVal val="visible"/>
                                      </p:to>
                                    </p:set>
                                    <p:anim calcmode="lin" valueType="num">
                                      <p:cBhvr additive="base">
                                        <p:cTn id="67" dur="500"/>
                                        <p:tgtEl>
                                          <p:spTgt spid="23"/>
                                        </p:tgtEl>
                                        <p:attrNameLst>
                                          <p:attrName>ppt_x</p:attrName>
                                        </p:attrNameLst>
                                      </p:cBhvr>
                                      <p:tavLst>
                                        <p:tav tm="0">
                                          <p:val>
                                            <p:strVal val="#ppt_x-#ppt_w*1.125000"/>
                                          </p:val>
                                        </p:tav>
                                        <p:tav tm="100000">
                                          <p:val>
                                            <p:strVal val="#ppt_x"/>
                                          </p:val>
                                        </p:tav>
                                      </p:tavLst>
                                    </p:anim>
                                    <p:animEffect transition="in" filter="wipe(right)">
                                      <p:cBhvr>
                                        <p:cTn id="68" dur="500"/>
                                        <p:tgtEl>
                                          <p:spTgt spid="23"/>
                                        </p:tgtEl>
                                      </p:cBhvr>
                                    </p:animEffect>
                                  </p:childTnLst>
                                </p:cTn>
                              </p:par>
                            </p:childTnLst>
                          </p:cTn>
                        </p:par>
                        <p:par>
                          <p:cTn id="69" fill="hold">
                            <p:stCondLst>
                              <p:cond delay="1000"/>
                            </p:stCondLst>
                            <p:childTnLst>
                              <p:par>
                                <p:cTn id="70" presetID="12" presetClass="entr" presetSubtype="1" fill="hold" grpId="0" nodeType="afterEffect">
                                  <p:stCondLst>
                                    <p:cond delay="1000"/>
                                  </p:stCondLst>
                                  <p:childTnLst>
                                    <p:set>
                                      <p:cBhvr>
                                        <p:cTn id="71" dur="1" fill="hold">
                                          <p:stCondLst>
                                            <p:cond delay="0"/>
                                          </p:stCondLst>
                                        </p:cTn>
                                        <p:tgtEl>
                                          <p:spTgt spid="20"/>
                                        </p:tgtEl>
                                        <p:attrNameLst>
                                          <p:attrName>style.visibility</p:attrName>
                                        </p:attrNameLst>
                                      </p:cBhvr>
                                      <p:to>
                                        <p:strVal val="visible"/>
                                      </p:to>
                                    </p:set>
                                    <p:anim calcmode="lin" valueType="num">
                                      <p:cBhvr additive="base">
                                        <p:cTn id="72" dur="500"/>
                                        <p:tgtEl>
                                          <p:spTgt spid="20"/>
                                        </p:tgtEl>
                                        <p:attrNameLst>
                                          <p:attrName>ppt_y</p:attrName>
                                        </p:attrNameLst>
                                      </p:cBhvr>
                                      <p:tavLst>
                                        <p:tav tm="0">
                                          <p:val>
                                            <p:strVal val="#ppt_y-#ppt_h*1.125000"/>
                                          </p:val>
                                        </p:tav>
                                        <p:tav tm="100000">
                                          <p:val>
                                            <p:strVal val="#ppt_y"/>
                                          </p:val>
                                        </p:tav>
                                      </p:tavLst>
                                    </p:anim>
                                    <p:animEffect transition="in" filter="wipe(down)">
                                      <p:cBhvr>
                                        <p:cTn id="73" dur="500"/>
                                        <p:tgtEl>
                                          <p:spTgt spid="20"/>
                                        </p:tgtEl>
                                      </p:cBhvr>
                                    </p:animEffect>
                                  </p:childTnLst>
                                </p:cTn>
                              </p:par>
                            </p:childTnLst>
                          </p:cTn>
                        </p:par>
                        <p:par>
                          <p:cTn id="74" fill="hold">
                            <p:stCondLst>
                              <p:cond delay="2500"/>
                            </p:stCondLst>
                            <p:childTnLst>
                              <p:par>
                                <p:cTn id="75" presetID="12" presetClass="entr" presetSubtype="1" fill="hold" grpId="0" nodeType="afterEffect">
                                  <p:stCondLst>
                                    <p:cond delay="0"/>
                                  </p:stCondLst>
                                  <p:childTnLst>
                                    <p:set>
                                      <p:cBhvr>
                                        <p:cTn id="76" dur="1" fill="hold">
                                          <p:stCondLst>
                                            <p:cond delay="0"/>
                                          </p:stCondLst>
                                        </p:cTn>
                                        <p:tgtEl>
                                          <p:spTgt spid="21"/>
                                        </p:tgtEl>
                                        <p:attrNameLst>
                                          <p:attrName>style.visibility</p:attrName>
                                        </p:attrNameLst>
                                      </p:cBhvr>
                                      <p:to>
                                        <p:strVal val="visible"/>
                                      </p:to>
                                    </p:set>
                                    <p:anim calcmode="lin" valueType="num">
                                      <p:cBhvr additive="base">
                                        <p:cTn id="77" dur="500"/>
                                        <p:tgtEl>
                                          <p:spTgt spid="21"/>
                                        </p:tgtEl>
                                        <p:attrNameLst>
                                          <p:attrName>ppt_y</p:attrName>
                                        </p:attrNameLst>
                                      </p:cBhvr>
                                      <p:tavLst>
                                        <p:tav tm="0">
                                          <p:val>
                                            <p:strVal val="#ppt_y-#ppt_h*1.125000"/>
                                          </p:val>
                                        </p:tav>
                                        <p:tav tm="100000">
                                          <p:val>
                                            <p:strVal val="#ppt_y"/>
                                          </p:val>
                                        </p:tav>
                                      </p:tavLst>
                                    </p:anim>
                                    <p:animEffect transition="in" filter="wipe(down)">
                                      <p:cBhvr>
                                        <p:cTn id="78" dur="500"/>
                                        <p:tgtEl>
                                          <p:spTgt spid="21"/>
                                        </p:tgtEl>
                                      </p:cBhvr>
                                    </p:animEffect>
                                  </p:childTnLst>
                                </p:cTn>
                              </p:par>
                            </p:childTnLst>
                          </p:cTn>
                        </p:par>
                        <p:par>
                          <p:cTn id="79" fill="hold">
                            <p:stCondLst>
                              <p:cond delay="3000"/>
                            </p:stCondLst>
                            <p:childTnLst>
                              <p:par>
                                <p:cTn id="80" presetID="12" presetClass="entr" presetSubtype="4" fill="hold" nodeType="afterEffect">
                                  <p:stCondLst>
                                    <p:cond delay="1000"/>
                                  </p:stCondLst>
                                  <p:childTnLst>
                                    <p:set>
                                      <p:cBhvr>
                                        <p:cTn id="81" dur="1" fill="hold">
                                          <p:stCondLst>
                                            <p:cond delay="0"/>
                                          </p:stCondLst>
                                        </p:cTn>
                                        <p:tgtEl>
                                          <p:spTgt spid="12"/>
                                        </p:tgtEl>
                                        <p:attrNameLst>
                                          <p:attrName>style.visibility</p:attrName>
                                        </p:attrNameLst>
                                      </p:cBhvr>
                                      <p:to>
                                        <p:strVal val="visible"/>
                                      </p:to>
                                    </p:set>
                                    <p:anim calcmode="lin" valueType="num">
                                      <p:cBhvr additive="base">
                                        <p:cTn id="82" dur="500"/>
                                        <p:tgtEl>
                                          <p:spTgt spid="12"/>
                                        </p:tgtEl>
                                        <p:attrNameLst>
                                          <p:attrName>ppt_y</p:attrName>
                                        </p:attrNameLst>
                                      </p:cBhvr>
                                      <p:tavLst>
                                        <p:tav tm="0">
                                          <p:val>
                                            <p:strVal val="#ppt_y+#ppt_h*1.125000"/>
                                          </p:val>
                                        </p:tav>
                                        <p:tav tm="100000">
                                          <p:val>
                                            <p:strVal val="#ppt_y"/>
                                          </p:val>
                                        </p:tav>
                                      </p:tavLst>
                                    </p:anim>
                                    <p:animEffect transition="in" filter="wipe(up)">
                                      <p:cBhvr>
                                        <p:cTn id="83" dur="500"/>
                                        <p:tgtEl>
                                          <p:spTgt spid="12"/>
                                        </p:tgtEl>
                                      </p:cBhvr>
                                    </p:animEffect>
                                  </p:childTnLst>
                                </p:cTn>
                              </p:par>
                            </p:childTnLst>
                          </p:cTn>
                        </p:par>
                        <p:par>
                          <p:cTn id="84" fill="hold">
                            <p:stCondLst>
                              <p:cond delay="4500"/>
                            </p:stCondLst>
                            <p:childTnLst>
                              <p:par>
                                <p:cTn id="85" presetID="12" presetClass="entr" presetSubtype="4" fill="hold" grpId="0" nodeType="afterEffect">
                                  <p:stCondLst>
                                    <p:cond delay="0"/>
                                  </p:stCondLst>
                                  <p:childTnLst>
                                    <p:set>
                                      <p:cBhvr>
                                        <p:cTn id="86" dur="1" fill="hold">
                                          <p:stCondLst>
                                            <p:cond delay="0"/>
                                          </p:stCondLst>
                                        </p:cTn>
                                        <p:tgtEl>
                                          <p:spTgt spid="9"/>
                                        </p:tgtEl>
                                        <p:attrNameLst>
                                          <p:attrName>style.visibility</p:attrName>
                                        </p:attrNameLst>
                                      </p:cBhvr>
                                      <p:to>
                                        <p:strVal val="visible"/>
                                      </p:to>
                                    </p:set>
                                    <p:anim calcmode="lin" valueType="num">
                                      <p:cBhvr additive="base">
                                        <p:cTn id="87" dur="500"/>
                                        <p:tgtEl>
                                          <p:spTgt spid="9"/>
                                        </p:tgtEl>
                                        <p:attrNameLst>
                                          <p:attrName>ppt_y</p:attrName>
                                        </p:attrNameLst>
                                      </p:cBhvr>
                                      <p:tavLst>
                                        <p:tav tm="0">
                                          <p:val>
                                            <p:strVal val="#ppt_y+#ppt_h*1.125000"/>
                                          </p:val>
                                        </p:tav>
                                        <p:tav tm="100000">
                                          <p:val>
                                            <p:strVal val="#ppt_y"/>
                                          </p:val>
                                        </p:tav>
                                      </p:tavLst>
                                    </p:anim>
                                    <p:animEffect transition="in" filter="wipe(up)">
                                      <p:cBhvr>
                                        <p:cTn id="88" dur="500"/>
                                        <p:tgtEl>
                                          <p:spTgt spid="9"/>
                                        </p:tgtEl>
                                      </p:cBhvr>
                                    </p:animEffect>
                                  </p:childTnLst>
                                </p:cTn>
                              </p:par>
                            </p:childTnLst>
                          </p:cTn>
                        </p:par>
                        <p:par>
                          <p:cTn id="89" fill="hold">
                            <p:stCondLst>
                              <p:cond delay="5000"/>
                            </p:stCondLst>
                            <p:childTnLst>
                              <p:par>
                                <p:cTn id="90" presetID="12" presetClass="entr" presetSubtype="1" fill="hold" nodeType="afterEffect">
                                  <p:stCondLst>
                                    <p:cond delay="1000"/>
                                  </p:stCondLst>
                                  <p:childTnLst>
                                    <p:set>
                                      <p:cBhvr>
                                        <p:cTn id="91" dur="1" fill="hold">
                                          <p:stCondLst>
                                            <p:cond delay="0"/>
                                          </p:stCondLst>
                                        </p:cTn>
                                        <p:tgtEl>
                                          <p:spTgt spid="27"/>
                                        </p:tgtEl>
                                        <p:attrNameLst>
                                          <p:attrName>style.visibility</p:attrName>
                                        </p:attrNameLst>
                                      </p:cBhvr>
                                      <p:to>
                                        <p:strVal val="visible"/>
                                      </p:to>
                                    </p:set>
                                    <p:anim calcmode="lin" valueType="num">
                                      <p:cBhvr additive="base">
                                        <p:cTn id="92" dur="500"/>
                                        <p:tgtEl>
                                          <p:spTgt spid="27"/>
                                        </p:tgtEl>
                                        <p:attrNameLst>
                                          <p:attrName>ppt_y</p:attrName>
                                        </p:attrNameLst>
                                      </p:cBhvr>
                                      <p:tavLst>
                                        <p:tav tm="0">
                                          <p:val>
                                            <p:strVal val="#ppt_y-#ppt_h*1.125000"/>
                                          </p:val>
                                        </p:tav>
                                        <p:tav tm="100000">
                                          <p:val>
                                            <p:strVal val="#ppt_y"/>
                                          </p:val>
                                        </p:tav>
                                      </p:tavLst>
                                    </p:anim>
                                    <p:animEffect transition="in" filter="wipe(down)">
                                      <p:cBhvr>
                                        <p:cTn id="93" dur="500"/>
                                        <p:tgtEl>
                                          <p:spTgt spid="27"/>
                                        </p:tgtEl>
                                      </p:cBhvr>
                                    </p:animEffect>
                                  </p:childTnLst>
                                </p:cTn>
                              </p:par>
                            </p:childTnLst>
                          </p:cTn>
                        </p:par>
                        <p:par>
                          <p:cTn id="94" fill="hold">
                            <p:stCondLst>
                              <p:cond delay="6500"/>
                            </p:stCondLst>
                            <p:childTnLst>
                              <p:par>
                                <p:cTn id="95" presetID="12" presetClass="entr" presetSubtype="1" fill="hold" nodeType="afterEffect">
                                  <p:stCondLst>
                                    <p:cond delay="2000"/>
                                  </p:stCondLst>
                                  <p:childTnLst>
                                    <p:set>
                                      <p:cBhvr>
                                        <p:cTn id="96" dur="1" fill="hold">
                                          <p:stCondLst>
                                            <p:cond delay="0"/>
                                          </p:stCondLst>
                                        </p:cTn>
                                        <p:tgtEl>
                                          <p:spTgt spid="44"/>
                                        </p:tgtEl>
                                        <p:attrNameLst>
                                          <p:attrName>style.visibility</p:attrName>
                                        </p:attrNameLst>
                                      </p:cBhvr>
                                      <p:to>
                                        <p:strVal val="visible"/>
                                      </p:to>
                                    </p:set>
                                    <p:anim calcmode="lin" valueType="num">
                                      <p:cBhvr additive="base">
                                        <p:cTn id="97" dur="500"/>
                                        <p:tgtEl>
                                          <p:spTgt spid="44"/>
                                        </p:tgtEl>
                                        <p:attrNameLst>
                                          <p:attrName>ppt_y</p:attrName>
                                        </p:attrNameLst>
                                      </p:cBhvr>
                                      <p:tavLst>
                                        <p:tav tm="0">
                                          <p:val>
                                            <p:strVal val="#ppt_y-#ppt_h*1.125000"/>
                                          </p:val>
                                        </p:tav>
                                        <p:tav tm="100000">
                                          <p:val>
                                            <p:strVal val="#ppt_y"/>
                                          </p:val>
                                        </p:tav>
                                      </p:tavLst>
                                    </p:anim>
                                    <p:animEffect transition="in" filter="wipe(down)">
                                      <p:cBhvr>
                                        <p:cTn id="98" dur="500"/>
                                        <p:tgtEl>
                                          <p:spTgt spid="44"/>
                                        </p:tgtEl>
                                      </p:cBhvr>
                                    </p:animEffect>
                                  </p:childTnLst>
                                </p:cTn>
                              </p:par>
                            </p:childTnLst>
                          </p:cTn>
                        </p:par>
                        <p:par>
                          <p:cTn id="99" fill="hold">
                            <p:stCondLst>
                              <p:cond delay="9000"/>
                            </p:stCondLst>
                            <p:childTnLst>
                              <p:par>
                                <p:cTn id="100" presetID="12" presetClass="entr" presetSubtype="8" fill="hold" grpId="0" nodeType="afterEffect">
                                  <p:stCondLst>
                                    <p:cond delay="1000"/>
                                  </p:stCondLst>
                                  <p:childTnLst>
                                    <p:set>
                                      <p:cBhvr>
                                        <p:cTn id="101" dur="1" fill="hold">
                                          <p:stCondLst>
                                            <p:cond delay="0"/>
                                          </p:stCondLst>
                                        </p:cTn>
                                        <p:tgtEl>
                                          <p:spTgt spid="3"/>
                                        </p:tgtEl>
                                        <p:attrNameLst>
                                          <p:attrName>style.visibility</p:attrName>
                                        </p:attrNameLst>
                                      </p:cBhvr>
                                      <p:to>
                                        <p:strVal val="visible"/>
                                      </p:to>
                                    </p:set>
                                    <p:anim calcmode="lin" valueType="num">
                                      <p:cBhvr additive="base">
                                        <p:cTn id="102" dur="500"/>
                                        <p:tgtEl>
                                          <p:spTgt spid="3"/>
                                        </p:tgtEl>
                                        <p:attrNameLst>
                                          <p:attrName>ppt_x</p:attrName>
                                        </p:attrNameLst>
                                      </p:cBhvr>
                                      <p:tavLst>
                                        <p:tav tm="0">
                                          <p:val>
                                            <p:strVal val="#ppt_x-#ppt_w*1.125000"/>
                                          </p:val>
                                        </p:tav>
                                        <p:tav tm="100000">
                                          <p:val>
                                            <p:strVal val="#ppt_x"/>
                                          </p:val>
                                        </p:tav>
                                      </p:tavLst>
                                    </p:anim>
                                    <p:animEffect transition="in" filter="wipe(right)">
                                      <p:cBhvr>
                                        <p:cTn id="103" dur="500"/>
                                        <p:tgtEl>
                                          <p:spTgt spid="3"/>
                                        </p:tgtEl>
                                      </p:cBhvr>
                                    </p:animEffect>
                                  </p:childTnLst>
                                </p:cTn>
                              </p:par>
                            </p:childTnLst>
                          </p:cTn>
                        </p:par>
                        <p:par>
                          <p:cTn id="104" fill="hold">
                            <p:stCondLst>
                              <p:cond delay="10500"/>
                            </p:stCondLst>
                            <p:childTnLst>
                              <p:par>
                                <p:cTn id="105" presetID="12" presetClass="entr" presetSubtype="8" fill="hold" grpId="0" nodeType="afterEffect">
                                  <p:stCondLst>
                                    <p:cond delay="0"/>
                                  </p:stCondLst>
                                  <p:childTnLst>
                                    <p:set>
                                      <p:cBhvr>
                                        <p:cTn id="106" dur="1" fill="hold">
                                          <p:stCondLst>
                                            <p:cond delay="0"/>
                                          </p:stCondLst>
                                        </p:cTn>
                                        <p:tgtEl>
                                          <p:spTgt spid="30"/>
                                        </p:tgtEl>
                                        <p:attrNameLst>
                                          <p:attrName>style.visibility</p:attrName>
                                        </p:attrNameLst>
                                      </p:cBhvr>
                                      <p:to>
                                        <p:strVal val="visible"/>
                                      </p:to>
                                    </p:set>
                                    <p:anim calcmode="lin" valueType="num">
                                      <p:cBhvr additive="base">
                                        <p:cTn id="107" dur="500"/>
                                        <p:tgtEl>
                                          <p:spTgt spid="30"/>
                                        </p:tgtEl>
                                        <p:attrNameLst>
                                          <p:attrName>ppt_x</p:attrName>
                                        </p:attrNameLst>
                                      </p:cBhvr>
                                      <p:tavLst>
                                        <p:tav tm="0">
                                          <p:val>
                                            <p:strVal val="#ppt_x-#ppt_w*1.125000"/>
                                          </p:val>
                                        </p:tav>
                                        <p:tav tm="100000">
                                          <p:val>
                                            <p:strVal val="#ppt_x"/>
                                          </p:val>
                                        </p:tav>
                                      </p:tavLst>
                                    </p:anim>
                                    <p:animEffect transition="in" filter="wipe(right)">
                                      <p:cBhvr>
                                        <p:cTn id="108" dur="500"/>
                                        <p:tgtEl>
                                          <p:spTgt spid="30"/>
                                        </p:tgtEl>
                                      </p:cBhvr>
                                    </p:animEffect>
                                  </p:childTnLst>
                                </p:cTn>
                              </p:par>
                            </p:childTnLst>
                          </p:cTn>
                        </p:par>
                        <p:par>
                          <p:cTn id="109" fill="hold">
                            <p:stCondLst>
                              <p:cond delay="11000"/>
                            </p:stCondLst>
                            <p:childTnLst>
                              <p:par>
                                <p:cTn id="110" presetID="12" presetClass="entr" presetSubtype="8" fill="hold" grpId="0" nodeType="afterEffect">
                                  <p:stCondLst>
                                    <p:cond delay="1000"/>
                                  </p:stCondLst>
                                  <p:childTnLst>
                                    <p:set>
                                      <p:cBhvr>
                                        <p:cTn id="111" dur="1" fill="hold">
                                          <p:stCondLst>
                                            <p:cond delay="0"/>
                                          </p:stCondLst>
                                        </p:cTn>
                                        <p:tgtEl>
                                          <p:spTgt spid="31"/>
                                        </p:tgtEl>
                                        <p:attrNameLst>
                                          <p:attrName>style.visibility</p:attrName>
                                        </p:attrNameLst>
                                      </p:cBhvr>
                                      <p:to>
                                        <p:strVal val="visible"/>
                                      </p:to>
                                    </p:set>
                                    <p:anim calcmode="lin" valueType="num">
                                      <p:cBhvr additive="base">
                                        <p:cTn id="112" dur="500"/>
                                        <p:tgtEl>
                                          <p:spTgt spid="31"/>
                                        </p:tgtEl>
                                        <p:attrNameLst>
                                          <p:attrName>ppt_x</p:attrName>
                                        </p:attrNameLst>
                                      </p:cBhvr>
                                      <p:tavLst>
                                        <p:tav tm="0">
                                          <p:val>
                                            <p:strVal val="#ppt_x-#ppt_w*1.125000"/>
                                          </p:val>
                                        </p:tav>
                                        <p:tav tm="100000">
                                          <p:val>
                                            <p:strVal val="#ppt_x"/>
                                          </p:val>
                                        </p:tav>
                                      </p:tavLst>
                                    </p:anim>
                                    <p:animEffect transition="in" filter="wipe(right)">
                                      <p:cBhvr>
                                        <p:cTn id="113" dur="500"/>
                                        <p:tgtEl>
                                          <p:spTgt spid="31"/>
                                        </p:tgtEl>
                                      </p:cBhvr>
                                    </p:animEffect>
                                  </p:childTnLst>
                                </p:cTn>
                              </p:par>
                            </p:childTnLst>
                          </p:cTn>
                        </p:par>
                        <p:par>
                          <p:cTn id="114" fill="hold">
                            <p:stCondLst>
                              <p:cond delay="12500"/>
                            </p:stCondLst>
                            <p:childTnLst>
                              <p:par>
                                <p:cTn id="115" presetID="12" presetClass="entr" presetSubtype="8" fill="hold" grpId="0" nodeType="afterEffect">
                                  <p:stCondLst>
                                    <p:cond delay="1000"/>
                                  </p:stCondLst>
                                  <p:childTnLst>
                                    <p:set>
                                      <p:cBhvr>
                                        <p:cTn id="116" dur="1" fill="hold">
                                          <p:stCondLst>
                                            <p:cond delay="0"/>
                                          </p:stCondLst>
                                        </p:cTn>
                                        <p:tgtEl>
                                          <p:spTgt spid="43"/>
                                        </p:tgtEl>
                                        <p:attrNameLst>
                                          <p:attrName>style.visibility</p:attrName>
                                        </p:attrNameLst>
                                      </p:cBhvr>
                                      <p:to>
                                        <p:strVal val="visible"/>
                                      </p:to>
                                    </p:set>
                                    <p:anim calcmode="lin" valueType="num">
                                      <p:cBhvr additive="base">
                                        <p:cTn id="117" dur="500"/>
                                        <p:tgtEl>
                                          <p:spTgt spid="43"/>
                                        </p:tgtEl>
                                        <p:attrNameLst>
                                          <p:attrName>ppt_x</p:attrName>
                                        </p:attrNameLst>
                                      </p:cBhvr>
                                      <p:tavLst>
                                        <p:tav tm="0">
                                          <p:val>
                                            <p:strVal val="#ppt_x-#ppt_w*1.125000"/>
                                          </p:val>
                                        </p:tav>
                                        <p:tav tm="100000">
                                          <p:val>
                                            <p:strVal val="#ppt_x"/>
                                          </p:val>
                                        </p:tav>
                                      </p:tavLst>
                                    </p:anim>
                                    <p:animEffect transition="in" filter="wipe(right)">
                                      <p:cBhvr>
                                        <p:cTn id="118" dur="500"/>
                                        <p:tgtEl>
                                          <p:spTgt spid="43"/>
                                        </p:tgtEl>
                                      </p:cBhvr>
                                    </p:animEffect>
                                  </p:childTnLst>
                                </p:cTn>
                              </p:par>
                            </p:childTnLst>
                          </p:cTn>
                        </p:par>
                        <p:par>
                          <p:cTn id="119" fill="hold">
                            <p:stCondLst>
                              <p:cond delay="14000"/>
                            </p:stCondLst>
                            <p:childTnLst>
                              <p:par>
                                <p:cTn id="120" presetID="12" presetClass="entr" presetSubtype="8" fill="hold" grpId="0" nodeType="afterEffect">
                                  <p:stCondLst>
                                    <p:cond delay="0"/>
                                  </p:stCondLst>
                                  <p:childTnLst>
                                    <p:set>
                                      <p:cBhvr>
                                        <p:cTn id="121" dur="1" fill="hold">
                                          <p:stCondLst>
                                            <p:cond delay="0"/>
                                          </p:stCondLst>
                                        </p:cTn>
                                        <p:tgtEl>
                                          <p:spTgt spid="5"/>
                                        </p:tgtEl>
                                        <p:attrNameLst>
                                          <p:attrName>style.visibility</p:attrName>
                                        </p:attrNameLst>
                                      </p:cBhvr>
                                      <p:to>
                                        <p:strVal val="visible"/>
                                      </p:to>
                                    </p:set>
                                    <p:anim calcmode="lin" valueType="num">
                                      <p:cBhvr additive="base">
                                        <p:cTn id="122" dur="500"/>
                                        <p:tgtEl>
                                          <p:spTgt spid="5"/>
                                        </p:tgtEl>
                                        <p:attrNameLst>
                                          <p:attrName>ppt_x</p:attrName>
                                        </p:attrNameLst>
                                      </p:cBhvr>
                                      <p:tavLst>
                                        <p:tav tm="0">
                                          <p:val>
                                            <p:strVal val="#ppt_x-#ppt_w*1.125000"/>
                                          </p:val>
                                        </p:tav>
                                        <p:tav tm="100000">
                                          <p:val>
                                            <p:strVal val="#ppt_x"/>
                                          </p:val>
                                        </p:tav>
                                      </p:tavLst>
                                    </p:anim>
                                    <p:animEffect transition="in" filter="wipe(right)">
                                      <p:cBhvr>
                                        <p:cTn id="123" dur="500"/>
                                        <p:tgtEl>
                                          <p:spTgt spid="5"/>
                                        </p:tgtEl>
                                      </p:cBhvr>
                                    </p:animEffect>
                                  </p:childTnLst>
                                </p:cTn>
                              </p:par>
                            </p:childTnLst>
                          </p:cTn>
                        </p:par>
                        <p:par>
                          <p:cTn id="124" fill="hold">
                            <p:stCondLst>
                              <p:cond delay="14500"/>
                            </p:stCondLst>
                            <p:childTnLst>
                              <p:par>
                                <p:cTn id="125" presetID="12" presetClass="entr" presetSubtype="2" fill="hold" grpId="0" nodeType="afterEffect">
                                  <p:stCondLst>
                                    <p:cond delay="2000"/>
                                  </p:stCondLst>
                                  <p:childTnLst>
                                    <p:set>
                                      <p:cBhvr>
                                        <p:cTn id="126" dur="1" fill="hold">
                                          <p:stCondLst>
                                            <p:cond delay="0"/>
                                          </p:stCondLst>
                                        </p:cTn>
                                        <p:tgtEl>
                                          <p:spTgt spid="10"/>
                                        </p:tgtEl>
                                        <p:attrNameLst>
                                          <p:attrName>style.visibility</p:attrName>
                                        </p:attrNameLst>
                                      </p:cBhvr>
                                      <p:to>
                                        <p:strVal val="visible"/>
                                      </p:to>
                                    </p:set>
                                    <p:anim calcmode="lin" valueType="num">
                                      <p:cBhvr additive="base">
                                        <p:cTn id="127" dur="500"/>
                                        <p:tgtEl>
                                          <p:spTgt spid="10"/>
                                        </p:tgtEl>
                                        <p:attrNameLst>
                                          <p:attrName>ppt_x</p:attrName>
                                        </p:attrNameLst>
                                      </p:cBhvr>
                                      <p:tavLst>
                                        <p:tav tm="0">
                                          <p:val>
                                            <p:strVal val="#ppt_x+#ppt_w*1.125000"/>
                                          </p:val>
                                        </p:tav>
                                        <p:tav tm="100000">
                                          <p:val>
                                            <p:strVal val="#ppt_x"/>
                                          </p:val>
                                        </p:tav>
                                      </p:tavLst>
                                    </p:anim>
                                    <p:animEffect transition="in" filter="wipe(left)">
                                      <p:cBhvr>
                                        <p:cTn id="128" dur="500"/>
                                        <p:tgtEl>
                                          <p:spTgt spid="10"/>
                                        </p:tgtEl>
                                      </p:cBhvr>
                                    </p:animEffect>
                                  </p:childTnLst>
                                </p:cTn>
                              </p:par>
                            </p:childTnLst>
                          </p:cTn>
                        </p:par>
                        <p:par>
                          <p:cTn id="129" fill="hold">
                            <p:stCondLst>
                              <p:cond delay="17000"/>
                            </p:stCondLst>
                            <p:childTnLst>
                              <p:par>
                                <p:cTn id="130" presetID="12" presetClass="entr" presetSubtype="8" fill="hold" grpId="0" nodeType="afterEffect">
                                  <p:stCondLst>
                                    <p:cond delay="1000"/>
                                  </p:stCondLst>
                                  <p:childTnLst>
                                    <p:set>
                                      <p:cBhvr>
                                        <p:cTn id="131" dur="1" fill="hold">
                                          <p:stCondLst>
                                            <p:cond delay="0"/>
                                          </p:stCondLst>
                                        </p:cTn>
                                        <p:tgtEl>
                                          <p:spTgt spid="32"/>
                                        </p:tgtEl>
                                        <p:attrNameLst>
                                          <p:attrName>style.visibility</p:attrName>
                                        </p:attrNameLst>
                                      </p:cBhvr>
                                      <p:to>
                                        <p:strVal val="visible"/>
                                      </p:to>
                                    </p:set>
                                    <p:anim calcmode="lin" valueType="num">
                                      <p:cBhvr additive="base">
                                        <p:cTn id="132" dur="500"/>
                                        <p:tgtEl>
                                          <p:spTgt spid="32"/>
                                        </p:tgtEl>
                                        <p:attrNameLst>
                                          <p:attrName>ppt_x</p:attrName>
                                        </p:attrNameLst>
                                      </p:cBhvr>
                                      <p:tavLst>
                                        <p:tav tm="0">
                                          <p:val>
                                            <p:strVal val="#ppt_x-#ppt_w*1.125000"/>
                                          </p:val>
                                        </p:tav>
                                        <p:tav tm="100000">
                                          <p:val>
                                            <p:strVal val="#ppt_x"/>
                                          </p:val>
                                        </p:tav>
                                      </p:tavLst>
                                    </p:anim>
                                    <p:animEffect transition="in" filter="wipe(right)">
                                      <p:cBhvr>
                                        <p:cTn id="133" dur="500"/>
                                        <p:tgtEl>
                                          <p:spTgt spid="32"/>
                                        </p:tgtEl>
                                      </p:cBhvr>
                                    </p:animEffect>
                                  </p:childTnLst>
                                </p:cTn>
                              </p:par>
                            </p:childTnLst>
                          </p:cTn>
                        </p:par>
                        <p:par>
                          <p:cTn id="134" fill="hold">
                            <p:stCondLst>
                              <p:cond delay="18500"/>
                            </p:stCondLst>
                            <p:childTnLst>
                              <p:par>
                                <p:cTn id="135" presetID="12" presetClass="entr" presetSubtype="8" fill="hold" grpId="0" nodeType="afterEffect">
                                  <p:stCondLst>
                                    <p:cond delay="0"/>
                                  </p:stCondLst>
                                  <p:childTnLst>
                                    <p:set>
                                      <p:cBhvr>
                                        <p:cTn id="136" dur="1" fill="hold">
                                          <p:stCondLst>
                                            <p:cond delay="0"/>
                                          </p:stCondLst>
                                        </p:cTn>
                                        <p:tgtEl>
                                          <p:spTgt spid="33"/>
                                        </p:tgtEl>
                                        <p:attrNameLst>
                                          <p:attrName>style.visibility</p:attrName>
                                        </p:attrNameLst>
                                      </p:cBhvr>
                                      <p:to>
                                        <p:strVal val="visible"/>
                                      </p:to>
                                    </p:set>
                                    <p:anim calcmode="lin" valueType="num">
                                      <p:cBhvr additive="base">
                                        <p:cTn id="137" dur="500"/>
                                        <p:tgtEl>
                                          <p:spTgt spid="33"/>
                                        </p:tgtEl>
                                        <p:attrNameLst>
                                          <p:attrName>ppt_x</p:attrName>
                                        </p:attrNameLst>
                                      </p:cBhvr>
                                      <p:tavLst>
                                        <p:tav tm="0">
                                          <p:val>
                                            <p:strVal val="#ppt_x-#ppt_w*1.125000"/>
                                          </p:val>
                                        </p:tav>
                                        <p:tav tm="100000">
                                          <p:val>
                                            <p:strVal val="#ppt_x"/>
                                          </p:val>
                                        </p:tav>
                                      </p:tavLst>
                                    </p:anim>
                                    <p:animEffect transition="in" filter="wipe(right)">
                                      <p:cBhvr>
                                        <p:cTn id="138"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utoUpdateAnimBg="0"/>
      <p:bldP spid="5" grpId="0" autoUpdateAnimBg="0"/>
      <p:bldP spid="6" grpId="0" animBg="1"/>
      <p:bldP spid="7" grpId="0" animBg="1"/>
      <p:bldP spid="8" grpId="0" animBg="1"/>
      <p:bldP spid="9" grpId="0" animBg="1"/>
      <p:bldP spid="10" grpId="0" animBg="1"/>
      <p:bldP spid="11" grpId="0" animBg="1"/>
      <p:bldP spid="20" grpId="0" animBg="1"/>
      <p:bldP spid="21" grpId="0" autoUpdateAnimBg="0"/>
      <p:bldP spid="30" grpId="0" autoUpdateAnimBg="0"/>
      <p:bldP spid="31" grpId="0" animBg="1"/>
      <p:bldP spid="32" grpId="0" animBg="1"/>
      <p:bldP spid="33" grpId="0" autoUpdateAnimBg="0"/>
      <p:bldP spid="34" grpId="0" animBg="1"/>
      <p:bldP spid="43" grpId="0" animBg="1"/>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687388" y="2466975"/>
            <a:ext cx="7772400" cy="2871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p>
            <a:pPr marL="342900" indent="-342900"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where</a:t>
            </a:r>
          </a:p>
          <a:p>
            <a:pPr marL="342900" indent="-342900"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Book Antiqua" pitchFamily="18" charset="0"/>
              </a:rPr>
              <a:t>z</a:t>
            </a:r>
            <a:r>
              <a:rPr lang="en-US" sz="2400" i="1" baseline="-25000">
                <a:effectLst>
                  <a:outerShdw blurRad="38100" dist="38100" dir="2700000" algn="tl">
                    <a:srgbClr val="000000"/>
                  </a:outerShdw>
                </a:effectLst>
                <a:latin typeface="Symbol" pitchFamily="18" charset="2"/>
              </a:rPr>
              <a:t></a:t>
            </a:r>
            <a:r>
              <a:rPr lang="en-US" sz="2400" baseline="-25000">
                <a:effectLst>
                  <a:outerShdw blurRad="38100" dist="38100" dir="2700000" algn="tl">
                    <a:srgbClr val="000000"/>
                  </a:outerShdw>
                </a:effectLst>
                <a:latin typeface="Book Antiqua" pitchFamily="18" charset="0"/>
              </a:rPr>
              <a:t> </a:t>
            </a: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Book Antiqua" pitchFamily="18" charset="0"/>
              </a:rPr>
              <a:t>z</a:t>
            </a:r>
            <a:r>
              <a:rPr lang="en-US" sz="2400">
                <a:effectLst>
                  <a:outerShdw blurRad="38100" dist="38100" dir="2700000" algn="tl">
                    <a:srgbClr val="000000"/>
                  </a:outerShdw>
                </a:effectLst>
                <a:latin typeface="Book Antiqua" pitchFamily="18" charset="0"/>
              </a:rPr>
              <a:t> value providing an area of </a:t>
            </a:r>
            <a:r>
              <a:rPr lang="en-US" sz="2400" i="1">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  in the tail</a:t>
            </a:r>
          </a:p>
          <a:p>
            <a:pPr marL="342900" indent="-342900"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Book Antiqua" pitchFamily="18" charset="0"/>
              </a:rPr>
              <a:t>z</a:t>
            </a:r>
            <a:r>
              <a:rPr lang="en-US" sz="2400" i="1" baseline="-25000">
                <a:effectLst>
                  <a:outerShdw blurRad="38100" dist="38100" dir="2700000" algn="tl">
                    <a:srgbClr val="000000"/>
                  </a:outerShdw>
                </a:effectLst>
                <a:latin typeface="Symbol" pitchFamily="18" charset="2"/>
              </a:rPr>
              <a:t></a:t>
            </a:r>
            <a:r>
              <a:rPr lang="en-US" sz="2400" baseline="-25000">
                <a:effectLst>
                  <a:outerShdw blurRad="38100" dist="38100" dir="2700000" algn="tl">
                    <a:srgbClr val="000000"/>
                  </a:outerShdw>
                </a:effectLst>
                <a:latin typeface="Book Antiqua" pitchFamily="18" charset="0"/>
              </a:rPr>
              <a:t> </a:t>
            </a: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Book Antiqua" pitchFamily="18" charset="0"/>
              </a:rPr>
              <a:t>z</a:t>
            </a:r>
            <a:r>
              <a:rPr lang="en-US" sz="2400">
                <a:effectLst>
                  <a:outerShdw blurRad="38100" dist="38100" dir="2700000" algn="tl">
                    <a:srgbClr val="000000"/>
                  </a:outerShdw>
                </a:effectLst>
                <a:latin typeface="Book Antiqua" pitchFamily="18" charset="0"/>
              </a:rPr>
              <a:t> value providing an area of </a:t>
            </a:r>
            <a:r>
              <a:rPr lang="en-US" sz="2400" i="1">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  in the tail</a:t>
            </a:r>
          </a:p>
          <a:p>
            <a:pPr marL="342900" indent="-342900"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Symbol" pitchFamily="18" charset="2"/>
              </a:rPr>
              <a:t> </a:t>
            </a:r>
            <a:r>
              <a:rPr lang="en-US" sz="2400">
                <a:effectLst>
                  <a:outerShdw blurRad="38100" dist="38100" dir="2700000" algn="tl">
                    <a:srgbClr val="000000"/>
                  </a:outerShdw>
                </a:effectLst>
                <a:latin typeface="Book Antiqua" pitchFamily="18" charset="0"/>
              </a:rPr>
              <a:t>= population standard deviation</a:t>
            </a:r>
          </a:p>
          <a:p>
            <a:pPr marL="342900" indent="-342900"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Symbol" pitchFamily="18" charset="2"/>
              </a:rPr>
              <a:t></a:t>
            </a:r>
            <a:r>
              <a:rPr lang="en-US" sz="2400" baseline="-25000">
                <a:effectLst>
                  <a:outerShdw blurRad="38100" dist="38100" dir="2700000" algn="tl">
                    <a:srgbClr val="000000"/>
                  </a:outerShdw>
                </a:effectLst>
                <a:latin typeface="Book Antiqua" pitchFamily="18" charset="0"/>
              </a:rPr>
              <a:t>0</a:t>
            </a:r>
            <a:r>
              <a:rPr lang="en-US" sz="2400">
                <a:effectLst>
                  <a:outerShdw blurRad="38100" dist="38100" dir="2700000" algn="tl">
                    <a:srgbClr val="000000"/>
                  </a:outerShdw>
                </a:effectLst>
                <a:latin typeface="Book Antiqua" pitchFamily="18" charset="0"/>
              </a:rPr>
              <a:t> = value of the population mean in </a:t>
            </a:r>
            <a:r>
              <a:rPr lang="en-US" sz="2400" i="1">
                <a:effectLst>
                  <a:outerShdw blurRad="38100" dist="38100" dir="2700000" algn="tl">
                    <a:srgbClr val="000000"/>
                  </a:outerShdw>
                </a:effectLst>
                <a:latin typeface="Book Antiqua" pitchFamily="18" charset="0"/>
              </a:rPr>
              <a:t>H</a:t>
            </a:r>
            <a:r>
              <a:rPr lang="en-US" sz="2400" baseline="-25000">
                <a:effectLst>
                  <a:outerShdw blurRad="38100" dist="38100" dir="2700000" algn="tl">
                    <a:srgbClr val="000000"/>
                  </a:outerShdw>
                </a:effectLst>
                <a:latin typeface="Book Antiqua" pitchFamily="18" charset="0"/>
              </a:rPr>
              <a:t>0</a:t>
            </a:r>
            <a:endParaRPr lang="en-US" sz="2400">
              <a:effectLst>
                <a:outerShdw blurRad="38100" dist="38100" dir="2700000" algn="tl">
                  <a:srgbClr val="000000"/>
                </a:outerShdw>
              </a:effectLst>
              <a:latin typeface="Book Antiqua" pitchFamily="18" charset="0"/>
            </a:endParaRPr>
          </a:p>
          <a:p>
            <a:pPr marL="342900" indent="-342900"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Symbol" pitchFamily="18" charset="2"/>
              </a:rPr>
              <a:t></a:t>
            </a:r>
            <a:r>
              <a:rPr lang="en-US" sz="2400" baseline="-25000">
                <a:effectLst>
                  <a:outerShdw blurRad="38100" dist="38100" dir="2700000" algn="tl">
                    <a:srgbClr val="000000"/>
                  </a:outerShdw>
                </a:effectLst>
                <a:latin typeface="Book Antiqua" pitchFamily="18" charset="0"/>
              </a:rPr>
              <a:t>a </a:t>
            </a:r>
            <a:r>
              <a:rPr lang="en-US" sz="2400">
                <a:effectLst>
                  <a:outerShdw blurRad="38100" dist="38100" dir="2700000" algn="tl">
                    <a:srgbClr val="000000"/>
                  </a:outerShdw>
                </a:effectLst>
                <a:latin typeface="Book Antiqua" pitchFamily="18" charset="0"/>
              </a:rPr>
              <a:t>= value of the population mean used for the		        Type II error</a:t>
            </a:r>
          </a:p>
        </p:txBody>
      </p:sp>
      <p:sp>
        <p:nvSpPr>
          <p:cNvPr id="3" name="Rectangle 3"/>
          <p:cNvSpPr>
            <a:spLocks noChangeArrowheads="1"/>
          </p:cNvSpPr>
          <p:nvPr/>
        </p:nvSpPr>
        <p:spPr bwMode="auto">
          <a:xfrm>
            <a:off x="3316288" y="1289050"/>
            <a:ext cx="2427287" cy="118745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graphicFrame>
        <p:nvGraphicFramePr>
          <p:cNvPr id="4" name="Object 4">
            <a:hlinkClick r:id="" action="ppaction://ole?verb=0"/>
          </p:cNvPr>
          <p:cNvGraphicFramePr>
            <a:graphicFrameLocks/>
          </p:cNvGraphicFramePr>
          <p:nvPr/>
        </p:nvGraphicFramePr>
        <p:xfrm>
          <a:off x="3513138" y="1447800"/>
          <a:ext cx="2084387" cy="928688"/>
        </p:xfrm>
        <a:graphic>
          <a:graphicData uri="http://schemas.openxmlformats.org/presentationml/2006/ole">
            <mc:AlternateContent xmlns:mc="http://schemas.openxmlformats.org/markup-compatibility/2006">
              <mc:Choice xmlns:v="urn:schemas-microsoft-com:vml" Requires="v">
                <p:oleObj spid="_x0000_s336911" name="Equation" r:id="rId3" imgW="2082600" imgH="927000" progId="Equation.DSMT4">
                  <p:embed/>
                </p:oleObj>
              </mc:Choice>
              <mc:Fallback>
                <p:oleObj name="Equation" r:id="rId3" imgW="2082600" imgH="927000" progId="Equation.DSMT4">
                  <p:embed/>
                  <p:pic>
                    <p:nvPicPr>
                      <p:cNvPr id="0" nam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13138" y="1447800"/>
                        <a:ext cx="2084387" cy="928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Rectangle 5"/>
          <p:cNvSpPr>
            <a:spLocks noChangeArrowheads="1"/>
          </p:cNvSpPr>
          <p:nvPr/>
        </p:nvSpPr>
        <p:spPr bwMode="auto">
          <a:xfrm>
            <a:off x="476250" y="152400"/>
            <a:ext cx="8191500" cy="814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Determining the Sample Size for a Hypothesis Test About a Population Mean</a:t>
            </a:r>
          </a:p>
        </p:txBody>
      </p:sp>
      <p:sp>
        <p:nvSpPr>
          <p:cNvPr id="6" name="Text Box 6"/>
          <p:cNvSpPr txBox="1">
            <a:spLocks noChangeArrowheads="1"/>
          </p:cNvSpPr>
          <p:nvPr/>
        </p:nvSpPr>
        <p:spPr bwMode="auto">
          <a:xfrm>
            <a:off x="936625" y="5310188"/>
            <a:ext cx="72310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2400">
                <a:effectLst>
                  <a:outerShdw blurRad="38100" dist="38100" dir="2700000" algn="tl">
                    <a:srgbClr val="000000"/>
                  </a:outerShdw>
                </a:effectLst>
                <a:latin typeface="Book Antiqua" pitchFamily="18" charset="0"/>
              </a:rPr>
              <a:t>Note:  In a two-tailed hypothesis test, use </a:t>
            </a:r>
            <a:r>
              <a:rPr lang="en-US" sz="2400" i="1">
                <a:effectLst>
                  <a:outerShdw blurRad="38100" dist="38100" dir="2700000" algn="tl">
                    <a:srgbClr val="000000"/>
                  </a:outerShdw>
                </a:effectLst>
                <a:latin typeface="Book Antiqua" pitchFamily="18" charset="0"/>
              </a:rPr>
              <a:t>z</a:t>
            </a:r>
            <a:r>
              <a:rPr lang="en-US" sz="2400" i="1" baseline="-25000">
                <a:effectLst>
                  <a:outerShdw blurRad="38100" dist="38100" dir="2700000" algn="tl">
                    <a:srgbClr val="000000"/>
                  </a:outerShdw>
                </a:effectLst>
                <a:latin typeface="Symbol" pitchFamily="18" charset="2"/>
              </a:rPr>
              <a:t></a:t>
            </a:r>
            <a:r>
              <a:rPr lang="en-US" sz="2400" baseline="-25000">
                <a:effectLst>
                  <a:outerShdw blurRad="38100" dist="38100" dir="2700000" algn="tl">
                    <a:srgbClr val="000000"/>
                  </a:outerShdw>
                </a:effectLst>
                <a:latin typeface="Book Antiqua" pitchFamily="18" charset="0"/>
              </a:rPr>
              <a:t> /2</a:t>
            </a:r>
            <a:r>
              <a:rPr lang="en-US" sz="2400">
                <a:effectLst>
                  <a:outerShdw blurRad="38100" dist="38100" dir="2700000" algn="tl">
                    <a:srgbClr val="000000"/>
                  </a:outerShdw>
                </a:effectLst>
                <a:latin typeface="Book Antiqua" pitchFamily="18" charset="0"/>
              </a:rPr>
              <a:t> not </a:t>
            </a:r>
            <a:r>
              <a:rPr lang="en-US" sz="2400" i="1">
                <a:effectLst>
                  <a:outerShdw blurRad="38100" dist="38100" dir="2700000" algn="tl">
                    <a:srgbClr val="000000"/>
                  </a:outerShdw>
                </a:effectLst>
                <a:latin typeface="Book Antiqua" pitchFamily="18" charset="0"/>
              </a:rPr>
              <a:t>z</a:t>
            </a:r>
            <a:r>
              <a:rPr lang="en-US" sz="2400" i="1" baseline="-25000">
                <a:effectLst>
                  <a:outerShdw blurRad="38100" dist="38100" dir="2700000" algn="tl">
                    <a:srgbClr val="000000"/>
                  </a:outerShdw>
                </a:effectLst>
                <a:latin typeface="Symbol" pitchFamily="18" charset="2"/>
              </a:rPr>
              <a:t></a:t>
            </a:r>
          </a:p>
        </p:txBody>
      </p:sp>
      <p:sp>
        <p:nvSpPr>
          <p:cNvPr id="7" name="AutoShape 7"/>
          <p:cNvSpPr>
            <a:spLocks noChangeArrowheads="1"/>
          </p:cNvSpPr>
          <p:nvPr/>
        </p:nvSpPr>
        <p:spPr bwMode="auto">
          <a:xfrm rot="5400000">
            <a:off x="2946400" y="18224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extLst>
      <p:ext uri="{BB962C8B-B14F-4D97-AF65-F5344CB8AC3E}">
        <p14:creationId xmlns:p14="http://schemas.microsoft.com/office/powerpoint/2010/main" val="2169575919"/>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p:tgtEl>
                                          <p:spTgt spid="7"/>
                                        </p:tgtEl>
                                        <p:attrNameLst>
                                          <p:attrName>ppt_x</p:attrName>
                                        </p:attrNameLst>
                                      </p:cBhvr>
                                      <p:tavLst>
                                        <p:tav tm="0">
                                          <p:val>
                                            <p:strVal val="#ppt_x-#ppt_w*1.125000"/>
                                          </p:val>
                                        </p:tav>
                                        <p:tav tm="100000">
                                          <p:val>
                                            <p:strVal val="#ppt_x"/>
                                          </p:val>
                                        </p:tav>
                                      </p:tavLst>
                                    </p:anim>
                                    <p:animEffect transition="in" filter="wipe(right)">
                                      <p:cBhvr>
                                        <p:cTn id="8" dur="500"/>
                                        <p:tgtEl>
                                          <p:spTgt spid="7"/>
                                        </p:tgtEl>
                                      </p:cBhvr>
                                    </p:animEffect>
                                  </p:childTnLst>
                                  <p:subTnLst>
                                    <p:set>
                                      <p:cBhvr override="childStyle">
                                        <p:cTn dur="1" fill="hold" display="0" masterRel="nextClick" afterEffect="1"/>
                                        <p:tgtEl>
                                          <p:spTgt spid="7"/>
                                        </p:tgtEl>
                                        <p:attrNameLst>
                                          <p:attrName>style.visibility</p:attrName>
                                        </p:attrNameLst>
                                      </p:cBhvr>
                                      <p:to>
                                        <p:strVal val="hidden"/>
                                      </p:to>
                                    </p:set>
                                  </p:subTnLst>
                                </p:cTn>
                              </p:par>
                            </p:childTnLst>
                          </p:cTn>
                        </p:par>
                      </p:childTnLst>
                    </p:cTn>
                  </p:par>
                  <p:par>
                    <p:cTn id="9" fill="hold">
                      <p:stCondLst>
                        <p:cond delay="indefinite"/>
                      </p:stCondLst>
                      <p:childTnLst>
                        <p:par>
                          <p:cTn id="10" fill="hold">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dissolve">
                                      <p:cBhvr>
                                        <p:cTn id="13" dur="500"/>
                                        <p:tgtEl>
                                          <p:spTgt spid="3"/>
                                        </p:tgtEl>
                                      </p:cBhvr>
                                    </p:animEffect>
                                  </p:childTnLst>
                                </p:cTn>
                              </p:par>
                            </p:childTnLst>
                          </p:cTn>
                        </p:par>
                        <p:par>
                          <p:cTn id="14" fill="hold">
                            <p:stCondLst>
                              <p:cond delay="500"/>
                            </p:stCondLst>
                            <p:childTnLst>
                              <p:par>
                                <p:cTn id="15" presetID="23" presetClass="entr" presetSubtype="272" fill="hold" nodeType="afterEffect">
                                  <p:stCondLst>
                                    <p:cond delay="1000"/>
                                  </p:stCondLst>
                                  <p:childTnLst>
                                    <p:set>
                                      <p:cBhvr>
                                        <p:cTn id="16" dur="1" fill="hold">
                                          <p:stCondLst>
                                            <p:cond delay="0"/>
                                          </p:stCondLst>
                                        </p:cTn>
                                        <p:tgtEl>
                                          <p:spTgt spid="4"/>
                                        </p:tgtEl>
                                        <p:attrNameLst>
                                          <p:attrName>style.visibility</p:attrName>
                                        </p:attrNameLst>
                                      </p:cBhvr>
                                      <p:to>
                                        <p:strVal val="visible"/>
                                      </p:to>
                                    </p:set>
                                    <p:anim calcmode="lin" valueType="num">
                                      <p:cBhvr>
                                        <p:cTn id="17" dur="500" fill="hold"/>
                                        <p:tgtEl>
                                          <p:spTgt spid="4"/>
                                        </p:tgtEl>
                                        <p:attrNameLst>
                                          <p:attrName>ppt_w</p:attrName>
                                        </p:attrNameLst>
                                      </p:cBhvr>
                                      <p:tavLst>
                                        <p:tav tm="0">
                                          <p:val>
                                            <p:strVal val="2/3*#ppt_w"/>
                                          </p:val>
                                        </p:tav>
                                        <p:tav tm="100000">
                                          <p:val>
                                            <p:strVal val="#ppt_w"/>
                                          </p:val>
                                        </p:tav>
                                      </p:tavLst>
                                    </p:anim>
                                    <p:anim calcmode="lin" valueType="num">
                                      <p:cBhvr>
                                        <p:cTn id="18" dur="500" fill="hold"/>
                                        <p:tgtEl>
                                          <p:spTgt spid="4"/>
                                        </p:tgtEl>
                                        <p:attrNameLst>
                                          <p:attrName>ppt_h</p:attrName>
                                        </p:attrNameLst>
                                      </p:cBhvr>
                                      <p:tavLst>
                                        <p:tav tm="0">
                                          <p:val>
                                            <p:strVal val="2/3*#ppt_h"/>
                                          </p:val>
                                        </p:tav>
                                        <p:tav tm="100000">
                                          <p:val>
                                            <p:strVal val="#ppt_h"/>
                                          </p:val>
                                        </p:tav>
                                      </p:tavLst>
                                    </p:anim>
                                  </p:childTnLst>
                                </p:cTn>
                              </p:par>
                            </p:childTnLst>
                          </p:cTn>
                        </p:par>
                        <p:par>
                          <p:cTn id="19" fill="hold">
                            <p:stCondLst>
                              <p:cond delay="2000"/>
                            </p:stCondLst>
                            <p:childTnLst>
                              <p:par>
                                <p:cTn id="20" presetID="12" presetClass="entr" presetSubtype="1" fill="hold" grpId="0" nodeType="afterEffect">
                                  <p:stCondLst>
                                    <p:cond delay="2000"/>
                                  </p:stCondLst>
                                  <p:childTnLst>
                                    <p:set>
                                      <p:cBhvr>
                                        <p:cTn id="21" dur="1" fill="hold">
                                          <p:stCondLst>
                                            <p:cond delay="0"/>
                                          </p:stCondLst>
                                        </p:cTn>
                                        <p:tgtEl>
                                          <p:spTgt spid="2"/>
                                        </p:tgtEl>
                                        <p:attrNameLst>
                                          <p:attrName>style.visibility</p:attrName>
                                        </p:attrNameLst>
                                      </p:cBhvr>
                                      <p:to>
                                        <p:strVal val="visible"/>
                                      </p:to>
                                    </p:set>
                                    <p:anim calcmode="lin" valueType="num">
                                      <p:cBhvr additive="base">
                                        <p:cTn id="22" dur="500"/>
                                        <p:tgtEl>
                                          <p:spTgt spid="2"/>
                                        </p:tgtEl>
                                        <p:attrNameLst>
                                          <p:attrName>ppt_y</p:attrName>
                                        </p:attrNameLst>
                                      </p:cBhvr>
                                      <p:tavLst>
                                        <p:tav tm="0">
                                          <p:val>
                                            <p:strVal val="#ppt_y-#ppt_h*1.125000"/>
                                          </p:val>
                                        </p:tav>
                                        <p:tav tm="100000">
                                          <p:val>
                                            <p:strVal val="#ppt_y"/>
                                          </p:val>
                                        </p:tav>
                                      </p:tavLst>
                                    </p:anim>
                                    <p:animEffect transition="in" filter="wipe(down)">
                                      <p:cBhvr>
                                        <p:cTn id="23" dur="500"/>
                                        <p:tgtEl>
                                          <p:spTgt spid="2"/>
                                        </p:tgtEl>
                                      </p:cBhvr>
                                    </p:animEffect>
                                  </p:childTnLst>
                                </p:cTn>
                              </p:par>
                            </p:childTnLst>
                          </p:cTn>
                        </p:par>
                        <p:par>
                          <p:cTn id="24" fill="hold">
                            <p:stCondLst>
                              <p:cond delay="4500"/>
                            </p:stCondLst>
                            <p:childTnLst>
                              <p:par>
                                <p:cTn id="25" presetID="12" presetClass="entr" presetSubtype="1" fill="hold" grpId="0" nodeType="afterEffect">
                                  <p:stCondLst>
                                    <p:cond delay="3000"/>
                                  </p:stCondLst>
                                  <p:childTnLst>
                                    <p:set>
                                      <p:cBhvr>
                                        <p:cTn id="26" dur="1" fill="hold">
                                          <p:stCondLst>
                                            <p:cond delay="0"/>
                                          </p:stCondLst>
                                        </p:cTn>
                                        <p:tgtEl>
                                          <p:spTgt spid="6"/>
                                        </p:tgtEl>
                                        <p:attrNameLst>
                                          <p:attrName>style.visibility</p:attrName>
                                        </p:attrNameLst>
                                      </p:cBhvr>
                                      <p:to>
                                        <p:strVal val="visible"/>
                                      </p:to>
                                    </p:set>
                                    <p:anim calcmode="lin" valueType="num">
                                      <p:cBhvr additive="base">
                                        <p:cTn id="27" dur="500"/>
                                        <p:tgtEl>
                                          <p:spTgt spid="6"/>
                                        </p:tgtEl>
                                        <p:attrNameLst>
                                          <p:attrName>ppt_y</p:attrName>
                                        </p:attrNameLst>
                                      </p:cBhvr>
                                      <p:tavLst>
                                        <p:tav tm="0">
                                          <p:val>
                                            <p:strVal val="#ppt_y-#ppt_h*1.125000"/>
                                          </p:val>
                                        </p:tav>
                                        <p:tav tm="100000">
                                          <p:val>
                                            <p:strVal val="#ppt_y"/>
                                          </p:val>
                                        </p:tav>
                                      </p:tavLst>
                                    </p:anim>
                                    <p:animEffect transition="in" filter="wipe(down)">
                                      <p:cBhvr>
                                        <p:cTn id="2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utoUpdateAnimBg="0"/>
      <p:bldP spid="3" grpId="0" animBg="1"/>
      <p:bldP spid="6" grpId="0" autoUpdateAnimBg="0"/>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703262" y="1087438"/>
            <a:ext cx="8008937" cy="574675"/>
          </a:xfrm>
          <a:prstGeom prst="rect">
            <a:avLst/>
          </a:prstGeom>
          <a:noFill/>
          <a:ln/>
        </p:spPr>
        <p:txBody>
          <a:bodyPr/>
          <a:lstStyle/>
          <a:p>
            <a:pPr marL="342900" marR="0" lvl="0" indent="-342900" algn="l" defTabSz="914400" rtl="0" eaLnBrk="0" fontAlgn="base" latinLnBrk="0" hangingPunct="0">
              <a:lnSpc>
                <a:spcPct val="100000"/>
              </a:lnSpc>
              <a:spcBef>
                <a:spcPct val="20000"/>
              </a:spcBef>
              <a:spcAft>
                <a:spcPct val="0"/>
              </a:spcAft>
              <a:buClr>
                <a:srgbClr val="66FFFF"/>
              </a:buClr>
              <a:buSzPct val="75000"/>
              <a:buFont typeface="Monotype Sorts" pitchFamily="2" charset="2"/>
              <a:buChar char="n"/>
              <a:tabLst/>
              <a:defRPr/>
            </a:pPr>
            <a:r>
              <a:rPr kumimoji="0" lang="en-US" sz="2400" b="0" i="0" u="none" strike="noStrike" kern="0" cap="none" spc="0" normalizeH="0" baseline="0" noProof="0" dirty="0">
                <a:ln>
                  <a:noFill/>
                </a:ln>
                <a:solidFill>
                  <a:srgbClr val="66FFFF"/>
                </a:solidFill>
                <a:effectLst>
                  <a:outerShdw blurRad="38100" dist="38100" dir="2700000" algn="tl">
                    <a:srgbClr val="000000"/>
                  </a:outerShdw>
                </a:effectLst>
                <a:uLnTx/>
                <a:uFillTx/>
                <a:latin typeface="+mn-lt"/>
                <a:ea typeface="+mn-ea"/>
                <a:cs typeface="+mn-cs"/>
              </a:rPr>
              <a:t>Alternative Hypothesis as a Research Hypothesis</a:t>
            </a:r>
            <a:endParaRPr kumimoji="0" lang="en-US" sz="2400" b="0" i="0" u="none" strike="noStrike" kern="0" cap="none" spc="0" normalizeH="0" baseline="0" noProof="0" dirty="0">
              <a:ln>
                <a:noFill/>
              </a:ln>
              <a:solidFill>
                <a:schemeClr val="tx1"/>
              </a:solidFill>
              <a:effectLst>
                <a:outerShdw blurRad="38100" dist="38100" dir="2700000" algn="tl">
                  <a:srgbClr val="000000"/>
                </a:outerShdw>
              </a:effectLst>
              <a:uLnTx/>
              <a:uFillTx/>
              <a:latin typeface="+mn-lt"/>
              <a:ea typeface="+mn-ea"/>
              <a:cs typeface="+mn-cs"/>
            </a:endParaRPr>
          </a:p>
        </p:txBody>
      </p:sp>
      <p:sp>
        <p:nvSpPr>
          <p:cNvPr id="3" name="Rectangle 3"/>
          <p:cNvSpPr txBox="1">
            <a:spLocks noChangeArrowheads="1"/>
          </p:cNvSpPr>
          <p:nvPr/>
        </p:nvSpPr>
        <p:spPr>
          <a:xfrm>
            <a:off x="684213" y="188913"/>
            <a:ext cx="7772400" cy="642937"/>
          </a:xfrm>
          <a:prstGeom prst="rect">
            <a:avLst/>
          </a:prstGeom>
          <a:noFill/>
          <a:ln/>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800" b="0" i="0" u="none" strike="noStrike" kern="0" cap="none" spc="0" normalizeH="0" baseline="0" noProof="0" dirty="0">
                <a:ln>
                  <a:noFill/>
                </a:ln>
                <a:solidFill>
                  <a:srgbClr val="66FFFF"/>
                </a:solidFill>
                <a:effectLst>
                  <a:outerShdw blurRad="38100" dist="38100" dir="2700000" algn="tl">
                    <a:srgbClr val="000000"/>
                  </a:outerShdw>
                </a:effectLst>
                <a:uLnTx/>
                <a:uFillTx/>
                <a:latin typeface="+mj-lt"/>
                <a:ea typeface="+mj-ea"/>
                <a:cs typeface="+mj-cs"/>
              </a:rPr>
              <a:t>Developing Null and Alternative Hypotheses</a:t>
            </a:r>
          </a:p>
        </p:txBody>
      </p:sp>
      <p:sp>
        <p:nvSpPr>
          <p:cNvPr id="4" name="Rectangle 5"/>
          <p:cNvSpPr>
            <a:spLocks noChangeArrowheads="1"/>
          </p:cNvSpPr>
          <p:nvPr/>
        </p:nvSpPr>
        <p:spPr bwMode="auto">
          <a:xfrm>
            <a:off x="1009650" y="1549400"/>
            <a:ext cx="7353300" cy="1333500"/>
          </a:xfrm>
          <a:prstGeom prst="rect">
            <a:avLst/>
          </a:prstGeom>
          <a:noFill/>
          <a:ln w="12700">
            <a:noFill/>
            <a:miter lim="800000"/>
            <a:headEnd/>
            <a:tailEnd/>
          </a:ln>
          <a:effectLst/>
        </p:spPr>
        <p:txBody>
          <a:bodyPr wrap="none" anchor="ctr"/>
          <a:lstStyle/>
          <a:p>
            <a:pPr algn="l">
              <a:buClr>
                <a:srgbClr val="66FFFF"/>
              </a:buClr>
              <a:buSzPct val="125000"/>
              <a:buFontTx/>
              <a:buChar char="•"/>
            </a:pPr>
            <a:r>
              <a:rPr lang="en-US" sz="2400" dirty="0">
                <a:effectLst>
                  <a:outerShdw blurRad="38100" dist="38100" dir="2700000" algn="tl">
                    <a:srgbClr val="000000"/>
                  </a:outerShdw>
                </a:effectLst>
                <a:latin typeface="Book Antiqua" pitchFamily="18" charset="0"/>
              </a:rPr>
              <a:t>   </a:t>
            </a:r>
            <a:r>
              <a:rPr lang="en-US" sz="2400" dirty="0">
                <a:solidFill>
                  <a:srgbClr val="66FFFF"/>
                </a:solidFill>
                <a:effectLst>
                  <a:outerShdw blurRad="38100" dist="38100" dir="2700000" algn="tl">
                    <a:srgbClr val="000000"/>
                  </a:outerShdw>
                </a:effectLst>
                <a:latin typeface="Book Antiqua" pitchFamily="18" charset="0"/>
              </a:rPr>
              <a:t>Example:  </a:t>
            </a:r>
          </a:p>
          <a:p>
            <a:pPr algn="l">
              <a:buClr>
                <a:srgbClr val="66FFFF"/>
              </a:buClr>
              <a:buSzPct val="125000"/>
            </a:pPr>
            <a:r>
              <a:rPr lang="en-US" sz="2400" dirty="0">
                <a:solidFill>
                  <a:srgbClr val="66FFFF"/>
                </a:solidFill>
                <a:effectLst>
                  <a:outerShdw blurRad="38100" dist="38100" dir="2700000" algn="tl">
                    <a:srgbClr val="000000"/>
                  </a:outerShdw>
                </a:effectLst>
                <a:latin typeface="Book Antiqua" pitchFamily="18" charset="0"/>
              </a:rPr>
              <a:t>      </a:t>
            </a:r>
            <a:r>
              <a:rPr lang="en-US" sz="2400" dirty="0">
                <a:effectLst>
                  <a:outerShdw blurRad="38100" dist="38100" dir="2700000" algn="tl">
                    <a:srgbClr val="000000"/>
                  </a:outerShdw>
                </a:effectLst>
                <a:latin typeface="Book Antiqua" pitchFamily="18" charset="0"/>
              </a:rPr>
              <a:t>A new drug is developed with the goal of lowering </a:t>
            </a:r>
          </a:p>
          <a:p>
            <a:pPr algn="l">
              <a:buClr>
                <a:srgbClr val="66FFFF"/>
              </a:buClr>
              <a:buSzPct val="125000"/>
            </a:pPr>
            <a:r>
              <a:rPr lang="en-US" sz="2400" dirty="0">
                <a:effectLst>
                  <a:outerShdw blurRad="38100" dist="38100" dir="2700000" algn="tl">
                    <a:srgbClr val="000000"/>
                  </a:outerShdw>
                </a:effectLst>
                <a:latin typeface="Book Antiqua" pitchFamily="18" charset="0"/>
              </a:rPr>
              <a:t>      blood pressure more than the existing drug.</a:t>
            </a:r>
          </a:p>
        </p:txBody>
      </p:sp>
      <p:sp>
        <p:nvSpPr>
          <p:cNvPr id="5" name="Rectangle 6"/>
          <p:cNvSpPr>
            <a:spLocks noChangeArrowheads="1"/>
          </p:cNvSpPr>
          <p:nvPr/>
        </p:nvSpPr>
        <p:spPr bwMode="auto">
          <a:xfrm>
            <a:off x="1009650" y="2863850"/>
            <a:ext cx="7315200" cy="1289050"/>
          </a:xfrm>
          <a:prstGeom prst="rect">
            <a:avLst/>
          </a:prstGeom>
          <a:noFill/>
          <a:ln w="12700">
            <a:noFill/>
            <a:miter lim="800000"/>
            <a:headEnd/>
            <a:tailEnd/>
          </a:ln>
          <a:effectLst/>
        </p:spPr>
        <p:txBody>
          <a:bodyPr wrap="none" anchor="ctr"/>
          <a:lstStyle/>
          <a:p>
            <a:pPr algn="l">
              <a:buClr>
                <a:srgbClr val="66FFFF"/>
              </a:buClr>
              <a:buSzPct val="125000"/>
              <a:buFontTx/>
              <a:buChar char="•"/>
            </a:pPr>
            <a:r>
              <a:rPr lang="en-US" sz="2400" dirty="0">
                <a:effectLst>
                  <a:outerShdw blurRad="38100" dist="38100" dir="2700000" algn="tl">
                    <a:srgbClr val="000000"/>
                  </a:outerShdw>
                </a:effectLst>
                <a:latin typeface="Book Antiqua" pitchFamily="18" charset="0"/>
              </a:rPr>
              <a:t>   </a:t>
            </a:r>
            <a:r>
              <a:rPr lang="en-US" sz="2400" dirty="0">
                <a:solidFill>
                  <a:srgbClr val="66FFFF"/>
                </a:solidFill>
                <a:effectLst>
                  <a:outerShdw blurRad="38100" dist="38100" dir="2700000" algn="tl">
                    <a:srgbClr val="000000"/>
                  </a:outerShdw>
                </a:effectLst>
                <a:latin typeface="Book Antiqua" pitchFamily="18" charset="0"/>
              </a:rPr>
              <a:t>Alternative Hypothesis:  </a:t>
            </a:r>
          </a:p>
          <a:p>
            <a:pPr algn="l">
              <a:buClr>
                <a:srgbClr val="66FFFF"/>
              </a:buClr>
              <a:buSzPct val="125000"/>
            </a:pPr>
            <a:r>
              <a:rPr lang="en-US" sz="2400" dirty="0">
                <a:effectLst>
                  <a:outerShdw blurRad="38100" dist="38100" dir="2700000" algn="tl">
                    <a:srgbClr val="000000"/>
                  </a:outerShdw>
                </a:effectLst>
                <a:latin typeface="Book Antiqua" pitchFamily="18" charset="0"/>
              </a:rPr>
              <a:t>      The new drug lowers blood pressure more than</a:t>
            </a:r>
          </a:p>
          <a:p>
            <a:pPr algn="l">
              <a:buClr>
                <a:srgbClr val="66FFFF"/>
              </a:buClr>
              <a:buSzPct val="125000"/>
            </a:pPr>
            <a:r>
              <a:rPr lang="en-US" sz="2400" dirty="0">
                <a:effectLst>
                  <a:outerShdw blurRad="38100" dist="38100" dir="2700000" algn="tl">
                    <a:srgbClr val="000000"/>
                  </a:outerShdw>
                </a:effectLst>
                <a:latin typeface="Book Antiqua" pitchFamily="18" charset="0"/>
              </a:rPr>
              <a:t>      the existing drug. </a:t>
            </a:r>
          </a:p>
        </p:txBody>
      </p:sp>
      <p:sp>
        <p:nvSpPr>
          <p:cNvPr id="6" name="AutoShape 8"/>
          <p:cNvSpPr>
            <a:spLocks noChangeArrowheads="1"/>
          </p:cNvSpPr>
          <p:nvPr/>
        </p:nvSpPr>
        <p:spPr bwMode="auto">
          <a:xfrm rot="5400000">
            <a:off x="771525" y="17272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7" name="AutoShape 9"/>
          <p:cNvSpPr>
            <a:spLocks noChangeArrowheads="1"/>
          </p:cNvSpPr>
          <p:nvPr/>
        </p:nvSpPr>
        <p:spPr bwMode="auto">
          <a:xfrm rot="5400000">
            <a:off x="771525" y="30226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8" name="Rectangle 6"/>
          <p:cNvSpPr>
            <a:spLocks noChangeArrowheads="1"/>
          </p:cNvSpPr>
          <p:nvPr/>
        </p:nvSpPr>
        <p:spPr bwMode="auto">
          <a:xfrm>
            <a:off x="1009650" y="4070350"/>
            <a:ext cx="7315200" cy="1390650"/>
          </a:xfrm>
          <a:prstGeom prst="rect">
            <a:avLst/>
          </a:prstGeom>
          <a:noFill/>
          <a:ln w="12700">
            <a:noFill/>
            <a:miter lim="800000"/>
            <a:headEnd/>
            <a:tailEnd/>
          </a:ln>
          <a:effectLst/>
        </p:spPr>
        <p:txBody>
          <a:bodyPr wrap="none" anchor="ctr"/>
          <a:lstStyle/>
          <a:p>
            <a:pPr algn="l">
              <a:buClr>
                <a:srgbClr val="66FFFF"/>
              </a:buClr>
              <a:buSzPct val="125000"/>
              <a:buFontTx/>
              <a:buChar char="•"/>
            </a:pPr>
            <a:r>
              <a:rPr lang="en-US" sz="2400" dirty="0">
                <a:effectLst>
                  <a:outerShdw blurRad="38100" dist="38100" dir="2700000" algn="tl">
                    <a:srgbClr val="000000"/>
                  </a:outerShdw>
                </a:effectLst>
                <a:latin typeface="Book Antiqua" pitchFamily="18" charset="0"/>
              </a:rPr>
              <a:t>   </a:t>
            </a:r>
            <a:r>
              <a:rPr lang="en-US" sz="2400" dirty="0">
                <a:solidFill>
                  <a:srgbClr val="66FFFF"/>
                </a:solidFill>
                <a:effectLst>
                  <a:outerShdw blurRad="38100" dist="38100" dir="2700000" algn="tl">
                    <a:srgbClr val="000000"/>
                  </a:outerShdw>
                </a:effectLst>
                <a:latin typeface="Book Antiqua" pitchFamily="18" charset="0"/>
              </a:rPr>
              <a:t>Null Hypothesis:  </a:t>
            </a:r>
          </a:p>
          <a:p>
            <a:pPr algn="l">
              <a:buClr>
                <a:srgbClr val="66FFFF"/>
              </a:buClr>
              <a:buSzPct val="125000"/>
            </a:pPr>
            <a:r>
              <a:rPr lang="en-US" sz="2400" dirty="0">
                <a:effectLst>
                  <a:outerShdw blurRad="38100" dist="38100" dir="2700000" algn="tl">
                    <a:srgbClr val="000000"/>
                  </a:outerShdw>
                </a:effectLst>
                <a:latin typeface="Book Antiqua" pitchFamily="18" charset="0"/>
              </a:rPr>
              <a:t>      The new drug does not lower blood pressure more</a:t>
            </a:r>
          </a:p>
          <a:p>
            <a:pPr algn="l">
              <a:buClr>
                <a:srgbClr val="66FFFF"/>
              </a:buClr>
              <a:buSzPct val="125000"/>
            </a:pPr>
            <a:r>
              <a:rPr lang="en-US" sz="2400" dirty="0">
                <a:effectLst>
                  <a:outerShdw blurRad="38100" dist="38100" dir="2700000" algn="tl">
                    <a:srgbClr val="000000"/>
                  </a:outerShdw>
                </a:effectLst>
                <a:latin typeface="Book Antiqua" pitchFamily="18" charset="0"/>
              </a:rPr>
              <a:t>      than the existing drug.</a:t>
            </a:r>
          </a:p>
        </p:txBody>
      </p:sp>
      <p:sp>
        <p:nvSpPr>
          <p:cNvPr id="9" name="AutoShape 9"/>
          <p:cNvSpPr>
            <a:spLocks noChangeArrowheads="1"/>
          </p:cNvSpPr>
          <p:nvPr/>
        </p:nvSpPr>
        <p:spPr bwMode="auto">
          <a:xfrm rot="5400000">
            <a:off x="771525" y="42545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6"/>
                                        </p:tgtEl>
                                        <p:attrNameLst>
                                          <p:attrName>style.visibility</p:attrName>
                                        </p:attrNameLst>
                                      </p:cBhvr>
                                      <p:to>
                                        <p:strVal val="visible"/>
                                      </p:to>
                                    </p:set>
                                    <p:animEffect transition="in" filter="slide(fromLeft)">
                                      <p:cBhvr>
                                        <p:cTn id="7" dur="500"/>
                                        <p:tgtEl>
                                          <p:spTgt spid="6"/>
                                        </p:tgtEl>
                                      </p:cBhvr>
                                    </p:animEffect>
                                  </p:childTnLst>
                                  <p:subTnLst>
                                    <p:set>
                                      <p:cBhvr override="childStyle">
                                        <p:cTn dur="1" fill="hold" display="0" masterRel="nextClick" afterEffect="1"/>
                                        <p:tgtEl>
                                          <p:spTgt spid="6"/>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slide(fromTop)">
                                      <p:cBhvr>
                                        <p:cTn id="12" dur="500"/>
                                        <p:tgtEl>
                                          <p:spTgt spid="4"/>
                                        </p:tgtEl>
                                      </p:cBhvr>
                                    </p:animEffect>
                                  </p:childTnLst>
                                </p:cTn>
                              </p:par>
                            </p:childTnLst>
                          </p:cTn>
                        </p:par>
                        <p:par>
                          <p:cTn id="13" fill="hold">
                            <p:stCondLst>
                              <p:cond delay="500"/>
                            </p:stCondLst>
                            <p:childTnLst>
                              <p:par>
                                <p:cTn id="14" presetID="12" presetClass="entr" presetSubtype="8" fill="hold" grpId="0" nodeType="afterEffect">
                                  <p:stCondLst>
                                    <p:cond delay="2500"/>
                                  </p:stCondLst>
                                  <p:childTnLst>
                                    <p:set>
                                      <p:cBhvr>
                                        <p:cTn id="15" dur="1" fill="hold">
                                          <p:stCondLst>
                                            <p:cond delay="0"/>
                                          </p:stCondLst>
                                        </p:cTn>
                                        <p:tgtEl>
                                          <p:spTgt spid="7"/>
                                        </p:tgtEl>
                                        <p:attrNameLst>
                                          <p:attrName>style.visibility</p:attrName>
                                        </p:attrNameLst>
                                      </p:cBhvr>
                                      <p:to>
                                        <p:strVal val="visible"/>
                                      </p:to>
                                    </p:set>
                                    <p:animEffect transition="in" filter="slide(fromLeft)">
                                      <p:cBhvr>
                                        <p:cTn id="16" dur="500"/>
                                        <p:tgtEl>
                                          <p:spTgt spid="7"/>
                                        </p:tgtEl>
                                      </p:cBhvr>
                                    </p:animEffect>
                                  </p:childTnLst>
                                  <p:subTnLst>
                                    <p:set>
                                      <p:cBhvr override="childStyle">
                                        <p:cTn dur="1" fill="hold" display="0" masterRel="nextClick" afterEffect="1"/>
                                        <p:tgtEl>
                                          <p:spTgt spid="7"/>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slide(fromTop)">
                                      <p:cBhvr>
                                        <p:cTn id="21" dur="500"/>
                                        <p:tgtEl>
                                          <p:spTgt spid="5"/>
                                        </p:tgtEl>
                                      </p:cBhvr>
                                    </p:animEffect>
                                  </p:childTnLst>
                                </p:cTn>
                              </p:par>
                            </p:childTnLst>
                          </p:cTn>
                        </p:par>
                        <p:par>
                          <p:cTn id="22" fill="hold">
                            <p:stCondLst>
                              <p:cond delay="500"/>
                            </p:stCondLst>
                            <p:childTnLst>
                              <p:par>
                                <p:cTn id="23" presetID="12" presetClass="entr" presetSubtype="8" fill="hold" grpId="0" nodeType="afterEffect">
                                  <p:stCondLst>
                                    <p:cond delay="2500"/>
                                  </p:stCondLst>
                                  <p:childTnLst>
                                    <p:set>
                                      <p:cBhvr>
                                        <p:cTn id="24" dur="1" fill="hold">
                                          <p:stCondLst>
                                            <p:cond delay="0"/>
                                          </p:stCondLst>
                                        </p:cTn>
                                        <p:tgtEl>
                                          <p:spTgt spid="9"/>
                                        </p:tgtEl>
                                        <p:attrNameLst>
                                          <p:attrName>style.visibility</p:attrName>
                                        </p:attrNameLst>
                                      </p:cBhvr>
                                      <p:to>
                                        <p:strVal val="visible"/>
                                      </p:to>
                                    </p:set>
                                    <p:animEffect transition="in" filter="slide(fromLeft)">
                                      <p:cBhvr>
                                        <p:cTn id="25" dur="500"/>
                                        <p:tgtEl>
                                          <p:spTgt spid="9"/>
                                        </p:tgtEl>
                                      </p:cBhvr>
                                    </p:animEffect>
                                  </p:childTnLst>
                                  <p:subTnLst>
                                    <p:set>
                                      <p:cBhvr override="childStyle">
                                        <p:cTn dur="1" fill="hold" display="0" masterRel="nextClick" afterEffect="1"/>
                                        <p:tgtEl>
                                          <p:spTgt spid="9"/>
                                        </p:tgtEl>
                                        <p:attrNameLst>
                                          <p:attrName>style.visibility</p:attrName>
                                        </p:attrNameLst>
                                      </p:cBhvr>
                                      <p:to>
                                        <p:strVal val="hidden"/>
                                      </p:to>
                                    </p:set>
                                  </p:subTnLst>
                                </p:cTn>
                              </p:par>
                            </p:childTnLst>
                          </p:cTn>
                        </p:par>
                      </p:childTnLst>
                    </p:cTn>
                  </p:par>
                  <p:par>
                    <p:cTn id="26" fill="hold">
                      <p:stCondLst>
                        <p:cond delay="indefinite"/>
                      </p:stCondLst>
                      <p:childTnLst>
                        <p:par>
                          <p:cTn id="27" fill="hold">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slide(fromTop)">
                                      <p:cBhvr>
                                        <p:cTn id="3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utoUpdateAnimBg="0"/>
      <p:bldP spid="5" grpId="0" autoUpdateAnimBg="0"/>
      <p:bldP spid="6" grpId="0" animBg="1"/>
      <p:bldP spid="7" grpId="0" animBg="1"/>
      <p:bldP spid="8" grpId="0" autoUpdateAnimBg="0"/>
      <p:bldP spid="9" grpId="0" animBg="1"/>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Rectangle 104"/>
          <p:cNvSpPr>
            <a:spLocks noChangeArrowheads="1"/>
          </p:cNvSpPr>
          <p:nvPr/>
        </p:nvSpPr>
        <p:spPr bwMode="auto">
          <a:xfrm>
            <a:off x="476250" y="152400"/>
            <a:ext cx="8191500" cy="814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p>
            <a:r>
              <a:rPr lang="en-US" sz="2800" dirty="0">
                <a:solidFill>
                  <a:srgbClr val="66FFFF"/>
                </a:solidFill>
                <a:effectLst>
                  <a:outerShdw blurRad="38100" dist="38100" dir="2700000" algn="tl">
                    <a:srgbClr val="000000"/>
                  </a:outerShdw>
                </a:effectLst>
                <a:latin typeface="Book Antiqua" pitchFamily="18" charset="0"/>
              </a:rPr>
              <a:t>Determining the Sample Size for a Hypothesis Test About a Population Mean</a:t>
            </a:r>
          </a:p>
        </p:txBody>
      </p:sp>
      <p:sp>
        <p:nvSpPr>
          <p:cNvPr id="105" name="Rectangle 105"/>
          <p:cNvSpPr>
            <a:spLocks noChangeArrowheads="1"/>
          </p:cNvSpPr>
          <p:nvPr/>
        </p:nvSpPr>
        <p:spPr bwMode="auto">
          <a:xfrm>
            <a:off x="687388" y="1133475"/>
            <a:ext cx="7772400" cy="1709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p>
            <a:pPr marL="342900" indent="-342900" algn="l">
              <a:lnSpc>
                <a:spcPct val="90000"/>
              </a:lnSpc>
              <a:spcBef>
                <a:spcPct val="20000"/>
              </a:spcBef>
              <a:buClr>
                <a:srgbClr val="66FFFF"/>
              </a:buClr>
              <a:buSzPct val="75000"/>
              <a:buFont typeface="Monotype Sorts" pitchFamily="2" charset="2"/>
              <a:buChar char="n"/>
            </a:pPr>
            <a:r>
              <a:rPr lang="en-US" sz="2400">
                <a:effectLst>
                  <a:outerShdw blurRad="38100" dist="38100" dir="2700000" algn="tl">
                    <a:srgbClr val="000000"/>
                  </a:outerShdw>
                </a:effectLst>
                <a:latin typeface="Book Antiqua" pitchFamily="18" charset="0"/>
              </a:rPr>
              <a:t> Let’s assume that the director of medical</a:t>
            </a:r>
          </a:p>
          <a:p>
            <a:pPr marL="342900" indent="-342900"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services makes the following statements about the</a:t>
            </a:r>
          </a:p>
          <a:p>
            <a:pPr marL="342900" indent="-342900"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allowable probabilities for the Type I and Type II</a:t>
            </a:r>
          </a:p>
          <a:p>
            <a:pPr marL="342900" indent="-342900"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errors:</a:t>
            </a:r>
          </a:p>
        </p:txBody>
      </p:sp>
      <p:sp>
        <p:nvSpPr>
          <p:cNvPr id="106" name="Text Box 106"/>
          <p:cNvSpPr txBox="1">
            <a:spLocks noChangeArrowheads="1"/>
          </p:cNvSpPr>
          <p:nvPr/>
        </p:nvSpPr>
        <p:spPr bwMode="auto">
          <a:xfrm>
            <a:off x="1069975" y="2754313"/>
            <a:ext cx="767397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buClr>
                <a:srgbClr val="66FFFF"/>
              </a:buClr>
              <a:buFontTx/>
              <a:buChar char="•"/>
            </a:pPr>
            <a:r>
              <a:rPr lang="en-US" sz="2400">
                <a:effectLst>
                  <a:outerShdw blurRad="38100" dist="38100" dir="2700000" algn="tl">
                    <a:srgbClr val="000000"/>
                  </a:outerShdw>
                </a:effectLst>
                <a:latin typeface="Book Antiqua" pitchFamily="18" charset="0"/>
              </a:rPr>
              <a:t>If the mean response time is </a:t>
            </a:r>
            <a:r>
              <a:rPr lang="en-US" sz="2400" i="1">
                <a:effectLst>
                  <a:outerShdw blurRad="38100" dist="38100" dir="2700000" algn="tl">
                    <a:srgbClr val="000000"/>
                  </a:outerShdw>
                </a:effectLst>
                <a:latin typeface="Symbol" pitchFamily="18" charset="2"/>
              </a:rPr>
              <a:t>m</a:t>
            </a:r>
            <a:r>
              <a:rPr lang="en-US" sz="2400">
                <a:effectLst>
                  <a:outerShdw blurRad="38100" dist="38100" dir="2700000" algn="tl">
                    <a:srgbClr val="000000"/>
                  </a:outerShdw>
                </a:effectLst>
                <a:latin typeface="Book Antiqua" pitchFamily="18" charset="0"/>
              </a:rPr>
              <a:t> = 12 minutes, I am willing to risk an </a:t>
            </a:r>
            <a:r>
              <a:rPr lang="en-US" sz="2400" i="1">
                <a:effectLst>
                  <a:outerShdw blurRad="38100" dist="38100" dir="2700000" algn="tl">
                    <a:srgbClr val="000000"/>
                  </a:outerShdw>
                </a:effectLst>
                <a:latin typeface="Symbol" pitchFamily="18" charset="2"/>
              </a:rPr>
              <a:t>a</a:t>
            </a:r>
            <a:r>
              <a:rPr lang="en-US" sz="2400">
                <a:effectLst>
                  <a:outerShdw blurRad="38100" dist="38100" dir="2700000" algn="tl">
                    <a:srgbClr val="000000"/>
                  </a:outerShdw>
                </a:effectLst>
                <a:latin typeface="Book Antiqua" pitchFamily="18" charset="0"/>
              </a:rPr>
              <a:t>  = .05 probability of rejecting </a:t>
            </a:r>
            <a:r>
              <a:rPr lang="en-US" sz="2400" i="1">
                <a:effectLst>
                  <a:outerShdw blurRad="38100" dist="38100" dir="2700000" algn="tl">
                    <a:srgbClr val="000000"/>
                  </a:outerShdw>
                </a:effectLst>
                <a:latin typeface="Book Antiqua" pitchFamily="18" charset="0"/>
              </a:rPr>
              <a:t>H</a:t>
            </a:r>
            <a:r>
              <a:rPr lang="en-US" sz="2400" baseline="-25000">
                <a:effectLst>
                  <a:outerShdw blurRad="38100" dist="38100" dir="2700000" algn="tl">
                    <a:srgbClr val="000000"/>
                  </a:outerShdw>
                </a:effectLst>
                <a:latin typeface="Book Antiqua" pitchFamily="18" charset="0"/>
              </a:rPr>
              <a:t>0</a:t>
            </a:r>
            <a:r>
              <a:rPr lang="en-US" sz="2400">
                <a:effectLst>
                  <a:outerShdw blurRad="38100" dist="38100" dir="2700000" algn="tl">
                    <a:srgbClr val="000000"/>
                  </a:outerShdw>
                </a:effectLst>
                <a:latin typeface="Book Antiqua" pitchFamily="18" charset="0"/>
              </a:rPr>
              <a:t>.</a:t>
            </a:r>
          </a:p>
        </p:txBody>
      </p:sp>
      <p:sp>
        <p:nvSpPr>
          <p:cNvPr id="107" name="AutoShape 107"/>
          <p:cNvSpPr>
            <a:spLocks noChangeArrowheads="1"/>
          </p:cNvSpPr>
          <p:nvPr/>
        </p:nvSpPr>
        <p:spPr bwMode="auto">
          <a:xfrm rot="5400000">
            <a:off x="447675" y="12319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08" name="AutoShape 108"/>
          <p:cNvSpPr>
            <a:spLocks noChangeArrowheads="1"/>
          </p:cNvSpPr>
          <p:nvPr/>
        </p:nvSpPr>
        <p:spPr bwMode="auto">
          <a:xfrm rot="5400000">
            <a:off x="695325" y="28892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09" name="AutoShape 109"/>
          <p:cNvSpPr>
            <a:spLocks noChangeArrowheads="1"/>
          </p:cNvSpPr>
          <p:nvPr/>
        </p:nvSpPr>
        <p:spPr bwMode="auto">
          <a:xfrm rot="5400000">
            <a:off x="695325" y="37655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10" name="Text Box 110"/>
          <p:cNvSpPr txBox="1">
            <a:spLocks noChangeArrowheads="1"/>
          </p:cNvSpPr>
          <p:nvPr/>
        </p:nvSpPr>
        <p:spPr bwMode="auto">
          <a:xfrm>
            <a:off x="1050925" y="3630613"/>
            <a:ext cx="7673975"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buClr>
                <a:srgbClr val="66FFFF"/>
              </a:buClr>
              <a:buFontTx/>
              <a:buChar char="•"/>
            </a:pPr>
            <a:r>
              <a:rPr lang="en-US" sz="2400">
                <a:effectLst>
                  <a:outerShdw blurRad="38100" dist="38100" dir="2700000" algn="tl">
                    <a:srgbClr val="000000"/>
                  </a:outerShdw>
                </a:effectLst>
                <a:latin typeface="Book Antiqua" pitchFamily="18" charset="0"/>
              </a:rPr>
              <a:t>If the mean response time is 0.75 minutes over the specification (</a:t>
            </a:r>
            <a:r>
              <a:rPr lang="en-US" sz="2400" i="1">
                <a:effectLst>
                  <a:outerShdw blurRad="38100" dist="38100" dir="2700000" algn="tl">
                    <a:srgbClr val="000000"/>
                  </a:outerShdw>
                </a:effectLst>
                <a:latin typeface="Symbol" pitchFamily="18" charset="2"/>
              </a:rPr>
              <a:t>m</a:t>
            </a:r>
            <a:r>
              <a:rPr lang="en-US" sz="2400">
                <a:effectLst>
                  <a:outerShdw blurRad="38100" dist="38100" dir="2700000" algn="tl">
                    <a:srgbClr val="000000"/>
                  </a:outerShdw>
                </a:effectLst>
                <a:latin typeface="Book Antiqua" pitchFamily="18" charset="0"/>
              </a:rPr>
              <a:t> = 12.75), I am willing to risk a </a:t>
            </a:r>
            <a:r>
              <a:rPr lang="en-US" sz="2400" i="1">
                <a:effectLst>
                  <a:outerShdw blurRad="38100" dist="38100" dir="2700000" algn="tl">
                    <a:srgbClr val="000000"/>
                  </a:outerShdw>
                </a:effectLst>
                <a:latin typeface="Symbol" pitchFamily="18" charset="2"/>
              </a:rPr>
              <a:t>b</a:t>
            </a:r>
            <a:r>
              <a:rPr lang="en-US" sz="2400">
                <a:effectLst>
                  <a:outerShdw blurRad="38100" dist="38100" dir="2700000" algn="tl">
                    <a:srgbClr val="000000"/>
                  </a:outerShdw>
                </a:effectLst>
                <a:latin typeface="Book Antiqua" pitchFamily="18" charset="0"/>
              </a:rPr>
              <a:t>  = .10 probability of not rejecting </a:t>
            </a:r>
            <a:r>
              <a:rPr lang="en-US" sz="2400" i="1">
                <a:effectLst>
                  <a:outerShdw blurRad="38100" dist="38100" dir="2700000" algn="tl">
                    <a:srgbClr val="000000"/>
                  </a:outerShdw>
                </a:effectLst>
                <a:latin typeface="Book Antiqua" pitchFamily="18" charset="0"/>
              </a:rPr>
              <a:t>H</a:t>
            </a:r>
            <a:r>
              <a:rPr lang="en-US" sz="2400" baseline="-25000">
                <a:effectLst>
                  <a:outerShdw blurRad="38100" dist="38100" dir="2700000" algn="tl">
                    <a:srgbClr val="000000"/>
                  </a:outerShdw>
                </a:effectLst>
                <a:latin typeface="Book Antiqua" pitchFamily="18" charset="0"/>
              </a:rPr>
              <a:t>0</a:t>
            </a:r>
            <a:r>
              <a:rPr lang="en-US" sz="2400">
                <a:effectLst>
                  <a:outerShdw blurRad="38100" dist="38100" dir="2700000" algn="tl">
                    <a:srgbClr val="000000"/>
                  </a:outerShdw>
                </a:effectLst>
                <a:latin typeface="Book Antiqua" pitchFamily="18" charset="0"/>
              </a:rPr>
              <a:t>.</a:t>
            </a:r>
          </a:p>
        </p:txBody>
      </p:sp>
    </p:spTree>
    <p:extLst>
      <p:ext uri="{BB962C8B-B14F-4D97-AF65-F5344CB8AC3E}">
        <p14:creationId xmlns:p14="http://schemas.microsoft.com/office/powerpoint/2010/main" val="1541653176"/>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07"/>
                                        </p:tgtEl>
                                        <p:attrNameLst>
                                          <p:attrName>style.visibility</p:attrName>
                                        </p:attrNameLst>
                                      </p:cBhvr>
                                      <p:to>
                                        <p:strVal val="visible"/>
                                      </p:to>
                                    </p:set>
                                    <p:anim calcmode="lin" valueType="num">
                                      <p:cBhvr additive="base">
                                        <p:cTn id="7" dur="500"/>
                                        <p:tgtEl>
                                          <p:spTgt spid="107"/>
                                        </p:tgtEl>
                                        <p:attrNameLst>
                                          <p:attrName>ppt_x</p:attrName>
                                        </p:attrNameLst>
                                      </p:cBhvr>
                                      <p:tavLst>
                                        <p:tav tm="0">
                                          <p:val>
                                            <p:strVal val="#ppt_x-#ppt_w*1.125000"/>
                                          </p:val>
                                        </p:tav>
                                        <p:tav tm="100000">
                                          <p:val>
                                            <p:strVal val="#ppt_x"/>
                                          </p:val>
                                        </p:tav>
                                      </p:tavLst>
                                    </p:anim>
                                    <p:animEffect transition="in" filter="wipe(right)">
                                      <p:cBhvr>
                                        <p:cTn id="8" dur="500"/>
                                        <p:tgtEl>
                                          <p:spTgt spid="107"/>
                                        </p:tgtEl>
                                      </p:cBhvr>
                                    </p:animEffect>
                                  </p:childTnLst>
                                  <p:subTnLst>
                                    <p:set>
                                      <p:cBhvr override="childStyle">
                                        <p:cTn dur="1" fill="hold" display="0" masterRel="nextClick" afterEffect="1"/>
                                        <p:tgtEl>
                                          <p:spTgt spid="107"/>
                                        </p:tgtEl>
                                        <p:attrNameLst>
                                          <p:attrName>style.visibility</p:attrName>
                                        </p:attrNameLst>
                                      </p:cBhvr>
                                      <p:to>
                                        <p:strVal val="hidden"/>
                                      </p:to>
                                    </p:set>
                                  </p:subTnLst>
                                </p:cTn>
                              </p:par>
                            </p:childTnLst>
                          </p:cTn>
                        </p:par>
                      </p:childTnLst>
                    </p:cTn>
                  </p:par>
                  <p:par>
                    <p:cTn id="9" fill="hold">
                      <p:stCondLst>
                        <p:cond delay="indefinite"/>
                      </p:stCondLst>
                      <p:childTnLst>
                        <p:par>
                          <p:cTn id="10" fill="hold">
                            <p:stCondLst>
                              <p:cond delay="0"/>
                            </p:stCondLst>
                            <p:childTnLst>
                              <p:par>
                                <p:cTn id="11" presetID="12" presetClass="entr" presetSubtype="1" fill="hold" grpId="0" nodeType="clickEffect">
                                  <p:stCondLst>
                                    <p:cond delay="0"/>
                                  </p:stCondLst>
                                  <p:childTnLst>
                                    <p:set>
                                      <p:cBhvr>
                                        <p:cTn id="12" dur="1" fill="hold">
                                          <p:stCondLst>
                                            <p:cond delay="0"/>
                                          </p:stCondLst>
                                        </p:cTn>
                                        <p:tgtEl>
                                          <p:spTgt spid="105"/>
                                        </p:tgtEl>
                                        <p:attrNameLst>
                                          <p:attrName>style.visibility</p:attrName>
                                        </p:attrNameLst>
                                      </p:cBhvr>
                                      <p:to>
                                        <p:strVal val="visible"/>
                                      </p:to>
                                    </p:set>
                                    <p:anim calcmode="lin" valueType="num">
                                      <p:cBhvr additive="base">
                                        <p:cTn id="13" dur="500"/>
                                        <p:tgtEl>
                                          <p:spTgt spid="105"/>
                                        </p:tgtEl>
                                        <p:attrNameLst>
                                          <p:attrName>ppt_y</p:attrName>
                                        </p:attrNameLst>
                                      </p:cBhvr>
                                      <p:tavLst>
                                        <p:tav tm="0">
                                          <p:val>
                                            <p:strVal val="#ppt_y-#ppt_h*1.125000"/>
                                          </p:val>
                                        </p:tav>
                                        <p:tav tm="100000">
                                          <p:val>
                                            <p:strVal val="#ppt_y"/>
                                          </p:val>
                                        </p:tav>
                                      </p:tavLst>
                                    </p:anim>
                                    <p:animEffect transition="in" filter="wipe(down)">
                                      <p:cBhvr>
                                        <p:cTn id="14" dur="500"/>
                                        <p:tgtEl>
                                          <p:spTgt spid="105"/>
                                        </p:tgtEl>
                                      </p:cBhvr>
                                    </p:animEffect>
                                  </p:childTnLst>
                                </p:cTn>
                              </p:par>
                            </p:childTnLst>
                          </p:cTn>
                        </p:par>
                        <p:par>
                          <p:cTn id="15" fill="hold">
                            <p:stCondLst>
                              <p:cond delay="500"/>
                            </p:stCondLst>
                            <p:childTnLst>
                              <p:par>
                                <p:cTn id="16" presetID="12" presetClass="entr" presetSubtype="8" fill="hold" grpId="0" nodeType="afterEffect">
                                  <p:stCondLst>
                                    <p:cond delay="2000"/>
                                  </p:stCondLst>
                                  <p:childTnLst>
                                    <p:set>
                                      <p:cBhvr>
                                        <p:cTn id="17" dur="1" fill="hold">
                                          <p:stCondLst>
                                            <p:cond delay="0"/>
                                          </p:stCondLst>
                                        </p:cTn>
                                        <p:tgtEl>
                                          <p:spTgt spid="108"/>
                                        </p:tgtEl>
                                        <p:attrNameLst>
                                          <p:attrName>style.visibility</p:attrName>
                                        </p:attrNameLst>
                                      </p:cBhvr>
                                      <p:to>
                                        <p:strVal val="visible"/>
                                      </p:to>
                                    </p:set>
                                    <p:anim calcmode="lin" valueType="num">
                                      <p:cBhvr additive="base">
                                        <p:cTn id="18" dur="500"/>
                                        <p:tgtEl>
                                          <p:spTgt spid="108"/>
                                        </p:tgtEl>
                                        <p:attrNameLst>
                                          <p:attrName>ppt_x</p:attrName>
                                        </p:attrNameLst>
                                      </p:cBhvr>
                                      <p:tavLst>
                                        <p:tav tm="0">
                                          <p:val>
                                            <p:strVal val="#ppt_x-#ppt_w*1.125000"/>
                                          </p:val>
                                        </p:tav>
                                        <p:tav tm="100000">
                                          <p:val>
                                            <p:strVal val="#ppt_x"/>
                                          </p:val>
                                        </p:tav>
                                      </p:tavLst>
                                    </p:anim>
                                    <p:animEffect transition="in" filter="wipe(right)">
                                      <p:cBhvr>
                                        <p:cTn id="19" dur="500"/>
                                        <p:tgtEl>
                                          <p:spTgt spid="108"/>
                                        </p:tgtEl>
                                      </p:cBhvr>
                                    </p:animEffect>
                                  </p:childTnLst>
                                  <p:subTnLst>
                                    <p:set>
                                      <p:cBhvr override="childStyle">
                                        <p:cTn dur="1" fill="hold" display="0" masterRel="nextClick" afterEffect="1"/>
                                        <p:tgtEl>
                                          <p:spTgt spid="108"/>
                                        </p:tgtEl>
                                        <p:attrNameLst>
                                          <p:attrName>style.visibility</p:attrName>
                                        </p:attrNameLst>
                                      </p:cBhvr>
                                      <p:to>
                                        <p:strVal val="hidden"/>
                                      </p:to>
                                    </p:set>
                                  </p:subTnLst>
                                </p:cTn>
                              </p:par>
                            </p:childTnLst>
                          </p:cTn>
                        </p:par>
                      </p:childTnLst>
                    </p:cTn>
                  </p:par>
                  <p:par>
                    <p:cTn id="20" fill="hold">
                      <p:stCondLst>
                        <p:cond delay="indefinite"/>
                      </p:stCondLst>
                      <p:childTnLst>
                        <p:par>
                          <p:cTn id="21" fill="hold">
                            <p:stCondLst>
                              <p:cond delay="0"/>
                            </p:stCondLst>
                            <p:childTnLst>
                              <p:par>
                                <p:cTn id="22" presetID="12" presetClass="entr" presetSubtype="1" fill="hold" grpId="0" nodeType="clickEffect">
                                  <p:stCondLst>
                                    <p:cond delay="0"/>
                                  </p:stCondLst>
                                  <p:childTnLst>
                                    <p:set>
                                      <p:cBhvr>
                                        <p:cTn id="23" dur="1" fill="hold">
                                          <p:stCondLst>
                                            <p:cond delay="0"/>
                                          </p:stCondLst>
                                        </p:cTn>
                                        <p:tgtEl>
                                          <p:spTgt spid="106"/>
                                        </p:tgtEl>
                                        <p:attrNameLst>
                                          <p:attrName>style.visibility</p:attrName>
                                        </p:attrNameLst>
                                      </p:cBhvr>
                                      <p:to>
                                        <p:strVal val="visible"/>
                                      </p:to>
                                    </p:set>
                                    <p:anim calcmode="lin" valueType="num">
                                      <p:cBhvr additive="base">
                                        <p:cTn id="24" dur="500"/>
                                        <p:tgtEl>
                                          <p:spTgt spid="106"/>
                                        </p:tgtEl>
                                        <p:attrNameLst>
                                          <p:attrName>ppt_y</p:attrName>
                                        </p:attrNameLst>
                                      </p:cBhvr>
                                      <p:tavLst>
                                        <p:tav tm="0">
                                          <p:val>
                                            <p:strVal val="#ppt_y-#ppt_h*1.125000"/>
                                          </p:val>
                                        </p:tav>
                                        <p:tav tm="100000">
                                          <p:val>
                                            <p:strVal val="#ppt_y"/>
                                          </p:val>
                                        </p:tav>
                                      </p:tavLst>
                                    </p:anim>
                                    <p:animEffect transition="in" filter="wipe(down)">
                                      <p:cBhvr>
                                        <p:cTn id="25" dur="500"/>
                                        <p:tgtEl>
                                          <p:spTgt spid="106"/>
                                        </p:tgtEl>
                                      </p:cBhvr>
                                    </p:animEffect>
                                  </p:childTnLst>
                                </p:cTn>
                              </p:par>
                            </p:childTnLst>
                          </p:cTn>
                        </p:par>
                        <p:par>
                          <p:cTn id="26" fill="hold">
                            <p:stCondLst>
                              <p:cond delay="500"/>
                            </p:stCondLst>
                            <p:childTnLst>
                              <p:par>
                                <p:cTn id="27" presetID="12" presetClass="entr" presetSubtype="8" fill="hold" grpId="0" nodeType="afterEffect">
                                  <p:stCondLst>
                                    <p:cond delay="2000"/>
                                  </p:stCondLst>
                                  <p:childTnLst>
                                    <p:set>
                                      <p:cBhvr>
                                        <p:cTn id="28" dur="1" fill="hold">
                                          <p:stCondLst>
                                            <p:cond delay="0"/>
                                          </p:stCondLst>
                                        </p:cTn>
                                        <p:tgtEl>
                                          <p:spTgt spid="109"/>
                                        </p:tgtEl>
                                        <p:attrNameLst>
                                          <p:attrName>style.visibility</p:attrName>
                                        </p:attrNameLst>
                                      </p:cBhvr>
                                      <p:to>
                                        <p:strVal val="visible"/>
                                      </p:to>
                                    </p:set>
                                    <p:anim calcmode="lin" valueType="num">
                                      <p:cBhvr additive="base">
                                        <p:cTn id="29" dur="500"/>
                                        <p:tgtEl>
                                          <p:spTgt spid="109"/>
                                        </p:tgtEl>
                                        <p:attrNameLst>
                                          <p:attrName>ppt_x</p:attrName>
                                        </p:attrNameLst>
                                      </p:cBhvr>
                                      <p:tavLst>
                                        <p:tav tm="0">
                                          <p:val>
                                            <p:strVal val="#ppt_x-#ppt_w*1.125000"/>
                                          </p:val>
                                        </p:tav>
                                        <p:tav tm="100000">
                                          <p:val>
                                            <p:strVal val="#ppt_x"/>
                                          </p:val>
                                        </p:tav>
                                      </p:tavLst>
                                    </p:anim>
                                    <p:animEffect transition="in" filter="wipe(right)">
                                      <p:cBhvr>
                                        <p:cTn id="30" dur="500"/>
                                        <p:tgtEl>
                                          <p:spTgt spid="109"/>
                                        </p:tgtEl>
                                      </p:cBhvr>
                                    </p:animEffect>
                                  </p:childTnLst>
                                  <p:subTnLst>
                                    <p:set>
                                      <p:cBhvr override="childStyle">
                                        <p:cTn dur="1" fill="hold" display="0" masterRel="nextClick" afterEffect="1"/>
                                        <p:tgtEl>
                                          <p:spTgt spid="109"/>
                                        </p:tgtEl>
                                        <p:attrNameLst>
                                          <p:attrName>style.visibility</p:attrName>
                                        </p:attrNameLst>
                                      </p:cBhvr>
                                      <p:to>
                                        <p:strVal val="hidden"/>
                                      </p:to>
                                    </p:set>
                                  </p:subTnLst>
                                </p:cTn>
                              </p:par>
                            </p:childTnLst>
                          </p:cTn>
                        </p:par>
                      </p:childTnLst>
                    </p:cTn>
                  </p:par>
                  <p:par>
                    <p:cTn id="31" fill="hold">
                      <p:stCondLst>
                        <p:cond delay="indefinite"/>
                      </p:stCondLst>
                      <p:childTnLst>
                        <p:par>
                          <p:cTn id="32" fill="hold">
                            <p:stCondLst>
                              <p:cond delay="0"/>
                            </p:stCondLst>
                            <p:childTnLst>
                              <p:par>
                                <p:cTn id="33" presetID="12" presetClass="entr" presetSubtype="1" fill="hold" grpId="0" nodeType="clickEffect">
                                  <p:stCondLst>
                                    <p:cond delay="0"/>
                                  </p:stCondLst>
                                  <p:childTnLst>
                                    <p:set>
                                      <p:cBhvr>
                                        <p:cTn id="34" dur="1" fill="hold">
                                          <p:stCondLst>
                                            <p:cond delay="0"/>
                                          </p:stCondLst>
                                        </p:cTn>
                                        <p:tgtEl>
                                          <p:spTgt spid="110"/>
                                        </p:tgtEl>
                                        <p:attrNameLst>
                                          <p:attrName>style.visibility</p:attrName>
                                        </p:attrNameLst>
                                      </p:cBhvr>
                                      <p:to>
                                        <p:strVal val="visible"/>
                                      </p:to>
                                    </p:set>
                                    <p:anim calcmode="lin" valueType="num">
                                      <p:cBhvr additive="base">
                                        <p:cTn id="35" dur="500"/>
                                        <p:tgtEl>
                                          <p:spTgt spid="110"/>
                                        </p:tgtEl>
                                        <p:attrNameLst>
                                          <p:attrName>ppt_y</p:attrName>
                                        </p:attrNameLst>
                                      </p:cBhvr>
                                      <p:tavLst>
                                        <p:tav tm="0">
                                          <p:val>
                                            <p:strVal val="#ppt_y-#ppt_h*1.125000"/>
                                          </p:val>
                                        </p:tav>
                                        <p:tav tm="100000">
                                          <p:val>
                                            <p:strVal val="#ppt_y"/>
                                          </p:val>
                                        </p:tav>
                                      </p:tavLst>
                                    </p:anim>
                                    <p:animEffect transition="in" filter="wipe(down)">
                                      <p:cBhvr>
                                        <p:cTn id="36" dur="500"/>
                                        <p:tgtEl>
                                          <p:spTgt spid="1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 grpId="0" autoUpdateAnimBg="0"/>
      <p:bldP spid="106" grpId="0" autoUpdateAnimBg="0"/>
      <p:bldP spid="107" grpId="0" animBg="1"/>
      <p:bldP spid="108" grpId="0" animBg="1"/>
      <p:bldP spid="109" grpId="0" animBg="1"/>
      <p:bldP spid="110" grpId="0" autoUpdateAnimBg="0"/>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476250" y="152400"/>
            <a:ext cx="8191500" cy="814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Determining the Sample Size for a Hypothesis Test About a Population Mean</a:t>
            </a:r>
          </a:p>
        </p:txBody>
      </p:sp>
      <p:sp>
        <p:nvSpPr>
          <p:cNvPr id="3" name="Rectangle 105"/>
          <p:cNvSpPr>
            <a:spLocks noChangeArrowheads="1"/>
          </p:cNvSpPr>
          <p:nvPr/>
        </p:nvSpPr>
        <p:spPr bwMode="auto">
          <a:xfrm>
            <a:off x="687388" y="1095375"/>
            <a:ext cx="7772400" cy="4643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p>
            <a:pPr marL="342900" indent="-342900" algn="l">
              <a:lnSpc>
                <a:spcPct val="90000"/>
              </a:lnSpc>
              <a:spcBef>
                <a:spcPct val="20000"/>
              </a:spcBef>
              <a:buClr>
                <a:srgbClr val="66FFFF"/>
              </a:buClr>
              <a:buSzPct val="75000"/>
              <a:buFont typeface="Monotype Sorts" pitchFamily="2" charset="2"/>
              <a:buNone/>
            </a:pPr>
            <a:endParaRPr lang="en-US" sz="2400">
              <a:effectLst>
                <a:outerShdw blurRad="38100" dist="38100" dir="2700000" algn="tl">
                  <a:srgbClr val="000000"/>
                </a:outerShdw>
              </a:effectLst>
              <a:latin typeface="Book Antiqua" pitchFamily="18" charset="0"/>
            </a:endParaRPr>
          </a:p>
          <a:p>
            <a:pPr marL="342900" indent="-342900" algn="l">
              <a:lnSpc>
                <a:spcPct val="90000"/>
              </a:lnSpc>
              <a:spcBef>
                <a:spcPct val="20000"/>
              </a:spcBef>
              <a:buClr>
                <a:srgbClr val="66FFFF"/>
              </a:buClr>
              <a:buSzPct val="75000"/>
              <a:buFont typeface="Monotype Sorts" pitchFamily="2" charset="2"/>
              <a:buNone/>
            </a:pPr>
            <a:r>
              <a:rPr lang="en-US" sz="2400" i="1">
                <a:effectLst>
                  <a:outerShdw blurRad="38100" dist="38100" dir="2700000" algn="tl">
                    <a:srgbClr val="000000"/>
                  </a:outerShdw>
                </a:effectLst>
                <a:latin typeface="Symbol" pitchFamily="18" charset="2"/>
              </a:rPr>
              <a:t>a</a:t>
            </a:r>
            <a:r>
              <a:rPr lang="en-US" sz="2400">
                <a:effectLst>
                  <a:outerShdw blurRad="38100" dist="38100" dir="2700000" algn="tl">
                    <a:srgbClr val="000000"/>
                  </a:outerShdw>
                </a:effectLst>
                <a:latin typeface="Book Antiqua" pitchFamily="18" charset="0"/>
              </a:rPr>
              <a:t> = .05,  </a:t>
            </a:r>
            <a:r>
              <a:rPr lang="en-US" sz="2400" i="1">
                <a:effectLst>
                  <a:outerShdw blurRad="38100" dist="38100" dir="2700000" algn="tl">
                    <a:srgbClr val="000000"/>
                  </a:outerShdw>
                </a:effectLst>
                <a:latin typeface="Symbol" pitchFamily="18" charset="2"/>
              </a:rPr>
              <a:t>b</a:t>
            </a:r>
            <a:r>
              <a:rPr lang="en-US" sz="2400">
                <a:effectLst>
                  <a:outerShdw blurRad="38100" dist="38100" dir="2700000" algn="tl">
                    <a:srgbClr val="000000"/>
                  </a:outerShdw>
                </a:effectLst>
                <a:latin typeface="Book Antiqua" pitchFamily="18" charset="0"/>
              </a:rPr>
              <a:t> = .10</a:t>
            </a:r>
          </a:p>
          <a:p>
            <a:pPr marL="342900" indent="-342900" algn="l">
              <a:lnSpc>
                <a:spcPct val="90000"/>
              </a:lnSpc>
              <a:spcBef>
                <a:spcPct val="20000"/>
              </a:spcBef>
              <a:buClr>
                <a:srgbClr val="66FFFF"/>
              </a:buClr>
              <a:buSzPct val="75000"/>
              <a:buFont typeface="Monotype Sorts" pitchFamily="2" charset="2"/>
              <a:buNone/>
            </a:pPr>
            <a:r>
              <a:rPr lang="en-US" sz="2400" i="1">
                <a:effectLst>
                  <a:outerShdw blurRad="38100" dist="38100" dir="2700000" algn="tl">
                    <a:srgbClr val="000000"/>
                  </a:outerShdw>
                </a:effectLst>
                <a:latin typeface="Book Antiqua" pitchFamily="18" charset="0"/>
              </a:rPr>
              <a:t>z</a:t>
            </a:r>
            <a:r>
              <a:rPr lang="en-US" sz="2400" i="1" baseline="-25000">
                <a:effectLst>
                  <a:outerShdw blurRad="38100" dist="38100" dir="2700000" algn="tl">
                    <a:srgbClr val="000000"/>
                  </a:outerShdw>
                </a:effectLst>
                <a:latin typeface="Symbol" pitchFamily="18" charset="2"/>
              </a:rPr>
              <a:t></a:t>
            </a:r>
            <a:r>
              <a:rPr lang="en-US" sz="2400" baseline="-25000">
                <a:effectLst>
                  <a:outerShdw blurRad="38100" dist="38100" dir="2700000" algn="tl">
                    <a:srgbClr val="000000"/>
                  </a:outerShdw>
                </a:effectLst>
                <a:latin typeface="Book Antiqua" pitchFamily="18" charset="0"/>
              </a:rPr>
              <a:t> </a:t>
            </a:r>
            <a:r>
              <a:rPr lang="en-US" sz="2400">
                <a:effectLst>
                  <a:outerShdw blurRad="38100" dist="38100" dir="2700000" algn="tl">
                    <a:srgbClr val="000000"/>
                  </a:outerShdw>
                </a:effectLst>
                <a:latin typeface="Book Antiqua" pitchFamily="18" charset="0"/>
              </a:rPr>
              <a:t>= 1.645,  </a:t>
            </a:r>
            <a:r>
              <a:rPr lang="en-US" sz="2400" i="1">
                <a:effectLst>
                  <a:outerShdw blurRad="38100" dist="38100" dir="2700000" algn="tl">
                    <a:srgbClr val="000000"/>
                  </a:outerShdw>
                </a:effectLst>
                <a:latin typeface="Book Antiqua" pitchFamily="18" charset="0"/>
              </a:rPr>
              <a:t>z</a:t>
            </a:r>
            <a:r>
              <a:rPr lang="en-US" sz="2400" i="1" baseline="-25000">
                <a:effectLst>
                  <a:outerShdw blurRad="38100" dist="38100" dir="2700000" algn="tl">
                    <a:srgbClr val="000000"/>
                  </a:outerShdw>
                </a:effectLst>
                <a:latin typeface="Symbol" pitchFamily="18" charset="2"/>
              </a:rPr>
              <a:t></a:t>
            </a:r>
            <a:r>
              <a:rPr lang="en-US" sz="2400" baseline="-25000">
                <a:effectLst>
                  <a:outerShdw blurRad="38100" dist="38100" dir="2700000" algn="tl">
                    <a:srgbClr val="000000"/>
                  </a:outerShdw>
                </a:effectLst>
                <a:latin typeface="Book Antiqua" pitchFamily="18" charset="0"/>
              </a:rPr>
              <a:t> </a:t>
            </a:r>
            <a:r>
              <a:rPr lang="en-US" sz="2400">
                <a:effectLst>
                  <a:outerShdw blurRad="38100" dist="38100" dir="2700000" algn="tl">
                    <a:srgbClr val="000000"/>
                  </a:outerShdw>
                </a:effectLst>
                <a:latin typeface="Book Antiqua" pitchFamily="18" charset="0"/>
              </a:rPr>
              <a:t>= 1.28</a:t>
            </a:r>
          </a:p>
          <a:p>
            <a:pPr marL="342900" indent="-342900" algn="l">
              <a:lnSpc>
                <a:spcPct val="90000"/>
              </a:lnSpc>
              <a:spcBef>
                <a:spcPct val="20000"/>
              </a:spcBef>
              <a:buClr>
                <a:srgbClr val="66FFFF"/>
              </a:buClr>
              <a:buSzPct val="75000"/>
              <a:buFont typeface="Monotype Sorts" pitchFamily="2" charset="2"/>
              <a:buNone/>
            </a:pPr>
            <a:r>
              <a:rPr lang="en-US" sz="2400" i="1">
                <a:effectLst>
                  <a:outerShdw blurRad="38100" dist="38100" dir="2700000" algn="tl">
                    <a:srgbClr val="000000"/>
                  </a:outerShdw>
                </a:effectLst>
                <a:latin typeface="Symbol" pitchFamily="18" charset="2"/>
              </a:rPr>
              <a:t></a:t>
            </a:r>
            <a:r>
              <a:rPr lang="en-US" sz="2400" baseline="-25000">
                <a:effectLst>
                  <a:outerShdw blurRad="38100" dist="38100" dir="2700000" algn="tl">
                    <a:srgbClr val="000000"/>
                  </a:outerShdw>
                </a:effectLst>
                <a:latin typeface="Book Antiqua" pitchFamily="18" charset="0"/>
              </a:rPr>
              <a:t>0</a:t>
            </a:r>
            <a:r>
              <a:rPr lang="en-US" sz="2400">
                <a:effectLst>
                  <a:outerShdw blurRad="38100" dist="38100" dir="2700000" algn="tl">
                    <a:srgbClr val="000000"/>
                  </a:outerShdw>
                </a:effectLst>
                <a:latin typeface="Book Antiqua" pitchFamily="18" charset="0"/>
              </a:rPr>
              <a:t> = 12,  </a:t>
            </a:r>
            <a:r>
              <a:rPr lang="en-US" sz="2400" i="1">
                <a:effectLst>
                  <a:outerShdw blurRad="38100" dist="38100" dir="2700000" algn="tl">
                    <a:srgbClr val="000000"/>
                  </a:outerShdw>
                </a:effectLst>
                <a:latin typeface="Symbol" pitchFamily="18" charset="2"/>
              </a:rPr>
              <a:t></a:t>
            </a:r>
            <a:r>
              <a:rPr lang="en-US" sz="2400" baseline="-25000">
                <a:effectLst>
                  <a:outerShdw blurRad="38100" dist="38100" dir="2700000" algn="tl">
                    <a:srgbClr val="000000"/>
                  </a:outerShdw>
                </a:effectLst>
                <a:latin typeface="Book Antiqua" pitchFamily="18" charset="0"/>
              </a:rPr>
              <a:t>a </a:t>
            </a:r>
            <a:r>
              <a:rPr lang="en-US" sz="2400">
                <a:effectLst>
                  <a:outerShdw blurRad="38100" dist="38100" dir="2700000" algn="tl">
                    <a:srgbClr val="000000"/>
                  </a:outerShdw>
                </a:effectLst>
                <a:latin typeface="Book Antiqua" pitchFamily="18" charset="0"/>
              </a:rPr>
              <a:t>= 12.75</a:t>
            </a:r>
          </a:p>
          <a:p>
            <a:pPr marL="342900" indent="-342900" algn="l">
              <a:lnSpc>
                <a:spcPct val="90000"/>
              </a:lnSpc>
              <a:spcBef>
                <a:spcPct val="20000"/>
              </a:spcBef>
              <a:buClr>
                <a:srgbClr val="66FFFF"/>
              </a:buClr>
              <a:buSzPct val="75000"/>
              <a:buFont typeface="Monotype Sorts" pitchFamily="2" charset="2"/>
              <a:buNone/>
            </a:pPr>
            <a:r>
              <a:rPr lang="en-US" sz="2400" i="1">
                <a:effectLst>
                  <a:outerShdw blurRad="38100" dist="38100" dir="2700000" algn="tl">
                    <a:srgbClr val="000000"/>
                  </a:outerShdw>
                </a:effectLst>
                <a:latin typeface="Symbol" pitchFamily="18" charset="2"/>
              </a:rPr>
              <a:t> </a:t>
            </a:r>
            <a:r>
              <a:rPr lang="en-US" sz="2400">
                <a:effectLst>
                  <a:outerShdw blurRad="38100" dist="38100" dir="2700000" algn="tl">
                    <a:srgbClr val="000000"/>
                  </a:outerShdw>
                </a:effectLst>
                <a:latin typeface="Book Antiqua" pitchFamily="18" charset="0"/>
              </a:rPr>
              <a:t>= 3.2</a:t>
            </a:r>
          </a:p>
        </p:txBody>
      </p:sp>
      <p:graphicFrame>
        <p:nvGraphicFramePr>
          <p:cNvPr id="4" name="Object 106">
            <a:hlinkClick r:id="" action="ppaction://ole?verb=0"/>
          </p:cNvPr>
          <p:cNvGraphicFramePr>
            <a:graphicFrameLocks/>
          </p:cNvGraphicFramePr>
          <p:nvPr>
            <p:extLst>
              <p:ext uri="{D42A27DB-BD31-4B8C-83A1-F6EECF244321}">
                <p14:modId xmlns:p14="http://schemas.microsoft.com/office/powerpoint/2010/main" val="2629974166"/>
              </p:ext>
            </p:extLst>
          </p:nvPr>
        </p:nvGraphicFramePr>
        <p:xfrm>
          <a:off x="1582738" y="3298825"/>
          <a:ext cx="6042025" cy="966788"/>
        </p:xfrm>
        <a:graphic>
          <a:graphicData uri="http://schemas.openxmlformats.org/presentationml/2006/ole">
            <mc:AlternateContent xmlns:mc="http://schemas.openxmlformats.org/markup-compatibility/2006">
              <mc:Choice xmlns:v="urn:schemas-microsoft-com:vml" Requires="v">
                <p:oleObj spid="_x0000_s337934" name="Equation" r:id="rId3" imgW="3466800" imgH="469800" progId="Equation.DSMT4">
                  <p:embed/>
                </p:oleObj>
              </mc:Choice>
              <mc:Fallback>
                <p:oleObj name="Equation" r:id="rId3" imgW="3466800" imgH="469800" progId="Equation.DSMT4">
                  <p:embed/>
                  <p:pic>
                    <p:nvPicPr>
                      <p:cNvPr id="0" nam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82738" y="3298825"/>
                        <a:ext cx="6042025" cy="966788"/>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sp>
        <p:nvSpPr>
          <p:cNvPr id="5" name="Oval 107"/>
          <p:cNvSpPr>
            <a:spLocks noChangeArrowheads="1"/>
          </p:cNvSpPr>
          <p:nvPr/>
        </p:nvSpPr>
        <p:spPr bwMode="auto">
          <a:xfrm>
            <a:off x="7029450" y="3543300"/>
            <a:ext cx="742950" cy="457200"/>
          </a:xfrm>
          <a:prstGeom prst="ellipse">
            <a:avLst/>
          </a:prstGeom>
          <a:noFill/>
          <a:ln w="28575">
            <a:solidFill>
              <a:srgbClr val="66FF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 name="AutoShape 108"/>
          <p:cNvSpPr>
            <a:spLocks noChangeArrowheads="1"/>
          </p:cNvSpPr>
          <p:nvPr/>
        </p:nvSpPr>
        <p:spPr bwMode="auto">
          <a:xfrm rot="5400000">
            <a:off x="1171575" y="36893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extLst>
      <p:ext uri="{BB962C8B-B14F-4D97-AF65-F5344CB8AC3E}">
        <p14:creationId xmlns:p14="http://schemas.microsoft.com/office/powerpoint/2010/main" val="1695276409"/>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200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p:tgtEl>
                                          <p:spTgt spid="6"/>
                                        </p:tgtEl>
                                        <p:attrNameLst>
                                          <p:attrName>ppt_x</p:attrName>
                                        </p:attrNameLst>
                                      </p:cBhvr>
                                      <p:tavLst>
                                        <p:tav tm="0">
                                          <p:val>
                                            <p:strVal val="#ppt_x-#ppt_w*1.125000"/>
                                          </p:val>
                                        </p:tav>
                                        <p:tav tm="100000">
                                          <p:val>
                                            <p:strVal val="#ppt_x"/>
                                          </p:val>
                                        </p:tav>
                                      </p:tavLst>
                                    </p:anim>
                                    <p:animEffect transition="in" filter="wipe(right)">
                                      <p:cBhvr>
                                        <p:cTn id="8" dur="500"/>
                                        <p:tgtEl>
                                          <p:spTgt spid="6"/>
                                        </p:tgtEl>
                                      </p:cBhvr>
                                    </p:animEffect>
                                  </p:childTnLst>
                                  <p:subTnLst>
                                    <p:set>
                                      <p:cBhvr override="childStyle">
                                        <p:cTn dur="1" fill="hold" display="0" masterRel="nextClick" afterEffect="1"/>
                                        <p:tgtEl>
                                          <p:spTgt spid="6"/>
                                        </p:tgtEl>
                                        <p:attrNameLst>
                                          <p:attrName>style.visibility</p:attrName>
                                        </p:attrNameLst>
                                      </p:cBhvr>
                                      <p:to>
                                        <p:strVal val="hidden"/>
                                      </p:to>
                                    </p:set>
                                  </p:subTnLst>
                                </p:cTn>
                              </p:par>
                            </p:childTnLst>
                          </p:cTn>
                        </p:par>
                      </p:childTnLst>
                    </p:cTn>
                  </p:par>
                  <p:par>
                    <p:cTn id="9" fill="hold">
                      <p:stCondLst>
                        <p:cond delay="indefinite"/>
                      </p:stCondLst>
                      <p:childTnLst>
                        <p:par>
                          <p:cTn id="10" fill="hold">
                            <p:stCondLst>
                              <p:cond delay="0"/>
                            </p:stCondLst>
                            <p:childTnLst>
                              <p:par>
                                <p:cTn id="11" presetID="12" presetClass="entr" presetSubtype="8"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p:tgtEl>
                                          <p:spTgt spid="4"/>
                                        </p:tgtEl>
                                        <p:attrNameLst>
                                          <p:attrName>ppt_x</p:attrName>
                                        </p:attrNameLst>
                                      </p:cBhvr>
                                      <p:tavLst>
                                        <p:tav tm="0">
                                          <p:val>
                                            <p:strVal val="#ppt_x-#ppt_w*1.125000"/>
                                          </p:val>
                                        </p:tav>
                                        <p:tav tm="100000">
                                          <p:val>
                                            <p:strVal val="#ppt_x"/>
                                          </p:val>
                                        </p:tav>
                                      </p:tavLst>
                                    </p:anim>
                                    <p:animEffect transition="in" filter="wipe(right)">
                                      <p:cBhvr>
                                        <p:cTn id="14" dur="500"/>
                                        <p:tgtEl>
                                          <p:spTgt spid="4"/>
                                        </p:tgtEl>
                                      </p:cBhvr>
                                    </p:animEffect>
                                  </p:childTnLst>
                                </p:cTn>
                              </p:par>
                            </p:childTnLst>
                          </p:cTn>
                        </p:par>
                        <p:par>
                          <p:cTn id="15" fill="hold">
                            <p:stCondLst>
                              <p:cond delay="500"/>
                            </p:stCondLst>
                            <p:childTnLst>
                              <p:par>
                                <p:cTn id="16" presetID="16" presetClass="entr" presetSubtype="21" fill="hold" grpId="0" nodeType="afterEffect">
                                  <p:stCondLst>
                                    <p:cond delay="2000"/>
                                  </p:stCondLst>
                                  <p:childTnLst>
                                    <p:set>
                                      <p:cBhvr>
                                        <p:cTn id="17" dur="1" fill="hold">
                                          <p:stCondLst>
                                            <p:cond delay="0"/>
                                          </p:stCondLst>
                                        </p:cTn>
                                        <p:tgtEl>
                                          <p:spTgt spid="5"/>
                                        </p:tgtEl>
                                        <p:attrNameLst>
                                          <p:attrName>style.visibility</p:attrName>
                                        </p:attrNameLst>
                                      </p:cBhvr>
                                      <p:to>
                                        <p:strVal val="visible"/>
                                      </p:to>
                                    </p:set>
                                    <p:animEffect transition="in" filter="barn(inVertical)">
                                      <p:cBhvr>
                                        <p:cTn id="1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685800" y="52388"/>
            <a:ext cx="7772400" cy="814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Relationship Among </a:t>
            </a:r>
            <a:r>
              <a:rPr lang="en-US" sz="2800" i="1">
                <a:solidFill>
                  <a:srgbClr val="66FFFF"/>
                </a:solidFill>
                <a:effectLst>
                  <a:outerShdw blurRad="38100" dist="38100" dir="2700000" algn="tl">
                    <a:srgbClr val="000000"/>
                  </a:outerShdw>
                </a:effectLst>
                <a:latin typeface="Symbol" pitchFamily="18" charset="2"/>
              </a:rPr>
              <a:t>a</a:t>
            </a:r>
            <a:r>
              <a:rPr lang="en-US" sz="2800">
                <a:solidFill>
                  <a:srgbClr val="66FFFF"/>
                </a:solidFill>
                <a:effectLst>
                  <a:outerShdw blurRad="38100" dist="38100" dir="2700000" algn="tl">
                    <a:srgbClr val="000000"/>
                  </a:outerShdw>
                </a:effectLst>
                <a:latin typeface="Book Antiqua" pitchFamily="18" charset="0"/>
              </a:rPr>
              <a:t>, </a:t>
            </a:r>
            <a:r>
              <a:rPr lang="en-US" sz="2800" i="1">
                <a:solidFill>
                  <a:srgbClr val="66FFFF"/>
                </a:solidFill>
                <a:effectLst>
                  <a:outerShdw blurRad="38100" dist="38100" dir="2700000" algn="tl">
                    <a:srgbClr val="000000"/>
                  </a:outerShdw>
                </a:effectLst>
                <a:latin typeface="Symbol" pitchFamily="18" charset="2"/>
              </a:rPr>
              <a:t>b</a:t>
            </a:r>
            <a:r>
              <a:rPr lang="en-US" sz="2800">
                <a:solidFill>
                  <a:srgbClr val="66FFFF"/>
                </a:solidFill>
                <a:effectLst>
                  <a:outerShdw blurRad="38100" dist="38100" dir="2700000" algn="tl">
                    <a:srgbClr val="000000"/>
                  </a:outerShdw>
                </a:effectLst>
                <a:latin typeface="Book Antiqua" pitchFamily="18" charset="0"/>
              </a:rPr>
              <a:t>, and </a:t>
            </a:r>
            <a:r>
              <a:rPr lang="en-US" sz="2800" i="1">
                <a:solidFill>
                  <a:srgbClr val="66FFFF"/>
                </a:solidFill>
                <a:effectLst>
                  <a:outerShdw blurRad="38100" dist="38100" dir="2700000" algn="tl">
                    <a:srgbClr val="000000"/>
                  </a:outerShdw>
                </a:effectLst>
                <a:latin typeface="Book Antiqua" pitchFamily="18" charset="0"/>
              </a:rPr>
              <a:t>n</a:t>
            </a:r>
          </a:p>
        </p:txBody>
      </p:sp>
      <p:sp>
        <p:nvSpPr>
          <p:cNvPr id="3" name="Rectangle 3"/>
          <p:cNvSpPr>
            <a:spLocks noChangeArrowheads="1"/>
          </p:cNvSpPr>
          <p:nvPr/>
        </p:nvSpPr>
        <p:spPr bwMode="auto">
          <a:xfrm>
            <a:off x="687388" y="1095375"/>
            <a:ext cx="7772400" cy="4643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effectLst>
                  <a:outerShdw blurRad="38100" dist="38100" dir="2700000" algn="tl">
                    <a:srgbClr val="000000"/>
                  </a:outerShdw>
                </a:effectLst>
                <a:latin typeface="Book Antiqua" pitchFamily="18" charset="0"/>
              </a:rPr>
              <a:t>Once two of the three values are known, the other can be computed.</a:t>
            </a:r>
          </a:p>
          <a:p>
            <a:pPr marL="342900" indent="-342900" algn="l">
              <a:spcBef>
                <a:spcPct val="20000"/>
              </a:spcBef>
              <a:buClr>
                <a:srgbClr val="66FFFF"/>
              </a:buClr>
              <a:buSzPct val="75000"/>
              <a:buFont typeface="Monotype Sorts" pitchFamily="2" charset="2"/>
              <a:buChar char="n"/>
            </a:pPr>
            <a:r>
              <a:rPr lang="en-US" sz="2400">
                <a:effectLst>
                  <a:outerShdw blurRad="38100" dist="38100" dir="2700000" algn="tl">
                    <a:srgbClr val="000000"/>
                  </a:outerShdw>
                </a:effectLst>
                <a:latin typeface="Book Antiqua" pitchFamily="18" charset="0"/>
              </a:rPr>
              <a:t>For a given level of significance </a:t>
            </a:r>
            <a:r>
              <a:rPr lang="en-US" sz="2400" i="1">
                <a:effectLst>
                  <a:outerShdw blurRad="38100" dist="38100" dir="2700000" algn="tl">
                    <a:srgbClr val="000000"/>
                  </a:outerShdw>
                </a:effectLst>
                <a:latin typeface="Symbol" pitchFamily="18" charset="2"/>
              </a:rPr>
              <a:t>a</a:t>
            </a:r>
            <a:r>
              <a:rPr lang="en-US" sz="2400">
                <a:effectLst>
                  <a:outerShdw blurRad="38100" dist="38100" dir="2700000" algn="tl">
                    <a:srgbClr val="000000"/>
                  </a:outerShdw>
                </a:effectLst>
                <a:latin typeface="Book Antiqua" pitchFamily="18" charset="0"/>
              </a:rPr>
              <a:t>, increasing the sample size </a:t>
            </a:r>
            <a:r>
              <a:rPr lang="en-US" sz="2400" i="1">
                <a:effectLst>
                  <a:outerShdw blurRad="38100" dist="38100" dir="2700000" algn="tl">
                    <a:srgbClr val="000000"/>
                  </a:outerShdw>
                </a:effectLst>
                <a:latin typeface="Book Antiqua" pitchFamily="18" charset="0"/>
              </a:rPr>
              <a:t>n</a:t>
            </a:r>
            <a:r>
              <a:rPr lang="en-US" sz="2400">
                <a:effectLst>
                  <a:outerShdw blurRad="38100" dist="38100" dir="2700000" algn="tl">
                    <a:srgbClr val="000000"/>
                  </a:outerShdw>
                </a:effectLst>
                <a:latin typeface="Book Antiqua" pitchFamily="18" charset="0"/>
              </a:rPr>
              <a:t> will reduce </a:t>
            </a:r>
            <a:r>
              <a:rPr lang="en-US" sz="2400" i="1">
                <a:effectLst>
                  <a:outerShdw blurRad="38100" dist="38100" dir="2700000" algn="tl">
                    <a:srgbClr val="000000"/>
                  </a:outerShdw>
                </a:effectLst>
                <a:latin typeface="Symbol" pitchFamily="18" charset="2"/>
              </a:rPr>
              <a:t>b</a:t>
            </a:r>
            <a:r>
              <a:rPr lang="en-US" sz="2400">
                <a:effectLst>
                  <a:outerShdw blurRad="38100" dist="38100" dir="2700000" algn="tl">
                    <a:srgbClr val="000000"/>
                  </a:outerShdw>
                </a:effectLst>
                <a:latin typeface="Book Antiqua" pitchFamily="18" charset="0"/>
              </a:rPr>
              <a:t>.</a:t>
            </a:r>
          </a:p>
          <a:p>
            <a:pPr marL="342900" indent="-342900" algn="l">
              <a:spcBef>
                <a:spcPct val="20000"/>
              </a:spcBef>
              <a:buClr>
                <a:srgbClr val="66FFFF"/>
              </a:buClr>
              <a:buSzPct val="75000"/>
              <a:buFont typeface="Monotype Sorts" pitchFamily="2" charset="2"/>
              <a:buChar char="n"/>
            </a:pPr>
            <a:r>
              <a:rPr lang="en-US" sz="2400">
                <a:effectLst>
                  <a:outerShdw blurRad="38100" dist="38100" dir="2700000" algn="tl">
                    <a:srgbClr val="000000"/>
                  </a:outerShdw>
                </a:effectLst>
                <a:latin typeface="Book Antiqua" pitchFamily="18" charset="0"/>
              </a:rPr>
              <a:t>For a given sample size </a:t>
            </a:r>
            <a:r>
              <a:rPr lang="en-US" sz="2400" i="1">
                <a:effectLst>
                  <a:outerShdw blurRad="38100" dist="38100" dir="2700000" algn="tl">
                    <a:srgbClr val="000000"/>
                  </a:outerShdw>
                </a:effectLst>
                <a:latin typeface="Book Antiqua" pitchFamily="18" charset="0"/>
              </a:rPr>
              <a:t>n</a:t>
            </a:r>
            <a:r>
              <a:rPr lang="en-US" sz="2400">
                <a:effectLst>
                  <a:outerShdw blurRad="38100" dist="38100" dir="2700000" algn="tl">
                    <a:srgbClr val="000000"/>
                  </a:outerShdw>
                </a:effectLst>
                <a:latin typeface="Book Antiqua" pitchFamily="18" charset="0"/>
              </a:rPr>
              <a:t>, decreasing </a:t>
            </a:r>
            <a:r>
              <a:rPr lang="en-US" sz="2400" i="1">
                <a:effectLst>
                  <a:outerShdw blurRad="38100" dist="38100" dir="2700000" algn="tl">
                    <a:srgbClr val="000000"/>
                  </a:outerShdw>
                </a:effectLst>
                <a:latin typeface="Symbol" pitchFamily="18" charset="2"/>
              </a:rPr>
              <a:t>a</a:t>
            </a:r>
            <a:r>
              <a:rPr lang="en-US" sz="2400">
                <a:effectLst>
                  <a:outerShdw blurRad="38100" dist="38100" dir="2700000" algn="tl">
                    <a:srgbClr val="000000"/>
                  </a:outerShdw>
                </a:effectLst>
                <a:latin typeface="Book Antiqua" pitchFamily="18" charset="0"/>
              </a:rPr>
              <a:t> will increase </a:t>
            </a:r>
            <a:r>
              <a:rPr lang="en-US" sz="2400" i="1">
                <a:effectLst>
                  <a:outerShdw blurRad="38100" dist="38100" dir="2700000" algn="tl">
                    <a:srgbClr val="000000"/>
                  </a:outerShdw>
                </a:effectLst>
                <a:latin typeface="Symbol" pitchFamily="18" charset="2"/>
              </a:rPr>
              <a:t>b</a:t>
            </a:r>
            <a:r>
              <a:rPr lang="en-US" sz="2400">
                <a:effectLst>
                  <a:outerShdw blurRad="38100" dist="38100" dir="2700000" algn="tl">
                    <a:srgbClr val="000000"/>
                  </a:outerShdw>
                </a:effectLst>
                <a:latin typeface="Book Antiqua" pitchFamily="18" charset="0"/>
              </a:rPr>
              <a:t>, whereas increasing </a:t>
            </a:r>
            <a:r>
              <a:rPr lang="en-US" sz="2400" i="1">
                <a:effectLst>
                  <a:outerShdw blurRad="38100" dist="38100" dir="2700000" algn="tl">
                    <a:srgbClr val="000000"/>
                  </a:outerShdw>
                </a:effectLst>
                <a:latin typeface="Symbol" pitchFamily="18" charset="2"/>
              </a:rPr>
              <a:t>a</a:t>
            </a:r>
            <a:r>
              <a:rPr lang="en-US" sz="2400">
                <a:effectLst>
                  <a:outerShdw blurRad="38100" dist="38100" dir="2700000" algn="tl">
                    <a:srgbClr val="000000"/>
                  </a:outerShdw>
                </a:effectLst>
                <a:latin typeface="Book Antiqua" pitchFamily="18" charset="0"/>
              </a:rPr>
              <a:t> will decrease b.</a:t>
            </a:r>
          </a:p>
        </p:txBody>
      </p:sp>
    </p:spTree>
    <p:extLst>
      <p:ext uri="{BB962C8B-B14F-4D97-AF65-F5344CB8AC3E}">
        <p14:creationId xmlns:p14="http://schemas.microsoft.com/office/powerpoint/2010/main" val="2975540144"/>
      </p:ext>
    </p:extLst>
  </p:cSld>
  <p:clrMapOvr>
    <a:masterClrMapping/>
  </p:clrMapOvr>
  <p:transition>
    <p:zoom/>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a:xfrm>
            <a:off x="685800" y="37874"/>
            <a:ext cx="7772400" cy="814387"/>
          </a:xfrm>
        </p:spPr>
        <p:txBody>
          <a:bodyPr/>
          <a:lstStyle/>
          <a:p>
            <a:r>
              <a:rPr lang="en-US" dirty="0"/>
              <a:t>Developing Null and Alternative Hypotheses</a:t>
            </a:r>
          </a:p>
        </p:txBody>
      </p:sp>
      <p:sp>
        <p:nvSpPr>
          <p:cNvPr id="89091" name="Rectangle 3"/>
          <p:cNvSpPr>
            <a:spLocks noGrp="1" noChangeArrowheads="1"/>
          </p:cNvSpPr>
          <p:nvPr>
            <p:ph type="body" idx="1"/>
          </p:nvPr>
        </p:nvSpPr>
        <p:spPr>
          <a:xfrm>
            <a:off x="706438" y="1094014"/>
            <a:ext cx="7772400" cy="660400"/>
          </a:xfrm>
        </p:spPr>
        <p:txBody>
          <a:bodyPr/>
          <a:lstStyle/>
          <a:p>
            <a:r>
              <a:rPr lang="en-US" dirty="0">
                <a:solidFill>
                  <a:srgbClr val="66FFFF"/>
                </a:solidFill>
              </a:rPr>
              <a:t>Null Hypothesis as an Assumption to be Challenged</a:t>
            </a:r>
            <a:endParaRPr lang="en-US" dirty="0"/>
          </a:p>
        </p:txBody>
      </p:sp>
      <p:sp>
        <p:nvSpPr>
          <p:cNvPr id="89092" name="AutoShape 4"/>
          <p:cNvSpPr>
            <a:spLocks noChangeArrowheads="1"/>
          </p:cNvSpPr>
          <p:nvPr/>
        </p:nvSpPr>
        <p:spPr bwMode="auto">
          <a:xfrm rot="5400000">
            <a:off x="771525" y="1729014"/>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89093" name="AutoShape 5"/>
          <p:cNvSpPr>
            <a:spLocks noChangeArrowheads="1"/>
          </p:cNvSpPr>
          <p:nvPr/>
        </p:nvSpPr>
        <p:spPr bwMode="auto">
          <a:xfrm rot="5400000">
            <a:off x="771525" y="3049814"/>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89094" name="Rectangle 6"/>
          <p:cNvSpPr>
            <a:spLocks noChangeArrowheads="1"/>
          </p:cNvSpPr>
          <p:nvPr/>
        </p:nvSpPr>
        <p:spPr bwMode="auto">
          <a:xfrm>
            <a:off x="1009650" y="1576614"/>
            <a:ext cx="7353300" cy="1308100"/>
          </a:xfrm>
          <a:prstGeom prst="rect">
            <a:avLst/>
          </a:prstGeom>
          <a:noFill/>
          <a:ln w="12700">
            <a:noFill/>
            <a:miter lim="800000"/>
            <a:headEnd/>
            <a:tailEnd/>
          </a:ln>
          <a:effectLst/>
        </p:spPr>
        <p:txBody>
          <a:bodyPr wrap="none" anchor="ctr"/>
          <a:lstStyle/>
          <a:p>
            <a:pPr algn="l">
              <a:buClr>
                <a:srgbClr val="66FFFF"/>
              </a:buClr>
              <a:buSzPct val="125000"/>
              <a:buFontTx/>
              <a:buChar char="•"/>
            </a:pPr>
            <a:r>
              <a:rPr lang="en-US" sz="2400" dirty="0">
                <a:effectLst>
                  <a:outerShdw blurRad="38100" dist="38100" dir="2700000" algn="tl">
                    <a:srgbClr val="000000"/>
                  </a:outerShdw>
                </a:effectLst>
                <a:latin typeface="Book Antiqua" pitchFamily="18" charset="0"/>
              </a:rPr>
              <a:t>   We might begin with a belief or assumption that</a:t>
            </a:r>
          </a:p>
          <a:p>
            <a:pPr algn="l">
              <a:buClr>
                <a:srgbClr val="66FFFF"/>
              </a:buClr>
              <a:buSzPct val="125000"/>
            </a:pPr>
            <a:r>
              <a:rPr lang="en-US" sz="2400" dirty="0">
                <a:effectLst>
                  <a:outerShdw blurRad="38100" dist="38100" dir="2700000" algn="tl">
                    <a:srgbClr val="000000"/>
                  </a:outerShdw>
                </a:effectLst>
                <a:latin typeface="Book Antiqua" pitchFamily="18" charset="0"/>
              </a:rPr>
              <a:t>      a statement about the value of a population</a:t>
            </a:r>
          </a:p>
          <a:p>
            <a:pPr algn="l">
              <a:buClr>
                <a:srgbClr val="66FFFF"/>
              </a:buClr>
              <a:buSzPct val="125000"/>
            </a:pPr>
            <a:r>
              <a:rPr lang="en-US" sz="2400" dirty="0">
                <a:effectLst>
                  <a:outerShdw blurRad="38100" dist="38100" dir="2700000" algn="tl">
                    <a:srgbClr val="000000"/>
                  </a:outerShdw>
                </a:effectLst>
                <a:latin typeface="Book Antiqua" pitchFamily="18" charset="0"/>
              </a:rPr>
              <a:t>      parameter is true.</a:t>
            </a:r>
          </a:p>
        </p:txBody>
      </p:sp>
      <p:sp>
        <p:nvSpPr>
          <p:cNvPr id="89095" name="Rectangle 7"/>
          <p:cNvSpPr>
            <a:spLocks noChangeArrowheads="1"/>
          </p:cNvSpPr>
          <p:nvPr/>
        </p:nvSpPr>
        <p:spPr bwMode="auto">
          <a:xfrm>
            <a:off x="1009650" y="2751364"/>
            <a:ext cx="7353300" cy="1949450"/>
          </a:xfrm>
          <a:prstGeom prst="rect">
            <a:avLst/>
          </a:prstGeom>
          <a:noFill/>
          <a:ln w="12700">
            <a:noFill/>
            <a:miter lim="800000"/>
            <a:headEnd/>
            <a:tailEnd/>
          </a:ln>
          <a:effectLst/>
        </p:spPr>
        <p:txBody>
          <a:bodyPr wrap="none" anchor="ctr"/>
          <a:lstStyle/>
          <a:p>
            <a:pPr algn="l">
              <a:buClr>
                <a:srgbClr val="66FFFF"/>
              </a:buClr>
              <a:buSzPct val="125000"/>
              <a:buFontTx/>
              <a:buChar char="•"/>
            </a:pPr>
            <a:r>
              <a:rPr lang="en-US" sz="2400" dirty="0">
                <a:effectLst>
                  <a:outerShdw blurRad="38100" dist="38100" dir="2700000" algn="tl">
                    <a:srgbClr val="000000"/>
                  </a:outerShdw>
                </a:effectLst>
                <a:latin typeface="Book Antiqua" pitchFamily="18" charset="0"/>
              </a:rPr>
              <a:t>   We then using a hypothesis test to challenge the</a:t>
            </a:r>
          </a:p>
          <a:p>
            <a:pPr algn="l">
              <a:buClr>
                <a:srgbClr val="66FFFF"/>
              </a:buClr>
              <a:buSzPct val="125000"/>
            </a:pPr>
            <a:r>
              <a:rPr lang="en-US" sz="2400" dirty="0">
                <a:effectLst>
                  <a:outerShdw blurRad="38100" dist="38100" dir="2700000" algn="tl">
                    <a:srgbClr val="000000"/>
                  </a:outerShdw>
                </a:effectLst>
                <a:latin typeface="Book Antiqua" pitchFamily="18" charset="0"/>
              </a:rPr>
              <a:t>      assumption and determine if there is statistical</a:t>
            </a:r>
          </a:p>
          <a:p>
            <a:pPr algn="l">
              <a:buClr>
                <a:srgbClr val="66FFFF"/>
              </a:buClr>
              <a:buSzPct val="125000"/>
            </a:pPr>
            <a:r>
              <a:rPr lang="en-US" sz="2400" dirty="0">
                <a:effectLst>
                  <a:outerShdw blurRad="38100" dist="38100" dir="2700000" algn="tl">
                    <a:srgbClr val="000000"/>
                  </a:outerShdw>
                </a:effectLst>
                <a:latin typeface="Book Antiqua" pitchFamily="18" charset="0"/>
              </a:rPr>
              <a:t>      evidence to conclude that the assumption is</a:t>
            </a:r>
          </a:p>
          <a:p>
            <a:pPr algn="l">
              <a:buClr>
                <a:srgbClr val="66FFFF"/>
              </a:buClr>
              <a:buSzPct val="125000"/>
            </a:pPr>
            <a:r>
              <a:rPr lang="en-US" sz="2400" dirty="0">
                <a:effectLst>
                  <a:outerShdw blurRad="38100" dist="38100" dir="2700000" algn="tl">
                    <a:srgbClr val="000000"/>
                  </a:outerShdw>
                </a:effectLst>
                <a:latin typeface="Book Antiqua" pitchFamily="18" charset="0"/>
              </a:rPr>
              <a:t>      incorrect.</a:t>
            </a:r>
          </a:p>
        </p:txBody>
      </p:sp>
      <p:sp>
        <p:nvSpPr>
          <p:cNvPr id="8" name="AutoShape 5"/>
          <p:cNvSpPr>
            <a:spLocks noChangeArrowheads="1"/>
          </p:cNvSpPr>
          <p:nvPr/>
        </p:nvSpPr>
        <p:spPr bwMode="auto">
          <a:xfrm rot="5400000">
            <a:off x="771525" y="4624614"/>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9" name="Rectangle 7"/>
          <p:cNvSpPr>
            <a:spLocks noChangeArrowheads="1"/>
          </p:cNvSpPr>
          <p:nvPr/>
        </p:nvSpPr>
        <p:spPr bwMode="auto">
          <a:xfrm>
            <a:off x="1009650" y="4516664"/>
            <a:ext cx="7353300" cy="857250"/>
          </a:xfrm>
          <a:prstGeom prst="rect">
            <a:avLst/>
          </a:prstGeom>
          <a:noFill/>
          <a:ln w="12700">
            <a:noFill/>
            <a:miter lim="800000"/>
            <a:headEnd/>
            <a:tailEnd/>
          </a:ln>
          <a:effectLst/>
        </p:spPr>
        <p:txBody>
          <a:bodyPr wrap="none" anchor="ctr"/>
          <a:lstStyle/>
          <a:p>
            <a:pPr algn="l">
              <a:buClr>
                <a:srgbClr val="66FFFF"/>
              </a:buClr>
              <a:buSzPct val="125000"/>
              <a:buFontTx/>
              <a:buChar char="•"/>
            </a:pPr>
            <a:r>
              <a:rPr lang="en-US" sz="2400" dirty="0">
                <a:effectLst>
                  <a:outerShdw blurRad="38100" dist="38100" dir="2700000" algn="tl">
                    <a:srgbClr val="000000"/>
                  </a:outerShdw>
                </a:effectLst>
                <a:latin typeface="Book Antiqua" pitchFamily="18" charset="0"/>
              </a:rPr>
              <a:t>   In these situations, it is helpful to develop the null</a:t>
            </a:r>
          </a:p>
          <a:p>
            <a:pPr algn="l">
              <a:buClr>
                <a:srgbClr val="66FFFF"/>
              </a:buClr>
              <a:buSzPct val="125000"/>
            </a:pPr>
            <a:r>
              <a:rPr lang="en-US" sz="2400" dirty="0">
                <a:effectLst>
                  <a:outerShdw blurRad="38100" dist="38100" dir="2700000" algn="tl">
                    <a:srgbClr val="000000"/>
                  </a:outerShdw>
                </a:effectLst>
                <a:latin typeface="Book Antiqua" pitchFamily="18" charset="0"/>
              </a:rPr>
              <a:t>      hypothesis first.</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89092"/>
                                        </p:tgtEl>
                                        <p:attrNameLst>
                                          <p:attrName>style.visibility</p:attrName>
                                        </p:attrNameLst>
                                      </p:cBhvr>
                                      <p:to>
                                        <p:strVal val="visible"/>
                                      </p:to>
                                    </p:set>
                                    <p:animEffect transition="in" filter="slide(fromLeft)">
                                      <p:cBhvr>
                                        <p:cTn id="7" dur="500"/>
                                        <p:tgtEl>
                                          <p:spTgt spid="89092"/>
                                        </p:tgtEl>
                                      </p:cBhvr>
                                    </p:animEffect>
                                  </p:childTnLst>
                                  <p:subTnLst>
                                    <p:set>
                                      <p:cBhvr override="childStyle">
                                        <p:cTn dur="1" fill="hold" display="0" masterRel="nextClick" afterEffect="1"/>
                                        <p:tgtEl>
                                          <p:spTgt spid="89092"/>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89094"/>
                                        </p:tgtEl>
                                        <p:attrNameLst>
                                          <p:attrName>style.visibility</p:attrName>
                                        </p:attrNameLst>
                                      </p:cBhvr>
                                      <p:to>
                                        <p:strVal val="visible"/>
                                      </p:to>
                                    </p:set>
                                    <p:animEffect transition="in" filter="slide(fromTop)">
                                      <p:cBhvr>
                                        <p:cTn id="12" dur="500"/>
                                        <p:tgtEl>
                                          <p:spTgt spid="89094"/>
                                        </p:tgtEl>
                                      </p:cBhvr>
                                    </p:animEffect>
                                  </p:childTnLst>
                                </p:cTn>
                              </p:par>
                            </p:childTnLst>
                          </p:cTn>
                        </p:par>
                        <p:par>
                          <p:cTn id="13" fill="hold">
                            <p:stCondLst>
                              <p:cond delay="500"/>
                            </p:stCondLst>
                            <p:childTnLst>
                              <p:par>
                                <p:cTn id="14" presetID="12" presetClass="entr" presetSubtype="8" fill="hold" grpId="0" nodeType="afterEffect">
                                  <p:stCondLst>
                                    <p:cond delay="2000"/>
                                  </p:stCondLst>
                                  <p:childTnLst>
                                    <p:set>
                                      <p:cBhvr>
                                        <p:cTn id="15" dur="1" fill="hold">
                                          <p:stCondLst>
                                            <p:cond delay="0"/>
                                          </p:stCondLst>
                                        </p:cTn>
                                        <p:tgtEl>
                                          <p:spTgt spid="89093"/>
                                        </p:tgtEl>
                                        <p:attrNameLst>
                                          <p:attrName>style.visibility</p:attrName>
                                        </p:attrNameLst>
                                      </p:cBhvr>
                                      <p:to>
                                        <p:strVal val="visible"/>
                                      </p:to>
                                    </p:set>
                                    <p:animEffect transition="in" filter="slide(fromLeft)">
                                      <p:cBhvr>
                                        <p:cTn id="16" dur="500"/>
                                        <p:tgtEl>
                                          <p:spTgt spid="89093"/>
                                        </p:tgtEl>
                                      </p:cBhvr>
                                    </p:animEffect>
                                  </p:childTnLst>
                                  <p:subTnLst>
                                    <p:set>
                                      <p:cBhvr override="childStyle">
                                        <p:cTn dur="1" fill="hold" display="0" masterRel="nextClick" afterEffect="1"/>
                                        <p:tgtEl>
                                          <p:spTgt spid="89093"/>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89095"/>
                                        </p:tgtEl>
                                        <p:attrNameLst>
                                          <p:attrName>style.visibility</p:attrName>
                                        </p:attrNameLst>
                                      </p:cBhvr>
                                      <p:to>
                                        <p:strVal val="visible"/>
                                      </p:to>
                                    </p:set>
                                    <p:animEffect transition="in" filter="slide(fromTop)">
                                      <p:cBhvr>
                                        <p:cTn id="21" dur="500"/>
                                        <p:tgtEl>
                                          <p:spTgt spid="89095"/>
                                        </p:tgtEl>
                                      </p:cBhvr>
                                    </p:animEffect>
                                  </p:childTnLst>
                                </p:cTn>
                              </p:par>
                            </p:childTnLst>
                          </p:cTn>
                        </p:par>
                        <p:par>
                          <p:cTn id="22" fill="hold">
                            <p:stCondLst>
                              <p:cond delay="500"/>
                            </p:stCondLst>
                            <p:childTnLst>
                              <p:par>
                                <p:cTn id="23" presetID="12" presetClass="entr" presetSubtype="8" fill="hold" grpId="0" nodeType="afterEffect">
                                  <p:stCondLst>
                                    <p:cond delay="2000"/>
                                  </p:stCondLst>
                                  <p:childTnLst>
                                    <p:set>
                                      <p:cBhvr>
                                        <p:cTn id="24" dur="1" fill="hold">
                                          <p:stCondLst>
                                            <p:cond delay="0"/>
                                          </p:stCondLst>
                                        </p:cTn>
                                        <p:tgtEl>
                                          <p:spTgt spid="8"/>
                                        </p:tgtEl>
                                        <p:attrNameLst>
                                          <p:attrName>style.visibility</p:attrName>
                                        </p:attrNameLst>
                                      </p:cBhvr>
                                      <p:to>
                                        <p:strVal val="visible"/>
                                      </p:to>
                                    </p:set>
                                    <p:animEffect transition="in" filter="slide(fromLeft)">
                                      <p:cBhvr>
                                        <p:cTn id="25" dur="500"/>
                                        <p:tgtEl>
                                          <p:spTgt spid="8"/>
                                        </p:tgtEl>
                                      </p:cBhvr>
                                    </p:animEffect>
                                  </p:childTnLst>
                                  <p:subTnLst>
                                    <p:set>
                                      <p:cBhvr override="childStyle">
                                        <p:cTn dur="1" fill="hold" display="0" masterRel="nextClick" afterEffect="1"/>
                                        <p:tgtEl>
                                          <p:spTgt spid="8"/>
                                        </p:tgtEl>
                                        <p:attrNameLst>
                                          <p:attrName>style.visibility</p:attrName>
                                        </p:attrNameLst>
                                      </p:cBhvr>
                                      <p:to>
                                        <p:strVal val="hidden"/>
                                      </p:to>
                                    </p:set>
                                  </p:subTnLst>
                                </p:cTn>
                              </p:par>
                            </p:childTnLst>
                          </p:cTn>
                        </p:par>
                      </p:childTnLst>
                    </p:cTn>
                  </p:par>
                  <p:par>
                    <p:cTn id="26" fill="hold">
                      <p:stCondLst>
                        <p:cond delay="indefinite"/>
                      </p:stCondLst>
                      <p:childTnLst>
                        <p:par>
                          <p:cTn id="27" fill="hold">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slide(fromTop)">
                                      <p:cBhvr>
                                        <p:cTn id="30"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092" grpId="0" animBg="1"/>
      <p:bldP spid="89093" grpId="0" animBg="1"/>
      <p:bldP spid="89094" grpId="0" autoUpdateAnimBg="0"/>
      <p:bldP spid="89095" grpId="0" autoUpdateAnimBg="0"/>
      <p:bldP spid="8" grpId="0" animBg="1"/>
      <p:bldP spid="9"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txBox="1">
            <a:spLocks noChangeArrowheads="1"/>
          </p:cNvSpPr>
          <p:nvPr/>
        </p:nvSpPr>
        <p:spPr>
          <a:xfrm>
            <a:off x="684213" y="188913"/>
            <a:ext cx="7772400" cy="642937"/>
          </a:xfrm>
          <a:prstGeom prst="rect">
            <a:avLst/>
          </a:prstGeom>
          <a:noFill/>
          <a:ln/>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800" b="0" i="0" u="none" strike="noStrike" kern="0" cap="none" spc="0" normalizeH="0" baseline="0" noProof="0" dirty="0">
                <a:ln>
                  <a:noFill/>
                </a:ln>
                <a:solidFill>
                  <a:srgbClr val="66FFFF"/>
                </a:solidFill>
                <a:effectLst>
                  <a:outerShdw blurRad="38100" dist="38100" dir="2700000" algn="tl">
                    <a:srgbClr val="000000"/>
                  </a:outerShdw>
                </a:effectLst>
                <a:uLnTx/>
                <a:uFillTx/>
                <a:latin typeface="+mj-lt"/>
                <a:ea typeface="+mj-ea"/>
                <a:cs typeface="+mj-cs"/>
              </a:rPr>
              <a:t>Developing Null and Alternative Hypotheses</a:t>
            </a:r>
          </a:p>
        </p:txBody>
      </p:sp>
      <p:sp>
        <p:nvSpPr>
          <p:cNvPr id="4" name="Rectangle 5"/>
          <p:cNvSpPr>
            <a:spLocks noChangeArrowheads="1"/>
          </p:cNvSpPr>
          <p:nvPr/>
        </p:nvSpPr>
        <p:spPr bwMode="auto">
          <a:xfrm>
            <a:off x="1009650" y="1549400"/>
            <a:ext cx="7353300" cy="1333500"/>
          </a:xfrm>
          <a:prstGeom prst="rect">
            <a:avLst/>
          </a:prstGeom>
          <a:noFill/>
          <a:ln w="12700">
            <a:noFill/>
            <a:miter lim="800000"/>
            <a:headEnd/>
            <a:tailEnd/>
          </a:ln>
          <a:effectLst/>
        </p:spPr>
        <p:txBody>
          <a:bodyPr wrap="none" anchor="ctr"/>
          <a:lstStyle/>
          <a:p>
            <a:pPr algn="l">
              <a:buClr>
                <a:srgbClr val="66FFFF"/>
              </a:buClr>
              <a:buSzPct val="125000"/>
              <a:buFontTx/>
              <a:buChar char="•"/>
            </a:pPr>
            <a:r>
              <a:rPr lang="en-US" sz="2400" dirty="0">
                <a:effectLst>
                  <a:outerShdw blurRad="38100" dist="38100" dir="2700000" algn="tl">
                    <a:srgbClr val="000000"/>
                  </a:outerShdw>
                </a:effectLst>
                <a:latin typeface="Book Antiqua" pitchFamily="18" charset="0"/>
              </a:rPr>
              <a:t>   </a:t>
            </a:r>
            <a:r>
              <a:rPr lang="en-US" sz="2400" dirty="0">
                <a:solidFill>
                  <a:srgbClr val="66FFFF"/>
                </a:solidFill>
                <a:effectLst>
                  <a:outerShdw blurRad="38100" dist="38100" dir="2700000" algn="tl">
                    <a:srgbClr val="000000"/>
                  </a:outerShdw>
                </a:effectLst>
                <a:latin typeface="Book Antiqua" pitchFamily="18" charset="0"/>
              </a:rPr>
              <a:t>Example:  </a:t>
            </a:r>
          </a:p>
          <a:p>
            <a:pPr algn="l">
              <a:buClr>
                <a:srgbClr val="66FFFF"/>
              </a:buClr>
              <a:buSzPct val="125000"/>
            </a:pPr>
            <a:r>
              <a:rPr lang="en-US" sz="2400" dirty="0">
                <a:effectLst>
                  <a:outerShdw blurRad="38100" dist="38100" dir="2700000" algn="tl">
                    <a:srgbClr val="000000"/>
                  </a:outerShdw>
                </a:effectLst>
                <a:latin typeface="Book Antiqua" pitchFamily="18" charset="0"/>
              </a:rPr>
              <a:t>      The label on a soft drink bottle states that it</a:t>
            </a:r>
          </a:p>
          <a:p>
            <a:pPr algn="l">
              <a:buClr>
                <a:srgbClr val="66FFFF"/>
              </a:buClr>
              <a:buSzPct val="125000"/>
            </a:pPr>
            <a:r>
              <a:rPr lang="en-US" sz="2400" dirty="0">
                <a:effectLst>
                  <a:outerShdw blurRad="38100" dist="38100" dir="2700000" algn="tl">
                    <a:srgbClr val="000000"/>
                  </a:outerShdw>
                </a:effectLst>
                <a:latin typeface="Book Antiqua" pitchFamily="18" charset="0"/>
              </a:rPr>
              <a:t>      contains 67.6 fluid ounces.</a:t>
            </a:r>
          </a:p>
        </p:txBody>
      </p:sp>
      <p:sp>
        <p:nvSpPr>
          <p:cNvPr id="5" name="Rectangle 6"/>
          <p:cNvSpPr>
            <a:spLocks noChangeArrowheads="1"/>
          </p:cNvSpPr>
          <p:nvPr/>
        </p:nvSpPr>
        <p:spPr bwMode="auto">
          <a:xfrm>
            <a:off x="1009650" y="2774950"/>
            <a:ext cx="7315200" cy="1085850"/>
          </a:xfrm>
          <a:prstGeom prst="rect">
            <a:avLst/>
          </a:prstGeom>
          <a:noFill/>
          <a:ln w="12700">
            <a:noFill/>
            <a:miter lim="800000"/>
            <a:headEnd/>
            <a:tailEnd/>
          </a:ln>
          <a:effectLst/>
        </p:spPr>
        <p:txBody>
          <a:bodyPr wrap="none" anchor="ctr"/>
          <a:lstStyle/>
          <a:p>
            <a:pPr algn="l">
              <a:buClr>
                <a:srgbClr val="66FFFF"/>
              </a:buClr>
              <a:buSzPct val="125000"/>
              <a:buFontTx/>
              <a:buChar char="•"/>
            </a:pPr>
            <a:r>
              <a:rPr lang="en-US" sz="2400" dirty="0">
                <a:effectLst>
                  <a:outerShdw blurRad="38100" dist="38100" dir="2700000" algn="tl">
                    <a:srgbClr val="000000"/>
                  </a:outerShdw>
                </a:effectLst>
                <a:latin typeface="Book Antiqua" pitchFamily="18" charset="0"/>
              </a:rPr>
              <a:t>   </a:t>
            </a:r>
            <a:r>
              <a:rPr lang="en-US" sz="2400" dirty="0">
                <a:solidFill>
                  <a:srgbClr val="66FFFF"/>
                </a:solidFill>
                <a:effectLst>
                  <a:outerShdw blurRad="38100" dist="38100" dir="2700000" algn="tl">
                    <a:srgbClr val="000000"/>
                  </a:outerShdw>
                </a:effectLst>
                <a:latin typeface="Book Antiqua" pitchFamily="18" charset="0"/>
              </a:rPr>
              <a:t>Null Hypothesis:  </a:t>
            </a:r>
          </a:p>
          <a:p>
            <a:pPr algn="l">
              <a:buClr>
                <a:srgbClr val="66FFFF"/>
              </a:buClr>
              <a:buSzPct val="125000"/>
            </a:pPr>
            <a:r>
              <a:rPr lang="en-US" sz="2400" dirty="0">
                <a:effectLst>
                  <a:outerShdw blurRad="38100" dist="38100" dir="2700000" algn="tl">
                    <a:srgbClr val="000000"/>
                  </a:outerShdw>
                </a:effectLst>
                <a:latin typeface="Book Antiqua" pitchFamily="18" charset="0"/>
              </a:rPr>
              <a:t>      The label is correct.   </a:t>
            </a:r>
            <a:r>
              <a:rPr lang="en-US" sz="2400" i="1" dirty="0">
                <a:effectLst>
                  <a:outerShdw blurRad="38100" dist="38100" dir="2700000" algn="tl">
                    <a:srgbClr val="000000"/>
                  </a:outerShdw>
                </a:effectLst>
                <a:latin typeface="Symbol" pitchFamily="18" charset="2"/>
              </a:rPr>
              <a:t>m</a:t>
            </a:r>
            <a:r>
              <a:rPr lang="en-US" sz="2400" dirty="0">
                <a:effectLst>
                  <a:outerShdw blurRad="38100" dist="38100" dir="2700000" algn="tl">
                    <a:srgbClr val="000000"/>
                  </a:outerShdw>
                </a:effectLst>
                <a:latin typeface="Book Antiqua" pitchFamily="18" charset="0"/>
              </a:rPr>
              <a:t> </a:t>
            </a:r>
            <a:r>
              <a:rPr lang="en-US" sz="2400" u="sng" dirty="0">
                <a:effectLst>
                  <a:outerShdw blurRad="38100" dist="38100" dir="2700000" algn="tl">
                    <a:srgbClr val="000000"/>
                  </a:outerShdw>
                </a:effectLst>
                <a:latin typeface="Book Antiqua" pitchFamily="18" charset="0"/>
              </a:rPr>
              <a:t>&gt;</a:t>
            </a:r>
            <a:r>
              <a:rPr lang="en-US" sz="2400" dirty="0">
                <a:effectLst>
                  <a:outerShdw blurRad="38100" dist="38100" dir="2700000" algn="tl">
                    <a:srgbClr val="000000"/>
                  </a:outerShdw>
                </a:effectLst>
                <a:latin typeface="Book Antiqua" pitchFamily="18" charset="0"/>
              </a:rPr>
              <a:t> 67.6 ounces.</a:t>
            </a:r>
          </a:p>
        </p:txBody>
      </p:sp>
      <p:sp>
        <p:nvSpPr>
          <p:cNvPr id="6" name="AutoShape 8"/>
          <p:cNvSpPr>
            <a:spLocks noChangeArrowheads="1"/>
          </p:cNvSpPr>
          <p:nvPr/>
        </p:nvSpPr>
        <p:spPr bwMode="auto">
          <a:xfrm rot="5400000">
            <a:off x="771525" y="17145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7" name="AutoShape 9"/>
          <p:cNvSpPr>
            <a:spLocks noChangeArrowheads="1"/>
          </p:cNvSpPr>
          <p:nvPr/>
        </p:nvSpPr>
        <p:spPr bwMode="auto">
          <a:xfrm rot="5400000">
            <a:off x="771525" y="29972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8" name="Rectangle 6"/>
          <p:cNvSpPr>
            <a:spLocks noChangeArrowheads="1"/>
          </p:cNvSpPr>
          <p:nvPr/>
        </p:nvSpPr>
        <p:spPr bwMode="auto">
          <a:xfrm>
            <a:off x="1009650" y="3676650"/>
            <a:ext cx="7315200" cy="1098550"/>
          </a:xfrm>
          <a:prstGeom prst="rect">
            <a:avLst/>
          </a:prstGeom>
          <a:noFill/>
          <a:ln w="12700">
            <a:noFill/>
            <a:miter lim="800000"/>
            <a:headEnd/>
            <a:tailEnd/>
          </a:ln>
          <a:effectLst/>
        </p:spPr>
        <p:txBody>
          <a:bodyPr wrap="none" anchor="ctr"/>
          <a:lstStyle/>
          <a:p>
            <a:pPr algn="l">
              <a:buClr>
                <a:srgbClr val="66FFFF"/>
              </a:buClr>
              <a:buSzPct val="125000"/>
              <a:buFontTx/>
              <a:buChar char="•"/>
            </a:pPr>
            <a:r>
              <a:rPr lang="en-US" sz="2400" dirty="0">
                <a:effectLst>
                  <a:outerShdw blurRad="38100" dist="38100" dir="2700000" algn="tl">
                    <a:srgbClr val="000000"/>
                  </a:outerShdw>
                </a:effectLst>
                <a:latin typeface="Book Antiqua" pitchFamily="18" charset="0"/>
              </a:rPr>
              <a:t>   </a:t>
            </a:r>
            <a:r>
              <a:rPr lang="en-US" sz="2400" dirty="0">
                <a:solidFill>
                  <a:srgbClr val="66FFFF"/>
                </a:solidFill>
                <a:effectLst>
                  <a:outerShdw blurRad="38100" dist="38100" dir="2700000" algn="tl">
                    <a:srgbClr val="000000"/>
                  </a:outerShdw>
                </a:effectLst>
                <a:latin typeface="Book Antiqua" pitchFamily="18" charset="0"/>
              </a:rPr>
              <a:t>Alternative Hypothesis:  </a:t>
            </a:r>
          </a:p>
          <a:p>
            <a:pPr algn="l">
              <a:buClr>
                <a:srgbClr val="66FFFF"/>
              </a:buClr>
              <a:buSzPct val="125000"/>
            </a:pPr>
            <a:r>
              <a:rPr lang="en-US" sz="2400" dirty="0">
                <a:effectLst>
                  <a:outerShdw blurRad="38100" dist="38100" dir="2700000" algn="tl">
                    <a:srgbClr val="000000"/>
                  </a:outerShdw>
                </a:effectLst>
                <a:latin typeface="Book Antiqua" pitchFamily="18" charset="0"/>
              </a:rPr>
              <a:t>      The label is incorrect.   </a:t>
            </a:r>
            <a:r>
              <a:rPr lang="en-US" sz="2400" i="1" dirty="0">
                <a:effectLst>
                  <a:outerShdw blurRad="38100" dist="38100" dir="2700000" algn="tl">
                    <a:srgbClr val="000000"/>
                  </a:outerShdw>
                </a:effectLst>
                <a:latin typeface="Symbol" pitchFamily="18" charset="2"/>
              </a:rPr>
              <a:t>m</a:t>
            </a:r>
            <a:r>
              <a:rPr lang="en-US" sz="2400" dirty="0">
                <a:effectLst>
                  <a:outerShdw blurRad="38100" dist="38100" dir="2700000" algn="tl">
                    <a:srgbClr val="000000"/>
                  </a:outerShdw>
                </a:effectLst>
                <a:latin typeface="Book Antiqua" pitchFamily="18" charset="0"/>
              </a:rPr>
              <a:t> &lt; 67.6 ounces.</a:t>
            </a:r>
          </a:p>
        </p:txBody>
      </p:sp>
      <p:sp>
        <p:nvSpPr>
          <p:cNvPr id="9" name="AutoShape 9"/>
          <p:cNvSpPr>
            <a:spLocks noChangeArrowheads="1"/>
          </p:cNvSpPr>
          <p:nvPr/>
        </p:nvSpPr>
        <p:spPr bwMode="auto">
          <a:xfrm rot="5400000">
            <a:off x="771525" y="39116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0" name="Rectangle 3"/>
          <p:cNvSpPr txBox="1">
            <a:spLocks noChangeArrowheads="1"/>
          </p:cNvSpPr>
          <p:nvPr/>
        </p:nvSpPr>
        <p:spPr>
          <a:xfrm>
            <a:off x="706438" y="1079500"/>
            <a:ext cx="7772400" cy="584200"/>
          </a:xfrm>
          <a:prstGeom prst="rect">
            <a:avLst/>
          </a:prstGeom>
        </p:spPr>
        <p:txBody>
          <a:bodyPr/>
          <a:lstStyle/>
          <a:p>
            <a:pPr marL="342900" marR="0" lvl="0" indent="-342900" algn="l" defTabSz="914400" rtl="0" eaLnBrk="0" fontAlgn="base" latinLnBrk="0" hangingPunct="0">
              <a:lnSpc>
                <a:spcPct val="100000"/>
              </a:lnSpc>
              <a:spcBef>
                <a:spcPct val="20000"/>
              </a:spcBef>
              <a:spcAft>
                <a:spcPct val="0"/>
              </a:spcAft>
              <a:buClr>
                <a:srgbClr val="66FFFF"/>
              </a:buClr>
              <a:buSzPct val="75000"/>
              <a:buFont typeface="Monotype Sorts" pitchFamily="2" charset="2"/>
              <a:buChar char="n"/>
              <a:tabLst/>
              <a:defRPr/>
            </a:pPr>
            <a:r>
              <a:rPr kumimoji="0" lang="en-US" sz="2400" b="0" i="0" u="none" strike="noStrike" kern="0" cap="none" spc="0" normalizeH="0" baseline="0" noProof="0" dirty="0">
                <a:ln>
                  <a:noFill/>
                </a:ln>
                <a:solidFill>
                  <a:srgbClr val="66FFFF"/>
                </a:solidFill>
                <a:effectLst>
                  <a:outerShdw blurRad="38100" dist="38100" dir="2700000" algn="tl">
                    <a:srgbClr val="000000"/>
                  </a:outerShdw>
                </a:effectLst>
                <a:uLnTx/>
                <a:uFillTx/>
                <a:latin typeface="+mn-lt"/>
                <a:ea typeface="+mn-ea"/>
                <a:cs typeface="+mn-cs"/>
              </a:rPr>
              <a:t>Null Hypothesis as an Assumption to be Challenged</a:t>
            </a:r>
            <a:endParaRPr kumimoji="0" lang="en-US" sz="2400" b="0" i="0" u="none" strike="noStrike" kern="0" cap="none" spc="0" normalizeH="0" baseline="0" noProof="0" dirty="0">
              <a:ln>
                <a:noFill/>
              </a:ln>
              <a:solidFill>
                <a:schemeClr val="tx1"/>
              </a:solidFill>
              <a:effectLst>
                <a:outerShdw blurRad="38100" dist="38100" dir="2700000" algn="tl">
                  <a:srgbClr val="000000"/>
                </a:outerShdw>
              </a:effectLst>
              <a:uLnTx/>
              <a:uFillTx/>
              <a:latin typeface="+mn-lt"/>
              <a:ea typeface="+mn-ea"/>
              <a:cs typeface="+mn-cs"/>
            </a:endParaRP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6"/>
                                        </p:tgtEl>
                                        <p:attrNameLst>
                                          <p:attrName>style.visibility</p:attrName>
                                        </p:attrNameLst>
                                      </p:cBhvr>
                                      <p:to>
                                        <p:strVal val="visible"/>
                                      </p:to>
                                    </p:set>
                                    <p:animEffect transition="in" filter="slide(fromLeft)">
                                      <p:cBhvr>
                                        <p:cTn id="7" dur="500"/>
                                        <p:tgtEl>
                                          <p:spTgt spid="6"/>
                                        </p:tgtEl>
                                      </p:cBhvr>
                                    </p:animEffect>
                                  </p:childTnLst>
                                  <p:subTnLst>
                                    <p:set>
                                      <p:cBhvr override="childStyle">
                                        <p:cTn dur="1" fill="hold" display="0" masterRel="nextClick" afterEffect="1"/>
                                        <p:tgtEl>
                                          <p:spTgt spid="6"/>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slide(fromTop)">
                                      <p:cBhvr>
                                        <p:cTn id="12" dur="500"/>
                                        <p:tgtEl>
                                          <p:spTgt spid="4"/>
                                        </p:tgtEl>
                                      </p:cBhvr>
                                    </p:animEffect>
                                  </p:childTnLst>
                                </p:cTn>
                              </p:par>
                            </p:childTnLst>
                          </p:cTn>
                        </p:par>
                        <p:par>
                          <p:cTn id="13" fill="hold">
                            <p:stCondLst>
                              <p:cond delay="500"/>
                            </p:stCondLst>
                            <p:childTnLst>
                              <p:par>
                                <p:cTn id="14" presetID="12" presetClass="entr" presetSubtype="8" fill="hold" grpId="0" nodeType="afterEffect">
                                  <p:stCondLst>
                                    <p:cond delay="2500"/>
                                  </p:stCondLst>
                                  <p:childTnLst>
                                    <p:set>
                                      <p:cBhvr>
                                        <p:cTn id="15" dur="1" fill="hold">
                                          <p:stCondLst>
                                            <p:cond delay="0"/>
                                          </p:stCondLst>
                                        </p:cTn>
                                        <p:tgtEl>
                                          <p:spTgt spid="7"/>
                                        </p:tgtEl>
                                        <p:attrNameLst>
                                          <p:attrName>style.visibility</p:attrName>
                                        </p:attrNameLst>
                                      </p:cBhvr>
                                      <p:to>
                                        <p:strVal val="visible"/>
                                      </p:to>
                                    </p:set>
                                    <p:animEffect transition="in" filter="slide(fromLeft)">
                                      <p:cBhvr>
                                        <p:cTn id="16" dur="500"/>
                                        <p:tgtEl>
                                          <p:spTgt spid="7"/>
                                        </p:tgtEl>
                                      </p:cBhvr>
                                    </p:animEffect>
                                  </p:childTnLst>
                                  <p:subTnLst>
                                    <p:set>
                                      <p:cBhvr override="childStyle">
                                        <p:cTn dur="1" fill="hold" display="0" masterRel="nextClick" afterEffect="1"/>
                                        <p:tgtEl>
                                          <p:spTgt spid="7"/>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slide(fromTop)">
                                      <p:cBhvr>
                                        <p:cTn id="21" dur="500"/>
                                        <p:tgtEl>
                                          <p:spTgt spid="5"/>
                                        </p:tgtEl>
                                      </p:cBhvr>
                                    </p:animEffect>
                                  </p:childTnLst>
                                </p:cTn>
                              </p:par>
                            </p:childTnLst>
                          </p:cTn>
                        </p:par>
                        <p:par>
                          <p:cTn id="22" fill="hold">
                            <p:stCondLst>
                              <p:cond delay="500"/>
                            </p:stCondLst>
                            <p:childTnLst>
                              <p:par>
                                <p:cTn id="23" presetID="12" presetClass="entr" presetSubtype="8" fill="hold" grpId="0" nodeType="afterEffect">
                                  <p:stCondLst>
                                    <p:cond delay="2500"/>
                                  </p:stCondLst>
                                  <p:childTnLst>
                                    <p:set>
                                      <p:cBhvr>
                                        <p:cTn id="24" dur="1" fill="hold">
                                          <p:stCondLst>
                                            <p:cond delay="0"/>
                                          </p:stCondLst>
                                        </p:cTn>
                                        <p:tgtEl>
                                          <p:spTgt spid="9"/>
                                        </p:tgtEl>
                                        <p:attrNameLst>
                                          <p:attrName>style.visibility</p:attrName>
                                        </p:attrNameLst>
                                      </p:cBhvr>
                                      <p:to>
                                        <p:strVal val="visible"/>
                                      </p:to>
                                    </p:set>
                                    <p:animEffect transition="in" filter="slide(fromLeft)">
                                      <p:cBhvr>
                                        <p:cTn id="25" dur="500"/>
                                        <p:tgtEl>
                                          <p:spTgt spid="9"/>
                                        </p:tgtEl>
                                      </p:cBhvr>
                                    </p:animEffect>
                                  </p:childTnLst>
                                  <p:subTnLst>
                                    <p:set>
                                      <p:cBhvr override="childStyle">
                                        <p:cTn dur="1" fill="hold" display="0" masterRel="nextClick" afterEffect="1"/>
                                        <p:tgtEl>
                                          <p:spTgt spid="9"/>
                                        </p:tgtEl>
                                        <p:attrNameLst>
                                          <p:attrName>style.visibility</p:attrName>
                                        </p:attrNameLst>
                                      </p:cBhvr>
                                      <p:to>
                                        <p:strVal val="hidden"/>
                                      </p:to>
                                    </p:set>
                                  </p:subTnLst>
                                </p:cTn>
                              </p:par>
                            </p:childTnLst>
                          </p:cTn>
                        </p:par>
                      </p:childTnLst>
                    </p:cTn>
                  </p:par>
                  <p:par>
                    <p:cTn id="26" fill="hold">
                      <p:stCondLst>
                        <p:cond delay="indefinite"/>
                      </p:stCondLst>
                      <p:childTnLst>
                        <p:par>
                          <p:cTn id="27" fill="hold">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slide(fromTop)">
                                      <p:cBhvr>
                                        <p:cTn id="3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utoUpdateAnimBg="0"/>
      <p:bldP spid="5" grpId="0" autoUpdateAnimBg="0"/>
      <p:bldP spid="6" grpId="0" animBg="1"/>
      <p:bldP spid="7" grpId="0" animBg="1"/>
      <p:bldP spid="8" grpId="0" autoUpdateAnimBg="0"/>
      <p:bldP spid="9" grpId="0" animBg="1"/>
    </p:bldLst>
  </p:timing>
</p:sld>
</file>

<file path=ppt/theme/theme1.xml><?xml version="1.0" encoding="utf-8"?>
<a:theme xmlns:a="http://schemas.openxmlformats.org/drawingml/2006/main" name="SBE9ch01">
  <a:themeElements>
    <a:clrScheme name="">
      <a:dk1>
        <a:srgbClr val="3C0023"/>
      </a:dk1>
      <a:lt1>
        <a:srgbClr val="FFFFFF"/>
      </a:lt1>
      <a:dk2>
        <a:srgbClr val="300153"/>
      </a:dk2>
      <a:lt2>
        <a:srgbClr val="F6BF69"/>
      </a:lt2>
      <a:accent1>
        <a:srgbClr val="618FFD"/>
      </a:accent1>
      <a:accent2>
        <a:srgbClr val="B760F9"/>
      </a:accent2>
      <a:accent3>
        <a:srgbClr val="ADAAB3"/>
      </a:accent3>
      <a:accent4>
        <a:srgbClr val="DADADA"/>
      </a:accent4>
      <a:accent5>
        <a:srgbClr val="B7C6FE"/>
      </a:accent5>
      <a:accent6>
        <a:srgbClr val="A656E2"/>
      </a:accent6>
      <a:hlink>
        <a:srgbClr val="919191"/>
      </a:hlink>
      <a:folHlink>
        <a:srgbClr val="B50069"/>
      </a:folHlink>
    </a:clrScheme>
    <a:fontScheme name="SBE9ch01">
      <a:majorFont>
        <a:latin typeface="Book Antiqua"/>
        <a:ea typeface=""/>
        <a:cs typeface=""/>
      </a:majorFont>
      <a:minorFont>
        <a:latin typeface="Book Antiqu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457200" marR="0" indent="-457200" algn="ctr" defTabSz="914400" rtl="0" eaLnBrk="0" fontAlgn="base" latinLnBrk="0" hangingPunct="0">
          <a:lnSpc>
            <a:spcPct val="100000"/>
          </a:lnSpc>
          <a:spcBef>
            <a:spcPct val="0"/>
          </a:spcBef>
          <a:spcAft>
            <a:spcPct val="0"/>
          </a:spcAft>
          <a:buClrTx/>
          <a:buSzTx/>
          <a:buFontTx/>
          <a:buNone/>
          <a:tabLst/>
          <a:defRPr kumimoji="0" lang="en-US" sz="2200" b="0" i="0" u="none" strike="noStrike" cap="none" normalizeH="0" baseline="0" smtClean="0">
            <a:ln>
              <a:noFill/>
            </a:ln>
            <a:solidFill>
              <a:schemeClr val="tx1"/>
            </a:solidFill>
            <a:effectLst>
              <a:outerShdw blurRad="38100" dist="38100" dir="2700000" algn="tl">
                <a:srgbClr val="000000">
                  <a:alpha val="43137"/>
                </a:srgbClr>
              </a:outerShdw>
            </a:effectLst>
            <a:latin typeface="MS Reference Serif"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457200" marR="0" indent="-457200" algn="ctr" defTabSz="914400" rtl="0" eaLnBrk="0" fontAlgn="base" latinLnBrk="0" hangingPunct="0">
          <a:lnSpc>
            <a:spcPct val="100000"/>
          </a:lnSpc>
          <a:spcBef>
            <a:spcPct val="0"/>
          </a:spcBef>
          <a:spcAft>
            <a:spcPct val="0"/>
          </a:spcAft>
          <a:buClrTx/>
          <a:buSzTx/>
          <a:buFontTx/>
          <a:buNone/>
          <a:tabLst/>
          <a:defRPr kumimoji="0" lang="en-US" sz="2200" b="0" i="0" u="none" strike="noStrike" cap="none" normalizeH="0" baseline="0" smtClean="0">
            <a:ln>
              <a:noFill/>
            </a:ln>
            <a:solidFill>
              <a:schemeClr val="tx1"/>
            </a:solidFill>
            <a:effectLst>
              <a:outerShdw blurRad="38100" dist="38100" dir="2700000" algn="tl">
                <a:srgbClr val="000000">
                  <a:alpha val="43137"/>
                </a:srgbClr>
              </a:outerShdw>
            </a:effectLst>
            <a:latin typeface="MS Reference Serif" pitchFamily="18" charset="0"/>
          </a:defRPr>
        </a:defPPr>
      </a:lstStyle>
    </a:lnDef>
  </a:objectDefaults>
  <a:extraClrSchemeLst>
    <a:extraClrScheme>
      <a:clrScheme name="SBE9ch0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BE9ch01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BE9ch01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BE9ch01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BE9ch0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BE9ch0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BE9ch0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7451</TotalTime>
  <Pages>29</Pages>
  <Words>4862</Words>
  <Application>Microsoft Macintosh PowerPoint</Application>
  <PresentationFormat>On-screen Show (4:3)</PresentationFormat>
  <Paragraphs>726</Paragraphs>
  <Slides>72</Slides>
  <Notes>42</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2</vt:i4>
      </vt:variant>
      <vt:variant>
        <vt:lpstr>Slide Titles</vt:lpstr>
      </vt:variant>
      <vt:variant>
        <vt:i4>72</vt:i4>
      </vt:variant>
    </vt:vector>
  </HeadingPairs>
  <TitlesOfParts>
    <vt:vector size="81" baseType="lpstr">
      <vt:lpstr>MS Reference Serif</vt:lpstr>
      <vt:lpstr>Wingdings</vt:lpstr>
      <vt:lpstr>Monotype Sorts</vt:lpstr>
      <vt:lpstr>Symbol</vt:lpstr>
      <vt:lpstr>Times New Roman</vt:lpstr>
      <vt:lpstr>Book Antiqua</vt:lpstr>
      <vt:lpstr>SBE9ch01</vt:lpstr>
      <vt:lpstr>Equation</vt:lpstr>
      <vt:lpstr>Chart</vt:lpstr>
      <vt:lpstr>  Hypothesis Testing</vt:lpstr>
      <vt:lpstr>Hypothesis Testing</vt:lpstr>
      <vt:lpstr>PowerPoint Presentation</vt:lpstr>
      <vt:lpstr>Developing Null and Alternative Hypotheses</vt:lpstr>
      <vt:lpstr>Developing Null and Alternative Hypotheses</vt:lpstr>
      <vt:lpstr>PowerPoint Presentation</vt:lpstr>
      <vt:lpstr>PowerPoint Presentation</vt:lpstr>
      <vt:lpstr>Developing Null and Alternative Hypotheses</vt:lpstr>
      <vt:lpstr>PowerPoint Presentation</vt:lpstr>
      <vt:lpstr>PowerPoint Presentation</vt:lpstr>
      <vt:lpstr>Null and Alternative Hypotheses</vt:lpstr>
      <vt:lpstr>PowerPoint Presentation</vt:lpstr>
      <vt:lpstr>Type I Error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Confidence Interval Approach to Two-Tailed Tests About a Population Mean</vt:lpstr>
      <vt:lpstr>Confidence Interval Approach to Two-Tailed Tests About a Population Mean</vt:lpstr>
      <vt:lpstr>Practice Problem #1</vt:lpstr>
      <vt:lpstr>Practice Problem #2</vt:lpstr>
      <vt:lpstr>Tests About a Population Mean: s  Unknown</vt:lpstr>
      <vt:lpstr>PowerPoint Presentation</vt:lpstr>
      <vt:lpstr>p -Values and the t Distribution </vt:lpstr>
      <vt:lpstr>Example:  Highway Patrol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 9  Hypothesis Tests</dc:title>
  <cp:lastModifiedBy>Anirban Ghatak</cp:lastModifiedBy>
  <cp:revision>284</cp:revision>
  <cp:lastPrinted>1601-01-01T00:00:00Z</cp:lastPrinted>
  <dcterms:created xsi:type="dcterms:W3CDTF">1996-08-27T07:40:38Z</dcterms:created>
  <dcterms:modified xsi:type="dcterms:W3CDTF">2019-08-21T15:11:08Z</dcterms:modified>
</cp:coreProperties>
</file>