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fntdata" ContentType="application/x-fontdata"/>
  <Default Extension="jpeg" ContentType="image/jpe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53.xml" ContentType="application/vnd.openxmlformats-officedocument.presentationml.notesSlide+xml"/>
  <Override PartName="/ppt/notesSlides/notesSlide54.xml" ContentType="application/vnd.openxmlformats-officedocument.presentationml.notesSlide+xml"/>
  <Override PartName="/ppt/notesSlides/notesSlide55.xml" ContentType="application/vnd.openxmlformats-officedocument.presentationml.notesSlide+xml"/>
  <Override PartName="/ppt/notesSlides/notesSlide56.xml" ContentType="application/vnd.openxmlformats-officedocument.presentationml.notesSlide+xml"/>
  <Override PartName="/ppt/notesSlides/notesSlide57.xml" ContentType="application/vnd.openxmlformats-officedocument.presentationml.notesSlide+xml"/>
  <Override PartName="/ppt/notesSlides/notesSlide58.xml" ContentType="application/vnd.openxmlformats-officedocument.presentationml.notesSlide+xml"/>
  <Override PartName="/ppt/notesSlides/notesSlide5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>
  <p:sldMasterIdLst>
    <p:sldMasterId id="2147483652" r:id="rId1"/>
  </p:sldMasterIdLst>
  <p:notesMasterIdLst>
    <p:notesMasterId r:id="rId61"/>
  </p:notesMasterIdLst>
  <p:handoutMasterIdLst>
    <p:handoutMasterId r:id="rId62"/>
  </p:handoutMasterIdLst>
  <p:sldIdLst>
    <p:sldId id="257" r:id="rId2"/>
    <p:sldId id="258" r:id="rId3"/>
    <p:sldId id="349" r:id="rId4"/>
    <p:sldId id="350" r:id="rId5"/>
    <p:sldId id="351" r:id="rId6"/>
    <p:sldId id="353" r:id="rId7"/>
    <p:sldId id="354" r:id="rId8"/>
    <p:sldId id="428" r:id="rId9"/>
    <p:sldId id="355" r:id="rId10"/>
    <p:sldId id="356" r:id="rId11"/>
    <p:sldId id="357" r:id="rId12"/>
    <p:sldId id="405" r:id="rId13"/>
    <p:sldId id="407" r:id="rId14"/>
    <p:sldId id="409" r:id="rId15"/>
    <p:sldId id="406" r:id="rId16"/>
    <p:sldId id="412" r:id="rId17"/>
    <p:sldId id="425" r:id="rId18"/>
    <p:sldId id="414" r:id="rId19"/>
    <p:sldId id="426" r:id="rId20"/>
    <p:sldId id="413" r:id="rId21"/>
    <p:sldId id="360" r:id="rId22"/>
    <p:sldId id="361" r:id="rId23"/>
    <p:sldId id="429" r:id="rId24"/>
    <p:sldId id="362" r:id="rId25"/>
    <p:sldId id="427" r:id="rId26"/>
    <p:sldId id="364" r:id="rId27"/>
    <p:sldId id="417" r:id="rId28"/>
    <p:sldId id="374" r:id="rId29"/>
    <p:sldId id="376" r:id="rId30"/>
    <p:sldId id="377" r:id="rId31"/>
    <p:sldId id="415" r:id="rId32"/>
    <p:sldId id="416" r:id="rId33"/>
    <p:sldId id="378" r:id="rId34"/>
    <p:sldId id="382" r:id="rId35"/>
    <p:sldId id="383" r:id="rId36"/>
    <p:sldId id="384" r:id="rId37"/>
    <p:sldId id="385" r:id="rId38"/>
    <p:sldId id="386" r:id="rId39"/>
    <p:sldId id="387" r:id="rId40"/>
    <p:sldId id="420" r:id="rId41"/>
    <p:sldId id="388" r:id="rId42"/>
    <p:sldId id="430" r:id="rId43"/>
    <p:sldId id="323" r:id="rId44"/>
    <p:sldId id="391" r:id="rId45"/>
    <p:sldId id="392" r:id="rId46"/>
    <p:sldId id="393" r:id="rId47"/>
    <p:sldId id="394" r:id="rId48"/>
    <p:sldId id="395" r:id="rId49"/>
    <p:sldId id="396" r:id="rId50"/>
    <p:sldId id="397" r:id="rId51"/>
    <p:sldId id="398" r:id="rId52"/>
    <p:sldId id="399" r:id="rId53"/>
    <p:sldId id="431" r:id="rId54"/>
    <p:sldId id="432" r:id="rId55"/>
    <p:sldId id="401" r:id="rId56"/>
    <p:sldId id="421" r:id="rId57"/>
    <p:sldId id="422" r:id="rId58"/>
    <p:sldId id="403" r:id="rId59"/>
    <p:sldId id="423" r:id="rId60"/>
  </p:sldIdLst>
  <p:sldSz cx="9144000" cy="6858000" type="screen4x3"/>
  <p:notesSz cx="6858000" cy="9144000"/>
  <p:embeddedFontLst>
    <p:embeddedFont>
      <p:font typeface="Arial Narrow" panose="020B0604020202020204" pitchFamily="34" charset="0"/>
      <p:regular r:id="rId63"/>
      <p:bold r:id="rId64"/>
      <p:italic r:id="rId65"/>
      <p:boldItalic r:id="rId66"/>
    </p:embeddedFont>
    <p:embeddedFont>
      <p:font typeface="Book Antiqua" panose="02040602050305030304" pitchFamily="18" charset="0"/>
      <p:regular r:id="rId67"/>
      <p:bold r:id="rId68"/>
      <p:italic r:id="rId69"/>
      <p:boldItalic r:id="rId70"/>
    </p:embeddedFont>
    <p:embeddedFont>
      <p:font typeface="Monotype Sorts" pitchFamily="2" charset="2"/>
      <p:regular r:id="rId71"/>
    </p:embeddedFont>
    <p:embeddedFont>
      <p:font typeface="MS Reference Serif" panose="02040502050405020303" pitchFamily="18" charset="0"/>
      <p:regular r:id="rId72"/>
      <p:bold r:id="rId73"/>
      <p:italic r:id="rId74"/>
      <p:boldItalic r:id="rId75"/>
    </p:embeddedFont>
    <p:embeddedFont>
      <p:font typeface="MT Symbol" pitchFamily="2" charset="2"/>
      <p:regular r:id="rId76"/>
    </p:embeddedFont>
  </p:embeddedFontLst>
  <p:kinsoku lang="ja-JP" invalStChars="、。，．・：；？！゛゜ヽヾゝゞ々ー’”）〕］｝〉》」』】°‰′″℃￠％ぁぃぅぇぉっゃゅょゎァィゥェォッャュョヮヵヶ!%),.:;?]}｡｣､･ｧｨｩｪｫｬｭｮｯｰﾞﾟ" invalEndChars="‘“（〔［｛〈《「『【￥＄$([\{｢￡"/>
  <p:defaultTextStyle>
    <a:defPPr>
      <a:defRPr lang="en-US"/>
    </a:defPPr>
    <a:lvl1pPr algn="ctr" rtl="0" eaLnBrk="0" fontAlgn="base" hangingPunct="0">
      <a:spcBef>
        <a:spcPct val="0"/>
      </a:spcBef>
      <a:spcAft>
        <a:spcPct val="0"/>
      </a:spcAft>
      <a:defRPr sz="22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MS Reference Serif" pitchFamily="18" charset="0"/>
        <a:ea typeface="+mn-ea"/>
        <a:cs typeface="+mn-cs"/>
      </a:defRPr>
    </a:lvl1pPr>
    <a:lvl2pPr marL="457200" algn="ctr" rtl="0" eaLnBrk="0" fontAlgn="base" hangingPunct="0">
      <a:spcBef>
        <a:spcPct val="0"/>
      </a:spcBef>
      <a:spcAft>
        <a:spcPct val="0"/>
      </a:spcAft>
      <a:defRPr sz="22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MS Reference Serif" pitchFamily="18" charset="0"/>
        <a:ea typeface="+mn-ea"/>
        <a:cs typeface="+mn-cs"/>
      </a:defRPr>
    </a:lvl2pPr>
    <a:lvl3pPr marL="914400" algn="ctr" rtl="0" eaLnBrk="0" fontAlgn="base" hangingPunct="0">
      <a:spcBef>
        <a:spcPct val="0"/>
      </a:spcBef>
      <a:spcAft>
        <a:spcPct val="0"/>
      </a:spcAft>
      <a:defRPr sz="22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MS Reference Serif" pitchFamily="18" charset="0"/>
        <a:ea typeface="+mn-ea"/>
        <a:cs typeface="+mn-cs"/>
      </a:defRPr>
    </a:lvl3pPr>
    <a:lvl4pPr marL="1371600" algn="ctr" rtl="0" eaLnBrk="0" fontAlgn="base" hangingPunct="0">
      <a:spcBef>
        <a:spcPct val="0"/>
      </a:spcBef>
      <a:spcAft>
        <a:spcPct val="0"/>
      </a:spcAft>
      <a:defRPr sz="22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MS Reference Serif" pitchFamily="18" charset="0"/>
        <a:ea typeface="+mn-ea"/>
        <a:cs typeface="+mn-cs"/>
      </a:defRPr>
    </a:lvl4pPr>
    <a:lvl5pPr marL="1828800" algn="ctr" rtl="0" eaLnBrk="0" fontAlgn="base" hangingPunct="0">
      <a:spcBef>
        <a:spcPct val="0"/>
      </a:spcBef>
      <a:spcAft>
        <a:spcPct val="0"/>
      </a:spcAft>
      <a:defRPr sz="22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MS Reference Serif" pitchFamily="18" charset="0"/>
        <a:ea typeface="+mn-ea"/>
        <a:cs typeface="+mn-cs"/>
      </a:defRPr>
    </a:lvl5pPr>
    <a:lvl6pPr marL="2286000" algn="l" defTabSz="914400" rtl="0" eaLnBrk="1" latinLnBrk="0" hangingPunct="1">
      <a:defRPr sz="22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MS Reference Serif" pitchFamily="18" charset="0"/>
        <a:ea typeface="+mn-ea"/>
        <a:cs typeface="+mn-cs"/>
      </a:defRPr>
    </a:lvl6pPr>
    <a:lvl7pPr marL="2743200" algn="l" defTabSz="914400" rtl="0" eaLnBrk="1" latinLnBrk="0" hangingPunct="1">
      <a:defRPr sz="22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MS Reference Serif" pitchFamily="18" charset="0"/>
        <a:ea typeface="+mn-ea"/>
        <a:cs typeface="+mn-cs"/>
      </a:defRPr>
    </a:lvl7pPr>
    <a:lvl8pPr marL="3200400" algn="l" defTabSz="914400" rtl="0" eaLnBrk="1" latinLnBrk="0" hangingPunct="1">
      <a:defRPr sz="22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MS Reference Serif" pitchFamily="18" charset="0"/>
        <a:ea typeface="+mn-ea"/>
        <a:cs typeface="+mn-cs"/>
      </a:defRPr>
    </a:lvl8pPr>
    <a:lvl9pPr marL="3657600" algn="l" defTabSz="914400" rtl="0" eaLnBrk="1" latinLnBrk="0" hangingPunct="1">
      <a:defRPr sz="2200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MS Reference Serif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169">
          <p15:clr>
            <a:srgbClr val="A4A3A4"/>
          </p15:clr>
        </p15:guide>
        <p15:guide id="2" pos="1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CA52D"/>
    <a:srgbClr val="003F7E"/>
    <a:srgbClr val="003366"/>
    <a:srgbClr val="78B832"/>
    <a:srgbClr val="80C535"/>
    <a:srgbClr val="FF5008"/>
    <a:srgbClr val="A3F25F"/>
    <a:srgbClr val="66FFFF"/>
    <a:srgbClr val="CCFFFF"/>
    <a:srgbClr val="D8FAB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014" autoAdjust="0"/>
    <p:restoredTop sz="90929"/>
  </p:normalViewPr>
  <p:slideViewPr>
    <p:cSldViewPr snapToGrid="0">
      <p:cViewPr varScale="1">
        <p:scale>
          <a:sx n="112" d="100"/>
          <a:sy n="112" d="100"/>
        </p:scale>
        <p:origin x="2080" y="176"/>
      </p:cViewPr>
      <p:guideLst>
        <p:guide orient="horz" pos="4169"/>
        <p:guide pos="12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  <p:sld r:id="rId2" collapse="1"/>
      <p:sld r:id="rId3" collapse="1"/>
      <p:sld r:id="rId4" collapse="1"/>
      <p:sld r:id="rId5" collapse="1"/>
      <p:sld r:id="rId6" collapse="1"/>
      <p:sld r:id="rId7" collapse="1"/>
      <p:sld r:id="rId8" collapse="1"/>
      <p:sld r:id="rId9" collapse="1"/>
      <p:sld r:id="rId10" collapse="1"/>
      <p:sld r:id="rId11" collapse="1"/>
      <p:sld r:id="rId12" collapse="1"/>
      <p:sld r:id="rId13" collapse="1"/>
      <p:sld r:id="rId14" collapse="1"/>
      <p:sld r:id="rId15" collapse="1"/>
      <p:sld r:id="rId16" collapse="1"/>
      <p:sld r:id="rId17" collapse="1"/>
      <p:sld r:id="rId18" collapse="1"/>
      <p:sld r:id="rId19" collapse="1"/>
    </p:sldLst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font" Target="fonts/font1.fntdata"/><Relationship Id="rId68" Type="http://schemas.openxmlformats.org/officeDocument/2006/relationships/font" Target="fonts/font6.fntdata"/><Relationship Id="rId16" Type="http://schemas.openxmlformats.org/officeDocument/2006/relationships/slide" Target="slides/slide1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font" Target="fonts/font4.fntdata"/><Relationship Id="rId74" Type="http://schemas.openxmlformats.org/officeDocument/2006/relationships/font" Target="fonts/font12.fntdata"/><Relationship Id="rId79" Type="http://schemas.openxmlformats.org/officeDocument/2006/relationships/theme" Target="theme/theme1.xml"/><Relationship Id="rId5" Type="http://schemas.openxmlformats.org/officeDocument/2006/relationships/slide" Target="slides/slide4.xml"/><Relationship Id="rId61" Type="http://schemas.openxmlformats.org/officeDocument/2006/relationships/notesMaster" Target="notesMasters/notesMaster1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font" Target="fonts/font2.fntdata"/><Relationship Id="rId69" Type="http://schemas.openxmlformats.org/officeDocument/2006/relationships/font" Target="fonts/font7.fntdata"/><Relationship Id="rId77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font" Target="fonts/font10.fntdata"/><Relationship Id="rId80" Type="http://schemas.openxmlformats.org/officeDocument/2006/relationships/tableStyles" Target="tableStyle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font" Target="fonts/font5.fntdata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handoutMaster" Target="handoutMasters/handoutMaster1.xml"/><Relationship Id="rId70" Type="http://schemas.openxmlformats.org/officeDocument/2006/relationships/font" Target="fonts/font8.fntdata"/><Relationship Id="rId75" Type="http://schemas.openxmlformats.org/officeDocument/2006/relationships/font" Target="fonts/font13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font" Target="fonts/font3.fntdata"/><Relationship Id="rId73" Type="http://schemas.openxmlformats.org/officeDocument/2006/relationships/font" Target="fonts/font11.fntdata"/><Relationship Id="rId78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font" Target="fonts/font14.fntdata"/><Relationship Id="rId7" Type="http://schemas.openxmlformats.org/officeDocument/2006/relationships/slide" Target="slides/slide6.xml"/><Relationship Id="rId71" Type="http://schemas.openxmlformats.org/officeDocument/2006/relationships/font" Target="fonts/font9.fntdata"/><Relationship Id="rId2" Type="http://schemas.openxmlformats.org/officeDocument/2006/relationships/slide" Target="slides/slide1.xml"/><Relationship Id="rId29" Type="http://schemas.openxmlformats.org/officeDocument/2006/relationships/slide" Target="slides/slide28.xml"/></Relationships>
</file>

<file path=ppt/_rels/viewProps.xml.rels><?xml version="1.0" encoding="UTF-8" standalone="yes"?>
<Relationships xmlns="http://schemas.openxmlformats.org/package/2006/relationships"><Relationship Id="rId8" Type="http://schemas.openxmlformats.org/officeDocument/2006/relationships/slide" Target="slides/slide34.xml"/><Relationship Id="rId13" Type="http://schemas.openxmlformats.org/officeDocument/2006/relationships/slide" Target="slides/slide47.xml"/><Relationship Id="rId18" Type="http://schemas.openxmlformats.org/officeDocument/2006/relationships/slide" Target="slides/slide55.xml"/><Relationship Id="rId3" Type="http://schemas.openxmlformats.org/officeDocument/2006/relationships/slide" Target="slides/slide7.xml"/><Relationship Id="rId7" Type="http://schemas.openxmlformats.org/officeDocument/2006/relationships/slide" Target="slides/slide33.xml"/><Relationship Id="rId12" Type="http://schemas.openxmlformats.org/officeDocument/2006/relationships/slide" Target="slides/slide44.xml"/><Relationship Id="rId17" Type="http://schemas.openxmlformats.org/officeDocument/2006/relationships/slide" Target="slides/slide52.xml"/><Relationship Id="rId2" Type="http://schemas.openxmlformats.org/officeDocument/2006/relationships/slide" Target="slides/slide6.xml"/><Relationship Id="rId16" Type="http://schemas.openxmlformats.org/officeDocument/2006/relationships/slide" Target="slides/slide51.xml"/><Relationship Id="rId1" Type="http://schemas.openxmlformats.org/officeDocument/2006/relationships/slide" Target="slides/slide5.xml"/><Relationship Id="rId6" Type="http://schemas.openxmlformats.org/officeDocument/2006/relationships/slide" Target="slides/slide24.xml"/><Relationship Id="rId11" Type="http://schemas.openxmlformats.org/officeDocument/2006/relationships/slide" Target="slides/slide42.xml"/><Relationship Id="rId5" Type="http://schemas.openxmlformats.org/officeDocument/2006/relationships/slide" Target="slides/slide18.xml"/><Relationship Id="rId15" Type="http://schemas.openxmlformats.org/officeDocument/2006/relationships/slide" Target="slides/slide50.xml"/><Relationship Id="rId10" Type="http://schemas.openxmlformats.org/officeDocument/2006/relationships/slide" Target="slides/slide41.xml"/><Relationship Id="rId19" Type="http://schemas.openxmlformats.org/officeDocument/2006/relationships/slide" Target="slides/slide58.xml"/><Relationship Id="rId4" Type="http://schemas.openxmlformats.org/officeDocument/2006/relationships/slide" Target="slides/slide11.xml"/><Relationship Id="rId9" Type="http://schemas.openxmlformats.org/officeDocument/2006/relationships/slide" Target="slides/slide37.xml"/><Relationship Id="rId14" Type="http://schemas.openxmlformats.org/officeDocument/2006/relationships/slide" Target="slides/slide48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emf"/><Relationship Id="rId1" Type="http://schemas.openxmlformats.org/officeDocument/2006/relationships/image" Target="../media/image1.e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22.e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3.emf"/></Relationships>
</file>

<file path=ppt/drawings/_rels/vmlDrawing12.vml.rels><?xml version="1.0" encoding="UTF-8" standalone="yes"?>
<Relationships xmlns="http://schemas.openxmlformats.org/package/2006/relationships"><Relationship Id="rId3" Type="http://schemas.openxmlformats.org/officeDocument/2006/relationships/image" Target="../media/image26.emf"/><Relationship Id="rId7" Type="http://schemas.openxmlformats.org/officeDocument/2006/relationships/image" Target="../media/image30.emf"/><Relationship Id="rId2" Type="http://schemas.openxmlformats.org/officeDocument/2006/relationships/image" Target="../media/image25.emf"/><Relationship Id="rId1" Type="http://schemas.openxmlformats.org/officeDocument/2006/relationships/image" Target="../media/image24.emf"/><Relationship Id="rId6" Type="http://schemas.openxmlformats.org/officeDocument/2006/relationships/image" Target="../media/image29.emf"/><Relationship Id="rId5" Type="http://schemas.openxmlformats.org/officeDocument/2006/relationships/image" Target="../media/image28.emf"/><Relationship Id="rId4" Type="http://schemas.openxmlformats.org/officeDocument/2006/relationships/image" Target="../media/image27.emf"/></Relationships>
</file>

<file path=ppt/drawings/_rels/vmlDrawing13.vml.rels><?xml version="1.0" encoding="UTF-8" standalone="yes"?>
<Relationships xmlns="http://schemas.openxmlformats.org/package/2006/relationships"><Relationship Id="rId1" Type="http://schemas.openxmlformats.org/officeDocument/2006/relationships/image" Target="../media/image31.emf"/></Relationships>
</file>

<file path=ppt/drawings/_rels/vmlDrawing14.vml.rels><?xml version="1.0" encoding="UTF-8" standalone="yes"?>
<Relationships xmlns="http://schemas.openxmlformats.org/package/2006/relationships"><Relationship Id="rId1" Type="http://schemas.openxmlformats.org/officeDocument/2006/relationships/image" Target="../media/image32.emf"/></Relationships>
</file>

<file path=ppt/drawings/_rels/vmlDrawing15.vml.rels><?xml version="1.0" encoding="UTF-8" standalone="yes"?>
<Relationships xmlns="http://schemas.openxmlformats.org/package/2006/relationships"><Relationship Id="rId3" Type="http://schemas.openxmlformats.org/officeDocument/2006/relationships/image" Target="../media/image35.emf"/><Relationship Id="rId2" Type="http://schemas.openxmlformats.org/officeDocument/2006/relationships/image" Target="../media/image34.emf"/><Relationship Id="rId1" Type="http://schemas.openxmlformats.org/officeDocument/2006/relationships/image" Target="../media/image33.emf"/></Relationships>
</file>

<file path=ppt/drawings/_rels/vmlDrawing16.vml.rels><?xml version="1.0" encoding="UTF-8" standalone="yes"?>
<Relationships xmlns="http://schemas.openxmlformats.org/package/2006/relationships"><Relationship Id="rId3" Type="http://schemas.openxmlformats.org/officeDocument/2006/relationships/image" Target="../media/image38.emf"/><Relationship Id="rId2" Type="http://schemas.openxmlformats.org/officeDocument/2006/relationships/image" Target="../media/image37.emf"/><Relationship Id="rId1" Type="http://schemas.openxmlformats.org/officeDocument/2006/relationships/image" Target="../media/image36.emf"/></Relationships>
</file>

<file path=ppt/drawings/_rels/vmlDrawing17.vml.rels><?xml version="1.0" encoding="UTF-8" standalone="yes"?>
<Relationships xmlns="http://schemas.openxmlformats.org/package/2006/relationships"><Relationship Id="rId2" Type="http://schemas.openxmlformats.org/officeDocument/2006/relationships/image" Target="../media/image40.emf"/><Relationship Id="rId1" Type="http://schemas.openxmlformats.org/officeDocument/2006/relationships/image" Target="../media/image39.emf"/></Relationships>
</file>

<file path=ppt/drawings/_rels/vmlDrawing18.vml.rels><?xml version="1.0" encoding="UTF-8" standalone="yes"?>
<Relationships xmlns="http://schemas.openxmlformats.org/package/2006/relationships"><Relationship Id="rId3" Type="http://schemas.openxmlformats.org/officeDocument/2006/relationships/image" Target="../media/image43.emf"/><Relationship Id="rId2" Type="http://schemas.openxmlformats.org/officeDocument/2006/relationships/image" Target="../media/image42.emf"/><Relationship Id="rId1" Type="http://schemas.openxmlformats.org/officeDocument/2006/relationships/image" Target="../media/image41.emf"/></Relationships>
</file>

<file path=ppt/drawings/_rels/vmlDrawing19.vml.rels><?xml version="1.0" encoding="UTF-8" standalone="yes"?>
<Relationships xmlns="http://schemas.openxmlformats.org/package/2006/relationships"><Relationship Id="rId1" Type="http://schemas.openxmlformats.org/officeDocument/2006/relationships/image" Target="../media/image44.e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5.emf"/><Relationship Id="rId1" Type="http://schemas.openxmlformats.org/officeDocument/2006/relationships/image" Target="../media/image4.emf"/></Relationships>
</file>

<file path=ppt/drawings/_rels/vmlDrawing20.vml.rels><?xml version="1.0" encoding="UTF-8" standalone="yes"?>
<Relationships xmlns="http://schemas.openxmlformats.org/package/2006/relationships"><Relationship Id="rId3" Type="http://schemas.openxmlformats.org/officeDocument/2006/relationships/image" Target="../media/image47.emf"/><Relationship Id="rId2" Type="http://schemas.openxmlformats.org/officeDocument/2006/relationships/image" Target="../media/image46.emf"/><Relationship Id="rId1" Type="http://schemas.openxmlformats.org/officeDocument/2006/relationships/image" Target="../media/image45.emf"/></Relationships>
</file>

<file path=ppt/drawings/_rels/vmlDrawing2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8.emf"/></Relationships>
</file>

<file path=ppt/drawings/_rels/vmlDrawing22.vml.rels><?xml version="1.0" encoding="UTF-8" standalone="yes"?>
<Relationships xmlns="http://schemas.openxmlformats.org/package/2006/relationships"><Relationship Id="rId3" Type="http://schemas.openxmlformats.org/officeDocument/2006/relationships/image" Target="../media/image51.emf"/><Relationship Id="rId2" Type="http://schemas.openxmlformats.org/officeDocument/2006/relationships/image" Target="../media/image50.emf"/><Relationship Id="rId1" Type="http://schemas.openxmlformats.org/officeDocument/2006/relationships/image" Target="../media/image49.emf"/><Relationship Id="rId6" Type="http://schemas.openxmlformats.org/officeDocument/2006/relationships/image" Target="../media/image54.emf"/><Relationship Id="rId5" Type="http://schemas.openxmlformats.org/officeDocument/2006/relationships/image" Target="../media/image53.emf"/><Relationship Id="rId4" Type="http://schemas.openxmlformats.org/officeDocument/2006/relationships/image" Target="../media/image52.emf"/></Relationships>
</file>

<file path=ppt/drawings/_rels/vmlDrawing23.vml.rels><?xml version="1.0" encoding="UTF-8" standalone="yes"?>
<Relationships xmlns="http://schemas.openxmlformats.org/package/2006/relationships"><Relationship Id="rId3" Type="http://schemas.openxmlformats.org/officeDocument/2006/relationships/image" Target="../media/image57.emf"/><Relationship Id="rId2" Type="http://schemas.openxmlformats.org/officeDocument/2006/relationships/image" Target="../media/image56.emf"/><Relationship Id="rId1" Type="http://schemas.openxmlformats.org/officeDocument/2006/relationships/image" Target="../media/image55.emf"/></Relationships>
</file>

<file path=ppt/drawings/_rels/vmlDrawing24.vml.rels><?xml version="1.0" encoding="UTF-8" standalone="yes"?>
<Relationships xmlns="http://schemas.openxmlformats.org/package/2006/relationships"><Relationship Id="rId1" Type="http://schemas.openxmlformats.org/officeDocument/2006/relationships/image" Target="../media/image58.emf"/></Relationships>
</file>

<file path=ppt/drawings/_rels/vmlDrawing25.vml.rels><?xml version="1.0" encoding="UTF-8" standalone="yes"?>
<Relationships xmlns="http://schemas.openxmlformats.org/package/2006/relationships"><Relationship Id="rId3" Type="http://schemas.openxmlformats.org/officeDocument/2006/relationships/image" Target="../media/image61.emf"/><Relationship Id="rId2" Type="http://schemas.openxmlformats.org/officeDocument/2006/relationships/image" Target="../media/image60.emf"/><Relationship Id="rId1" Type="http://schemas.openxmlformats.org/officeDocument/2006/relationships/image" Target="../media/image59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e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12.emf"/><Relationship Id="rId7" Type="http://schemas.openxmlformats.org/officeDocument/2006/relationships/image" Target="../media/image16.emf"/><Relationship Id="rId2" Type="http://schemas.openxmlformats.org/officeDocument/2006/relationships/image" Target="../media/image11.emf"/><Relationship Id="rId1" Type="http://schemas.openxmlformats.org/officeDocument/2006/relationships/image" Target="../media/image10.emf"/><Relationship Id="rId6" Type="http://schemas.openxmlformats.org/officeDocument/2006/relationships/image" Target="../media/image15.emf"/><Relationship Id="rId5" Type="http://schemas.openxmlformats.org/officeDocument/2006/relationships/image" Target="../media/image14.emf"/><Relationship Id="rId4" Type="http://schemas.openxmlformats.org/officeDocument/2006/relationships/image" Target="../media/image13.emf"/></Relationships>
</file>

<file path=ppt/drawings/_rels/vmlDrawing7.vml.rels><?xml version="1.0" encoding="UTF-8" standalone="yes"?>
<Relationships xmlns="http://schemas.openxmlformats.org/package/2006/relationships"><Relationship Id="rId2" Type="http://schemas.openxmlformats.org/officeDocument/2006/relationships/image" Target="../media/image18.wmf"/><Relationship Id="rId1" Type="http://schemas.openxmlformats.org/officeDocument/2006/relationships/image" Target="../media/image17.emf"/></Relationships>
</file>

<file path=ppt/drawings/_rels/vmlDrawing8.vml.rels><?xml version="1.0" encoding="UTF-8" standalone="yes"?>
<Relationships xmlns="http://schemas.openxmlformats.org/package/2006/relationships"><Relationship Id="rId2" Type="http://schemas.openxmlformats.org/officeDocument/2006/relationships/image" Target="../media/image20.emf"/><Relationship Id="rId1" Type="http://schemas.openxmlformats.org/officeDocument/2006/relationships/image" Target="../media/image19.e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21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6381750" y="8750300"/>
            <a:ext cx="406400" cy="3016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 anchor="ctr">
            <a:spAutoFit/>
          </a:bodyPr>
          <a:lstStyle/>
          <a:p>
            <a:pPr algn="r"/>
            <a:fld id="{B19C09B1-5E60-42A9-99D9-4EBA7D66D37B}" type="slidenum">
              <a:rPr lang="en-US" sz="1400">
                <a:effectLst/>
                <a:latin typeface="Book Antiqua" pitchFamily="18" charset="0"/>
              </a:rPr>
              <a:pPr algn="r"/>
              <a:t>‹#›</a:t>
            </a:fld>
            <a:endParaRPr lang="en-US" sz="1400">
              <a:effectLst/>
              <a:latin typeface="Book Antiqu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9713927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0488" tIns="44450" rIns="90488" bIns="444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notes styles</a:t>
            </a:r>
          </a:p>
          <a:p>
            <a:pPr lvl="0"/>
            <a:r>
              <a:rPr lang="en-US"/>
              <a:t>Second Level</a:t>
            </a:r>
          </a:p>
          <a:p>
            <a:pPr lvl="0"/>
            <a:r>
              <a:rPr lang="en-US"/>
              <a:t>Third Level</a:t>
            </a:r>
          </a:p>
          <a:p>
            <a:pPr lvl="0"/>
            <a:r>
              <a:rPr lang="en-US"/>
              <a:t>Fourth Level</a:t>
            </a:r>
          </a:p>
          <a:p>
            <a:pPr lvl="0"/>
            <a:r>
              <a:rPr lang="en-US"/>
              <a:t>Fifth Level</a:t>
            </a:r>
          </a:p>
        </p:txBody>
      </p:sp>
      <p:sp>
        <p:nvSpPr>
          <p:cNvPr id="2051" name="Rectangle 3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9350" y="692150"/>
            <a:ext cx="4559300" cy="34163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</p:sp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6381750" y="8750300"/>
            <a:ext cx="406400" cy="3016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 anchor="ctr">
            <a:spAutoFit/>
          </a:bodyPr>
          <a:lstStyle/>
          <a:p>
            <a:pPr algn="r"/>
            <a:fld id="{FDDDCD04-FA38-4945-B1F6-C04C5E862068}" type="slidenum">
              <a:rPr lang="en-US" sz="1400">
                <a:effectLst/>
                <a:latin typeface="Book Antiqua" pitchFamily="18" charset="0"/>
              </a:rPr>
              <a:pPr algn="r"/>
              <a:t>‹#›</a:t>
            </a:fld>
            <a:endParaRPr lang="en-US" sz="1400">
              <a:effectLst/>
              <a:latin typeface="Book Antiqu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2266544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Book Antiqua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Book Antiqua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Book Antiqua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Book Antiqua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Book Antiqua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5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5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5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5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2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262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31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263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05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3205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15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3215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35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3235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46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3246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3276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22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3522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17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3317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3584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97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3297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266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72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267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94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3594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82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268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04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3604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03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270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89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3389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05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280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26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282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49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2549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36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283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09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3409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20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3420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46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284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87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2887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97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2897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08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2908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8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291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2928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38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2938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2560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30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3430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49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2949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7895992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144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5071510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9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2979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085425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90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2990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1882196"/>
      </p:ext>
    </p:extLst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00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3000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0091690"/>
      </p:ext>
    </p:extLst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10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3010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9658085"/>
      </p:ext>
    </p:extLst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0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3020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5062733"/>
      </p:ext>
    </p:extLst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31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3031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771889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70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2570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41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3041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3539677"/>
      </p:ext>
    </p:extLst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51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3051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1712733"/>
      </p:ext>
    </p:extLst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1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3061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8063"/>
      </p:ext>
    </p:extLst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35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3635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2987541"/>
      </p:ext>
    </p:extLst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45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3645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2462025"/>
      </p:ext>
    </p:extLst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2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3082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3528221"/>
      </p:ext>
    </p:extLst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71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3471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9131638"/>
      </p:ext>
    </p:extLst>
  </p:cSld>
  <p:clrMapOvr>
    <a:masterClrMapping/>
  </p:clrMapOvr>
</p:notes>
</file>

<file path=ppt/notesSlides/notesSlide5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3481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7680292"/>
      </p:ext>
    </p:extLst>
  </p:cSld>
  <p:clrMapOvr>
    <a:masterClrMapping/>
  </p:clrMapOvr>
</p:notes>
</file>

<file path=ppt/notesSlides/notesSlide5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02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3102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186538"/>
      </p:ext>
    </p:extLst>
  </p:cSld>
  <p:clrMapOvr>
    <a:masterClrMapping/>
  </p:clrMapOvr>
</p:notes>
</file>

<file path=ppt/notesSlides/notesSlide5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91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3491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051193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90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259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0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260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73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3573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1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261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  <p:transition>
    <p:zo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>
    <p:zo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6688" y="52388"/>
            <a:ext cx="1943100" cy="569595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52388"/>
            <a:ext cx="5678488" cy="56959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>
    <p:zoom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>
    <p:zo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  <p:transition>
    <p:zo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7388" y="1104900"/>
            <a:ext cx="3810000" cy="46434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9788" y="1104900"/>
            <a:ext cx="3810000" cy="46434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>
    <p:zo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>
    <p:zo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  <p:transition>
    <p:zo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>
    <p:zoom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  <p:transition>
    <p:zo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  <p:transition>
    <p:zo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70A8">
                <a:gamma/>
                <a:shade val="46275"/>
                <a:invGamma/>
              </a:srgbClr>
            </a:gs>
            <a:gs pos="50000">
              <a:srgbClr val="0070A8"/>
            </a:gs>
            <a:gs pos="100000">
              <a:srgbClr val="0070A8">
                <a:gamma/>
                <a:shade val="46275"/>
                <a:invGamma/>
              </a:srgb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6610" name="Group 2"/>
          <p:cNvGrpSpPr>
            <a:grpSpLocks/>
          </p:cNvGrpSpPr>
          <p:nvPr/>
        </p:nvGrpSpPr>
        <p:grpSpPr bwMode="auto">
          <a:xfrm>
            <a:off x="457200" y="304800"/>
            <a:ext cx="8231188" cy="6183313"/>
            <a:chOff x="372" y="186"/>
            <a:chExt cx="5185" cy="3895"/>
          </a:xfrm>
        </p:grpSpPr>
        <p:grpSp>
          <p:nvGrpSpPr>
            <p:cNvPr id="196611" name="Group 3"/>
            <p:cNvGrpSpPr>
              <a:grpSpLocks/>
            </p:cNvGrpSpPr>
            <p:nvPr/>
          </p:nvGrpSpPr>
          <p:grpSpPr bwMode="auto">
            <a:xfrm>
              <a:off x="372" y="186"/>
              <a:ext cx="5185" cy="919"/>
              <a:chOff x="372" y="186"/>
              <a:chExt cx="5185" cy="919"/>
            </a:xfrm>
          </p:grpSpPr>
          <p:sp>
            <p:nvSpPr>
              <p:cNvPr id="196612" name="Freeform 4"/>
              <p:cNvSpPr>
                <a:spLocks/>
              </p:cNvSpPr>
              <p:nvPr/>
            </p:nvSpPr>
            <p:spPr bwMode="auto">
              <a:xfrm>
                <a:off x="372" y="192"/>
                <a:ext cx="86" cy="913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85" y="96"/>
                  </a:cxn>
                  <a:cxn ang="0">
                    <a:pos x="85" y="816"/>
                  </a:cxn>
                  <a:cxn ang="0">
                    <a:pos x="0" y="912"/>
                  </a:cxn>
                  <a:cxn ang="0">
                    <a:pos x="0" y="0"/>
                  </a:cxn>
                </a:cxnLst>
                <a:rect l="0" t="0" r="r" b="b"/>
                <a:pathLst>
                  <a:path w="86" h="913">
                    <a:moveTo>
                      <a:pt x="0" y="0"/>
                    </a:moveTo>
                    <a:lnTo>
                      <a:pt x="85" y="96"/>
                    </a:lnTo>
                    <a:lnTo>
                      <a:pt x="85" y="816"/>
                    </a:lnTo>
                    <a:lnTo>
                      <a:pt x="0" y="912"/>
                    </a:lnTo>
                    <a:lnTo>
                      <a:pt x="0" y="0"/>
                    </a:lnTo>
                  </a:path>
                </a:pathLst>
              </a:custGeom>
              <a:noFill/>
              <a:ln w="12700" cap="rnd" cmpd="sng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6613" name="Freeform 5"/>
              <p:cNvSpPr>
                <a:spLocks/>
              </p:cNvSpPr>
              <p:nvPr/>
            </p:nvSpPr>
            <p:spPr bwMode="auto">
              <a:xfrm>
                <a:off x="5470" y="186"/>
                <a:ext cx="87" cy="910"/>
              </a:xfrm>
              <a:custGeom>
                <a:avLst/>
                <a:gdLst/>
                <a:ahLst/>
                <a:cxnLst>
                  <a:cxn ang="0">
                    <a:pos x="86" y="0"/>
                  </a:cxn>
                  <a:cxn ang="0">
                    <a:pos x="0" y="93"/>
                  </a:cxn>
                  <a:cxn ang="0">
                    <a:pos x="0" y="813"/>
                  </a:cxn>
                  <a:cxn ang="0">
                    <a:pos x="86" y="909"/>
                  </a:cxn>
                  <a:cxn ang="0">
                    <a:pos x="86" y="0"/>
                  </a:cxn>
                </a:cxnLst>
                <a:rect l="0" t="0" r="r" b="b"/>
                <a:pathLst>
                  <a:path w="87" h="910">
                    <a:moveTo>
                      <a:pt x="86" y="0"/>
                    </a:moveTo>
                    <a:lnTo>
                      <a:pt x="0" y="93"/>
                    </a:lnTo>
                    <a:lnTo>
                      <a:pt x="0" y="813"/>
                    </a:lnTo>
                    <a:lnTo>
                      <a:pt x="86" y="909"/>
                    </a:lnTo>
                    <a:lnTo>
                      <a:pt x="86" y="0"/>
                    </a:lnTo>
                  </a:path>
                </a:pathLst>
              </a:custGeom>
              <a:noFill/>
              <a:ln w="12700" cap="rnd" cmpd="sng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6614" name="Freeform 6"/>
              <p:cNvSpPr>
                <a:spLocks/>
              </p:cNvSpPr>
              <p:nvPr/>
            </p:nvSpPr>
            <p:spPr bwMode="auto">
              <a:xfrm>
                <a:off x="372" y="189"/>
                <a:ext cx="5185" cy="103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5184" y="3"/>
                  </a:cxn>
                  <a:cxn ang="0">
                    <a:pos x="5093" y="102"/>
                  </a:cxn>
                  <a:cxn ang="0">
                    <a:pos x="88" y="102"/>
                  </a:cxn>
                  <a:cxn ang="0">
                    <a:pos x="0" y="0"/>
                  </a:cxn>
                </a:cxnLst>
                <a:rect l="0" t="0" r="r" b="b"/>
                <a:pathLst>
                  <a:path w="5185" h="103">
                    <a:moveTo>
                      <a:pt x="0" y="0"/>
                    </a:moveTo>
                    <a:lnTo>
                      <a:pt x="5184" y="3"/>
                    </a:lnTo>
                    <a:lnTo>
                      <a:pt x="5093" y="102"/>
                    </a:lnTo>
                    <a:lnTo>
                      <a:pt x="88" y="102"/>
                    </a:lnTo>
                    <a:lnTo>
                      <a:pt x="0" y="0"/>
                    </a:lnTo>
                  </a:path>
                </a:pathLst>
              </a:custGeom>
              <a:noFill/>
              <a:ln w="12700" cap="rnd" cmpd="sng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96615" name="Group 7"/>
            <p:cNvGrpSpPr>
              <a:grpSpLocks/>
            </p:cNvGrpSpPr>
            <p:nvPr/>
          </p:nvGrpSpPr>
          <p:grpSpPr bwMode="auto">
            <a:xfrm>
              <a:off x="372" y="291"/>
              <a:ext cx="5185" cy="3790"/>
              <a:chOff x="372" y="291"/>
              <a:chExt cx="5185" cy="3790"/>
            </a:xfrm>
          </p:grpSpPr>
          <p:sp>
            <p:nvSpPr>
              <p:cNvPr id="196616" name="Freeform 8"/>
              <p:cNvSpPr>
                <a:spLocks/>
              </p:cNvSpPr>
              <p:nvPr/>
            </p:nvSpPr>
            <p:spPr bwMode="auto">
              <a:xfrm>
                <a:off x="372" y="807"/>
                <a:ext cx="79" cy="3274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78" y="107"/>
                  </a:cxn>
                  <a:cxn ang="0">
                    <a:pos x="78" y="3166"/>
                  </a:cxn>
                  <a:cxn ang="0">
                    <a:pos x="0" y="3273"/>
                  </a:cxn>
                  <a:cxn ang="0">
                    <a:pos x="0" y="0"/>
                  </a:cxn>
                </a:cxnLst>
                <a:rect l="0" t="0" r="r" b="b"/>
                <a:pathLst>
                  <a:path w="79" h="3274">
                    <a:moveTo>
                      <a:pt x="0" y="0"/>
                    </a:moveTo>
                    <a:lnTo>
                      <a:pt x="78" y="107"/>
                    </a:lnTo>
                    <a:lnTo>
                      <a:pt x="78" y="3166"/>
                    </a:lnTo>
                    <a:lnTo>
                      <a:pt x="0" y="3273"/>
                    </a:lnTo>
                    <a:lnTo>
                      <a:pt x="0" y="0"/>
                    </a:lnTo>
                  </a:path>
                </a:pathLst>
              </a:custGeom>
              <a:noFill/>
              <a:ln w="12700" cap="rnd" cmpd="sng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6617" name="Freeform 9"/>
              <p:cNvSpPr>
                <a:spLocks/>
              </p:cNvSpPr>
              <p:nvPr/>
            </p:nvSpPr>
            <p:spPr bwMode="auto">
              <a:xfrm>
                <a:off x="5470" y="747"/>
                <a:ext cx="84" cy="3325"/>
              </a:xfrm>
              <a:custGeom>
                <a:avLst/>
                <a:gdLst/>
                <a:ahLst/>
                <a:cxnLst>
                  <a:cxn ang="0">
                    <a:pos x="83" y="0"/>
                  </a:cxn>
                  <a:cxn ang="0">
                    <a:pos x="3" y="109"/>
                  </a:cxn>
                  <a:cxn ang="0">
                    <a:pos x="0" y="3233"/>
                  </a:cxn>
                  <a:cxn ang="0">
                    <a:pos x="83" y="3324"/>
                  </a:cxn>
                  <a:cxn ang="0">
                    <a:pos x="83" y="0"/>
                  </a:cxn>
                </a:cxnLst>
                <a:rect l="0" t="0" r="r" b="b"/>
                <a:pathLst>
                  <a:path w="84" h="3325">
                    <a:moveTo>
                      <a:pt x="83" y="0"/>
                    </a:moveTo>
                    <a:lnTo>
                      <a:pt x="3" y="109"/>
                    </a:lnTo>
                    <a:lnTo>
                      <a:pt x="0" y="3233"/>
                    </a:lnTo>
                    <a:lnTo>
                      <a:pt x="83" y="3324"/>
                    </a:lnTo>
                    <a:lnTo>
                      <a:pt x="83" y="0"/>
                    </a:lnTo>
                  </a:path>
                </a:pathLst>
              </a:custGeom>
              <a:noFill/>
              <a:ln w="12700" cap="rnd" cmpd="sng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6618" name="Freeform 10"/>
              <p:cNvSpPr>
                <a:spLocks/>
              </p:cNvSpPr>
              <p:nvPr/>
            </p:nvSpPr>
            <p:spPr bwMode="auto">
              <a:xfrm>
                <a:off x="372" y="3984"/>
                <a:ext cx="5185" cy="88"/>
              </a:xfrm>
              <a:custGeom>
                <a:avLst/>
                <a:gdLst/>
                <a:ahLst/>
                <a:cxnLst>
                  <a:cxn ang="0">
                    <a:pos x="0" y="87"/>
                  </a:cxn>
                  <a:cxn ang="0">
                    <a:pos x="5184" y="87"/>
                  </a:cxn>
                  <a:cxn ang="0">
                    <a:pos x="5095" y="0"/>
                  </a:cxn>
                  <a:cxn ang="0">
                    <a:pos x="89" y="0"/>
                  </a:cxn>
                  <a:cxn ang="0">
                    <a:pos x="0" y="87"/>
                  </a:cxn>
                </a:cxnLst>
                <a:rect l="0" t="0" r="r" b="b"/>
                <a:pathLst>
                  <a:path w="5185" h="88">
                    <a:moveTo>
                      <a:pt x="0" y="87"/>
                    </a:moveTo>
                    <a:lnTo>
                      <a:pt x="5184" y="87"/>
                    </a:lnTo>
                    <a:lnTo>
                      <a:pt x="5095" y="0"/>
                    </a:lnTo>
                    <a:lnTo>
                      <a:pt x="89" y="0"/>
                    </a:lnTo>
                    <a:lnTo>
                      <a:pt x="0" y="87"/>
                    </a:lnTo>
                  </a:path>
                </a:pathLst>
              </a:custGeom>
              <a:noFill/>
              <a:ln w="12700" cap="rnd" cmpd="sng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96619" name="Rectangle 11"/>
              <p:cNvSpPr>
                <a:spLocks noChangeArrowheads="1"/>
              </p:cNvSpPr>
              <p:nvPr/>
            </p:nvSpPr>
            <p:spPr bwMode="auto">
              <a:xfrm>
                <a:off x="457" y="291"/>
                <a:ext cx="5013" cy="369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196620" name="Rectangle 1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52388"/>
            <a:ext cx="7772400" cy="8143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0488" tIns="44450" rIns="90488" bIns="4445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96621" name="Rectangle 1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7388" y="1104900"/>
            <a:ext cx="7772400" cy="46434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0488" tIns="44450" rIns="90488" bIns="444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17" name="Rectangle 14"/>
          <p:cNvSpPr>
            <a:spLocks noChangeArrowheads="1"/>
          </p:cNvSpPr>
          <p:nvPr userDrawn="1"/>
        </p:nvSpPr>
        <p:spPr bwMode="auto">
          <a:xfrm>
            <a:off x="8191500" y="6245225"/>
            <a:ext cx="544513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lIns="90488" tIns="44450" rIns="90488" bIns="44450">
            <a:spAutoFit/>
          </a:bodyPr>
          <a:lstStyle/>
          <a:p>
            <a:pPr algn="l">
              <a:defRPr/>
            </a:pPr>
            <a:r>
              <a:rPr lang="en-US" sz="1600" dirty="0">
                <a:effectLst/>
                <a:latin typeface="Book Antiqua" pitchFamily="18" charset="0"/>
              </a:rPr>
              <a:t>  </a:t>
            </a:r>
            <a:fld id="{ACCBB94D-2D05-4074-A2A1-6ADB95F3FE9F}" type="slidenum">
              <a:rPr lang="en-US" sz="1600">
                <a:effectLst/>
                <a:latin typeface="Book Antiqua" pitchFamily="18" charset="0"/>
              </a:rPr>
              <a:pPr algn="l">
                <a:defRPr/>
              </a:pPr>
              <a:t>‹#›</a:t>
            </a:fld>
            <a:endParaRPr lang="en-US" sz="1600" dirty="0">
              <a:effectLst/>
              <a:latin typeface="Book Antiqua" pitchFamily="18" charset="0"/>
            </a:endParaRPr>
          </a:p>
        </p:txBody>
      </p:sp>
      <p:sp>
        <p:nvSpPr>
          <p:cNvPr id="18" name="Rectangle 15"/>
          <p:cNvSpPr>
            <a:spLocks noChangeArrowheads="1"/>
          </p:cNvSpPr>
          <p:nvPr userDrawn="1"/>
        </p:nvSpPr>
        <p:spPr bwMode="auto">
          <a:xfrm>
            <a:off x="7737475" y="5995988"/>
            <a:ext cx="831850" cy="5826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lIns="90488" tIns="44450" rIns="90488" bIns="44450">
            <a:spAutoFit/>
          </a:bodyPr>
          <a:lstStyle/>
          <a:p>
            <a:pPr algn="l">
              <a:defRPr/>
            </a:pPr>
            <a:r>
              <a:rPr lang="en-US" sz="1600" dirty="0">
                <a:effectLst/>
                <a:latin typeface="Book Antiqua" pitchFamily="18" charset="0"/>
              </a:rPr>
              <a:t>            Slide</a:t>
            </a:r>
          </a:p>
        </p:txBody>
      </p:sp>
      <p:sp>
        <p:nvSpPr>
          <p:cNvPr id="19" name="Rectangle 16"/>
          <p:cNvSpPr>
            <a:spLocks noChangeArrowheads="1"/>
          </p:cNvSpPr>
          <p:nvPr userDrawn="1"/>
        </p:nvSpPr>
        <p:spPr bwMode="auto">
          <a:xfrm>
            <a:off x="563563" y="6164263"/>
            <a:ext cx="6827837" cy="5476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spAutoFit/>
          </a:bodyPr>
          <a:lstStyle/>
          <a:p>
            <a:pPr algn="l">
              <a:lnSpc>
                <a:spcPts val="1600"/>
              </a:lnSpc>
              <a:spcBef>
                <a:spcPct val="20000"/>
              </a:spcBef>
              <a:defRPr/>
            </a:pPr>
            <a:r>
              <a:rPr lang="en-US" sz="15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© 2014  Cengage Learning.  All Rights Reserved.  May not be scanned, copied</a:t>
            </a:r>
          </a:p>
          <a:p>
            <a:pPr algn="l">
              <a:lnSpc>
                <a:spcPts val="1600"/>
              </a:lnSpc>
              <a:spcBef>
                <a:spcPct val="20000"/>
              </a:spcBef>
              <a:defRPr/>
            </a:pPr>
            <a:r>
              <a:rPr lang="en-US" sz="15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   or duplicated, or posted to a publicly accessible website, in whole or in part.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3" r:id="rId1"/>
    <p:sldLayoutId id="2147483654" r:id="rId2"/>
    <p:sldLayoutId id="2147483655" r:id="rId3"/>
    <p:sldLayoutId id="2147483656" r:id="rId4"/>
    <p:sldLayoutId id="2147483657" r:id="rId5"/>
    <p:sldLayoutId id="2147483658" r:id="rId6"/>
    <p:sldLayoutId id="2147483659" r:id="rId7"/>
    <p:sldLayoutId id="2147483660" r:id="rId8"/>
    <p:sldLayoutId id="2147483661" r:id="rId9"/>
    <p:sldLayoutId id="2147483662" r:id="rId10"/>
    <p:sldLayoutId id="2147483663" r:id="rId11"/>
  </p:sldLayoutIdLst>
  <p:transition>
    <p:zoom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2800">
          <a:solidFill>
            <a:srgbClr val="66FFFF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2800">
          <a:solidFill>
            <a:srgbClr val="66FFFF"/>
          </a:solidFill>
          <a:effectLst>
            <a:outerShdw blurRad="38100" dist="38100" dir="2700000" algn="tl">
              <a:srgbClr val="000000"/>
            </a:outerShdw>
          </a:effectLst>
          <a:latin typeface="Book Antiqua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2800">
          <a:solidFill>
            <a:srgbClr val="66FFFF"/>
          </a:solidFill>
          <a:effectLst>
            <a:outerShdw blurRad="38100" dist="38100" dir="2700000" algn="tl">
              <a:srgbClr val="000000"/>
            </a:outerShdw>
          </a:effectLst>
          <a:latin typeface="Book Antiqua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2800">
          <a:solidFill>
            <a:srgbClr val="66FFFF"/>
          </a:solidFill>
          <a:effectLst>
            <a:outerShdw blurRad="38100" dist="38100" dir="2700000" algn="tl">
              <a:srgbClr val="000000"/>
            </a:outerShdw>
          </a:effectLst>
          <a:latin typeface="Book Antiqua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2800">
          <a:solidFill>
            <a:srgbClr val="66FFFF"/>
          </a:solidFill>
          <a:effectLst>
            <a:outerShdw blurRad="38100" dist="38100" dir="2700000" algn="tl">
              <a:srgbClr val="000000"/>
            </a:outerShdw>
          </a:effectLst>
          <a:latin typeface="Book Antiqua" pitchFamily="18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2800">
          <a:solidFill>
            <a:srgbClr val="66FFFF"/>
          </a:solidFill>
          <a:effectLst>
            <a:outerShdw blurRad="38100" dist="38100" dir="2700000" algn="tl">
              <a:srgbClr val="000000"/>
            </a:outerShdw>
          </a:effectLst>
          <a:latin typeface="Book Antiqua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2800">
          <a:solidFill>
            <a:srgbClr val="66FFFF"/>
          </a:solidFill>
          <a:effectLst>
            <a:outerShdw blurRad="38100" dist="38100" dir="2700000" algn="tl">
              <a:srgbClr val="000000"/>
            </a:outerShdw>
          </a:effectLst>
          <a:latin typeface="Book Antiqua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2800">
          <a:solidFill>
            <a:srgbClr val="66FFFF"/>
          </a:solidFill>
          <a:effectLst>
            <a:outerShdw blurRad="38100" dist="38100" dir="2700000" algn="tl">
              <a:srgbClr val="000000"/>
            </a:outerShdw>
          </a:effectLst>
          <a:latin typeface="Book Antiqua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2800">
          <a:solidFill>
            <a:srgbClr val="66FFFF"/>
          </a:solidFill>
          <a:effectLst>
            <a:outerShdw blurRad="38100" dist="38100" dir="2700000" algn="tl">
              <a:srgbClr val="000000"/>
            </a:outerShdw>
          </a:effectLst>
          <a:latin typeface="Book Antiqua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66FFFF"/>
        </a:buClr>
        <a:buSzPct val="75000"/>
        <a:buFont typeface="Monotype Sort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66FFFF"/>
        </a:buClr>
        <a:buSzPct val="125000"/>
        <a:buChar char="•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66FFFF"/>
        </a:buClr>
        <a:buChar char="•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Times New Roman" pitchFamily="18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pitchFamily="18" charset="0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pitchFamily="18" charset="0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pitchFamily="18" charset="0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pitchFamily="18" charset="0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pitchFamily="18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5" Type="http://schemas.openxmlformats.org/officeDocument/2006/relationships/image" Target="../media/image8.emf"/><Relationship Id="rId4" Type="http://schemas.openxmlformats.org/officeDocument/2006/relationships/oleObject" Target="../embeddings/oleObject8.bin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5" Type="http://schemas.openxmlformats.org/officeDocument/2006/relationships/image" Target="../media/image9.emf"/><Relationship Id="rId4" Type="http://schemas.openxmlformats.org/officeDocument/2006/relationships/oleObject" Target="../embeddings/oleObject9.bin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2.bin"/><Relationship Id="rId13" Type="http://schemas.openxmlformats.org/officeDocument/2006/relationships/image" Target="../media/image14.emf"/><Relationship Id="rId3" Type="http://schemas.openxmlformats.org/officeDocument/2006/relationships/notesSlide" Target="../notesSlides/notesSlide12.xml"/><Relationship Id="rId7" Type="http://schemas.openxmlformats.org/officeDocument/2006/relationships/image" Target="../media/image11.emf"/><Relationship Id="rId12" Type="http://schemas.openxmlformats.org/officeDocument/2006/relationships/oleObject" Target="../embeddings/oleObject14.bin"/><Relationship Id="rId17" Type="http://schemas.openxmlformats.org/officeDocument/2006/relationships/image" Target="../media/image16.emf"/><Relationship Id="rId2" Type="http://schemas.openxmlformats.org/officeDocument/2006/relationships/slideLayout" Target="../slideLayouts/slideLayout7.xml"/><Relationship Id="rId16" Type="http://schemas.openxmlformats.org/officeDocument/2006/relationships/oleObject" Target="../embeddings/oleObject16.bin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11.bin"/><Relationship Id="rId11" Type="http://schemas.openxmlformats.org/officeDocument/2006/relationships/image" Target="../media/image13.emf"/><Relationship Id="rId5" Type="http://schemas.openxmlformats.org/officeDocument/2006/relationships/image" Target="../media/image10.emf"/><Relationship Id="rId15" Type="http://schemas.openxmlformats.org/officeDocument/2006/relationships/image" Target="../media/image15.emf"/><Relationship Id="rId10" Type="http://schemas.openxmlformats.org/officeDocument/2006/relationships/oleObject" Target="../embeddings/oleObject13.bin"/><Relationship Id="rId4" Type="http://schemas.openxmlformats.org/officeDocument/2006/relationships/oleObject" Target="../embeddings/oleObject10.bin"/><Relationship Id="rId9" Type="http://schemas.openxmlformats.org/officeDocument/2006/relationships/image" Target="../media/image12.emf"/><Relationship Id="rId14" Type="http://schemas.openxmlformats.org/officeDocument/2006/relationships/oleObject" Target="../embeddings/oleObject15.bin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5.xml"/><Relationship Id="rId7" Type="http://schemas.openxmlformats.org/officeDocument/2006/relationships/image" Target="../media/image18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7.vml"/><Relationship Id="rId6" Type="http://schemas.openxmlformats.org/officeDocument/2006/relationships/oleObject" Target="../embeddings/oleObject18.bin"/><Relationship Id="rId5" Type="http://schemas.openxmlformats.org/officeDocument/2006/relationships/image" Target="../media/image17.emf"/><Relationship Id="rId4" Type="http://schemas.openxmlformats.org/officeDocument/2006/relationships/oleObject" Target="../embeddings/oleObject17.bin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0.xml"/><Relationship Id="rId7" Type="http://schemas.openxmlformats.org/officeDocument/2006/relationships/image" Target="../media/image20.e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8.vml"/><Relationship Id="rId6" Type="http://schemas.openxmlformats.org/officeDocument/2006/relationships/oleObject" Target="../embeddings/oleObject20.bin"/><Relationship Id="rId5" Type="http://schemas.openxmlformats.org/officeDocument/2006/relationships/image" Target="../media/image19.emf"/><Relationship Id="rId4" Type="http://schemas.openxmlformats.org/officeDocument/2006/relationships/oleObject" Target="../embeddings/oleObject19.bin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4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9.vml"/><Relationship Id="rId5" Type="http://schemas.openxmlformats.org/officeDocument/2006/relationships/image" Target="../media/image21.emf"/><Relationship Id="rId4" Type="http://schemas.openxmlformats.org/officeDocument/2006/relationships/oleObject" Target="../embeddings/oleObject21.bin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5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0.vml"/><Relationship Id="rId5" Type="http://schemas.openxmlformats.org/officeDocument/2006/relationships/image" Target="../media/image22.emf"/><Relationship Id="rId4" Type="http://schemas.openxmlformats.org/officeDocument/2006/relationships/oleObject" Target="../embeddings/oleObject22.bin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6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1.vml"/><Relationship Id="rId5" Type="http://schemas.openxmlformats.org/officeDocument/2006/relationships/image" Target="../media/image23.emf"/><Relationship Id="rId4" Type="http://schemas.openxmlformats.org/officeDocument/2006/relationships/oleObject" Target="../embeddings/oleObject23.bin"/></Relationships>
</file>

<file path=ppt/slides/_rels/slide2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6.bin"/><Relationship Id="rId13" Type="http://schemas.openxmlformats.org/officeDocument/2006/relationships/image" Target="../media/image28.emf"/><Relationship Id="rId3" Type="http://schemas.openxmlformats.org/officeDocument/2006/relationships/notesSlide" Target="../notesSlides/notesSlide27.xml"/><Relationship Id="rId7" Type="http://schemas.openxmlformats.org/officeDocument/2006/relationships/image" Target="../media/image25.emf"/><Relationship Id="rId12" Type="http://schemas.openxmlformats.org/officeDocument/2006/relationships/oleObject" Target="../embeddings/oleObject28.bin"/><Relationship Id="rId17" Type="http://schemas.openxmlformats.org/officeDocument/2006/relationships/image" Target="../media/image30.emf"/><Relationship Id="rId2" Type="http://schemas.openxmlformats.org/officeDocument/2006/relationships/slideLayout" Target="../slideLayouts/slideLayout7.xml"/><Relationship Id="rId16" Type="http://schemas.openxmlformats.org/officeDocument/2006/relationships/oleObject" Target="../embeddings/oleObject30.bin"/><Relationship Id="rId1" Type="http://schemas.openxmlformats.org/officeDocument/2006/relationships/vmlDrawing" Target="../drawings/vmlDrawing12.vml"/><Relationship Id="rId6" Type="http://schemas.openxmlformats.org/officeDocument/2006/relationships/oleObject" Target="../embeddings/oleObject25.bin"/><Relationship Id="rId11" Type="http://schemas.openxmlformats.org/officeDocument/2006/relationships/image" Target="../media/image27.emf"/><Relationship Id="rId5" Type="http://schemas.openxmlformats.org/officeDocument/2006/relationships/image" Target="../media/image24.emf"/><Relationship Id="rId15" Type="http://schemas.openxmlformats.org/officeDocument/2006/relationships/image" Target="../media/image29.emf"/><Relationship Id="rId10" Type="http://schemas.openxmlformats.org/officeDocument/2006/relationships/oleObject" Target="../embeddings/oleObject27.bin"/><Relationship Id="rId4" Type="http://schemas.openxmlformats.org/officeDocument/2006/relationships/oleObject" Target="../embeddings/oleObject24.bin"/><Relationship Id="rId9" Type="http://schemas.openxmlformats.org/officeDocument/2006/relationships/image" Target="../media/image26.emf"/><Relationship Id="rId14" Type="http://schemas.openxmlformats.org/officeDocument/2006/relationships/oleObject" Target="../embeddings/oleObject29.bin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3" Type="http://schemas.openxmlformats.org/officeDocument/2006/relationships/notesSlide" Target="../notesSlides/notesSlide3.xml"/><Relationship Id="rId7" Type="http://schemas.openxmlformats.org/officeDocument/2006/relationships/image" Target="../media/image2.e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5" Type="http://schemas.openxmlformats.org/officeDocument/2006/relationships/image" Target="../media/image1.emf"/><Relationship Id="rId4" Type="http://schemas.openxmlformats.org/officeDocument/2006/relationships/oleObject" Target="../embeddings/oleObject1.bin"/><Relationship Id="rId9" Type="http://schemas.openxmlformats.org/officeDocument/2006/relationships/image" Target="../media/image3.emf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0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3.vml"/><Relationship Id="rId5" Type="http://schemas.openxmlformats.org/officeDocument/2006/relationships/image" Target="../media/image31.emf"/><Relationship Id="rId4" Type="http://schemas.openxmlformats.org/officeDocument/2006/relationships/oleObject" Target="../embeddings/oleObject31.bin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1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4.vml"/><Relationship Id="rId5" Type="http://schemas.openxmlformats.org/officeDocument/2006/relationships/image" Target="../media/image32.emf"/><Relationship Id="rId4" Type="http://schemas.openxmlformats.org/officeDocument/2006/relationships/oleObject" Target="../embeddings/oleObject32.bin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5.bin"/><Relationship Id="rId3" Type="http://schemas.openxmlformats.org/officeDocument/2006/relationships/notesSlide" Target="../notesSlides/notesSlide39.xml"/><Relationship Id="rId7" Type="http://schemas.openxmlformats.org/officeDocument/2006/relationships/image" Target="../media/image34.e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5.vml"/><Relationship Id="rId6" Type="http://schemas.openxmlformats.org/officeDocument/2006/relationships/oleObject" Target="../embeddings/oleObject34.bin"/><Relationship Id="rId5" Type="http://schemas.openxmlformats.org/officeDocument/2006/relationships/image" Target="../media/image33.emf"/><Relationship Id="rId4" Type="http://schemas.openxmlformats.org/officeDocument/2006/relationships/oleObject" Target="../embeddings/oleObject33.bin"/><Relationship Id="rId9" Type="http://schemas.openxmlformats.org/officeDocument/2006/relationships/image" Target="../media/image35.e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.bin"/><Relationship Id="rId3" Type="http://schemas.openxmlformats.org/officeDocument/2006/relationships/notesSlide" Target="../notesSlides/notesSlide4.xml"/><Relationship Id="rId7" Type="http://schemas.openxmlformats.org/officeDocument/2006/relationships/image" Target="../media/image5.e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5.bin"/><Relationship Id="rId5" Type="http://schemas.openxmlformats.org/officeDocument/2006/relationships/image" Target="../media/image4.emf"/><Relationship Id="rId4" Type="http://schemas.openxmlformats.org/officeDocument/2006/relationships/oleObject" Target="../embeddings/oleObject4.bin"/><Relationship Id="rId9" Type="http://schemas.openxmlformats.org/officeDocument/2006/relationships/image" Target="../media/image6.emf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8.bin"/><Relationship Id="rId3" Type="http://schemas.openxmlformats.org/officeDocument/2006/relationships/notesSlide" Target="../notesSlides/notesSlide44.xml"/><Relationship Id="rId7" Type="http://schemas.openxmlformats.org/officeDocument/2006/relationships/image" Target="../media/image37.e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6.vml"/><Relationship Id="rId6" Type="http://schemas.openxmlformats.org/officeDocument/2006/relationships/oleObject" Target="../embeddings/oleObject37.bin"/><Relationship Id="rId5" Type="http://schemas.openxmlformats.org/officeDocument/2006/relationships/image" Target="../media/image36.emf"/><Relationship Id="rId4" Type="http://schemas.openxmlformats.org/officeDocument/2006/relationships/oleObject" Target="../embeddings/oleObject36.bin"/><Relationship Id="rId9" Type="http://schemas.openxmlformats.org/officeDocument/2006/relationships/image" Target="../media/image38.emf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5.xml"/><Relationship Id="rId7" Type="http://schemas.openxmlformats.org/officeDocument/2006/relationships/image" Target="../media/image40.e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7.vml"/><Relationship Id="rId6" Type="http://schemas.openxmlformats.org/officeDocument/2006/relationships/oleObject" Target="../embeddings/oleObject40.bin"/><Relationship Id="rId5" Type="http://schemas.openxmlformats.org/officeDocument/2006/relationships/image" Target="../media/image39.emf"/><Relationship Id="rId4" Type="http://schemas.openxmlformats.org/officeDocument/2006/relationships/oleObject" Target="../embeddings/oleObject39.bin"/></Relationships>
</file>

<file path=ppt/slides/_rels/slide4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3.bin"/><Relationship Id="rId3" Type="http://schemas.openxmlformats.org/officeDocument/2006/relationships/notesSlide" Target="../notesSlides/notesSlide46.xml"/><Relationship Id="rId7" Type="http://schemas.openxmlformats.org/officeDocument/2006/relationships/image" Target="../media/image42.e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8.vml"/><Relationship Id="rId6" Type="http://schemas.openxmlformats.org/officeDocument/2006/relationships/oleObject" Target="../embeddings/oleObject42.bin"/><Relationship Id="rId5" Type="http://schemas.openxmlformats.org/officeDocument/2006/relationships/image" Target="../media/image41.emf"/><Relationship Id="rId4" Type="http://schemas.openxmlformats.org/officeDocument/2006/relationships/oleObject" Target="../embeddings/oleObject41.bin"/><Relationship Id="rId9" Type="http://schemas.openxmlformats.org/officeDocument/2006/relationships/image" Target="../media/image43.emf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7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9.vml"/><Relationship Id="rId5" Type="http://schemas.openxmlformats.org/officeDocument/2006/relationships/image" Target="../media/image44.emf"/><Relationship Id="rId4" Type="http://schemas.openxmlformats.org/officeDocument/2006/relationships/oleObject" Target="../embeddings/oleObject44.bin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7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7.emf"/><Relationship Id="rId4" Type="http://schemas.openxmlformats.org/officeDocument/2006/relationships/oleObject" Target="../embeddings/oleObject7.bin"/></Relationships>
</file>

<file path=ppt/slides/_rels/slide5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7.bin"/><Relationship Id="rId3" Type="http://schemas.openxmlformats.org/officeDocument/2006/relationships/notesSlide" Target="../notesSlides/notesSlide50.xml"/><Relationship Id="rId7" Type="http://schemas.openxmlformats.org/officeDocument/2006/relationships/image" Target="../media/image46.e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0.vml"/><Relationship Id="rId6" Type="http://schemas.openxmlformats.org/officeDocument/2006/relationships/oleObject" Target="../embeddings/oleObject46.bin"/><Relationship Id="rId5" Type="http://schemas.openxmlformats.org/officeDocument/2006/relationships/image" Target="../media/image45.emf"/><Relationship Id="rId4" Type="http://schemas.openxmlformats.org/officeDocument/2006/relationships/oleObject" Target="../embeddings/oleObject45.bin"/><Relationship Id="rId9" Type="http://schemas.openxmlformats.org/officeDocument/2006/relationships/image" Target="../media/image47.emf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1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1.vml"/><Relationship Id="rId5" Type="http://schemas.openxmlformats.org/officeDocument/2006/relationships/image" Target="../media/image48.emf"/><Relationship Id="rId4" Type="http://schemas.openxmlformats.org/officeDocument/2006/relationships/oleObject" Target="../embeddings/oleObject48.bin"/></Relationships>
</file>

<file path=ppt/slides/_rels/slide5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1.bin"/><Relationship Id="rId13" Type="http://schemas.openxmlformats.org/officeDocument/2006/relationships/image" Target="../media/image53.emf"/><Relationship Id="rId3" Type="http://schemas.openxmlformats.org/officeDocument/2006/relationships/notesSlide" Target="../notesSlides/notesSlide52.xml"/><Relationship Id="rId7" Type="http://schemas.openxmlformats.org/officeDocument/2006/relationships/image" Target="../media/image50.emf"/><Relationship Id="rId12" Type="http://schemas.openxmlformats.org/officeDocument/2006/relationships/oleObject" Target="../embeddings/oleObject5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2.vml"/><Relationship Id="rId6" Type="http://schemas.openxmlformats.org/officeDocument/2006/relationships/oleObject" Target="../embeddings/oleObject50.bin"/><Relationship Id="rId11" Type="http://schemas.openxmlformats.org/officeDocument/2006/relationships/image" Target="../media/image52.emf"/><Relationship Id="rId5" Type="http://schemas.openxmlformats.org/officeDocument/2006/relationships/image" Target="../media/image49.emf"/><Relationship Id="rId15" Type="http://schemas.openxmlformats.org/officeDocument/2006/relationships/image" Target="../media/image54.emf"/><Relationship Id="rId10" Type="http://schemas.openxmlformats.org/officeDocument/2006/relationships/oleObject" Target="../embeddings/oleObject52.bin"/><Relationship Id="rId4" Type="http://schemas.openxmlformats.org/officeDocument/2006/relationships/oleObject" Target="../embeddings/oleObject49.bin"/><Relationship Id="rId9" Type="http://schemas.openxmlformats.org/officeDocument/2006/relationships/image" Target="../media/image51.emf"/><Relationship Id="rId14" Type="http://schemas.openxmlformats.org/officeDocument/2006/relationships/oleObject" Target="../embeddings/oleObject54.bin"/></Relationships>
</file>

<file path=ppt/slides/_rels/slide5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7.bin"/><Relationship Id="rId3" Type="http://schemas.openxmlformats.org/officeDocument/2006/relationships/notesSlide" Target="../notesSlides/notesSlide53.xml"/><Relationship Id="rId7" Type="http://schemas.openxmlformats.org/officeDocument/2006/relationships/image" Target="../media/image56.e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3.vml"/><Relationship Id="rId6" Type="http://schemas.openxmlformats.org/officeDocument/2006/relationships/oleObject" Target="../embeddings/oleObject56.bin"/><Relationship Id="rId5" Type="http://schemas.openxmlformats.org/officeDocument/2006/relationships/image" Target="../media/image55.emf"/><Relationship Id="rId4" Type="http://schemas.openxmlformats.org/officeDocument/2006/relationships/oleObject" Target="../embeddings/oleObject55.bin"/><Relationship Id="rId9" Type="http://schemas.openxmlformats.org/officeDocument/2006/relationships/image" Target="../media/image57.emf"/></Relationships>
</file>

<file path=ppt/slides/_rels/slide5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4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4.vml"/><Relationship Id="rId5" Type="http://schemas.openxmlformats.org/officeDocument/2006/relationships/image" Target="../media/image58.emf"/><Relationship Id="rId4" Type="http://schemas.openxmlformats.org/officeDocument/2006/relationships/oleObject" Target="../embeddings/oleObject58.bin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5.xml"/><Relationship Id="rId1" Type="http://schemas.openxmlformats.org/officeDocument/2006/relationships/slideLayout" Target="../slideLayouts/slideLayout7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6.xml"/><Relationship Id="rId1" Type="http://schemas.openxmlformats.org/officeDocument/2006/relationships/slideLayout" Target="../slideLayouts/slideLayout7.xml"/></Relationships>
</file>

<file path=ppt/slides/_rels/slide5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1.bin"/><Relationship Id="rId3" Type="http://schemas.openxmlformats.org/officeDocument/2006/relationships/notesSlide" Target="../notesSlides/notesSlide57.xml"/><Relationship Id="rId7" Type="http://schemas.openxmlformats.org/officeDocument/2006/relationships/image" Target="../media/image60.e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5.vml"/><Relationship Id="rId6" Type="http://schemas.openxmlformats.org/officeDocument/2006/relationships/oleObject" Target="../embeddings/oleObject60.bin"/><Relationship Id="rId5" Type="http://schemas.openxmlformats.org/officeDocument/2006/relationships/image" Target="../media/image59.emf"/><Relationship Id="rId4" Type="http://schemas.openxmlformats.org/officeDocument/2006/relationships/oleObject" Target="../embeddings/oleObject59.bin"/><Relationship Id="rId9" Type="http://schemas.openxmlformats.org/officeDocument/2006/relationships/image" Target="../media/image61.emf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8.xml"/><Relationship Id="rId1" Type="http://schemas.openxmlformats.org/officeDocument/2006/relationships/slideLayout" Target="../slideLayouts/slideLayout7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9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419100" y="160338"/>
            <a:ext cx="8458200" cy="1830387"/>
          </a:xfrm>
          <a:noFill/>
          <a:ln/>
        </p:spPr>
        <p:txBody>
          <a:bodyPr/>
          <a:lstStyle/>
          <a:p>
            <a:r>
              <a:rPr lang="en-US" dirty="0"/>
              <a:t>Inference About Means</a:t>
            </a:r>
            <a:br>
              <a:rPr lang="en-US" dirty="0"/>
            </a:br>
            <a:r>
              <a:rPr lang="en-US" dirty="0"/>
              <a:t>with Two Populations</a:t>
            </a:r>
          </a:p>
        </p:txBody>
      </p:sp>
      <p:sp>
        <p:nvSpPr>
          <p:cNvPr id="5125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701675" y="2155825"/>
            <a:ext cx="7727950" cy="914400"/>
          </a:xfrm>
          <a:noFill/>
          <a:ln/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dirty="0"/>
              <a:t> Inferences About the Difference Between</a:t>
            </a:r>
          </a:p>
          <a:p>
            <a:pPr>
              <a:lnSpc>
                <a:spcPct val="90000"/>
              </a:lnSpc>
              <a:buFont typeface="Monotype Sorts" pitchFamily="2" charset="2"/>
              <a:buNone/>
            </a:pPr>
            <a:r>
              <a:rPr lang="en-US" dirty="0"/>
              <a:t>	   Two Population Means: </a:t>
            </a:r>
            <a:r>
              <a:rPr lang="en-US" i="1" dirty="0">
                <a:latin typeface="Symbol" pitchFamily="18" charset="2"/>
              </a:rPr>
              <a:t>s</a:t>
            </a:r>
            <a:r>
              <a:rPr lang="en-US" dirty="0"/>
              <a:t> </a:t>
            </a:r>
            <a:r>
              <a:rPr lang="en-US" baseline="-25000" dirty="0"/>
              <a:t>1</a:t>
            </a:r>
            <a:r>
              <a:rPr lang="en-US" dirty="0"/>
              <a:t> and </a:t>
            </a:r>
            <a:r>
              <a:rPr lang="en-US" i="1" dirty="0">
                <a:latin typeface="Symbol" pitchFamily="18" charset="2"/>
              </a:rPr>
              <a:t>s</a:t>
            </a:r>
            <a:r>
              <a:rPr lang="en-US" dirty="0"/>
              <a:t> </a:t>
            </a:r>
            <a:r>
              <a:rPr lang="en-US" baseline="-25000" dirty="0"/>
              <a:t>2</a:t>
            </a:r>
            <a:r>
              <a:rPr lang="en-US" dirty="0"/>
              <a:t> Known</a:t>
            </a:r>
          </a:p>
        </p:txBody>
      </p:sp>
      <p:sp>
        <p:nvSpPr>
          <p:cNvPr id="5128" name="AutoShape 8"/>
          <p:cNvSpPr>
            <a:spLocks noChangeArrowheads="1"/>
          </p:cNvSpPr>
          <p:nvPr/>
        </p:nvSpPr>
        <p:spPr bwMode="auto">
          <a:xfrm rot="5400000">
            <a:off x="504825" y="2266950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5129" name="AutoShape 9"/>
          <p:cNvSpPr>
            <a:spLocks noChangeArrowheads="1"/>
          </p:cNvSpPr>
          <p:nvPr/>
        </p:nvSpPr>
        <p:spPr bwMode="auto">
          <a:xfrm rot="5400000">
            <a:off x="504825" y="3181350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5130" name="AutoShape 10"/>
          <p:cNvSpPr>
            <a:spLocks noChangeArrowheads="1"/>
          </p:cNvSpPr>
          <p:nvPr/>
        </p:nvSpPr>
        <p:spPr bwMode="auto">
          <a:xfrm rot="5400000">
            <a:off x="504825" y="4057650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5133" name="Text Box 13"/>
          <p:cNvSpPr txBox="1">
            <a:spLocks noChangeArrowheads="1"/>
          </p:cNvSpPr>
          <p:nvPr/>
        </p:nvSpPr>
        <p:spPr bwMode="auto">
          <a:xfrm>
            <a:off x="708025" y="3935413"/>
            <a:ext cx="6545382" cy="83099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90000"/>
              </a:lnSpc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Char char="n"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  Inferences About the Difference Between</a:t>
            </a:r>
          </a:p>
          <a:p>
            <a:pPr algn="l">
              <a:lnSpc>
                <a:spcPct val="90000"/>
              </a:lnSpc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      Two Population Means:  Matched Samples</a:t>
            </a:r>
          </a:p>
        </p:txBody>
      </p:sp>
      <p:sp>
        <p:nvSpPr>
          <p:cNvPr id="5134" name="Text Box 14"/>
          <p:cNvSpPr txBox="1">
            <a:spLocks noChangeArrowheads="1"/>
          </p:cNvSpPr>
          <p:nvPr/>
        </p:nvSpPr>
        <p:spPr bwMode="auto">
          <a:xfrm>
            <a:off x="708025" y="3059113"/>
            <a:ext cx="6987810" cy="83099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90000"/>
              </a:lnSpc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Char char="n"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  Inferences About the Difference Between</a:t>
            </a:r>
          </a:p>
          <a:p>
            <a:pPr algn="l">
              <a:lnSpc>
                <a:spcPct val="90000"/>
              </a:lnSpc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      Two Population Means:  </a:t>
            </a: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  <a:latin typeface="Symbol" pitchFamily="18" charset="2"/>
              </a:rPr>
              <a:t>s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</a:t>
            </a:r>
            <a:r>
              <a:rPr lang="en-US" sz="2400" baseline="-250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1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and </a:t>
            </a: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  <a:latin typeface="Symbol" pitchFamily="18" charset="2"/>
              </a:rPr>
              <a:t>s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</a:t>
            </a:r>
            <a:r>
              <a:rPr lang="en-US" sz="2400" baseline="-250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2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Unknown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512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1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1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12" presetClass="entr" presetSubtype="8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7" dur="500"/>
                                        <p:tgtEl>
                                          <p:spTgt spid="512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51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51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"/>
                            </p:stCondLst>
                            <p:childTnLst>
                              <p:par>
                                <p:cTn id="25" presetID="12" presetClass="entr" presetSubtype="8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27" dur="500"/>
                                        <p:tgtEl>
                                          <p:spTgt spid="513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51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51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5" grpId="0" autoUpdateAnimBg="0"/>
      <p:bldP spid="5128" grpId="0" animBg="1"/>
      <p:bldP spid="5129" grpId="0" animBg="1"/>
      <p:bldP spid="5130" grpId="0" animBg="1"/>
      <p:bldP spid="5133" grpId="0" autoUpdateAnimBg="0"/>
      <p:bldP spid="5134" grpId="0" autoUpdateAnimBg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02" name="Rectangle 2"/>
          <p:cNvSpPr>
            <a:spLocks noChangeArrowheads="1"/>
          </p:cNvSpPr>
          <p:nvPr/>
        </p:nvSpPr>
        <p:spPr bwMode="auto">
          <a:xfrm>
            <a:off x="685800" y="120650"/>
            <a:ext cx="7772400" cy="7064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r>
              <a:rPr lang="en-US"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Point Estimate of </a:t>
            </a:r>
            <a:r>
              <a:rPr lang="en-US" sz="2800" i="1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Symbol" pitchFamily="18" charset="2"/>
              </a:rPr>
              <a:t></a:t>
            </a:r>
            <a:r>
              <a:rPr lang="en-US" sz="2800" baseline="-250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1</a:t>
            </a:r>
            <a:r>
              <a:rPr lang="en-US"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- </a:t>
            </a:r>
            <a:r>
              <a:rPr lang="en-US" sz="2800" i="1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Symbol" pitchFamily="18" charset="2"/>
              </a:rPr>
              <a:t></a:t>
            </a:r>
            <a:r>
              <a:rPr lang="en-US" sz="2800" baseline="-250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2</a:t>
            </a:r>
            <a:r>
              <a:rPr lang="en-US"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</a:t>
            </a:r>
          </a:p>
        </p:txBody>
      </p:sp>
      <p:sp>
        <p:nvSpPr>
          <p:cNvPr id="204827" name="Text Box 27"/>
          <p:cNvSpPr txBox="1">
            <a:spLocks noChangeArrowheads="1"/>
          </p:cNvSpPr>
          <p:nvPr/>
        </p:nvSpPr>
        <p:spPr bwMode="auto">
          <a:xfrm>
            <a:off x="1879600" y="1173163"/>
            <a:ext cx="3640138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Point estimate of </a:t>
            </a: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  <a:latin typeface="Symbol" pitchFamily="18" charset="2"/>
              </a:rPr>
              <a:t></a:t>
            </a:r>
            <a:r>
              <a:rPr lang="en-US" sz="2400" baseline="-250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1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Symbol" pitchFamily="18" charset="2"/>
              </a:rPr>
              <a:t>-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</a:t>
            </a: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  <a:latin typeface="Symbol" pitchFamily="18" charset="2"/>
              </a:rPr>
              <a:t></a:t>
            </a:r>
            <a:r>
              <a:rPr lang="en-US" sz="2400" baseline="-250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2 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=</a:t>
            </a:r>
          </a:p>
        </p:txBody>
      </p:sp>
      <p:graphicFrame>
        <p:nvGraphicFramePr>
          <p:cNvPr id="204828" name="Object 28">
            <a:hlinkClick r:id="" action="ppaction://ole?verb=0"/>
          </p:cNvPr>
          <p:cNvGraphicFramePr>
            <a:graphicFrameLocks/>
          </p:cNvGraphicFramePr>
          <p:nvPr/>
        </p:nvGraphicFramePr>
        <p:xfrm>
          <a:off x="5534025" y="1238250"/>
          <a:ext cx="674688" cy="360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835" name="Equation" r:id="rId4" imgW="798480" imgH="341280" progId="Equation.DSMT4">
                  <p:embed/>
                </p:oleObj>
              </mc:Choice>
              <mc:Fallback>
                <p:oleObj name="Equation" r:id="rId4" imgW="798480" imgH="341280" progId="Equation.DSMT4">
                  <p:embed/>
                  <p:pic>
                    <p:nvPicPr>
                      <p:cNvPr id="0" name="Picture 28"/>
                      <p:cNvPicPr>
                        <a:picLocks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34025" y="1238250"/>
                        <a:ext cx="674688" cy="3603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>
                        <a:outerShdw dist="17961" dir="2700000" algn="ctr" rotWithShape="0">
                          <a:srgbClr val="000000"/>
                        </a:outerShdw>
                      </a:effectLst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4829" name="Text Box 29"/>
          <p:cNvSpPr txBox="1">
            <a:spLocks noChangeArrowheads="1"/>
          </p:cNvSpPr>
          <p:nvPr/>
        </p:nvSpPr>
        <p:spPr bwMode="auto">
          <a:xfrm>
            <a:off x="1804988" y="2890838"/>
            <a:ext cx="6181725" cy="20637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where:</a:t>
            </a:r>
          </a:p>
          <a:p>
            <a:pPr algn="l">
              <a:lnSpc>
                <a:spcPct val="90000"/>
              </a:lnSpc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  <a:latin typeface="Symbol" pitchFamily="18" charset="2"/>
              </a:rPr>
              <a:t>	</a:t>
            </a:r>
            <a:r>
              <a:rPr lang="en-US" sz="2400" baseline="-250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1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= mean distance for the population</a:t>
            </a:r>
          </a:p>
          <a:p>
            <a:pPr algn="l">
              <a:lnSpc>
                <a:spcPct val="90000"/>
              </a:lnSpc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	        of Par, Inc. golf balls</a:t>
            </a:r>
          </a:p>
          <a:p>
            <a:pPr algn="l">
              <a:lnSpc>
                <a:spcPct val="90000"/>
              </a:lnSpc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	</a:t>
            </a: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  <a:latin typeface="Symbol" pitchFamily="18" charset="2"/>
              </a:rPr>
              <a:t></a:t>
            </a:r>
            <a:r>
              <a:rPr lang="en-US" sz="2400" baseline="-250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2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= mean distance for the population</a:t>
            </a:r>
          </a:p>
          <a:p>
            <a:pPr algn="l">
              <a:lnSpc>
                <a:spcPct val="90000"/>
              </a:lnSpc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	        of Rap, Ltd. golf balls</a:t>
            </a:r>
          </a:p>
        </p:txBody>
      </p:sp>
      <p:sp>
        <p:nvSpPr>
          <p:cNvPr id="204830" name="Oval 30"/>
          <p:cNvSpPr>
            <a:spLocks noChangeArrowheads="1"/>
          </p:cNvSpPr>
          <p:nvPr/>
        </p:nvSpPr>
        <p:spPr bwMode="auto">
          <a:xfrm>
            <a:off x="5480050" y="2203450"/>
            <a:ext cx="1504950" cy="590550"/>
          </a:xfrm>
          <a:prstGeom prst="ellipse">
            <a:avLst/>
          </a:prstGeom>
          <a:noFill/>
          <a:ln w="28575">
            <a:solidFill>
              <a:srgbClr val="66FF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04831" name="AutoShape 31"/>
          <p:cNvSpPr>
            <a:spLocks noChangeArrowheads="1"/>
          </p:cNvSpPr>
          <p:nvPr/>
        </p:nvSpPr>
        <p:spPr bwMode="auto">
          <a:xfrm rot="5400000">
            <a:off x="1647825" y="1308100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832" name="Text Box 32"/>
          <p:cNvSpPr txBox="1">
            <a:spLocks noChangeArrowheads="1"/>
          </p:cNvSpPr>
          <p:nvPr/>
        </p:nvSpPr>
        <p:spPr bwMode="auto">
          <a:xfrm>
            <a:off x="5154998" y="1725613"/>
            <a:ext cx="1693091" cy="46166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= 295 </a:t>
            </a: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Symbol" pitchFamily="18" charset="2"/>
              </a:rPr>
              <a:t>-</a:t>
            </a: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278</a:t>
            </a:r>
          </a:p>
        </p:txBody>
      </p:sp>
      <p:sp>
        <p:nvSpPr>
          <p:cNvPr id="204833" name="Text Box 33"/>
          <p:cNvSpPr txBox="1">
            <a:spLocks noChangeArrowheads="1"/>
          </p:cNvSpPr>
          <p:nvPr/>
        </p:nvSpPr>
        <p:spPr bwMode="auto">
          <a:xfrm>
            <a:off x="5172075" y="2281238"/>
            <a:ext cx="1735138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=   17 yards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20483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048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2" dur="500"/>
                                        <p:tgtEl>
                                          <p:spTgt spid="2048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2" presetClass="entr" presetSubtype="8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6" dur="500"/>
                                        <p:tgtEl>
                                          <p:spTgt spid="2048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000"/>
                            </p:stCondLst>
                            <p:childTnLst>
                              <p:par>
                                <p:cTn id="18" presetID="12" presetClass="entr" presetSubtype="8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20" dur="500"/>
                                        <p:tgtEl>
                                          <p:spTgt spid="2048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4500"/>
                            </p:stCondLst>
                            <p:childTnLst>
                              <p:par>
                                <p:cTn id="22" presetID="12" presetClass="entr" presetSubtype="1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24" dur="500"/>
                                        <p:tgtEl>
                                          <p:spTgt spid="2048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7000"/>
                            </p:stCondLst>
                            <p:childTnLst>
                              <p:par>
                                <p:cTn id="26" presetID="16" presetClass="entr" presetSubtype="2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2048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8500"/>
                            </p:stCondLst>
                            <p:childTnLst>
                              <p:par>
                                <p:cTn id="30" presetID="3" presetClass="entr" presetSubtype="1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2048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27" grpId="0" autoUpdateAnimBg="0"/>
      <p:bldP spid="204829" grpId="0" autoUpdateAnimBg="0"/>
      <p:bldP spid="204830" grpId="0" animBg="1"/>
      <p:bldP spid="204831" grpId="0" animBg="1"/>
      <p:bldP spid="204832" grpId="0" autoUpdateAnimBg="0"/>
      <p:bldP spid="204833" grpId="0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5827" name="Object 3">
            <a:hlinkClick r:id="" action="ppaction://ole?verb=0"/>
          </p:cNvPr>
          <p:cNvGraphicFramePr>
            <a:graphicFrameLocks/>
          </p:cNvGraphicFramePr>
          <p:nvPr/>
        </p:nvGraphicFramePr>
        <p:xfrm>
          <a:off x="1568450" y="1401763"/>
          <a:ext cx="6008688" cy="865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834" name="Equation" r:id="rId4" imgW="6018120" imgH="874440" progId="Equation">
                  <p:embed/>
                </p:oleObj>
              </mc:Choice>
              <mc:Fallback>
                <p:oleObj name="Equation" r:id="rId4" imgW="6018120" imgH="874440" progId="Equation">
                  <p:embed/>
                  <p:pic>
                    <p:nvPicPr>
                      <p:cNvPr id="0" name="Picture 3"/>
                      <p:cNvPicPr>
                        <a:picLocks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68450" y="1401763"/>
                        <a:ext cx="6008688" cy="8651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>
                        <a:outerShdw dist="17961" dir="2700000" algn="ctr" rotWithShape="0">
                          <a:srgbClr val="000000"/>
                        </a:outerShdw>
                      </a:effectLst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5828" name="Rectangle 4"/>
          <p:cNvSpPr>
            <a:spLocks noChangeArrowheads="1"/>
          </p:cNvSpPr>
          <p:nvPr/>
        </p:nvSpPr>
        <p:spPr bwMode="auto">
          <a:xfrm>
            <a:off x="685800" y="63500"/>
            <a:ext cx="7772400" cy="9858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r>
              <a:rPr lang="en-US"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Interval Estimation of </a:t>
            </a:r>
            <a:r>
              <a:rPr lang="en-US" sz="2800" i="1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Symbol" pitchFamily="18" charset="2"/>
              </a:rPr>
              <a:t></a:t>
            </a:r>
            <a:r>
              <a:rPr lang="en-US" sz="2800" baseline="-250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1</a:t>
            </a:r>
            <a:r>
              <a:rPr lang="en-US"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- </a:t>
            </a:r>
            <a:r>
              <a:rPr lang="en-US" sz="2800" i="1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Symbol" pitchFamily="18" charset="2"/>
              </a:rPr>
              <a:t></a:t>
            </a:r>
            <a:r>
              <a:rPr lang="en-US" sz="2800" baseline="-250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2</a:t>
            </a:r>
            <a:r>
              <a:rPr lang="en-US"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:</a:t>
            </a:r>
            <a:br>
              <a:rPr lang="en-US"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</a:br>
            <a:r>
              <a:rPr lang="en-US" sz="2800" i="1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Symbol" pitchFamily="18" charset="2"/>
              </a:rPr>
              <a:t></a:t>
            </a:r>
            <a:r>
              <a:rPr lang="en-US" sz="2800" i="1" baseline="-250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Symbol" pitchFamily="18" charset="2"/>
              </a:rPr>
              <a:t> </a:t>
            </a:r>
            <a:r>
              <a:rPr lang="en-US" sz="2800" baseline="-250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1</a:t>
            </a:r>
            <a:r>
              <a:rPr lang="en-US"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and </a:t>
            </a:r>
            <a:r>
              <a:rPr lang="en-US" sz="2800" i="1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Symbol" pitchFamily="18" charset="2"/>
              </a:rPr>
              <a:t></a:t>
            </a:r>
            <a:r>
              <a:rPr lang="en-US" sz="2800" i="1" baseline="-250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Symbol" pitchFamily="18" charset="2"/>
              </a:rPr>
              <a:t> </a:t>
            </a:r>
            <a:r>
              <a:rPr lang="en-US" sz="2800" baseline="-250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2</a:t>
            </a:r>
            <a:r>
              <a:rPr lang="en-US"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Known</a:t>
            </a:r>
          </a:p>
        </p:txBody>
      </p:sp>
      <p:sp>
        <p:nvSpPr>
          <p:cNvPr id="205854" name="AutoShape 30"/>
          <p:cNvSpPr>
            <a:spLocks noChangeArrowheads="1"/>
          </p:cNvSpPr>
          <p:nvPr/>
        </p:nvSpPr>
        <p:spPr bwMode="auto">
          <a:xfrm rot="5400000">
            <a:off x="714375" y="1765300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205855" name="AutoShape 31"/>
          <p:cNvSpPr>
            <a:spLocks noChangeArrowheads="1"/>
          </p:cNvSpPr>
          <p:nvPr/>
        </p:nvSpPr>
        <p:spPr bwMode="auto">
          <a:xfrm rot="5400000">
            <a:off x="714375" y="2546350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205856" name="AutoShape 32"/>
          <p:cNvSpPr>
            <a:spLocks noChangeArrowheads="1"/>
          </p:cNvSpPr>
          <p:nvPr/>
        </p:nvSpPr>
        <p:spPr bwMode="auto">
          <a:xfrm rot="5400000">
            <a:off x="714375" y="3003550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205857" name="Text Box 33"/>
          <p:cNvSpPr txBox="1">
            <a:spLocks noChangeArrowheads="1"/>
          </p:cNvSpPr>
          <p:nvPr/>
        </p:nvSpPr>
        <p:spPr bwMode="auto">
          <a:xfrm>
            <a:off x="965200" y="2871788"/>
            <a:ext cx="7337425" cy="11874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   We are 95% confident that the difference between</a:t>
            </a:r>
          </a:p>
          <a:p>
            <a:pPr algn="l"/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the mean driving distances of Par, Inc. balls and Rap,</a:t>
            </a:r>
          </a:p>
          <a:p>
            <a:pPr algn="l"/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Ltd. balls is 11.86 to 22.14 yards.</a:t>
            </a:r>
          </a:p>
        </p:txBody>
      </p:sp>
      <p:sp>
        <p:nvSpPr>
          <p:cNvPr id="205858" name="Text Box 34"/>
          <p:cNvSpPr txBox="1">
            <a:spLocks noChangeArrowheads="1"/>
          </p:cNvSpPr>
          <p:nvPr/>
        </p:nvSpPr>
        <p:spPr bwMode="auto">
          <a:xfrm>
            <a:off x="1849438" y="2395538"/>
            <a:ext cx="5408612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17 </a:t>
            </a:r>
            <a:r>
              <a:rPr lang="en-US" sz="2400" u="sng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+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5.14  or  11.86 yards to 22.14 yards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20585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058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2" dur="500"/>
                                        <p:tgtEl>
                                          <p:spTgt spid="2058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2" presetClass="entr" presetSubtype="8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6" dur="500"/>
                                        <p:tgtEl>
                                          <p:spTgt spid="20585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058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21" dur="500"/>
                                        <p:tgtEl>
                                          <p:spTgt spid="2058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12" presetClass="entr" presetSubtype="8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25" dur="500"/>
                                        <p:tgtEl>
                                          <p:spTgt spid="20585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058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30" dur="500"/>
                                        <p:tgtEl>
                                          <p:spTgt spid="2058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854" grpId="0" animBg="1"/>
      <p:bldP spid="205855" grpId="0" animBg="1"/>
      <p:bldP spid="205856" grpId="0" animBg="1"/>
      <p:bldP spid="205857" grpId="0" autoUpdateAnimBg="0"/>
      <p:bldP spid="205858" grpId="0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2322" name="Rectangle 2"/>
          <p:cNvSpPr>
            <a:spLocks noChangeArrowheads="1"/>
          </p:cNvSpPr>
          <p:nvPr/>
        </p:nvSpPr>
        <p:spPr bwMode="auto">
          <a:xfrm>
            <a:off x="3454400" y="1751013"/>
            <a:ext cx="2209800" cy="1092200"/>
          </a:xfrm>
          <a:prstGeom prst="rect">
            <a:avLst/>
          </a:prstGeom>
          <a:solidFill>
            <a:srgbClr val="6CA52D"/>
          </a:solidFill>
          <a:ln w="6350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en-US"/>
          </a:p>
        </p:txBody>
      </p:sp>
      <p:sp>
        <p:nvSpPr>
          <p:cNvPr id="312323" name="Rectangle 3"/>
          <p:cNvSpPr>
            <a:spLocks noChangeArrowheads="1"/>
          </p:cNvSpPr>
          <p:nvPr/>
        </p:nvSpPr>
        <p:spPr bwMode="auto">
          <a:xfrm>
            <a:off x="5773738" y="1746250"/>
            <a:ext cx="2228850" cy="1092200"/>
          </a:xfrm>
          <a:prstGeom prst="rect">
            <a:avLst/>
          </a:prstGeom>
          <a:solidFill>
            <a:srgbClr val="6CA52D"/>
          </a:solidFill>
          <a:ln w="6350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en-US"/>
          </a:p>
        </p:txBody>
      </p:sp>
      <p:sp>
        <p:nvSpPr>
          <p:cNvPr id="312324" name="Rectangle 4"/>
          <p:cNvSpPr>
            <a:spLocks noChangeArrowheads="1"/>
          </p:cNvSpPr>
          <p:nvPr/>
        </p:nvSpPr>
        <p:spPr bwMode="auto">
          <a:xfrm>
            <a:off x="1146175" y="1751013"/>
            <a:ext cx="2209800" cy="1092200"/>
          </a:xfrm>
          <a:prstGeom prst="rect">
            <a:avLst/>
          </a:prstGeom>
          <a:solidFill>
            <a:srgbClr val="6CA52D"/>
          </a:solidFill>
          <a:ln w="6350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en-US"/>
          </a:p>
        </p:txBody>
      </p:sp>
      <p:sp>
        <p:nvSpPr>
          <p:cNvPr id="312325" name="Rectangle 5"/>
          <p:cNvSpPr>
            <a:spLocks noChangeArrowheads="1"/>
          </p:cNvSpPr>
          <p:nvPr/>
        </p:nvSpPr>
        <p:spPr bwMode="auto">
          <a:xfrm>
            <a:off x="685800" y="28575"/>
            <a:ext cx="7772400" cy="10477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r>
              <a:rPr lang="en-US"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Hypothesis Tests About </a:t>
            </a:r>
            <a:r>
              <a:rPr lang="en-US" sz="2800" i="1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Symbol" pitchFamily="18" charset="2"/>
              </a:rPr>
              <a:t>m</a:t>
            </a:r>
            <a:r>
              <a:rPr lang="en-US" sz="2800" baseline="-250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1</a:t>
            </a:r>
            <a:r>
              <a:rPr lang="en-US"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</a:t>
            </a:r>
            <a:r>
              <a:rPr lang="en-US"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Symbol" pitchFamily="18" charset="2"/>
              </a:rPr>
              <a:t>-</a:t>
            </a:r>
            <a:r>
              <a:rPr lang="en-US"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</a:t>
            </a:r>
            <a:r>
              <a:rPr lang="en-US" sz="2800" i="1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Symbol" pitchFamily="18" charset="2"/>
              </a:rPr>
              <a:t>m</a:t>
            </a:r>
            <a:r>
              <a:rPr lang="en-US" sz="2800" baseline="-250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2</a:t>
            </a:r>
            <a:r>
              <a:rPr lang="en-US"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:</a:t>
            </a:r>
            <a:br>
              <a:rPr lang="en-US"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</a:br>
            <a:r>
              <a:rPr lang="en-US" sz="2800" i="1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Symbol" pitchFamily="18" charset="2"/>
              </a:rPr>
              <a:t>s</a:t>
            </a:r>
            <a:r>
              <a:rPr lang="en-US" sz="2800" baseline="-250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1</a:t>
            </a:r>
            <a:r>
              <a:rPr lang="en-US"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and </a:t>
            </a:r>
            <a:r>
              <a:rPr lang="en-US" sz="2800" i="1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Symbol" pitchFamily="18" charset="2"/>
              </a:rPr>
              <a:t>s</a:t>
            </a:r>
            <a:r>
              <a:rPr lang="en-US" sz="2800" baseline="-250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2</a:t>
            </a:r>
            <a:r>
              <a:rPr lang="en-US"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Known</a:t>
            </a:r>
          </a:p>
        </p:txBody>
      </p:sp>
      <p:sp>
        <p:nvSpPr>
          <p:cNvPr id="312326" name="Rectangle 6"/>
          <p:cNvSpPr>
            <a:spLocks noChangeArrowheads="1"/>
          </p:cNvSpPr>
          <p:nvPr/>
        </p:nvSpPr>
        <p:spPr bwMode="auto">
          <a:xfrm>
            <a:off x="690563" y="1106488"/>
            <a:ext cx="6191250" cy="5476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342900" indent="-342900" algn="l">
              <a:spcBef>
                <a:spcPct val="20000"/>
              </a:spcBef>
              <a:buClr>
                <a:srgbClr val="66FFFF"/>
              </a:buClr>
              <a:buFont typeface="Wingdings" pitchFamily="2" charset="2"/>
              <a:buChar char="n"/>
            </a:pPr>
            <a:r>
              <a:rPr lang="en-US" sz="24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Hypotheses</a:t>
            </a:r>
            <a:endParaRPr lang="en-US" sz="2400" b="1">
              <a:effectLst>
                <a:outerShdw blurRad="38100" dist="38100" dir="2700000" algn="tl">
                  <a:srgbClr val="000000"/>
                </a:outerShdw>
              </a:effectLst>
              <a:latin typeface="Book Antiqua" pitchFamily="18" charset="0"/>
            </a:endParaRPr>
          </a:p>
        </p:txBody>
      </p:sp>
      <p:sp>
        <p:nvSpPr>
          <p:cNvPr id="312327" name="Rectangle 7"/>
          <p:cNvSpPr>
            <a:spLocks noChangeArrowheads="1"/>
          </p:cNvSpPr>
          <p:nvPr/>
        </p:nvSpPr>
        <p:spPr bwMode="auto">
          <a:xfrm>
            <a:off x="2967038" y="3979863"/>
            <a:ext cx="3101975" cy="1898650"/>
          </a:xfrm>
          <a:prstGeom prst="rect">
            <a:avLst/>
          </a:prstGeom>
          <a:solidFill>
            <a:srgbClr val="6CA52D"/>
          </a:solidFill>
          <a:ln w="6350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312328" name="Object 8">
            <a:hlinkClick r:id="" action="ppaction://ole?verb=0"/>
          </p:cNvPr>
          <p:cNvGraphicFramePr>
            <a:graphicFrameLocks/>
          </p:cNvGraphicFramePr>
          <p:nvPr/>
        </p:nvGraphicFramePr>
        <p:xfrm>
          <a:off x="3154363" y="4146550"/>
          <a:ext cx="2598737" cy="1554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2378" name="Equation" r:id="rId4" imgW="1079280" imgH="685800" progId="Equation.DSMT4">
                  <p:embed/>
                </p:oleObj>
              </mc:Choice>
              <mc:Fallback>
                <p:oleObj name="Equation" r:id="rId4" imgW="1079280" imgH="685800" progId="Equation.DSMT4">
                  <p:embed/>
                  <p:pic>
                    <p:nvPicPr>
                      <p:cNvPr id="0" name="Picture 8"/>
                      <p:cNvPicPr>
                        <a:picLocks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54363" y="4146550"/>
                        <a:ext cx="2598737" cy="15541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>
                        <a:outerShdw dist="17961" dir="2700000" algn="ctr" rotWithShape="0">
                          <a:srgbClr val="000000"/>
                        </a:outerShdw>
                      </a:effectLst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12329" name="AutoShape 9"/>
          <p:cNvSpPr>
            <a:spLocks noChangeArrowheads="1"/>
          </p:cNvSpPr>
          <p:nvPr/>
        </p:nvSpPr>
        <p:spPr bwMode="auto">
          <a:xfrm rot="5400000">
            <a:off x="733425" y="2203450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312330" name="Object 10"/>
          <p:cNvGraphicFramePr>
            <a:graphicFrameLocks noChangeAspect="1"/>
          </p:cNvGraphicFramePr>
          <p:nvPr/>
        </p:nvGraphicFramePr>
        <p:xfrm>
          <a:off x="5862638" y="2333625"/>
          <a:ext cx="2046287" cy="398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2379" name="Equation" r:id="rId6" imgW="2476440" imgH="419040" progId="Equation.DSMT4">
                  <p:embed/>
                </p:oleObj>
              </mc:Choice>
              <mc:Fallback>
                <p:oleObj name="Equation" r:id="rId6" imgW="2476440" imgH="41904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62638" y="2333625"/>
                        <a:ext cx="2046287" cy="398463"/>
                      </a:xfrm>
                      <a:prstGeom prst="rect">
                        <a:avLst/>
                      </a:prstGeom>
                      <a:noFill/>
                      <a:effectLst>
                        <a:outerShdw dist="17961" dir="2700000" algn="ctr" rotWithShape="0">
                          <a:schemeClr val="bg2"/>
                        </a:outerShdw>
                      </a:effectLst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2331" name="Object 11"/>
          <p:cNvGraphicFramePr>
            <a:graphicFrameLocks noChangeAspect="1"/>
          </p:cNvGraphicFramePr>
          <p:nvPr/>
        </p:nvGraphicFramePr>
        <p:xfrm>
          <a:off x="5864225" y="1857375"/>
          <a:ext cx="2046288" cy="398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2380" name="Equation" r:id="rId8" imgW="2476440" imgH="419040" progId="Equation.DSMT4">
                  <p:embed/>
                </p:oleObj>
              </mc:Choice>
              <mc:Fallback>
                <p:oleObj name="Equation" r:id="rId8" imgW="2476440" imgH="41904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64225" y="1857375"/>
                        <a:ext cx="2046288" cy="398463"/>
                      </a:xfrm>
                      <a:prstGeom prst="rect">
                        <a:avLst/>
                      </a:prstGeom>
                      <a:noFill/>
                      <a:effectLst>
                        <a:outerShdw dist="17961" dir="2700000" algn="ctr" rotWithShape="0">
                          <a:schemeClr val="bg2"/>
                        </a:outerShdw>
                      </a:effectLst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2332" name="Object 12"/>
          <p:cNvGraphicFramePr>
            <a:graphicFrameLocks noChangeAspect="1"/>
          </p:cNvGraphicFramePr>
          <p:nvPr/>
        </p:nvGraphicFramePr>
        <p:xfrm>
          <a:off x="3519488" y="1857375"/>
          <a:ext cx="2046287" cy="398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2381" name="Equation" r:id="rId10" imgW="2476440" imgH="419040" progId="Equation.DSMT4">
                  <p:embed/>
                </p:oleObj>
              </mc:Choice>
              <mc:Fallback>
                <p:oleObj name="Equation" r:id="rId10" imgW="2476440" imgH="41904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19488" y="1857375"/>
                        <a:ext cx="2046287" cy="398463"/>
                      </a:xfrm>
                      <a:prstGeom prst="rect">
                        <a:avLst/>
                      </a:prstGeom>
                      <a:noFill/>
                      <a:effectLst>
                        <a:outerShdw dist="17961" dir="2700000" algn="ctr" rotWithShape="0">
                          <a:schemeClr val="bg2"/>
                        </a:outerShdw>
                      </a:effectLst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2333" name="Object 13"/>
          <p:cNvGraphicFramePr>
            <a:graphicFrameLocks noChangeAspect="1"/>
          </p:cNvGraphicFramePr>
          <p:nvPr/>
        </p:nvGraphicFramePr>
        <p:xfrm>
          <a:off x="3519488" y="2333625"/>
          <a:ext cx="2046287" cy="398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2382" name="Equation" r:id="rId12" imgW="2476440" imgH="419040" progId="Equation.DSMT4">
                  <p:embed/>
                </p:oleObj>
              </mc:Choice>
              <mc:Fallback>
                <p:oleObj name="Equation" r:id="rId12" imgW="2476440" imgH="41904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19488" y="2333625"/>
                        <a:ext cx="2046287" cy="398463"/>
                      </a:xfrm>
                      <a:prstGeom prst="rect">
                        <a:avLst/>
                      </a:prstGeom>
                      <a:noFill/>
                      <a:effectLst>
                        <a:outerShdw dist="17961" dir="2700000" algn="ctr" rotWithShape="0">
                          <a:schemeClr val="bg2"/>
                        </a:outerShdw>
                      </a:effectLst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2334" name="Object 14"/>
          <p:cNvGraphicFramePr>
            <a:graphicFrameLocks noChangeAspect="1"/>
          </p:cNvGraphicFramePr>
          <p:nvPr/>
        </p:nvGraphicFramePr>
        <p:xfrm>
          <a:off x="1214438" y="1857375"/>
          <a:ext cx="2046287" cy="398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2383" name="Equation" r:id="rId14" imgW="2476440" imgH="419040" progId="Equation.DSMT4">
                  <p:embed/>
                </p:oleObj>
              </mc:Choice>
              <mc:Fallback>
                <p:oleObj name="Equation" r:id="rId14" imgW="2476440" imgH="41904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4438" y="1857375"/>
                        <a:ext cx="2046287" cy="398463"/>
                      </a:xfrm>
                      <a:prstGeom prst="rect">
                        <a:avLst/>
                      </a:prstGeom>
                      <a:noFill/>
                      <a:effectLst>
                        <a:outerShdw dist="17961" dir="2700000" algn="ctr" rotWithShape="0">
                          <a:schemeClr val="bg2"/>
                        </a:outerShdw>
                      </a:effectLst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2335" name="Object 15"/>
          <p:cNvGraphicFramePr>
            <a:graphicFrameLocks noChangeAspect="1"/>
          </p:cNvGraphicFramePr>
          <p:nvPr/>
        </p:nvGraphicFramePr>
        <p:xfrm>
          <a:off x="1220788" y="2333625"/>
          <a:ext cx="2035175" cy="398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2384" name="Equation" r:id="rId16" imgW="2463480" imgH="419040" progId="Equation.DSMT4">
                  <p:embed/>
                </p:oleObj>
              </mc:Choice>
              <mc:Fallback>
                <p:oleObj name="Equation" r:id="rId16" imgW="2463480" imgH="41904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20788" y="2333625"/>
                        <a:ext cx="2035175" cy="398463"/>
                      </a:xfrm>
                      <a:prstGeom prst="rect">
                        <a:avLst/>
                      </a:prstGeom>
                      <a:noFill/>
                      <a:effectLst>
                        <a:outerShdw dist="17961" dir="2700000" algn="ctr" rotWithShape="0">
                          <a:schemeClr val="bg2"/>
                        </a:outerShdw>
                      </a:effectLst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12336" name="AutoShape 16"/>
          <p:cNvSpPr>
            <a:spLocks noChangeArrowheads="1"/>
          </p:cNvSpPr>
          <p:nvPr/>
        </p:nvSpPr>
        <p:spPr bwMode="auto">
          <a:xfrm rot="5400000">
            <a:off x="2619375" y="4527550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337" name="AutoShape 17"/>
          <p:cNvSpPr>
            <a:spLocks noChangeArrowheads="1"/>
          </p:cNvSpPr>
          <p:nvPr/>
        </p:nvSpPr>
        <p:spPr bwMode="auto">
          <a:xfrm rot="16200000" flipH="1">
            <a:off x="8124825" y="2184400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338" name="AutoShape 18"/>
          <p:cNvSpPr>
            <a:spLocks noChangeArrowheads="1"/>
          </p:cNvSpPr>
          <p:nvPr/>
        </p:nvSpPr>
        <p:spPr bwMode="auto">
          <a:xfrm rot="10800000" flipH="1">
            <a:off x="4467225" y="1517650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341" name="AutoShape 21"/>
          <p:cNvSpPr>
            <a:spLocks noChangeArrowheads="1"/>
          </p:cNvSpPr>
          <p:nvPr/>
        </p:nvSpPr>
        <p:spPr bwMode="auto">
          <a:xfrm rot="5400000">
            <a:off x="466725" y="1250950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342" name="AutoShape 22"/>
          <p:cNvSpPr>
            <a:spLocks noChangeArrowheads="1"/>
          </p:cNvSpPr>
          <p:nvPr/>
        </p:nvSpPr>
        <p:spPr bwMode="auto">
          <a:xfrm rot="5400000">
            <a:off x="466725" y="3536950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312343" name="Text Box 23"/>
          <p:cNvSpPr txBox="1">
            <a:spLocks noChangeArrowheads="1"/>
          </p:cNvSpPr>
          <p:nvPr/>
        </p:nvSpPr>
        <p:spPr bwMode="auto">
          <a:xfrm>
            <a:off x="1441450" y="2890838"/>
            <a:ext cx="158115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Left-tailed</a:t>
            </a:r>
          </a:p>
        </p:txBody>
      </p:sp>
      <p:sp>
        <p:nvSpPr>
          <p:cNvPr id="312344" name="Text Box 24"/>
          <p:cNvSpPr txBox="1">
            <a:spLocks noChangeArrowheads="1"/>
          </p:cNvSpPr>
          <p:nvPr/>
        </p:nvSpPr>
        <p:spPr bwMode="auto">
          <a:xfrm>
            <a:off x="3700463" y="2890838"/>
            <a:ext cx="1787525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Right-tailed</a:t>
            </a:r>
          </a:p>
        </p:txBody>
      </p:sp>
      <p:sp>
        <p:nvSpPr>
          <p:cNvPr id="312345" name="Text Box 25"/>
          <p:cNvSpPr txBox="1">
            <a:spLocks noChangeArrowheads="1"/>
          </p:cNvSpPr>
          <p:nvPr/>
        </p:nvSpPr>
        <p:spPr bwMode="auto">
          <a:xfrm>
            <a:off x="6108700" y="2890838"/>
            <a:ext cx="1655763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Two-tailed</a:t>
            </a:r>
          </a:p>
        </p:txBody>
      </p:sp>
      <p:sp>
        <p:nvSpPr>
          <p:cNvPr id="312346" name="Rectangle 26"/>
          <p:cNvSpPr>
            <a:spLocks noChangeArrowheads="1"/>
          </p:cNvSpPr>
          <p:nvPr/>
        </p:nvSpPr>
        <p:spPr bwMode="auto">
          <a:xfrm>
            <a:off x="690563" y="3392488"/>
            <a:ext cx="6191250" cy="5476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342900" indent="-342900" algn="l">
              <a:spcBef>
                <a:spcPct val="20000"/>
              </a:spcBef>
              <a:buClr>
                <a:srgbClr val="66FFFF"/>
              </a:buClr>
              <a:buFont typeface="Wingdings" pitchFamily="2" charset="2"/>
              <a:buChar char="n"/>
            </a:pPr>
            <a:r>
              <a:rPr lang="en-US" sz="24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Test Statistic</a:t>
            </a:r>
            <a:endParaRPr lang="en-US" sz="2400" b="1">
              <a:effectLst>
                <a:outerShdw blurRad="38100" dist="38100" dir="2700000" algn="tl">
                  <a:srgbClr val="000000"/>
                </a:outerShdw>
              </a:effectLst>
              <a:latin typeface="Book Antiqua" pitchFamily="18" charset="0"/>
            </a:endParaRP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31234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12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2" dur="500"/>
                                        <p:tgtEl>
                                          <p:spTgt spid="3123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3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6" dur="500"/>
                                        <p:tgtEl>
                                          <p:spTgt spid="31232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123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3123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12" presetClass="entr" presetSubtype="1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3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25" dur="500"/>
                                        <p:tgtEl>
                                          <p:spTgt spid="3123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000"/>
                            </p:stCondLst>
                            <p:childTnLst>
                              <p:par>
                                <p:cTn id="27" presetID="12" presetClass="entr" presetSubtype="1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3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29" dur="500"/>
                                        <p:tgtEl>
                                          <p:spTgt spid="3123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3500"/>
                            </p:stCondLst>
                            <p:childTnLst>
                              <p:par>
                                <p:cTn id="31" presetID="12" presetClass="entr" presetSubtype="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33" dur="500"/>
                                        <p:tgtEl>
                                          <p:spTgt spid="3123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0"/>
                            </p:stCondLst>
                            <p:childTnLst>
                              <p:par>
                                <p:cTn id="35" presetID="12" presetClass="entr" presetSubtype="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37" dur="500"/>
                                        <p:tgtEl>
                                          <p:spTgt spid="31233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12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3123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500"/>
                            </p:stCondLst>
                            <p:childTnLst>
                              <p:par>
                                <p:cTn id="44" presetID="12" presetClass="entr" presetSubtype="1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3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46" dur="500"/>
                                        <p:tgtEl>
                                          <p:spTgt spid="3123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2000"/>
                            </p:stCondLst>
                            <p:childTnLst>
                              <p:par>
                                <p:cTn id="48" presetID="12" presetClass="entr" presetSubtype="1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3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50" dur="500"/>
                                        <p:tgtEl>
                                          <p:spTgt spid="3123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3500"/>
                            </p:stCondLst>
                            <p:childTnLst>
                              <p:par>
                                <p:cTn id="52" presetID="12" presetClass="entr" presetSubtype="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54" dur="500"/>
                                        <p:tgtEl>
                                          <p:spTgt spid="3123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5000"/>
                            </p:stCondLst>
                            <p:childTnLst>
                              <p:par>
                                <p:cTn id="56" presetID="12" presetClass="entr" presetSubtype="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3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58" dur="500"/>
                                        <p:tgtEl>
                                          <p:spTgt spid="31233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123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3" dur="500"/>
                                        <p:tgtEl>
                                          <p:spTgt spid="3123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500"/>
                            </p:stCondLst>
                            <p:childTnLst>
                              <p:par>
                                <p:cTn id="65" presetID="12" presetClass="entr" presetSubtype="1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3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67" dur="500"/>
                                        <p:tgtEl>
                                          <p:spTgt spid="3123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2000"/>
                            </p:stCondLst>
                            <p:childTnLst>
                              <p:par>
                                <p:cTn id="69" presetID="12" presetClass="entr" presetSubtype="1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3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71" dur="500"/>
                                        <p:tgtEl>
                                          <p:spTgt spid="3123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3500"/>
                            </p:stCondLst>
                            <p:childTnLst>
                              <p:par>
                                <p:cTn id="73" presetID="12" presetClass="entr" presetSubtype="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75" dur="500"/>
                                        <p:tgtEl>
                                          <p:spTgt spid="3123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5000"/>
                            </p:stCondLst>
                            <p:childTnLst>
                              <p:par>
                                <p:cTn id="77" presetID="12" presetClass="entr" presetSubtype="8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9" dur="500"/>
                                        <p:tgtEl>
                                          <p:spTgt spid="31234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12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84" dur="500"/>
                                        <p:tgtEl>
                                          <p:spTgt spid="3123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500"/>
                            </p:stCondLst>
                            <p:childTnLst>
                              <p:par>
                                <p:cTn id="86" presetID="1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3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88" dur="500"/>
                                        <p:tgtEl>
                                          <p:spTgt spid="31233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123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3" dur="500"/>
                                        <p:tgtEl>
                                          <p:spTgt spid="3123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500"/>
                            </p:stCondLst>
                            <p:childTnLst>
                              <p:par>
                                <p:cTn id="95" presetID="12" presetClass="entr" presetSubtype="1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97" dur="500"/>
                                        <p:tgtEl>
                                          <p:spTgt spid="3123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2322" grpId="0" animBg="1"/>
      <p:bldP spid="312323" grpId="0" animBg="1"/>
      <p:bldP spid="312324" grpId="0" animBg="1"/>
      <p:bldP spid="312326" grpId="0" autoUpdateAnimBg="0"/>
      <p:bldP spid="312327" grpId="0" animBg="1"/>
      <p:bldP spid="312329" grpId="0" animBg="1"/>
      <p:bldP spid="312336" grpId="0" animBg="1"/>
      <p:bldP spid="312337" grpId="0" animBg="1"/>
      <p:bldP spid="312338" grpId="0" animBg="1"/>
      <p:bldP spid="312341" grpId="0" animBg="1"/>
      <p:bldP spid="312342" grpId="0" animBg="1"/>
      <p:bldP spid="312343" grpId="0" autoUpdateAnimBg="0"/>
      <p:bldP spid="312344" grpId="0" autoUpdateAnimBg="0"/>
      <p:bldP spid="312345" grpId="0" autoUpdateAnimBg="0"/>
      <p:bldP spid="312346" grpId="0" autoUpdateAnimBg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4370" name="Rectangle 2"/>
          <p:cNvSpPr>
            <a:spLocks noChangeArrowheads="1"/>
          </p:cNvSpPr>
          <p:nvPr/>
        </p:nvSpPr>
        <p:spPr bwMode="auto">
          <a:xfrm>
            <a:off x="687388" y="1104900"/>
            <a:ext cx="8020050" cy="5476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342900" indent="-342900"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Char char="n"/>
            </a:pPr>
            <a:r>
              <a:rPr lang="en-US" sz="26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Example:  Par, Inc.</a:t>
            </a:r>
            <a:endParaRPr lang="en-US" sz="2400">
              <a:effectLst>
                <a:outerShdw blurRad="38100" dist="38100" dir="2700000" algn="tl">
                  <a:srgbClr val="000000"/>
                </a:outerShdw>
              </a:effectLst>
              <a:latin typeface="Book Antiqua" pitchFamily="18" charset="0"/>
            </a:endParaRPr>
          </a:p>
        </p:txBody>
      </p:sp>
      <p:sp>
        <p:nvSpPr>
          <p:cNvPr id="314534" name="Rectangle 166"/>
          <p:cNvSpPr>
            <a:spLocks noChangeArrowheads="1"/>
          </p:cNvSpPr>
          <p:nvPr/>
        </p:nvSpPr>
        <p:spPr bwMode="auto">
          <a:xfrm>
            <a:off x="685800" y="28575"/>
            <a:ext cx="7772400" cy="10477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r>
              <a:rPr lang="en-US"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Hypothesis Tests About </a:t>
            </a:r>
            <a:r>
              <a:rPr lang="en-US" sz="2800" i="1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Symbol" pitchFamily="18" charset="2"/>
              </a:rPr>
              <a:t>m</a:t>
            </a:r>
            <a:r>
              <a:rPr lang="en-US" sz="2800" baseline="-250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1</a:t>
            </a:r>
            <a:r>
              <a:rPr lang="en-US"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</a:t>
            </a:r>
            <a:r>
              <a:rPr lang="en-US"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Symbol" pitchFamily="18" charset="2"/>
              </a:rPr>
              <a:t>-</a:t>
            </a:r>
            <a:r>
              <a:rPr lang="en-US"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</a:t>
            </a:r>
            <a:r>
              <a:rPr lang="en-US" sz="2800" i="1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Symbol" pitchFamily="18" charset="2"/>
              </a:rPr>
              <a:t>m</a:t>
            </a:r>
            <a:r>
              <a:rPr lang="en-US" sz="2800" baseline="-250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2</a:t>
            </a:r>
            <a:r>
              <a:rPr lang="en-US"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:</a:t>
            </a:r>
            <a:br>
              <a:rPr lang="en-US"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</a:br>
            <a:r>
              <a:rPr lang="en-US" sz="2800" i="1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Symbol" pitchFamily="18" charset="2"/>
              </a:rPr>
              <a:t>s</a:t>
            </a:r>
            <a:r>
              <a:rPr lang="en-US" sz="2800" baseline="-250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1</a:t>
            </a:r>
            <a:r>
              <a:rPr lang="en-US"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and </a:t>
            </a:r>
            <a:r>
              <a:rPr lang="en-US" sz="2800" i="1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Symbol" pitchFamily="18" charset="2"/>
              </a:rPr>
              <a:t>s</a:t>
            </a:r>
            <a:r>
              <a:rPr lang="en-US" sz="2800" baseline="-250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2</a:t>
            </a:r>
            <a:r>
              <a:rPr lang="en-US"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Known</a:t>
            </a:r>
          </a:p>
        </p:txBody>
      </p:sp>
      <p:sp>
        <p:nvSpPr>
          <p:cNvPr id="314535" name="Text Box 167"/>
          <p:cNvSpPr txBox="1">
            <a:spLocks noChangeArrowheads="1"/>
          </p:cNvSpPr>
          <p:nvPr/>
        </p:nvSpPr>
        <p:spPr bwMode="auto">
          <a:xfrm>
            <a:off x="1079500" y="1633538"/>
            <a:ext cx="7378700" cy="179126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 sz="2400" dirty="0">
                <a:solidFill>
                  <a:srgbClr val="FDFF4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	</a:t>
            </a: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Can we conclude, using </a:t>
            </a:r>
            <a:r>
              <a:rPr lang="en-US" sz="2400" i="1" dirty="0">
                <a:effectLst>
                  <a:outerShdw blurRad="38100" dist="38100" dir="2700000" algn="tl">
                    <a:srgbClr val="000000"/>
                  </a:outerShdw>
                </a:effectLst>
                <a:latin typeface="Symbol" pitchFamily="18" charset="2"/>
              </a:rPr>
              <a:t>a</a:t>
            </a: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= .01, that the</a:t>
            </a:r>
          </a:p>
          <a:p>
            <a:pPr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mean driving distance of Par, Inc.  golf balls is </a:t>
            </a:r>
          </a:p>
          <a:p>
            <a:pPr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greater than the mean driving distance of Rap, Ltd.  </a:t>
            </a:r>
          </a:p>
          <a:p>
            <a:pPr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golf balls?</a:t>
            </a:r>
          </a:p>
        </p:txBody>
      </p:sp>
      <p:sp>
        <p:nvSpPr>
          <p:cNvPr id="314536" name="AutoShape 168"/>
          <p:cNvSpPr>
            <a:spLocks noChangeArrowheads="1"/>
          </p:cNvSpPr>
          <p:nvPr/>
        </p:nvSpPr>
        <p:spPr bwMode="auto">
          <a:xfrm rot="5400000">
            <a:off x="752475" y="1765300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5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31453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145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5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145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4535" grpId="0" autoUpdateAnimBg="0"/>
      <p:bldP spid="314536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6418" name="Text Box 2"/>
          <p:cNvSpPr txBox="1">
            <a:spLocks noChangeArrowheads="1"/>
          </p:cNvSpPr>
          <p:nvPr/>
        </p:nvSpPr>
        <p:spPr bwMode="auto">
          <a:xfrm>
            <a:off x="5399088" y="1801813"/>
            <a:ext cx="2151062" cy="8953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H</a:t>
            </a:r>
            <a:r>
              <a:rPr lang="en-US" sz="2400" baseline="-250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0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:  </a:t>
            </a: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  <a:latin typeface="Symbol" pitchFamily="18" charset="2"/>
              </a:rPr>
              <a:t></a:t>
            </a:r>
            <a:r>
              <a:rPr lang="en-US" sz="2400" baseline="-250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1 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- </a:t>
            </a: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  <a:latin typeface="Symbol" pitchFamily="18" charset="2"/>
              </a:rPr>
              <a:t></a:t>
            </a:r>
            <a:r>
              <a:rPr lang="en-US" sz="2400" baseline="-250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2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</a:t>
            </a:r>
            <a:r>
              <a:rPr lang="en-US" sz="2400" u="sng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&lt;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0</a:t>
            </a:r>
            <a:r>
              <a:rPr lang="en-US" sz="2400" baseline="-250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Symbol" pitchFamily="18" charset="2"/>
              </a:rPr>
              <a:t></a:t>
            </a:r>
          </a:p>
          <a:p>
            <a:pPr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H</a:t>
            </a:r>
            <a:r>
              <a:rPr lang="en-US" sz="2400" baseline="-250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a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:  </a:t>
            </a: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  <a:latin typeface="Symbol" pitchFamily="18" charset="2"/>
              </a:rPr>
              <a:t></a:t>
            </a:r>
            <a:r>
              <a:rPr lang="en-US" sz="2400" baseline="-250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1 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- </a:t>
            </a: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  <a:latin typeface="Symbol" pitchFamily="18" charset="2"/>
              </a:rPr>
              <a:t></a:t>
            </a:r>
            <a:r>
              <a:rPr lang="en-US" sz="2400" baseline="-250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2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&gt; 0</a:t>
            </a:r>
          </a:p>
        </p:txBody>
      </p:sp>
      <p:sp>
        <p:nvSpPr>
          <p:cNvPr id="316419" name="Text Box 3"/>
          <p:cNvSpPr txBox="1">
            <a:spLocks noChangeArrowheads="1"/>
          </p:cNvSpPr>
          <p:nvPr/>
        </p:nvSpPr>
        <p:spPr bwMode="auto">
          <a:xfrm>
            <a:off x="1557338" y="2662238"/>
            <a:ext cx="5343525" cy="19177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where:  </a:t>
            </a:r>
          </a:p>
          <a:p>
            <a:pPr algn="l">
              <a:lnSpc>
                <a:spcPct val="80000"/>
              </a:lnSpc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  <a:latin typeface="Symbol" pitchFamily="18" charset="2"/>
              </a:rPr>
              <a:t> </a:t>
            </a:r>
            <a:r>
              <a:rPr lang="en-US" sz="2400" baseline="-250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1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= mean distance for the population</a:t>
            </a:r>
          </a:p>
          <a:p>
            <a:pPr algn="l">
              <a:lnSpc>
                <a:spcPct val="80000"/>
              </a:lnSpc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        of Par, Inc. golf balls</a:t>
            </a:r>
          </a:p>
          <a:p>
            <a:pPr algn="l"/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  <a:latin typeface="Symbol" pitchFamily="18" charset="2"/>
              </a:rPr>
              <a:t> </a:t>
            </a:r>
            <a:r>
              <a:rPr lang="en-US" sz="2400" baseline="-250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2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= mean distance for the population</a:t>
            </a:r>
          </a:p>
          <a:p>
            <a:pPr algn="l"/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        of Rap, Ltd. golf balls</a:t>
            </a:r>
          </a:p>
        </p:txBody>
      </p:sp>
      <p:sp>
        <p:nvSpPr>
          <p:cNvPr id="316420" name="Rectangle 4"/>
          <p:cNvSpPr>
            <a:spLocks noChangeArrowheads="1"/>
          </p:cNvSpPr>
          <p:nvPr/>
        </p:nvSpPr>
        <p:spPr bwMode="auto">
          <a:xfrm>
            <a:off x="1162050" y="1733550"/>
            <a:ext cx="4000500" cy="571500"/>
          </a:xfrm>
          <a:prstGeom prst="rect">
            <a:avLst/>
          </a:prstGeom>
          <a:solidFill>
            <a:schemeClr val="accent4">
              <a:lumMod val="50000"/>
            </a:schemeClr>
          </a:solidFill>
          <a:ln w="12700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en-US"/>
          </a:p>
        </p:txBody>
      </p:sp>
      <p:sp>
        <p:nvSpPr>
          <p:cNvPr id="316421" name="Text Box 5"/>
          <p:cNvSpPr txBox="1">
            <a:spLocks noChangeArrowheads="1"/>
          </p:cNvSpPr>
          <p:nvPr/>
        </p:nvSpPr>
        <p:spPr bwMode="auto">
          <a:xfrm>
            <a:off x="1196975" y="1785938"/>
            <a:ext cx="387985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1.  Develop the hypotheses.</a:t>
            </a:r>
          </a:p>
        </p:txBody>
      </p:sp>
      <p:sp>
        <p:nvSpPr>
          <p:cNvPr id="316422" name="AutoShape 6"/>
          <p:cNvSpPr>
            <a:spLocks noChangeArrowheads="1"/>
          </p:cNvSpPr>
          <p:nvPr/>
        </p:nvSpPr>
        <p:spPr bwMode="auto">
          <a:xfrm rot="5400000">
            <a:off x="771525" y="1917700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316423" name="Text Box 7"/>
          <p:cNvSpPr txBox="1">
            <a:spLocks noChangeArrowheads="1"/>
          </p:cNvSpPr>
          <p:nvPr/>
        </p:nvSpPr>
        <p:spPr bwMode="auto">
          <a:xfrm>
            <a:off x="685800" y="1138238"/>
            <a:ext cx="59690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buFont typeface="Wingdings" pitchFamily="2" charset="2"/>
              <a:buChar char="n"/>
            </a:pPr>
            <a:r>
              <a:rPr lang="en-US" sz="24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 </a:t>
            </a:r>
            <a:r>
              <a:rPr lang="en-US" sz="2400" i="1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p</a:t>
            </a:r>
            <a:r>
              <a:rPr lang="en-US" sz="24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–Value and Critical Value Approaches</a:t>
            </a:r>
          </a:p>
        </p:txBody>
      </p:sp>
      <p:sp>
        <p:nvSpPr>
          <p:cNvPr id="316448" name="Rectangle 32"/>
          <p:cNvSpPr>
            <a:spLocks noChangeArrowheads="1"/>
          </p:cNvSpPr>
          <p:nvPr/>
        </p:nvSpPr>
        <p:spPr bwMode="auto">
          <a:xfrm>
            <a:off x="685800" y="28575"/>
            <a:ext cx="7772400" cy="10477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r>
              <a:rPr lang="en-US"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Hypothesis Tests About </a:t>
            </a:r>
            <a:r>
              <a:rPr lang="en-US" sz="2800" i="1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Symbol" pitchFamily="18" charset="2"/>
              </a:rPr>
              <a:t>m</a:t>
            </a:r>
            <a:r>
              <a:rPr lang="en-US" sz="2800" baseline="-250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1</a:t>
            </a:r>
            <a:r>
              <a:rPr lang="en-US"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</a:t>
            </a:r>
            <a:r>
              <a:rPr lang="en-US"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Symbol" pitchFamily="18" charset="2"/>
              </a:rPr>
              <a:t>-</a:t>
            </a:r>
            <a:r>
              <a:rPr lang="en-US"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</a:t>
            </a:r>
            <a:r>
              <a:rPr lang="en-US" sz="2800" i="1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Symbol" pitchFamily="18" charset="2"/>
              </a:rPr>
              <a:t>m</a:t>
            </a:r>
            <a:r>
              <a:rPr lang="en-US" sz="2800" baseline="-250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2</a:t>
            </a:r>
            <a:r>
              <a:rPr lang="en-US"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:</a:t>
            </a:r>
            <a:br>
              <a:rPr lang="en-US"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</a:br>
            <a:r>
              <a:rPr lang="en-US" sz="2800" i="1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Symbol" pitchFamily="18" charset="2"/>
              </a:rPr>
              <a:t>s</a:t>
            </a:r>
            <a:r>
              <a:rPr lang="en-US" sz="2800" baseline="-250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1</a:t>
            </a:r>
            <a:r>
              <a:rPr lang="en-US"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and </a:t>
            </a:r>
            <a:r>
              <a:rPr lang="en-US" sz="2800" i="1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Symbol" pitchFamily="18" charset="2"/>
              </a:rPr>
              <a:t>s</a:t>
            </a:r>
            <a:r>
              <a:rPr lang="en-US" sz="2800" baseline="-250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2</a:t>
            </a:r>
            <a:r>
              <a:rPr lang="en-US"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Known</a:t>
            </a:r>
          </a:p>
        </p:txBody>
      </p:sp>
      <p:sp>
        <p:nvSpPr>
          <p:cNvPr id="316449" name="Rectangle 33"/>
          <p:cNvSpPr>
            <a:spLocks noChangeArrowheads="1"/>
          </p:cNvSpPr>
          <p:nvPr/>
        </p:nvSpPr>
        <p:spPr bwMode="auto">
          <a:xfrm>
            <a:off x="1162050" y="4705350"/>
            <a:ext cx="4953000" cy="571500"/>
          </a:xfrm>
          <a:prstGeom prst="rect">
            <a:avLst/>
          </a:prstGeom>
          <a:solidFill>
            <a:schemeClr val="accent4">
              <a:lumMod val="50000"/>
            </a:schemeClr>
          </a:solidFill>
          <a:ln w="12700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en-US"/>
          </a:p>
        </p:txBody>
      </p:sp>
      <p:sp>
        <p:nvSpPr>
          <p:cNvPr id="316450" name="Text Box 34"/>
          <p:cNvSpPr txBox="1">
            <a:spLocks noChangeArrowheads="1"/>
          </p:cNvSpPr>
          <p:nvPr/>
        </p:nvSpPr>
        <p:spPr bwMode="auto">
          <a:xfrm>
            <a:off x="1200150" y="4757738"/>
            <a:ext cx="4854575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2.  Specify the level of significance.</a:t>
            </a:r>
          </a:p>
        </p:txBody>
      </p:sp>
      <p:sp>
        <p:nvSpPr>
          <p:cNvPr id="316451" name="Text Box 35"/>
          <p:cNvSpPr txBox="1">
            <a:spLocks noChangeArrowheads="1"/>
          </p:cNvSpPr>
          <p:nvPr/>
        </p:nvSpPr>
        <p:spPr bwMode="auto">
          <a:xfrm>
            <a:off x="6218238" y="4754563"/>
            <a:ext cx="1169987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  <a:latin typeface="Symbol" pitchFamily="18" charset="2"/>
              </a:rPr>
              <a:t>a 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= .01</a:t>
            </a:r>
          </a:p>
        </p:txBody>
      </p:sp>
      <p:sp>
        <p:nvSpPr>
          <p:cNvPr id="316452" name="AutoShape 36"/>
          <p:cNvSpPr>
            <a:spLocks noChangeArrowheads="1"/>
          </p:cNvSpPr>
          <p:nvPr/>
        </p:nvSpPr>
        <p:spPr bwMode="auto">
          <a:xfrm rot="5400000">
            <a:off x="771525" y="4889500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4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31642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164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164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3" presetClass="entr" presetSubtype="27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4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164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164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000"/>
                            </p:stCondLst>
                            <p:childTnLst>
                              <p:par>
                                <p:cTn id="19" presetID="12" presetClass="entr" presetSubtype="1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21" dur="500"/>
                                        <p:tgtEl>
                                          <p:spTgt spid="3164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4500"/>
                            </p:stCondLst>
                            <p:childTnLst>
                              <p:par>
                                <p:cTn id="23" presetID="3" presetClass="entr" presetSubtype="1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3164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7000"/>
                            </p:stCondLst>
                            <p:childTnLst>
                              <p:par>
                                <p:cTn id="27" presetID="1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4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29" dur="500"/>
                                        <p:tgtEl>
                                          <p:spTgt spid="31645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164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4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3164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500"/>
                            </p:stCondLst>
                            <p:childTnLst>
                              <p:par>
                                <p:cTn id="36" presetID="23" presetClass="entr" presetSubtype="27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4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3164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3164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2000"/>
                            </p:stCondLst>
                            <p:childTnLst>
                              <p:par>
                                <p:cTn id="41" presetID="12" presetClass="entr" presetSubtype="1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4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43" dur="500"/>
                                        <p:tgtEl>
                                          <p:spTgt spid="3164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6418" grpId="0" autoUpdateAnimBg="0"/>
      <p:bldP spid="316419" grpId="0" autoUpdateAnimBg="0"/>
      <p:bldP spid="316420" grpId="0" animBg="1"/>
      <p:bldP spid="316421" grpId="0" autoUpdateAnimBg="0"/>
      <p:bldP spid="316422" grpId="0" animBg="1"/>
      <p:bldP spid="316449" grpId="0" animBg="1"/>
      <p:bldP spid="316450" grpId="0" autoUpdateAnimBg="0"/>
      <p:bldP spid="316451" grpId="0" autoUpdateAnimBg="0"/>
      <p:bldP spid="316452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3372" name="Rectangle 28"/>
          <p:cNvSpPr>
            <a:spLocks noChangeArrowheads="1"/>
          </p:cNvSpPr>
          <p:nvPr/>
        </p:nvSpPr>
        <p:spPr bwMode="auto">
          <a:xfrm>
            <a:off x="1162050" y="1733550"/>
            <a:ext cx="5829300" cy="571500"/>
          </a:xfrm>
          <a:prstGeom prst="rect">
            <a:avLst/>
          </a:prstGeom>
          <a:solidFill>
            <a:schemeClr val="accent4">
              <a:lumMod val="50000"/>
            </a:schemeClr>
          </a:solidFill>
          <a:ln w="12700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en-US"/>
          </a:p>
        </p:txBody>
      </p:sp>
      <p:sp>
        <p:nvSpPr>
          <p:cNvPr id="313373" name="Text Box 29"/>
          <p:cNvSpPr txBox="1">
            <a:spLocks noChangeArrowheads="1"/>
          </p:cNvSpPr>
          <p:nvPr/>
        </p:nvSpPr>
        <p:spPr bwMode="auto">
          <a:xfrm>
            <a:off x="1217613" y="1785938"/>
            <a:ext cx="5719762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3.  Compute the value of the test statistic.</a:t>
            </a:r>
          </a:p>
        </p:txBody>
      </p:sp>
      <p:sp>
        <p:nvSpPr>
          <p:cNvPr id="313379" name="AutoShape 35"/>
          <p:cNvSpPr>
            <a:spLocks noChangeArrowheads="1"/>
          </p:cNvSpPr>
          <p:nvPr/>
        </p:nvSpPr>
        <p:spPr bwMode="auto">
          <a:xfrm rot="5400000">
            <a:off x="771525" y="1917700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313383" name="Rectangle 39"/>
          <p:cNvSpPr>
            <a:spLocks noChangeArrowheads="1"/>
          </p:cNvSpPr>
          <p:nvPr/>
        </p:nvSpPr>
        <p:spPr bwMode="auto">
          <a:xfrm>
            <a:off x="685800" y="28575"/>
            <a:ext cx="7772400" cy="10477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r>
              <a:rPr lang="en-US"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Hypothesis Tests About </a:t>
            </a:r>
            <a:r>
              <a:rPr lang="en-US" sz="2800" i="1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Symbol" pitchFamily="18" charset="2"/>
              </a:rPr>
              <a:t>m</a:t>
            </a:r>
            <a:r>
              <a:rPr lang="en-US" sz="2800" baseline="-250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1</a:t>
            </a:r>
            <a:r>
              <a:rPr lang="en-US"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</a:t>
            </a:r>
            <a:r>
              <a:rPr lang="en-US"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Symbol" pitchFamily="18" charset="2"/>
              </a:rPr>
              <a:t>-</a:t>
            </a:r>
            <a:r>
              <a:rPr lang="en-US"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</a:t>
            </a:r>
            <a:r>
              <a:rPr lang="en-US" sz="2800" i="1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Symbol" pitchFamily="18" charset="2"/>
              </a:rPr>
              <a:t>m</a:t>
            </a:r>
            <a:r>
              <a:rPr lang="en-US" sz="2800" baseline="-250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2</a:t>
            </a:r>
            <a:r>
              <a:rPr lang="en-US"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:</a:t>
            </a:r>
            <a:br>
              <a:rPr lang="en-US"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</a:br>
            <a:r>
              <a:rPr lang="en-US" sz="2800" i="1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Symbol" pitchFamily="18" charset="2"/>
              </a:rPr>
              <a:t>s</a:t>
            </a:r>
            <a:r>
              <a:rPr lang="en-US" sz="2800" baseline="-250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1</a:t>
            </a:r>
            <a:r>
              <a:rPr lang="en-US"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and </a:t>
            </a:r>
            <a:r>
              <a:rPr lang="en-US" sz="2800" i="1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Symbol" pitchFamily="18" charset="2"/>
              </a:rPr>
              <a:t>s</a:t>
            </a:r>
            <a:r>
              <a:rPr lang="en-US" sz="2800" baseline="-250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2</a:t>
            </a:r>
            <a:r>
              <a:rPr lang="en-US"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Known</a:t>
            </a:r>
          </a:p>
        </p:txBody>
      </p:sp>
      <p:sp>
        <p:nvSpPr>
          <p:cNvPr id="313384" name="Text Box 40"/>
          <p:cNvSpPr txBox="1">
            <a:spLocks noChangeArrowheads="1"/>
          </p:cNvSpPr>
          <p:nvPr/>
        </p:nvSpPr>
        <p:spPr bwMode="auto">
          <a:xfrm>
            <a:off x="685800" y="1138238"/>
            <a:ext cx="59690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buFont typeface="Wingdings" pitchFamily="2" charset="2"/>
              <a:buChar char="n"/>
            </a:pPr>
            <a:r>
              <a:rPr lang="en-US" sz="24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 </a:t>
            </a:r>
            <a:r>
              <a:rPr lang="en-US" sz="2400" i="1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p</a:t>
            </a:r>
            <a:r>
              <a:rPr lang="en-US" sz="24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–Value and Critical Value Approaches</a:t>
            </a:r>
          </a:p>
        </p:txBody>
      </p:sp>
      <p:sp>
        <p:nvSpPr>
          <p:cNvPr id="313385" name="AutoShape 41"/>
          <p:cNvSpPr>
            <a:spLocks noChangeArrowheads="1"/>
          </p:cNvSpPr>
          <p:nvPr/>
        </p:nvSpPr>
        <p:spPr bwMode="auto">
          <a:xfrm rot="5400000">
            <a:off x="1362075" y="2755900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313386" name="Object 42">
            <a:hlinkClick r:id="" action="ppaction://ole?verb=0"/>
          </p:cNvPr>
          <p:cNvGraphicFramePr>
            <a:graphicFrameLocks/>
          </p:cNvGraphicFramePr>
          <p:nvPr/>
        </p:nvGraphicFramePr>
        <p:xfrm>
          <a:off x="1792288" y="2486025"/>
          <a:ext cx="2328862" cy="1219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3400" name="Equation" r:id="rId4" imgW="2514600" imgH="1498320" progId="Equation.DSMT4">
                  <p:embed/>
                </p:oleObj>
              </mc:Choice>
              <mc:Fallback>
                <p:oleObj name="Equation" r:id="rId4" imgW="2514600" imgH="1498320" progId="Equation.DSMT4">
                  <p:embed/>
                  <p:pic>
                    <p:nvPicPr>
                      <p:cNvPr id="0" name="Picture 42"/>
                      <p:cNvPicPr>
                        <a:picLocks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92288" y="2486025"/>
                        <a:ext cx="2328862" cy="1219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>
                        <a:outerShdw dist="17961" dir="2700000" algn="ctr" rotWithShape="0">
                          <a:srgbClr val="000000"/>
                        </a:outerShdw>
                      </a:effectLst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3387" name="Object 43">
            <a:hlinkClick r:id="" action="ppaction://ole?verb=0"/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54895165"/>
              </p:ext>
            </p:extLst>
          </p:nvPr>
        </p:nvGraphicFramePr>
        <p:xfrm>
          <a:off x="1784350" y="3838575"/>
          <a:ext cx="4383088" cy="1084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3401" name="Equation" r:id="rId6" imgW="5067000" imgH="1422360" progId="Equation.DSMT4">
                  <p:embed/>
                </p:oleObj>
              </mc:Choice>
              <mc:Fallback>
                <p:oleObj name="Equation" r:id="rId6" imgW="5067000" imgH="1422360" progId="Equation.DSMT4">
                  <p:embed/>
                  <p:pic>
                    <p:nvPicPr>
                      <p:cNvPr id="0" name="Picture 43"/>
                      <p:cNvPicPr>
                        <a:picLocks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84350" y="3838575"/>
                        <a:ext cx="4383088" cy="10842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>
                        <a:outerShdw dist="17961" dir="2700000" algn="ctr" rotWithShape="0">
                          <a:srgbClr val="000000"/>
                        </a:outerShdw>
                      </a:effectLst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13388" name="Oval 44"/>
          <p:cNvSpPr>
            <a:spLocks noChangeArrowheads="1"/>
          </p:cNvSpPr>
          <p:nvPr/>
        </p:nvSpPr>
        <p:spPr bwMode="auto">
          <a:xfrm>
            <a:off x="5429250" y="3886200"/>
            <a:ext cx="876300" cy="514350"/>
          </a:xfrm>
          <a:prstGeom prst="ellipse">
            <a:avLst/>
          </a:prstGeom>
          <a:noFill/>
          <a:ln w="28575">
            <a:solidFill>
              <a:srgbClr val="66FF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3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31337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13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3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133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3" presetClass="entr" presetSubtype="27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3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133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133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000"/>
                            </p:stCondLst>
                            <p:childTnLst>
                              <p:par>
                                <p:cTn id="19" presetID="1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3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21" dur="500"/>
                                        <p:tgtEl>
                                          <p:spTgt spid="31338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13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3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26" dur="500"/>
                                        <p:tgtEl>
                                          <p:spTgt spid="313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00"/>
                            </p:stCondLst>
                            <p:childTnLst>
                              <p:par>
                                <p:cTn id="28" presetID="12" presetClass="entr" presetSubtype="1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3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30" dur="500"/>
                                        <p:tgtEl>
                                          <p:spTgt spid="3133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3000"/>
                            </p:stCondLst>
                            <p:childTnLst>
                              <p:par>
                                <p:cTn id="32" presetID="16" presetClass="entr" presetSubtype="21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3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3133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3372" grpId="0" animBg="1"/>
      <p:bldP spid="313373" grpId="0" autoUpdateAnimBg="0"/>
      <p:bldP spid="313379" grpId="0" animBg="1"/>
      <p:bldP spid="313385" grpId="0" animBg="1"/>
      <p:bldP spid="313388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9490" name="Text Box 2"/>
          <p:cNvSpPr txBox="1">
            <a:spLocks noChangeArrowheads="1"/>
          </p:cNvSpPr>
          <p:nvPr/>
        </p:nvSpPr>
        <p:spPr bwMode="auto">
          <a:xfrm>
            <a:off x="685800" y="1138238"/>
            <a:ext cx="3167063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buFont typeface="Wingdings" pitchFamily="2" charset="2"/>
              <a:buChar char="n"/>
            </a:pPr>
            <a:r>
              <a:rPr lang="en-US" sz="24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 </a:t>
            </a:r>
            <a:r>
              <a:rPr lang="en-US" sz="2400" i="1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p </a:t>
            </a:r>
            <a:r>
              <a:rPr lang="en-US" sz="24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–Value Approach</a:t>
            </a:r>
          </a:p>
        </p:txBody>
      </p:sp>
      <p:sp>
        <p:nvSpPr>
          <p:cNvPr id="319491" name="Rectangle 3"/>
          <p:cNvSpPr>
            <a:spLocks noChangeArrowheads="1"/>
          </p:cNvSpPr>
          <p:nvPr/>
        </p:nvSpPr>
        <p:spPr bwMode="auto">
          <a:xfrm>
            <a:off x="1162050" y="1733550"/>
            <a:ext cx="3733800" cy="571500"/>
          </a:xfrm>
          <a:prstGeom prst="rect">
            <a:avLst/>
          </a:prstGeom>
          <a:solidFill>
            <a:schemeClr val="accent4">
              <a:lumMod val="50000"/>
            </a:schemeClr>
          </a:solidFill>
          <a:ln w="12700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en-US"/>
          </a:p>
        </p:txBody>
      </p:sp>
      <p:sp>
        <p:nvSpPr>
          <p:cNvPr id="319494" name="Text Box 6"/>
          <p:cNvSpPr txBox="1">
            <a:spLocks noChangeArrowheads="1"/>
          </p:cNvSpPr>
          <p:nvPr/>
        </p:nvSpPr>
        <p:spPr bwMode="auto">
          <a:xfrm>
            <a:off x="1255713" y="1785938"/>
            <a:ext cx="35306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4.  Compute the </a:t>
            </a: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p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–value.</a:t>
            </a:r>
          </a:p>
        </p:txBody>
      </p:sp>
      <p:sp>
        <p:nvSpPr>
          <p:cNvPr id="319499" name="AutoShape 11"/>
          <p:cNvSpPr>
            <a:spLocks noChangeArrowheads="1"/>
          </p:cNvSpPr>
          <p:nvPr/>
        </p:nvSpPr>
        <p:spPr bwMode="auto">
          <a:xfrm rot="5400000">
            <a:off x="771525" y="1917700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319502" name="Rectangle 14"/>
          <p:cNvSpPr>
            <a:spLocks noChangeArrowheads="1"/>
          </p:cNvSpPr>
          <p:nvPr/>
        </p:nvSpPr>
        <p:spPr bwMode="auto">
          <a:xfrm>
            <a:off x="1635125" y="2381250"/>
            <a:ext cx="46736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For </a:t>
            </a: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z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= 6.49, the </a:t>
            </a: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p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–value &lt; .0001. </a:t>
            </a:r>
          </a:p>
        </p:txBody>
      </p:sp>
      <p:sp>
        <p:nvSpPr>
          <p:cNvPr id="319528" name="Rectangle 40"/>
          <p:cNvSpPr>
            <a:spLocks noChangeArrowheads="1"/>
          </p:cNvSpPr>
          <p:nvPr/>
        </p:nvSpPr>
        <p:spPr bwMode="auto">
          <a:xfrm>
            <a:off x="685800" y="28575"/>
            <a:ext cx="7772400" cy="10477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r>
              <a:rPr lang="en-US"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Hypothesis Tests About </a:t>
            </a:r>
            <a:r>
              <a:rPr lang="en-US" sz="2800" i="1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Symbol" pitchFamily="18" charset="2"/>
              </a:rPr>
              <a:t>m</a:t>
            </a:r>
            <a:r>
              <a:rPr lang="en-US" sz="2800" baseline="-250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1</a:t>
            </a:r>
            <a:r>
              <a:rPr lang="en-US"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</a:t>
            </a:r>
            <a:r>
              <a:rPr lang="en-US"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Symbol" pitchFamily="18" charset="2"/>
              </a:rPr>
              <a:t>-</a:t>
            </a:r>
            <a:r>
              <a:rPr lang="en-US"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</a:t>
            </a:r>
            <a:r>
              <a:rPr lang="en-US" sz="2800" i="1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Symbol" pitchFamily="18" charset="2"/>
              </a:rPr>
              <a:t>m</a:t>
            </a:r>
            <a:r>
              <a:rPr lang="en-US" sz="2800" baseline="-250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2</a:t>
            </a:r>
            <a:r>
              <a:rPr lang="en-US"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:</a:t>
            </a:r>
            <a:br>
              <a:rPr lang="en-US"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</a:br>
            <a:r>
              <a:rPr lang="en-US" sz="2800" i="1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Symbol" pitchFamily="18" charset="2"/>
              </a:rPr>
              <a:t>s</a:t>
            </a:r>
            <a:r>
              <a:rPr lang="en-US" sz="2800" baseline="-250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1</a:t>
            </a:r>
            <a:r>
              <a:rPr lang="en-US"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and </a:t>
            </a:r>
            <a:r>
              <a:rPr lang="en-US" sz="2800" i="1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Symbol" pitchFamily="18" charset="2"/>
              </a:rPr>
              <a:t>s</a:t>
            </a:r>
            <a:r>
              <a:rPr lang="en-US" sz="2800" baseline="-250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2</a:t>
            </a:r>
            <a:r>
              <a:rPr lang="en-US"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Known</a:t>
            </a:r>
          </a:p>
        </p:txBody>
      </p:sp>
      <p:sp>
        <p:nvSpPr>
          <p:cNvPr id="319529" name="Rectangle 41"/>
          <p:cNvSpPr>
            <a:spLocks noChangeArrowheads="1"/>
          </p:cNvSpPr>
          <p:nvPr/>
        </p:nvSpPr>
        <p:spPr bwMode="auto">
          <a:xfrm>
            <a:off x="1143000" y="3009900"/>
            <a:ext cx="4933950" cy="571500"/>
          </a:xfrm>
          <a:prstGeom prst="rect">
            <a:avLst/>
          </a:prstGeom>
          <a:solidFill>
            <a:schemeClr val="accent4">
              <a:lumMod val="50000"/>
            </a:schemeClr>
          </a:solidFill>
          <a:ln w="12700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en-US"/>
          </a:p>
        </p:txBody>
      </p:sp>
      <p:sp>
        <p:nvSpPr>
          <p:cNvPr id="319530" name="Text Box 42"/>
          <p:cNvSpPr txBox="1">
            <a:spLocks noChangeArrowheads="1"/>
          </p:cNvSpPr>
          <p:nvPr/>
        </p:nvSpPr>
        <p:spPr bwMode="auto">
          <a:xfrm>
            <a:off x="1217613" y="3062288"/>
            <a:ext cx="4824412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5.  Determine whether to reject </a:t>
            </a: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H</a:t>
            </a:r>
            <a:r>
              <a:rPr lang="en-US" sz="2400" baseline="-250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0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.</a:t>
            </a:r>
          </a:p>
        </p:txBody>
      </p:sp>
      <p:sp>
        <p:nvSpPr>
          <p:cNvPr id="319532" name="AutoShape 44"/>
          <p:cNvSpPr>
            <a:spLocks noChangeArrowheads="1"/>
          </p:cNvSpPr>
          <p:nvPr/>
        </p:nvSpPr>
        <p:spPr bwMode="auto">
          <a:xfrm rot="5400000">
            <a:off x="771525" y="3194050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319533" name="Text Box 45"/>
          <p:cNvSpPr txBox="1">
            <a:spLocks noChangeArrowheads="1"/>
          </p:cNvSpPr>
          <p:nvPr/>
        </p:nvSpPr>
        <p:spPr bwMode="auto">
          <a:xfrm>
            <a:off x="1539875" y="3630613"/>
            <a:ext cx="5470525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Because </a:t>
            </a: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p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–value </a:t>
            </a:r>
            <a:r>
              <a:rPr lang="en-US" sz="2400" u="sng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&lt;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</a:t>
            </a: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  <a:latin typeface="Symbol" pitchFamily="18" charset="2"/>
              </a:rPr>
              <a:t>a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= .01, we reject </a:t>
            </a: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H</a:t>
            </a:r>
            <a:r>
              <a:rPr lang="en-US" sz="2400" baseline="-250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0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.</a:t>
            </a:r>
          </a:p>
        </p:txBody>
      </p:sp>
      <p:sp>
        <p:nvSpPr>
          <p:cNvPr id="319534" name="Rectangle 46"/>
          <p:cNvSpPr>
            <a:spLocks noChangeArrowheads="1"/>
          </p:cNvSpPr>
          <p:nvPr/>
        </p:nvSpPr>
        <p:spPr bwMode="auto">
          <a:xfrm>
            <a:off x="1104900" y="4217988"/>
            <a:ext cx="7620000" cy="15938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algn="l">
              <a:lnSpc>
                <a:spcPct val="80000"/>
              </a:lnSpc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    At the .01 level of significance, the sample evidence</a:t>
            </a:r>
          </a:p>
          <a:p>
            <a:pPr algn="l">
              <a:lnSpc>
                <a:spcPct val="80000"/>
              </a:lnSpc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indicates the mean driving distance of Par, Inc. golf</a:t>
            </a:r>
          </a:p>
          <a:p>
            <a:pPr algn="l">
              <a:lnSpc>
                <a:spcPct val="80000"/>
              </a:lnSpc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balls is greater than the mean driving distance of Rap,</a:t>
            </a:r>
          </a:p>
          <a:p>
            <a:pPr algn="l">
              <a:lnSpc>
                <a:spcPct val="80000"/>
              </a:lnSpc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Ltd. golf balls.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94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31949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194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94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194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3" presetClass="entr" presetSubtype="27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94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194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194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000"/>
                            </p:stCondLst>
                            <p:childTnLst>
                              <p:par>
                                <p:cTn id="19" presetID="12" presetClass="entr" presetSubtype="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95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21" dur="500"/>
                                        <p:tgtEl>
                                          <p:spTgt spid="3195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500"/>
                            </p:stCondLst>
                            <p:childTnLst>
                              <p:par>
                                <p:cTn id="23" presetID="12" presetClass="entr" presetSubtype="8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9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25" dur="500"/>
                                        <p:tgtEl>
                                          <p:spTgt spid="31953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19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95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3195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23" presetClass="entr" presetSubtype="27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9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3195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195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2000"/>
                            </p:stCondLst>
                            <p:childTnLst>
                              <p:par>
                                <p:cTn id="37" presetID="12" presetClass="entr" presetSubtype="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9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39" dur="500"/>
                                        <p:tgtEl>
                                          <p:spTgt spid="3195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3500"/>
                            </p:stCondLst>
                            <p:childTnLst>
                              <p:par>
                                <p:cTn id="41" presetID="3" presetClass="entr" presetSubtype="1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95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3195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9491" grpId="0" animBg="1"/>
      <p:bldP spid="319494" grpId="0" autoUpdateAnimBg="0"/>
      <p:bldP spid="319499" grpId="0" animBg="1"/>
      <p:bldP spid="319502" grpId="0" autoUpdateAnimBg="0"/>
      <p:bldP spid="319529" grpId="0" animBg="1"/>
      <p:bldP spid="319530" grpId="0" autoUpdateAnimBg="0"/>
      <p:bldP spid="319532" grpId="0" animBg="1"/>
      <p:bldP spid="319533" grpId="0" autoUpdateAnimBg="0"/>
      <p:bldP spid="319534" grpId="0" autoUpdateAnimBg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1258" name="Rectangle 26"/>
          <p:cNvSpPr>
            <a:spLocks noChangeArrowheads="1"/>
          </p:cNvSpPr>
          <p:nvPr/>
        </p:nvSpPr>
        <p:spPr bwMode="auto">
          <a:xfrm>
            <a:off x="685800" y="28575"/>
            <a:ext cx="7772400" cy="10477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r>
              <a:rPr lang="en-US"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Hypothesis Tests About </a:t>
            </a:r>
            <a:r>
              <a:rPr lang="en-US" sz="2800" i="1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Symbol" pitchFamily="18" charset="2"/>
              </a:rPr>
              <a:t>m</a:t>
            </a:r>
            <a:r>
              <a:rPr lang="en-US" sz="2800" baseline="-250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1</a:t>
            </a:r>
            <a:r>
              <a:rPr lang="en-US"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</a:t>
            </a:r>
            <a:r>
              <a:rPr lang="en-US"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Symbol" pitchFamily="18" charset="2"/>
              </a:rPr>
              <a:t>-</a:t>
            </a:r>
            <a:r>
              <a:rPr lang="en-US"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</a:t>
            </a:r>
            <a:r>
              <a:rPr lang="en-US" sz="2800" i="1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Symbol" pitchFamily="18" charset="2"/>
              </a:rPr>
              <a:t>m</a:t>
            </a:r>
            <a:r>
              <a:rPr lang="en-US" sz="2800" baseline="-250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2</a:t>
            </a:r>
            <a:r>
              <a:rPr lang="en-US"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:</a:t>
            </a:r>
            <a:br>
              <a:rPr lang="en-US"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</a:br>
            <a:r>
              <a:rPr lang="en-US" sz="2800" i="1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Symbol" pitchFamily="18" charset="2"/>
              </a:rPr>
              <a:t>s</a:t>
            </a:r>
            <a:r>
              <a:rPr lang="en-US" sz="2800" baseline="-250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1</a:t>
            </a:r>
            <a:r>
              <a:rPr lang="en-US"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and </a:t>
            </a:r>
            <a:r>
              <a:rPr lang="en-US" sz="2800" i="1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Symbol" pitchFamily="18" charset="2"/>
              </a:rPr>
              <a:t>s</a:t>
            </a:r>
            <a:r>
              <a:rPr lang="en-US" sz="2800" baseline="-250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2</a:t>
            </a:r>
            <a:r>
              <a:rPr lang="en-US"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Known</a:t>
            </a:r>
          </a:p>
        </p:txBody>
      </p:sp>
      <p:sp>
        <p:nvSpPr>
          <p:cNvPr id="351259" name="Rectangle 27"/>
          <p:cNvSpPr>
            <a:spLocks noChangeArrowheads="1"/>
          </p:cNvSpPr>
          <p:nvPr/>
        </p:nvSpPr>
        <p:spPr bwMode="auto">
          <a:xfrm>
            <a:off x="1162050" y="3638550"/>
            <a:ext cx="4933950" cy="571500"/>
          </a:xfrm>
          <a:prstGeom prst="rect">
            <a:avLst/>
          </a:prstGeom>
          <a:solidFill>
            <a:schemeClr val="accent4">
              <a:lumMod val="50000"/>
            </a:schemeClr>
          </a:solidFill>
          <a:ln w="12700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en-US"/>
          </a:p>
        </p:txBody>
      </p:sp>
      <p:sp>
        <p:nvSpPr>
          <p:cNvPr id="351260" name="Text Box 28"/>
          <p:cNvSpPr txBox="1">
            <a:spLocks noChangeArrowheads="1"/>
          </p:cNvSpPr>
          <p:nvPr/>
        </p:nvSpPr>
        <p:spPr bwMode="auto">
          <a:xfrm>
            <a:off x="1236663" y="3690938"/>
            <a:ext cx="4824412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5.  Determine whether to reject </a:t>
            </a: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H</a:t>
            </a:r>
            <a:r>
              <a:rPr lang="en-US" sz="2400" baseline="-250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0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.</a:t>
            </a:r>
          </a:p>
        </p:txBody>
      </p:sp>
      <p:sp>
        <p:nvSpPr>
          <p:cNvPr id="351262" name="Text Box 30"/>
          <p:cNvSpPr txBox="1">
            <a:spLocks noChangeArrowheads="1"/>
          </p:cNvSpPr>
          <p:nvPr/>
        </p:nvSpPr>
        <p:spPr bwMode="auto">
          <a:xfrm>
            <a:off x="2244725" y="4281488"/>
            <a:ext cx="5051425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Because </a:t>
            </a: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z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= 6.49 </a:t>
            </a:r>
            <a:r>
              <a:rPr lang="en-US" sz="2400" u="sng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&gt;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2.33, we reject </a:t>
            </a: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H</a:t>
            </a:r>
            <a:r>
              <a:rPr lang="en-US" sz="2400" baseline="-250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0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.</a:t>
            </a:r>
          </a:p>
        </p:txBody>
      </p:sp>
      <p:sp>
        <p:nvSpPr>
          <p:cNvPr id="351263" name="Text Box 31"/>
          <p:cNvSpPr txBox="1">
            <a:spLocks noChangeArrowheads="1"/>
          </p:cNvSpPr>
          <p:nvPr/>
        </p:nvSpPr>
        <p:spPr bwMode="auto">
          <a:xfrm>
            <a:off x="685800" y="1119188"/>
            <a:ext cx="3852863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buFont typeface="Wingdings" pitchFamily="2" charset="2"/>
              <a:buChar char="n"/>
            </a:pPr>
            <a:r>
              <a:rPr lang="en-US" sz="24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 Critical Value Approach</a:t>
            </a:r>
          </a:p>
        </p:txBody>
      </p:sp>
      <p:sp>
        <p:nvSpPr>
          <p:cNvPr id="351264" name="AutoShape 32"/>
          <p:cNvSpPr>
            <a:spLocks noChangeArrowheads="1"/>
          </p:cNvSpPr>
          <p:nvPr/>
        </p:nvSpPr>
        <p:spPr bwMode="auto">
          <a:xfrm rot="5400000">
            <a:off x="771525" y="1917700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351265" name="AutoShape 33"/>
          <p:cNvSpPr>
            <a:spLocks noChangeArrowheads="1"/>
          </p:cNvSpPr>
          <p:nvPr/>
        </p:nvSpPr>
        <p:spPr bwMode="auto">
          <a:xfrm rot="5400000">
            <a:off x="771525" y="3822700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351266" name="Text Box 34"/>
          <p:cNvSpPr txBox="1">
            <a:spLocks noChangeArrowheads="1"/>
          </p:cNvSpPr>
          <p:nvPr/>
        </p:nvSpPr>
        <p:spPr bwMode="auto">
          <a:xfrm>
            <a:off x="3073400" y="2392363"/>
            <a:ext cx="3114675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For </a:t>
            </a: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  <a:latin typeface="Symbol" pitchFamily="18" charset="2"/>
              </a:rPr>
              <a:t>a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= .01,  </a:t>
            </a: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z</a:t>
            </a:r>
            <a:r>
              <a:rPr lang="en-US" sz="2400" baseline="-250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.01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= 2.33</a:t>
            </a:r>
          </a:p>
        </p:txBody>
      </p:sp>
      <p:sp>
        <p:nvSpPr>
          <p:cNvPr id="351267" name="Rectangle 35"/>
          <p:cNvSpPr>
            <a:spLocks noChangeArrowheads="1"/>
          </p:cNvSpPr>
          <p:nvPr/>
        </p:nvSpPr>
        <p:spPr bwMode="auto">
          <a:xfrm>
            <a:off x="1162050" y="1733550"/>
            <a:ext cx="6934200" cy="571500"/>
          </a:xfrm>
          <a:prstGeom prst="rect">
            <a:avLst/>
          </a:prstGeom>
          <a:solidFill>
            <a:schemeClr val="accent4">
              <a:lumMod val="50000"/>
            </a:schemeClr>
          </a:solidFill>
          <a:ln w="12700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en-US"/>
          </a:p>
        </p:txBody>
      </p:sp>
      <p:sp>
        <p:nvSpPr>
          <p:cNvPr id="351268" name="Text Box 36"/>
          <p:cNvSpPr txBox="1">
            <a:spLocks noChangeArrowheads="1"/>
          </p:cNvSpPr>
          <p:nvPr/>
        </p:nvSpPr>
        <p:spPr bwMode="auto">
          <a:xfrm>
            <a:off x="1217613" y="1766888"/>
            <a:ext cx="6815137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4.  Determine the critical value and rejection rule.</a:t>
            </a:r>
          </a:p>
        </p:txBody>
      </p:sp>
      <p:sp>
        <p:nvSpPr>
          <p:cNvPr id="351269" name="Text Box 37"/>
          <p:cNvSpPr txBox="1">
            <a:spLocks noChangeArrowheads="1"/>
          </p:cNvSpPr>
          <p:nvPr/>
        </p:nvSpPr>
        <p:spPr bwMode="auto">
          <a:xfrm>
            <a:off x="3259138" y="2947988"/>
            <a:ext cx="2747962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Reject </a:t>
            </a: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H</a:t>
            </a:r>
            <a:r>
              <a:rPr lang="en-US" sz="2400" baseline="-250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0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if </a:t>
            </a: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z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</a:t>
            </a:r>
            <a:r>
              <a:rPr lang="en-US" sz="2400" u="sng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&gt;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2.33</a:t>
            </a:r>
          </a:p>
        </p:txBody>
      </p:sp>
      <p:sp>
        <p:nvSpPr>
          <p:cNvPr id="351270" name="Rectangle 38"/>
          <p:cNvSpPr>
            <a:spLocks noChangeArrowheads="1"/>
          </p:cNvSpPr>
          <p:nvPr/>
        </p:nvSpPr>
        <p:spPr bwMode="auto">
          <a:xfrm>
            <a:off x="1123950" y="4789488"/>
            <a:ext cx="7620000" cy="12128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algn="l">
              <a:lnSpc>
                <a:spcPct val="80000"/>
              </a:lnSpc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    The sample evidence indicates the mean driving</a:t>
            </a:r>
          </a:p>
          <a:p>
            <a:pPr algn="l">
              <a:lnSpc>
                <a:spcPct val="80000"/>
              </a:lnSpc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distance of Par, Inc. golf balls is greater than the mean</a:t>
            </a:r>
          </a:p>
          <a:p>
            <a:pPr algn="l">
              <a:lnSpc>
                <a:spcPct val="80000"/>
              </a:lnSpc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driving distance of Rap, Ltd. golf balls.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1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35126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51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1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512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3" presetClass="entr" presetSubtype="27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1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512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512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000"/>
                            </p:stCondLst>
                            <p:childTnLst>
                              <p:par>
                                <p:cTn id="19" presetID="12" presetClass="entr" presetSubtype="1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1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21" dur="500"/>
                                        <p:tgtEl>
                                          <p:spTgt spid="3512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500"/>
                            </p:stCondLst>
                            <p:childTnLst>
                              <p:par>
                                <p:cTn id="23" presetID="12" presetClass="entr" presetSubtype="1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25" dur="500"/>
                                        <p:tgtEl>
                                          <p:spTgt spid="3512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6000"/>
                            </p:stCondLst>
                            <p:childTnLst>
                              <p:par>
                                <p:cTn id="27" presetID="12" presetClass="entr" presetSubtype="8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1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29" dur="500"/>
                                        <p:tgtEl>
                                          <p:spTgt spid="35126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51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1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3512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500"/>
                            </p:stCondLst>
                            <p:childTnLst>
                              <p:par>
                                <p:cTn id="36" presetID="23" presetClass="entr" presetSubtype="27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1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3512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3512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2000"/>
                            </p:stCondLst>
                            <p:childTnLst>
                              <p:par>
                                <p:cTn id="41" presetID="12" presetClass="entr" presetSubtype="1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1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43" dur="500"/>
                                        <p:tgtEl>
                                          <p:spTgt spid="3512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4500"/>
                            </p:stCondLst>
                            <p:childTnLst>
                              <p:par>
                                <p:cTn id="45" presetID="3" presetClass="entr" presetSubtype="1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3512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1259" grpId="0" animBg="1"/>
      <p:bldP spid="351260" grpId="0" autoUpdateAnimBg="0"/>
      <p:bldP spid="351262" grpId="0" autoUpdateAnimBg="0"/>
      <p:bldP spid="351264" grpId="0" animBg="1"/>
      <p:bldP spid="351265" grpId="0" animBg="1"/>
      <p:bldP spid="351266" grpId="0" autoUpdateAnimBg="0"/>
      <p:bldP spid="351267" grpId="0" animBg="1"/>
      <p:bldP spid="351268" grpId="0" autoUpdateAnimBg="0"/>
      <p:bldP spid="351269" grpId="0" autoUpdateAnimBg="0"/>
      <p:bldP spid="351270" grpId="0" autoUpdateAnimBg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0754" name="Rectangle 2"/>
          <p:cNvSpPr>
            <a:spLocks noChangeArrowheads="1"/>
          </p:cNvSpPr>
          <p:nvPr/>
        </p:nvSpPr>
        <p:spPr bwMode="auto">
          <a:xfrm>
            <a:off x="685800" y="139700"/>
            <a:ext cx="7772400" cy="8143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r>
              <a:rPr lang="en-US"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Inferences About the Difference Between</a:t>
            </a:r>
            <a:br>
              <a:rPr lang="en-US"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</a:br>
            <a:r>
              <a:rPr lang="en-US"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Two Population Means:  </a:t>
            </a:r>
            <a:r>
              <a:rPr lang="en-US" sz="2800" i="1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Symbol" pitchFamily="18" charset="2"/>
              </a:rPr>
              <a:t>s</a:t>
            </a:r>
            <a:r>
              <a:rPr lang="en-US" sz="2800" baseline="-250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1</a:t>
            </a:r>
            <a:r>
              <a:rPr lang="en-US"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and </a:t>
            </a:r>
            <a:r>
              <a:rPr lang="en-US" sz="2800" i="1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Symbol" pitchFamily="18" charset="2"/>
              </a:rPr>
              <a:t>s</a:t>
            </a:r>
            <a:r>
              <a:rPr lang="en-US" sz="2800" baseline="-250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2</a:t>
            </a:r>
            <a:r>
              <a:rPr lang="en-US"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Unknown</a:t>
            </a:r>
          </a:p>
        </p:txBody>
      </p:sp>
      <p:sp>
        <p:nvSpPr>
          <p:cNvPr id="330755" name="Rectangle 3"/>
          <p:cNvSpPr>
            <a:spLocks noChangeArrowheads="1"/>
          </p:cNvSpPr>
          <p:nvPr/>
        </p:nvSpPr>
        <p:spPr bwMode="auto">
          <a:xfrm>
            <a:off x="685800" y="1111250"/>
            <a:ext cx="7772400" cy="39385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342900" indent="-342900"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Char char="n"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Interval Estimation of </a:t>
            </a: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  <a:latin typeface="Symbol" pitchFamily="18" charset="2"/>
              </a:rPr>
              <a:t>m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</a:t>
            </a:r>
            <a:r>
              <a:rPr lang="en-US" sz="2400" baseline="-250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1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– </a:t>
            </a: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  <a:latin typeface="Symbol" pitchFamily="18" charset="2"/>
              </a:rPr>
              <a:t>m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</a:t>
            </a:r>
            <a:r>
              <a:rPr lang="en-US" sz="2400" baseline="-250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2</a:t>
            </a:r>
          </a:p>
          <a:p>
            <a:pPr marL="342900" indent="-342900"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Char char="n"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Hypothesis Tests About </a:t>
            </a: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  <a:latin typeface="Symbol" pitchFamily="18" charset="2"/>
              </a:rPr>
              <a:t>m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</a:t>
            </a:r>
            <a:r>
              <a:rPr lang="en-US" sz="2400" baseline="-250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1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– </a:t>
            </a: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  <a:latin typeface="Symbol" pitchFamily="18" charset="2"/>
              </a:rPr>
              <a:t>m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</a:t>
            </a:r>
            <a:r>
              <a:rPr lang="en-US" sz="2400" baseline="-250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2</a:t>
            </a:r>
            <a:endParaRPr lang="en-US" sz="2400">
              <a:effectLst>
                <a:outerShdw blurRad="38100" dist="38100" dir="2700000" algn="tl">
                  <a:srgbClr val="000000"/>
                </a:outerShdw>
              </a:effectLst>
              <a:latin typeface="Book Antiqua" pitchFamily="18" charset="0"/>
            </a:endParaRPr>
          </a:p>
        </p:txBody>
      </p:sp>
    </p:spTree>
  </p:cSld>
  <p:clrMapOvr>
    <a:masterClrMapping/>
  </p:clrMapOvr>
  <p:transition>
    <p:zoom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3282" name="Rectangle 2"/>
          <p:cNvSpPr>
            <a:spLocks noChangeArrowheads="1"/>
          </p:cNvSpPr>
          <p:nvPr/>
        </p:nvSpPr>
        <p:spPr bwMode="auto">
          <a:xfrm>
            <a:off x="685800" y="138113"/>
            <a:ext cx="7772400" cy="8143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r>
              <a:rPr lang="en-US"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Interval Estimation of </a:t>
            </a:r>
            <a:r>
              <a:rPr lang="en-US" sz="2800" i="1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Symbol" pitchFamily="18" charset="2"/>
              </a:rPr>
              <a:t></a:t>
            </a:r>
            <a:r>
              <a:rPr lang="en-US" sz="2800" baseline="-250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1</a:t>
            </a:r>
            <a:r>
              <a:rPr lang="en-US"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- </a:t>
            </a:r>
            <a:r>
              <a:rPr lang="en-US" sz="2800" i="1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Symbol" pitchFamily="18" charset="2"/>
              </a:rPr>
              <a:t></a:t>
            </a:r>
            <a:r>
              <a:rPr lang="en-US" sz="2800" baseline="-250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2</a:t>
            </a:r>
            <a:r>
              <a:rPr lang="en-US"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:</a:t>
            </a:r>
            <a:br>
              <a:rPr lang="en-US"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</a:br>
            <a:r>
              <a:rPr lang="en-US" sz="2800" i="1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Symbol" pitchFamily="18" charset="2"/>
              </a:rPr>
              <a:t>s</a:t>
            </a:r>
            <a:r>
              <a:rPr lang="en-US" sz="2800" baseline="-250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1</a:t>
            </a:r>
            <a:r>
              <a:rPr lang="en-US"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and </a:t>
            </a:r>
            <a:r>
              <a:rPr lang="en-US" sz="2800" i="1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Symbol" pitchFamily="18" charset="2"/>
              </a:rPr>
              <a:t>s</a:t>
            </a:r>
            <a:r>
              <a:rPr lang="en-US" sz="2800" baseline="-250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2</a:t>
            </a:r>
            <a:r>
              <a:rPr lang="en-US"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Unknown</a:t>
            </a:r>
          </a:p>
        </p:txBody>
      </p:sp>
      <p:sp>
        <p:nvSpPr>
          <p:cNvPr id="353283" name="Rectangle 3"/>
          <p:cNvSpPr>
            <a:spLocks noChangeArrowheads="1"/>
          </p:cNvSpPr>
          <p:nvPr/>
        </p:nvSpPr>
        <p:spPr bwMode="auto">
          <a:xfrm>
            <a:off x="881063" y="1135063"/>
            <a:ext cx="7772400" cy="7000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342900" indent="-342900"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	When </a:t>
            </a: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  <a:latin typeface="Symbol" pitchFamily="18" charset="2"/>
              </a:rPr>
              <a:t>s</a:t>
            </a:r>
            <a:r>
              <a:rPr lang="en-US" sz="2400" baseline="-250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1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and </a:t>
            </a: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  <a:latin typeface="Symbol" pitchFamily="18" charset="2"/>
              </a:rPr>
              <a:t>s</a:t>
            </a:r>
            <a:r>
              <a:rPr lang="en-US" sz="2400" baseline="-250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2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are unknown, we will:</a:t>
            </a:r>
          </a:p>
        </p:txBody>
      </p:sp>
      <p:sp>
        <p:nvSpPr>
          <p:cNvPr id="353284" name="Text Box 4"/>
          <p:cNvSpPr txBox="1">
            <a:spLocks noChangeArrowheads="1"/>
          </p:cNvSpPr>
          <p:nvPr/>
        </p:nvSpPr>
        <p:spPr bwMode="auto">
          <a:xfrm>
            <a:off x="809625" y="2452688"/>
            <a:ext cx="3941763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lvl="1" algn="l">
              <a:spcBef>
                <a:spcPct val="20000"/>
              </a:spcBef>
              <a:buClr>
                <a:srgbClr val="66FFFF"/>
              </a:buClr>
              <a:buSzPct val="125000"/>
              <a:buFontTx/>
              <a:buChar char="•"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 replace </a:t>
            </a: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z</a:t>
            </a:r>
            <a:r>
              <a:rPr lang="en-US" sz="2400" i="1" baseline="-25000">
                <a:effectLst>
                  <a:outerShdw blurRad="38100" dist="38100" dir="2700000" algn="tl">
                    <a:srgbClr val="000000"/>
                  </a:outerShdw>
                </a:effectLst>
                <a:latin typeface="Symbol" pitchFamily="18" charset="2"/>
              </a:rPr>
              <a:t>a</a:t>
            </a:r>
            <a:r>
              <a:rPr lang="en-US" sz="2400" baseline="-250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/2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with </a:t>
            </a: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t</a:t>
            </a:r>
            <a:r>
              <a:rPr lang="en-US" sz="2400" i="1" baseline="-25000">
                <a:effectLst>
                  <a:outerShdw blurRad="38100" dist="38100" dir="2700000" algn="tl">
                    <a:srgbClr val="000000"/>
                  </a:outerShdw>
                </a:effectLst>
                <a:latin typeface="Symbol" pitchFamily="18" charset="2"/>
              </a:rPr>
              <a:t>a</a:t>
            </a:r>
            <a:r>
              <a:rPr lang="en-US" sz="2400" baseline="-250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/2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. </a:t>
            </a:r>
          </a:p>
        </p:txBody>
      </p:sp>
      <p:sp>
        <p:nvSpPr>
          <p:cNvPr id="353285" name="Text Box 5"/>
          <p:cNvSpPr txBox="1">
            <a:spLocks noChangeArrowheads="1"/>
          </p:cNvSpPr>
          <p:nvPr/>
        </p:nvSpPr>
        <p:spPr bwMode="auto">
          <a:xfrm>
            <a:off x="800100" y="1576388"/>
            <a:ext cx="6977063" cy="8953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lvl="1" algn="l">
              <a:spcBef>
                <a:spcPct val="20000"/>
              </a:spcBef>
              <a:buClr>
                <a:srgbClr val="66FFFF"/>
              </a:buClr>
              <a:buSzPct val="125000"/>
              <a:buFontTx/>
              <a:buChar char="•"/>
            </a:pP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 use the sample standard deviations </a:t>
            </a:r>
            <a:r>
              <a:rPr lang="en-US" sz="2400" i="1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s</a:t>
            </a:r>
            <a:r>
              <a:rPr lang="en-US" sz="2400" baseline="-25000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1</a:t>
            </a: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and </a:t>
            </a:r>
            <a:r>
              <a:rPr lang="en-US" sz="2400" i="1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s</a:t>
            </a:r>
            <a:r>
              <a:rPr lang="en-US" sz="2400" baseline="-25000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2</a:t>
            </a:r>
          </a:p>
          <a:p>
            <a:pPr lvl="1" algn="l">
              <a:spcBef>
                <a:spcPct val="20000"/>
              </a:spcBef>
              <a:buClr>
                <a:srgbClr val="66FFFF"/>
              </a:buClr>
              <a:buSzPct val="125000"/>
            </a:pP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	as estimates of </a:t>
            </a:r>
            <a:r>
              <a:rPr lang="en-US" sz="2400" i="1" dirty="0">
                <a:effectLst>
                  <a:outerShdw blurRad="38100" dist="38100" dir="2700000" algn="tl">
                    <a:srgbClr val="000000"/>
                  </a:outerShdw>
                </a:effectLst>
                <a:latin typeface="Symbol" pitchFamily="18" charset="2"/>
              </a:rPr>
              <a:t>s</a:t>
            </a:r>
            <a:r>
              <a:rPr lang="en-US" sz="2400" baseline="-25000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1</a:t>
            </a: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and </a:t>
            </a:r>
            <a:r>
              <a:rPr lang="en-US" sz="2400" i="1" dirty="0">
                <a:effectLst>
                  <a:outerShdw blurRad="38100" dist="38100" dir="2700000" algn="tl">
                    <a:srgbClr val="000000"/>
                  </a:outerShdw>
                </a:effectLst>
                <a:latin typeface="Symbol" pitchFamily="18" charset="2"/>
              </a:rPr>
              <a:t>s</a:t>
            </a:r>
            <a:r>
              <a:rPr lang="en-US" sz="2400" baseline="-25000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2</a:t>
            </a: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, and</a:t>
            </a:r>
          </a:p>
        </p:txBody>
      </p:sp>
      <p:sp>
        <p:nvSpPr>
          <p:cNvPr id="353286" name="AutoShape 6"/>
          <p:cNvSpPr>
            <a:spLocks noChangeArrowheads="1"/>
          </p:cNvSpPr>
          <p:nvPr/>
        </p:nvSpPr>
        <p:spPr bwMode="auto">
          <a:xfrm rot="5400000">
            <a:off x="1000125" y="1270000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32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35328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532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32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2" dur="500"/>
                                        <p:tgtEl>
                                          <p:spTgt spid="3532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3" presetClass="entr" presetSubtype="1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3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3532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3000"/>
                            </p:stCondLst>
                            <p:childTnLst>
                              <p:par>
                                <p:cTn id="18" presetID="3" presetClass="entr" presetSubtype="1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3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3532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3283" grpId="0" build="p" autoUpdateAnimBg="0"/>
      <p:bldP spid="353284" grpId="0" autoUpdateAnimBg="0"/>
      <p:bldP spid="353285" grpId="0" autoUpdateAnimBg="0"/>
      <p:bldP spid="353286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39700"/>
            <a:ext cx="7772400" cy="814388"/>
          </a:xfrm>
          <a:noFill/>
          <a:ln/>
        </p:spPr>
        <p:txBody>
          <a:bodyPr/>
          <a:lstStyle/>
          <a:p>
            <a:r>
              <a:rPr lang="en-US"/>
              <a:t>Inferences About the Difference Between</a:t>
            </a:r>
            <a:br>
              <a:rPr lang="en-US"/>
            </a:br>
            <a:r>
              <a:rPr lang="en-US"/>
              <a:t>Two Population Means:  </a:t>
            </a:r>
            <a:r>
              <a:rPr lang="en-US" i="1">
                <a:latin typeface="Symbol" pitchFamily="18" charset="2"/>
              </a:rPr>
              <a:t>s</a:t>
            </a:r>
            <a:r>
              <a:rPr lang="en-US" baseline="-25000"/>
              <a:t> 1</a:t>
            </a:r>
            <a:r>
              <a:rPr lang="en-US"/>
              <a:t> and </a:t>
            </a:r>
            <a:r>
              <a:rPr lang="en-US" i="1">
                <a:latin typeface="Symbol" pitchFamily="18" charset="2"/>
              </a:rPr>
              <a:t>s</a:t>
            </a:r>
            <a:r>
              <a:rPr lang="en-US" baseline="-25000"/>
              <a:t> 2</a:t>
            </a:r>
            <a:r>
              <a:rPr lang="en-US"/>
              <a:t> Known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111250"/>
            <a:ext cx="7772400" cy="3938588"/>
          </a:xfrm>
          <a:noFill/>
          <a:ln/>
        </p:spPr>
        <p:txBody>
          <a:bodyPr/>
          <a:lstStyle/>
          <a:p>
            <a:r>
              <a:rPr lang="en-US"/>
              <a:t>Interval Estimation of </a:t>
            </a:r>
            <a:r>
              <a:rPr lang="en-US" i="1">
                <a:latin typeface="Symbol" pitchFamily="18" charset="2"/>
              </a:rPr>
              <a:t>m</a:t>
            </a:r>
            <a:r>
              <a:rPr lang="en-US"/>
              <a:t> </a:t>
            </a:r>
            <a:r>
              <a:rPr lang="en-US" baseline="-25000"/>
              <a:t>1</a:t>
            </a:r>
            <a:r>
              <a:rPr lang="en-US"/>
              <a:t> – </a:t>
            </a:r>
            <a:r>
              <a:rPr lang="en-US" i="1">
                <a:latin typeface="Symbol" pitchFamily="18" charset="2"/>
              </a:rPr>
              <a:t>m</a:t>
            </a:r>
            <a:r>
              <a:rPr lang="en-US"/>
              <a:t> </a:t>
            </a:r>
            <a:r>
              <a:rPr lang="en-US" baseline="-25000"/>
              <a:t>2</a:t>
            </a:r>
          </a:p>
          <a:p>
            <a:r>
              <a:rPr lang="en-US"/>
              <a:t>Hypothesis Tests About </a:t>
            </a:r>
            <a:r>
              <a:rPr lang="en-US" i="1">
                <a:latin typeface="Symbol" pitchFamily="18" charset="2"/>
              </a:rPr>
              <a:t>m</a:t>
            </a:r>
            <a:r>
              <a:rPr lang="en-US"/>
              <a:t> </a:t>
            </a:r>
            <a:r>
              <a:rPr lang="en-US" baseline="-25000"/>
              <a:t>1</a:t>
            </a:r>
            <a:r>
              <a:rPr lang="en-US"/>
              <a:t> – </a:t>
            </a:r>
            <a:r>
              <a:rPr lang="en-US" i="1">
                <a:latin typeface="Symbol" pitchFamily="18" charset="2"/>
              </a:rPr>
              <a:t>m</a:t>
            </a:r>
            <a:r>
              <a:rPr lang="en-US"/>
              <a:t> </a:t>
            </a:r>
            <a:r>
              <a:rPr lang="en-US" baseline="-25000"/>
              <a:t>2</a:t>
            </a:r>
            <a:endParaRPr lang="en-US"/>
          </a:p>
        </p:txBody>
      </p:sp>
    </p:spTree>
  </p:cSld>
  <p:clrMapOvr>
    <a:masterClrMapping/>
  </p:clrMapOvr>
  <p:transition>
    <p:zoom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8713" name="Rectangle 9"/>
          <p:cNvSpPr>
            <a:spLocks noChangeArrowheads="1"/>
          </p:cNvSpPr>
          <p:nvPr/>
        </p:nvSpPr>
        <p:spPr bwMode="auto">
          <a:xfrm>
            <a:off x="2443163" y="3624263"/>
            <a:ext cx="4340225" cy="2319337"/>
          </a:xfrm>
          <a:prstGeom prst="rect">
            <a:avLst/>
          </a:prstGeom>
          <a:solidFill>
            <a:srgbClr val="6CA52D"/>
          </a:solidFill>
          <a:ln w="6350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en-US"/>
          </a:p>
        </p:txBody>
      </p:sp>
      <p:sp>
        <p:nvSpPr>
          <p:cNvPr id="328706" name="Rectangle 2"/>
          <p:cNvSpPr>
            <a:spLocks noChangeArrowheads="1"/>
          </p:cNvSpPr>
          <p:nvPr/>
        </p:nvSpPr>
        <p:spPr bwMode="auto">
          <a:xfrm>
            <a:off x="2919413" y="1579563"/>
            <a:ext cx="3349625" cy="1354137"/>
          </a:xfrm>
          <a:prstGeom prst="rect">
            <a:avLst/>
          </a:prstGeom>
          <a:solidFill>
            <a:srgbClr val="6CA52D"/>
          </a:solidFill>
          <a:ln w="6350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328707" name="Object 3">
            <a:hlinkClick r:id="" action="ppaction://ole?verb=0"/>
          </p:cNvPr>
          <p:cNvGraphicFramePr>
            <a:graphicFrameLocks/>
          </p:cNvGraphicFramePr>
          <p:nvPr/>
        </p:nvGraphicFramePr>
        <p:xfrm>
          <a:off x="3206750" y="1714500"/>
          <a:ext cx="2822575" cy="10906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8725" name="Equation" r:id="rId4" imgW="1333440" imgH="495000" progId="Equation.DSMT4">
                  <p:embed/>
                </p:oleObj>
              </mc:Choice>
              <mc:Fallback>
                <p:oleObj name="Equation" r:id="rId4" imgW="1333440" imgH="495000" progId="Equation.DSMT4">
                  <p:embed/>
                  <p:pic>
                    <p:nvPicPr>
                      <p:cNvPr id="0" name="Picture 3"/>
                      <p:cNvPicPr>
                        <a:picLocks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6750" y="1714500"/>
                        <a:ext cx="2822575" cy="10906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>
                        <a:outerShdw dist="17961" dir="2700000" algn="ctr" rotWithShape="0">
                          <a:srgbClr val="000000"/>
                        </a:outerShdw>
                      </a:effectLst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28708" name="AutoShape 4"/>
          <p:cNvSpPr>
            <a:spLocks noChangeArrowheads="1"/>
          </p:cNvSpPr>
          <p:nvPr/>
        </p:nvSpPr>
        <p:spPr bwMode="auto">
          <a:xfrm rot="5400000">
            <a:off x="2562225" y="2203450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328709" name="Text Box 5"/>
          <p:cNvSpPr txBox="1">
            <a:spLocks noChangeArrowheads="1"/>
          </p:cNvSpPr>
          <p:nvPr/>
        </p:nvSpPr>
        <p:spPr bwMode="auto">
          <a:xfrm>
            <a:off x="1579563" y="3055938"/>
            <a:ext cx="5824537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Where the degrees of freedom for </a:t>
            </a: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t</a:t>
            </a:r>
            <a:r>
              <a:rPr lang="en-US" sz="2400" i="1" baseline="-25000">
                <a:effectLst>
                  <a:outerShdw blurRad="38100" dist="38100" dir="2700000" algn="tl">
                    <a:srgbClr val="000000"/>
                  </a:outerShdw>
                </a:effectLst>
                <a:latin typeface="Symbol" pitchFamily="18" charset="2"/>
              </a:rPr>
              <a:t>a</a:t>
            </a:r>
            <a:r>
              <a:rPr lang="en-US" sz="2400" baseline="-250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/2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are:</a:t>
            </a:r>
          </a:p>
        </p:txBody>
      </p:sp>
      <p:sp>
        <p:nvSpPr>
          <p:cNvPr id="328710" name="Rectangle 6"/>
          <p:cNvSpPr>
            <a:spLocks noChangeArrowheads="1"/>
          </p:cNvSpPr>
          <p:nvPr/>
        </p:nvSpPr>
        <p:spPr bwMode="auto">
          <a:xfrm>
            <a:off x="685800" y="138113"/>
            <a:ext cx="7772400" cy="8143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r>
              <a:rPr lang="en-US"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Interval Estimation of </a:t>
            </a:r>
            <a:r>
              <a:rPr lang="en-US" sz="2800" i="1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Symbol" pitchFamily="18" charset="2"/>
              </a:rPr>
              <a:t></a:t>
            </a:r>
            <a:r>
              <a:rPr lang="en-US" sz="2800" baseline="-250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1</a:t>
            </a:r>
            <a:r>
              <a:rPr lang="en-US"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- </a:t>
            </a:r>
            <a:r>
              <a:rPr lang="en-US" sz="2800" i="1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Symbol" pitchFamily="18" charset="2"/>
              </a:rPr>
              <a:t></a:t>
            </a:r>
            <a:r>
              <a:rPr lang="en-US" sz="2800" baseline="-250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2</a:t>
            </a:r>
            <a:r>
              <a:rPr lang="en-US"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:</a:t>
            </a:r>
            <a:br>
              <a:rPr lang="en-US"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</a:br>
            <a:r>
              <a:rPr lang="en-US" sz="2800" i="1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Symbol" pitchFamily="18" charset="2"/>
              </a:rPr>
              <a:t>s</a:t>
            </a:r>
            <a:r>
              <a:rPr lang="en-US" sz="2800" baseline="-250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1</a:t>
            </a:r>
            <a:r>
              <a:rPr lang="en-US"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and </a:t>
            </a:r>
            <a:r>
              <a:rPr lang="en-US" sz="2800" i="1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Symbol" pitchFamily="18" charset="2"/>
              </a:rPr>
              <a:t>s</a:t>
            </a:r>
            <a:r>
              <a:rPr lang="en-US" sz="2800" baseline="-250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2</a:t>
            </a:r>
            <a:r>
              <a:rPr lang="en-US"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Unknown</a:t>
            </a:r>
          </a:p>
        </p:txBody>
      </p:sp>
      <p:sp>
        <p:nvSpPr>
          <p:cNvPr id="328711" name="Rectangle 7"/>
          <p:cNvSpPr>
            <a:spLocks noChangeArrowheads="1"/>
          </p:cNvSpPr>
          <p:nvPr/>
        </p:nvSpPr>
        <p:spPr bwMode="auto">
          <a:xfrm>
            <a:off x="685800" y="1114425"/>
            <a:ext cx="7772400" cy="609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342900" indent="-342900"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Char char="n"/>
            </a:pPr>
            <a:r>
              <a:rPr lang="en-US" sz="24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Interval Estimate</a:t>
            </a:r>
            <a:endParaRPr lang="en-US" sz="2400">
              <a:effectLst>
                <a:outerShdw blurRad="38100" dist="38100" dir="2700000" algn="tl">
                  <a:srgbClr val="000000"/>
                </a:outerShdw>
              </a:effectLst>
              <a:latin typeface="Book Antiqua" pitchFamily="18" charset="0"/>
            </a:endParaRPr>
          </a:p>
        </p:txBody>
      </p:sp>
      <p:graphicFrame>
        <p:nvGraphicFramePr>
          <p:cNvPr id="328712" name="Object 8">
            <a:hlinkClick r:id="" action="ppaction://ole?verb=0"/>
          </p:cNvPr>
          <p:cNvGraphicFramePr>
            <a:graphicFrameLocks/>
          </p:cNvGraphicFramePr>
          <p:nvPr/>
        </p:nvGraphicFramePr>
        <p:xfrm>
          <a:off x="2646363" y="3700463"/>
          <a:ext cx="3811587" cy="2114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8726" name="Equation" r:id="rId6" imgW="1955520" imgH="990360" progId="Equation.DSMT4">
                  <p:embed/>
                </p:oleObj>
              </mc:Choice>
              <mc:Fallback>
                <p:oleObj name="Equation" r:id="rId6" imgW="1955520" imgH="990360" progId="Equation.DSMT4">
                  <p:embed/>
                  <p:pic>
                    <p:nvPicPr>
                      <p:cNvPr id="0" name="Picture 8"/>
                      <p:cNvPicPr>
                        <a:picLocks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46363" y="3700463"/>
                        <a:ext cx="3811587" cy="2114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>
                        <a:outerShdw dist="17961" dir="2700000" algn="ctr" rotWithShape="0">
                          <a:srgbClr val="000000"/>
                        </a:outerShdw>
                      </a:effectLst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7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32870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287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7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287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3" presetClass="entr" presetSubtype="272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7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2870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2870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000"/>
                            </p:stCondLst>
                            <p:childTnLst>
                              <p:par>
                                <p:cTn id="19" presetID="12" presetClass="entr" presetSubtype="1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7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21" dur="500"/>
                                        <p:tgtEl>
                                          <p:spTgt spid="3287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4500"/>
                            </p:stCondLst>
                            <p:childTnLst>
                              <p:par>
                                <p:cTn id="23" presetID="9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7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3287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6000"/>
                            </p:stCondLst>
                            <p:childTnLst>
                              <p:par>
                                <p:cTn id="27" presetID="23" presetClass="entr" presetSubtype="272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7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287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3287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8713" grpId="0" animBg="1"/>
      <p:bldP spid="328706" grpId="0" animBg="1"/>
      <p:bldP spid="328708" grpId="0" animBg="1"/>
      <p:bldP spid="328709" grpId="0" autoUpdateAnimBg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898" name="Rectangle 2"/>
          <p:cNvSpPr>
            <a:spLocks noChangeArrowheads="1"/>
          </p:cNvSpPr>
          <p:nvPr/>
        </p:nvSpPr>
        <p:spPr bwMode="auto">
          <a:xfrm>
            <a:off x="676275" y="1112838"/>
            <a:ext cx="8072438" cy="5334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342900" indent="-342900" algn="l">
              <a:buSzPct val="75000"/>
              <a:buFont typeface="Monotype Sorts" pitchFamily="2" charset="2"/>
              <a:buChar char="n"/>
            </a:pPr>
            <a:r>
              <a:rPr lang="en-US" sz="24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Example:  Specific Motors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</a:t>
            </a:r>
          </a:p>
        </p:txBody>
      </p:sp>
      <p:sp>
        <p:nvSpPr>
          <p:cNvPr id="208991" name="Rectangle 95"/>
          <p:cNvSpPr>
            <a:spLocks noChangeArrowheads="1"/>
          </p:cNvSpPr>
          <p:nvPr/>
        </p:nvSpPr>
        <p:spPr bwMode="auto">
          <a:xfrm>
            <a:off x="685800" y="330200"/>
            <a:ext cx="7772400" cy="4714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pPr>
              <a:lnSpc>
                <a:spcPct val="90000"/>
              </a:lnSpc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Difference Between Two Population Means:</a:t>
            </a:r>
          </a:p>
          <a:p>
            <a:pPr>
              <a:lnSpc>
                <a:spcPct val="90000"/>
              </a:lnSpc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 sz="2800" i="1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Symbol" pitchFamily="18" charset="2"/>
              </a:rPr>
              <a:t>s</a:t>
            </a:r>
            <a:r>
              <a:rPr lang="en-US" sz="2800" baseline="-250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1</a:t>
            </a:r>
            <a:r>
              <a:rPr lang="en-US"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and </a:t>
            </a:r>
            <a:r>
              <a:rPr lang="en-US" sz="2800" i="1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Symbol" pitchFamily="18" charset="2"/>
              </a:rPr>
              <a:t>s</a:t>
            </a:r>
            <a:r>
              <a:rPr lang="en-US" sz="2800" baseline="-250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2</a:t>
            </a:r>
            <a:r>
              <a:rPr lang="en-US"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Unknown</a:t>
            </a:r>
          </a:p>
        </p:txBody>
      </p:sp>
      <p:sp>
        <p:nvSpPr>
          <p:cNvPr id="208992" name="AutoShape 96"/>
          <p:cNvSpPr>
            <a:spLocks noChangeArrowheads="1"/>
          </p:cNvSpPr>
          <p:nvPr/>
        </p:nvSpPr>
        <p:spPr bwMode="auto">
          <a:xfrm rot="5400000">
            <a:off x="714375" y="1727200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208993" name="Text Box 97"/>
          <p:cNvSpPr txBox="1">
            <a:spLocks noChangeArrowheads="1"/>
          </p:cNvSpPr>
          <p:nvPr/>
        </p:nvSpPr>
        <p:spPr bwMode="auto">
          <a:xfrm>
            <a:off x="955675" y="1595438"/>
            <a:ext cx="7426325" cy="193899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l"/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     Specific Motors of Detroit has developed a new</a:t>
            </a:r>
          </a:p>
          <a:p>
            <a:pPr algn="l"/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Automobile known as the M car.  24 M cars and 28 J</a:t>
            </a:r>
          </a:p>
          <a:p>
            <a:pPr algn="l"/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cars (from Japan) were road tested to compare miles-</a:t>
            </a:r>
          </a:p>
          <a:p>
            <a:pPr algn="l"/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per-gallon (mpg) performance.   The sample statistics</a:t>
            </a:r>
          </a:p>
          <a:p>
            <a:pPr algn="l"/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are shown on the next slide.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9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20899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089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9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089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8992" grpId="0" animBg="1"/>
      <p:bldP spid="208993" grpId="0" autoUpdateAnimBg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922" name="Rectangle 2"/>
          <p:cNvSpPr>
            <a:spLocks noChangeArrowheads="1"/>
          </p:cNvSpPr>
          <p:nvPr/>
        </p:nvSpPr>
        <p:spPr bwMode="auto">
          <a:xfrm>
            <a:off x="1382713" y="1998663"/>
            <a:ext cx="6292850" cy="2489200"/>
          </a:xfrm>
          <a:prstGeom prst="rect">
            <a:avLst/>
          </a:prstGeom>
          <a:gradFill rotWithShape="0">
            <a:gsLst>
              <a:gs pos="0">
                <a:srgbClr val="006699">
                  <a:gamma/>
                  <a:shade val="46275"/>
                  <a:invGamma/>
                </a:srgbClr>
              </a:gs>
              <a:gs pos="50000">
                <a:srgbClr val="006699"/>
              </a:gs>
              <a:gs pos="100000">
                <a:srgbClr val="006699">
                  <a:gamma/>
                  <a:shade val="46275"/>
                  <a:invGamma/>
                </a:srgbClr>
              </a:gs>
            </a:gsLst>
            <a:lin ang="5400000" scaled="1"/>
          </a:gradFill>
          <a:ln w="6350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en-US"/>
          </a:p>
        </p:txBody>
      </p:sp>
      <p:sp>
        <p:nvSpPr>
          <p:cNvPr id="209923" name="Rectangle 3"/>
          <p:cNvSpPr>
            <a:spLocks noChangeArrowheads="1"/>
          </p:cNvSpPr>
          <p:nvPr/>
        </p:nvSpPr>
        <p:spPr bwMode="auto">
          <a:xfrm>
            <a:off x="685800" y="330200"/>
            <a:ext cx="7772400" cy="4714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pPr>
              <a:lnSpc>
                <a:spcPct val="90000"/>
              </a:lnSpc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Difference Between Two Population Means:</a:t>
            </a:r>
          </a:p>
          <a:p>
            <a:pPr>
              <a:lnSpc>
                <a:spcPct val="90000"/>
              </a:lnSpc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 sz="2800" i="1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Symbol" pitchFamily="18" charset="2"/>
              </a:rPr>
              <a:t>s</a:t>
            </a:r>
            <a:r>
              <a:rPr lang="en-US" sz="2800" baseline="-250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1</a:t>
            </a:r>
            <a:r>
              <a:rPr lang="en-US"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and </a:t>
            </a:r>
            <a:r>
              <a:rPr lang="en-US" sz="2800" i="1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Symbol" pitchFamily="18" charset="2"/>
              </a:rPr>
              <a:t>s</a:t>
            </a:r>
            <a:r>
              <a:rPr lang="en-US" sz="2800" baseline="-250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2</a:t>
            </a:r>
            <a:r>
              <a:rPr lang="en-US"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Unknown</a:t>
            </a:r>
          </a:p>
        </p:txBody>
      </p:sp>
      <p:sp>
        <p:nvSpPr>
          <p:cNvPr id="209924" name="Rectangle 4"/>
          <p:cNvSpPr>
            <a:spLocks noChangeArrowheads="1"/>
          </p:cNvSpPr>
          <p:nvPr/>
        </p:nvSpPr>
        <p:spPr bwMode="auto">
          <a:xfrm>
            <a:off x="695325" y="1150938"/>
            <a:ext cx="7939088" cy="5334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342900" indent="-342900" algn="l">
              <a:lnSpc>
                <a:spcPct val="90000"/>
              </a:lnSpc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Char char="n"/>
            </a:pPr>
            <a:r>
              <a:rPr lang="en-US" sz="24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Example:  Specific Motors</a:t>
            </a:r>
          </a:p>
        </p:txBody>
      </p:sp>
      <p:sp>
        <p:nvSpPr>
          <p:cNvPr id="209925" name="Text Box 5"/>
          <p:cNvSpPr txBox="1">
            <a:spLocks noChangeArrowheads="1"/>
          </p:cNvSpPr>
          <p:nvPr/>
        </p:nvSpPr>
        <p:spPr bwMode="auto">
          <a:xfrm>
            <a:off x="5002213" y="3024188"/>
            <a:ext cx="1808162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Sample Size</a:t>
            </a:r>
          </a:p>
        </p:txBody>
      </p:sp>
      <p:sp>
        <p:nvSpPr>
          <p:cNvPr id="209926" name="Text Box 6"/>
          <p:cNvSpPr txBox="1">
            <a:spLocks noChangeArrowheads="1"/>
          </p:cNvSpPr>
          <p:nvPr/>
        </p:nvSpPr>
        <p:spPr bwMode="auto">
          <a:xfrm>
            <a:off x="4987925" y="3462338"/>
            <a:ext cx="202565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Sample Mean</a:t>
            </a:r>
          </a:p>
        </p:txBody>
      </p:sp>
      <p:sp>
        <p:nvSpPr>
          <p:cNvPr id="209927" name="Text Box 7"/>
          <p:cNvSpPr txBox="1">
            <a:spLocks noChangeArrowheads="1"/>
          </p:cNvSpPr>
          <p:nvPr/>
        </p:nvSpPr>
        <p:spPr bwMode="auto">
          <a:xfrm>
            <a:off x="5022850" y="3900488"/>
            <a:ext cx="24892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Sample Std. Dev.</a:t>
            </a:r>
          </a:p>
        </p:txBody>
      </p:sp>
      <p:sp>
        <p:nvSpPr>
          <p:cNvPr id="209928" name="Text Box 8"/>
          <p:cNvSpPr txBox="1">
            <a:spLocks noChangeArrowheads="1"/>
          </p:cNvSpPr>
          <p:nvPr/>
        </p:nvSpPr>
        <p:spPr bwMode="auto">
          <a:xfrm>
            <a:off x="1430338" y="2205038"/>
            <a:ext cx="1597025" cy="8223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Sample #1</a:t>
            </a:r>
          </a:p>
          <a:p>
            <a:r>
              <a:rPr lang="en-US" sz="2400" u="sng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M Cars</a:t>
            </a:r>
          </a:p>
        </p:txBody>
      </p:sp>
      <p:sp>
        <p:nvSpPr>
          <p:cNvPr id="209929" name="Text Box 9"/>
          <p:cNvSpPr txBox="1">
            <a:spLocks noChangeArrowheads="1"/>
          </p:cNvSpPr>
          <p:nvPr/>
        </p:nvSpPr>
        <p:spPr bwMode="auto">
          <a:xfrm>
            <a:off x="3240088" y="2205038"/>
            <a:ext cx="1597025" cy="8223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Sample #2</a:t>
            </a:r>
          </a:p>
          <a:p>
            <a:r>
              <a:rPr lang="en-US" sz="2400" u="sng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J Cars</a:t>
            </a:r>
          </a:p>
        </p:txBody>
      </p:sp>
      <p:sp>
        <p:nvSpPr>
          <p:cNvPr id="209930" name="Text Box 10"/>
          <p:cNvSpPr txBox="1">
            <a:spLocks noChangeArrowheads="1"/>
          </p:cNvSpPr>
          <p:nvPr/>
        </p:nvSpPr>
        <p:spPr bwMode="auto">
          <a:xfrm>
            <a:off x="1563688" y="3024188"/>
            <a:ext cx="3082925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 24 cars	 </a:t>
            </a: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2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8 cars</a:t>
            </a:r>
          </a:p>
        </p:txBody>
      </p:sp>
      <p:sp>
        <p:nvSpPr>
          <p:cNvPr id="209931" name="Text Box 11"/>
          <p:cNvSpPr txBox="1">
            <a:spLocks noChangeArrowheads="1"/>
          </p:cNvSpPr>
          <p:nvPr/>
        </p:nvSpPr>
        <p:spPr bwMode="auto">
          <a:xfrm>
            <a:off x="1571625" y="3462338"/>
            <a:ext cx="318135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29.8 mpg       27.3 mpg</a:t>
            </a:r>
          </a:p>
        </p:txBody>
      </p:sp>
      <p:sp>
        <p:nvSpPr>
          <p:cNvPr id="209932" name="Text Box 12"/>
          <p:cNvSpPr txBox="1">
            <a:spLocks noChangeArrowheads="1"/>
          </p:cNvSpPr>
          <p:nvPr/>
        </p:nvSpPr>
        <p:spPr bwMode="auto">
          <a:xfrm>
            <a:off x="1571625" y="3900488"/>
            <a:ext cx="318135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2.56 mpg       1.81 mpg</a:t>
            </a:r>
          </a:p>
        </p:txBody>
      </p:sp>
      <p:sp>
        <p:nvSpPr>
          <p:cNvPr id="209933" name="AutoShape 13"/>
          <p:cNvSpPr>
            <a:spLocks noChangeArrowheads="1"/>
          </p:cNvSpPr>
          <p:nvPr/>
        </p:nvSpPr>
        <p:spPr bwMode="auto">
          <a:xfrm rot="5400000">
            <a:off x="1038225" y="3175000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209934" name="AutoShape 14"/>
          <p:cNvSpPr>
            <a:spLocks noChangeArrowheads="1"/>
          </p:cNvSpPr>
          <p:nvPr/>
        </p:nvSpPr>
        <p:spPr bwMode="auto">
          <a:xfrm rot="5400000">
            <a:off x="1038225" y="3594100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209935" name="AutoShape 15"/>
          <p:cNvSpPr>
            <a:spLocks noChangeArrowheads="1"/>
          </p:cNvSpPr>
          <p:nvPr/>
        </p:nvSpPr>
        <p:spPr bwMode="auto">
          <a:xfrm rot="5400000">
            <a:off x="1038225" y="4051300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209936" name="AutoShape 16"/>
          <p:cNvSpPr>
            <a:spLocks noChangeArrowheads="1"/>
          </p:cNvSpPr>
          <p:nvPr/>
        </p:nvSpPr>
        <p:spPr bwMode="auto">
          <a:xfrm rot="5400000">
            <a:off x="1038225" y="2336800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9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20993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099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9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099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2" presetClass="entr" presetSubtype="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9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6" dur="500"/>
                                        <p:tgtEl>
                                          <p:spTgt spid="2099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000"/>
                            </p:stCondLst>
                            <p:childTnLst>
                              <p:par>
                                <p:cTn id="18" presetID="12" presetClass="entr" presetSubtype="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9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20" dur="500"/>
                                        <p:tgtEl>
                                          <p:spTgt spid="2099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3500"/>
                            </p:stCondLst>
                            <p:childTnLst>
                              <p:par>
                                <p:cTn id="22" presetID="12" presetClass="entr" presetSubtype="8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9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24" dur="500"/>
                                        <p:tgtEl>
                                          <p:spTgt spid="20993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099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9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29" dur="500"/>
                                        <p:tgtEl>
                                          <p:spTgt spid="2099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500"/>
                            </p:stCondLst>
                            <p:childTnLst>
                              <p:par>
                                <p:cTn id="31" presetID="1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9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33" dur="500"/>
                                        <p:tgtEl>
                                          <p:spTgt spid="2099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000"/>
                            </p:stCondLst>
                            <p:childTnLst>
                              <p:par>
                                <p:cTn id="35" presetID="1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9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37" dur="500"/>
                                        <p:tgtEl>
                                          <p:spTgt spid="20993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099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9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42" dur="500"/>
                                        <p:tgtEl>
                                          <p:spTgt spid="2099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500"/>
                            </p:stCondLst>
                            <p:childTnLst>
                              <p:par>
                                <p:cTn id="44" presetID="1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9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46" dur="500"/>
                                        <p:tgtEl>
                                          <p:spTgt spid="2099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2000"/>
                            </p:stCondLst>
                            <p:childTnLst>
                              <p:par>
                                <p:cTn id="48" presetID="1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9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50" dur="500"/>
                                        <p:tgtEl>
                                          <p:spTgt spid="20993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099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9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55" dur="500"/>
                                        <p:tgtEl>
                                          <p:spTgt spid="2099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500"/>
                            </p:stCondLst>
                            <p:childTnLst>
                              <p:par>
                                <p:cTn id="57" presetID="1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9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59" dur="500"/>
                                        <p:tgtEl>
                                          <p:spTgt spid="2099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9922" grpId="0" animBg="1"/>
      <p:bldP spid="209925" grpId="0" autoUpdateAnimBg="0"/>
      <p:bldP spid="209926" grpId="0" autoUpdateAnimBg="0"/>
      <p:bldP spid="209927" grpId="0" autoUpdateAnimBg="0"/>
      <p:bldP spid="209928" grpId="0" autoUpdateAnimBg="0"/>
      <p:bldP spid="209929" grpId="0" autoUpdateAnimBg="0"/>
      <p:bldP spid="209930" grpId="0" autoUpdateAnimBg="0"/>
      <p:bldP spid="209931" grpId="0" autoUpdateAnimBg="0"/>
      <p:bldP spid="209932" grpId="0" autoUpdateAnimBg="0"/>
      <p:bldP spid="209933" grpId="0" animBg="1"/>
      <p:bldP spid="209934" grpId="0" animBg="1"/>
      <p:bldP spid="209935" grpId="0" animBg="1"/>
      <p:bldP spid="209936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6354" name="Rectangle 2"/>
          <p:cNvSpPr>
            <a:spLocks noChangeArrowheads="1"/>
          </p:cNvSpPr>
          <p:nvPr/>
        </p:nvSpPr>
        <p:spPr bwMode="auto">
          <a:xfrm>
            <a:off x="685800" y="330200"/>
            <a:ext cx="7772400" cy="4714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pPr>
              <a:lnSpc>
                <a:spcPct val="90000"/>
              </a:lnSpc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Difference Between Two Population Means:</a:t>
            </a:r>
          </a:p>
          <a:p>
            <a:pPr>
              <a:lnSpc>
                <a:spcPct val="90000"/>
              </a:lnSpc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 sz="2800" i="1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Symbol" pitchFamily="18" charset="2"/>
              </a:rPr>
              <a:t>s</a:t>
            </a:r>
            <a:r>
              <a:rPr lang="en-US" sz="2800" baseline="-250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1</a:t>
            </a:r>
            <a:r>
              <a:rPr lang="en-US"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and </a:t>
            </a:r>
            <a:r>
              <a:rPr lang="en-US" sz="2800" i="1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Symbol" pitchFamily="18" charset="2"/>
              </a:rPr>
              <a:t>s</a:t>
            </a:r>
            <a:r>
              <a:rPr lang="en-US" sz="2800" baseline="-250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2</a:t>
            </a:r>
            <a:r>
              <a:rPr lang="en-US"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Unknown</a:t>
            </a:r>
          </a:p>
        </p:txBody>
      </p:sp>
      <p:sp>
        <p:nvSpPr>
          <p:cNvPr id="356448" name="Text Box 96"/>
          <p:cNvSpPr txBox="1">
            <a:spLocks noChangeArrowheads="1"/>
          </p:cNvSpPr>
          <p:nvPr/>
        </p:nvSpPr>
        <p:spPr bwMode="auto">
          <a:xfrm>
            <a:off x="993775" y="1595438"/>
            <a:ext cx="7672388" cy="134806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     Let us develop a 90% confidence interval estimate </a:t>
            </a:r>
          </a:p>
          <a:p>
            <a:pPr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of the difference between the mpg performances of</a:t>
            </a:r>
          </a:p>
          <a:p>
            <a:pPr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the two models of automobile.</a:t>
            </a:r>
          </a:p>
        </p:txBody>
      </p:sp>
      <p:sp>
        <p:nvSpPr>
          <p:cNvPr id="356449" name="AutoShape 97"/>
          <p:cNvSpPr>
            <a:spLocks noChangeArrowheads="1"/>
          </p:cNvSpPr>
          <p:nvPr/>
        </p:nvSpPr>
        <p:spPr bwMode="auto">
          <a:xfrm rot="5400000">
            <a:off x="752475" y="1746250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356450" name="Rectangle 98"/>
          <p:cNvSpPr>
            <a:spLocks noChangeArrowheads="1"/>
          </p:cNvSpPr>
          <p:nvPr/>
        </p:nvSpPr>
        <p:spPr bwMode="auto">
          <a:xfrm>
            <a:off x="695325" y="1150938"/>
            <a:ext cx="7939088" cy="5334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342900" indent="-342900" algn="l">
              <a:lnSpc>
                <a:spcPct val="90000"/>
              </a:lnSpc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Char char="n"/>
            </a:pPr>
            <a:r>
              <a:rPr lang="en-US" sz="24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Example:  Specific Motors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64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35644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564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64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564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6448" grpId="0" autoUpdateAnimBg="0"/>
      <p:bldP spid="356449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946" name="Text Box 2"/>
          <p:cNvSpPr txBox="1">
            <a:spLocks noChangeArrowheads="1"/>
          </p:cNvSpPr>
          <p:nvPr/>
        </p:nvSpPr>
        <p:spPr bwMode="auto">
          <a:xfrm>
            <a:off x="1879600" y="1173163"/>
            <a:ext cx="3640138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Point estimate of </a:t>
            </a: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  <a:latin typeface="Symbol" pitchFamily="18" charset="2"/>
              </a:rPr>
              <a:t></a:t>
            </a:r>
            <a:r>
              <a:rPr lang="en-US" sz="2400" baseline="-250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1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Symbol" pitchFamily="18" charset="2"/>
              </a:rPr>
              <a:t>-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</a:t>
            </a: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  <a:latin typeface="Symbol" pitchFamily="18" charset="2"/>
              </a:rPr>
              <a:t></a:t>
            </a:r>
            <a:r>
              <a:rPr lang="en-US" sz="2400" baseline="-250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2 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=</a:t>
            </a:r>
          </a:p>
        </p:txBody>
      </p:sp>
      <p:graphicFrame>
        <p:nvGraphicFramePr>
          <p:cNvPr id="210947" name="Object 3">
            <a:hlinkClick r:id="" action="ppaction://ole?verb=0"/>
          </p:cNvPr>
          <p:cNvGraphicFramePr>
            <a:graphicFrameLocks/>
          </p:cNvGraphicFramePr>
          <p:nvPr/>
        </p:nvGraphicFramePr>
        <p:xfrm>
          <a:off x="5534025" y="1238250"/>
          <a:ext cx="674688" cy="360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0954" name="Equation" r:id="rId4" imgW="798480" imgH="341280" progId="Equation.DSMT4">
                  <p:embed/>
                </p:oleObj>
              </mc:Choice>
              <mc:Fallback>
                <p:oleObj name="Equation" r:id="rId4" imgW="798480" imgH="341280" progId="Equation.DSMT4">
                  <p:embed/>
                  <p:pic>
                    <p:nvPicPr>
                      <p:cNvPr id="0" name="Picture 3"/>
                      <p:cNvPicPr>
                        <a:picLocks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34025" y="1238250"/>
                        <a:ext cx="674688" cy="3603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>
                        <a:outerShdw dist="17961" dir="2700000" algn="ctr" rotWithShape="0">
                          <a:srgbClr val="000000"/>
                        </a:outerShdw>
                      </a:effectLst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0948" name="Rectangle 4"/>
          <p:cNvSpPr>
            <a:spLocks noChangeArrowheads="1"/>
          </p:cNvSpPr>
          <p:nvPr/>
        </p:nvSpPr>
        <p:spPr bwMode="auto">
          <a:xfrm>
            <a:off x="685800" y="234950"/>
            <a:ext cx="7772400" cy="6683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r>
              <a:rPr lang="en-US"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Point Estimate of </a:t>
            </a:r>
            <a:r>
              <a:rPr lang="en-US" sz="2800" i="1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Symbol" pitchFamily="18" charset="2"/>
              </a:rPr>
              <a:t>m</a:t>
            </a:r>
            <a:r>
              <a:rPr lang="en-US" sz="2800" baseline="-250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1</a:t>
            </a:r>
            <a:r>
              <a:rPr lang="en-US"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</a:t>
            </a:r>
            <a:r>
              <a:rPr lang="en-US"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Symbol" pitchFamily="18" charset="2"/>
              </a:rPr>
              <a:t>-</a:t>
            </a:r>
            <a:r>
              <a:rPr lang="en-US"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</a:t>
            </a:r>
            <a:r>
              <a:rPr lang="en-US" sz="2800" i="1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Symbol" pitchFamily="18" charset="2"/>
              </a:rPr>
              <a:t>m</a:t>
            </a:r>
            <a:r>
              <a:rPr lang="en-US" sz="2800" baseline="-250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2</a:t>
            </a:r>
            <a:endParaRPr lang="en-US" sz="2800">
              <a:solidFill>
                <a:srgbClr val="66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Book Antiqua" pitchFamily="18" charset="0"/>
            </a:endParaRPr>
          </a:p>
        </p:txBody>
      </p:sp>
      <p:sp>
        <p:nvSpPr>
          <p:cNvPr id="211041" name="Text Box 97"/>
          <p:cNvSpPr txBox="1">
            <a:spLocks noChangeArrowheads="1"/>
          </p:cNvSpPr>
          <p:nvPr/>
        </p:nvSpPr>
        <p:spPr bwMode="auto">
          <a:xfrm>
            <a:off x="1804988" y="2890838"/>
            <a:ext cx="5719762" cy="20637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where:</a:t>
            </a:r>
          </a:p>
          <a:p>
            <a:pPr algn="l">
              <a:lnSpc>
                <a:spcPct val="90000"/>
              </a:lnSpc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  <a:latin typeface="Symbol" pitchFamily="18" charset="2"/>
              </a:rPr>
              <a:t>	</a:t>
            </a:r>
            <a:r>
              <a:rPr lang="en-US" sz="2400" baseline="-250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1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= mean miles-per-gallon for the</a:t>
            </a:r>
          </a:p>
          <a:p>
            <a:pPr algn="l">
              <a:lnSpc>
                <a:spcPct val="90000"/>
              </a:lnSpc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	        population of M cars</a:t>
            </a:r>
          </a:p>
          <a:p>
            <a:pPr algn="l">
              <a:lnSpc>
                <a:spcPct val="90000"/>
              </a:lnSpc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	</a:t>
            </a: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  <a:latin typeface="Symbol" pitchFamily="18" charset="2"/>
              </a:rPr>
              <a:t></a:t>
            </a:r>
            <a:r>
              <a:rPr lang="en-US" sz="2400" baseline="-250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2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= mean miles-per-gallon for the</a:t>
            </a:r>
          </a:p>
          <a:p>
            <a:pPr algn="l">
              <a:lnSpc>
                <a:spcPct val="90000"/>
              </a:lnSpc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	        population of J cars</a:t>
            </a:r>
          </a:p>
        </p:txBody>
      </p:sp>
      <p:sp>
        <p:nvSpPr>
          <p:cNvPr id="211042" name="Oval 98"/>
          <p:cNvSpPr>
            <a:spLocks noChangeArrowheads="1"/>
          </p:cNvSpPr>
          <p:nvPr/>
        </p:nvSpPr>
        <p:spPr bwMode="auto">
          <a:xfrm>
            <a:off x="5467350" y="2228850"/>
            <a:ext cx="1504950" cy="590550"/>
          </a:xfrm>
          <a:prstGeom prst="ellipse">
            <a:avLst/>
          </a:prstGeom>
          <a:noFill/>
          <a:ln w="28575">
            <a:solidFill>
              <a:srgbClr val="66FF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1043" name="AutoShape 99"/>
          <p:cNvSpPr>
            <a:spLocks noChangeArrowheads="1"/>
          </p:cNvSpPr>
          <p:nvPr/>
        </p:nvSpPr>
        <p:spPr bwMode="auto">
          <a:xfrm rot="5400000">
            <a:off x="1647825" y="1308100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211044" name="Text Box 100"/>
          <p:cNvSpPr txBox="1">
            <a:spLocks noChangeArrowheads="1"/>
          </p:cNvSpPr>
          <p:nvPr/>
        </p:nvSpPr>
        <p:spPr bwMode="auto">
          <a:xfrm>
            <a:off x="5175250" y="1728788"/>
            <a:ext cx="17653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= 29.8 - 27.3</a:t>
            </a:r>
          </a:p>
        </p:txBody>
      </p:sp>
      <p:sp>
        <p:nvSpPr>
          <p:cNvPr id="211045" name="Text Box 101"/>
          <p:cNvSpPr txBox="1">
            <a:spLocks noChangeArrowheads="1"/>
          </p:cNvSpPr>
          <p:nvPr/>
        </p:nvSpPr>
        <p:spPr bwMode="auto">
          <a:xfrm>
            <a:off x="5181600" y="2281238"/>
            <a:ext cx="16764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=   2.5 mpg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0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21104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110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9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2" dur="500"/>
                                        <p:tgtEl>
                                          <p:spTgt spid="2109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2" presetClass="entr" presetSubtype="8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9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6" dur="500"/>
                                        <p:tgtEl>
                                          <p:spTgt spid="2109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000"/>
                            </p:stCondLst>
                            <p:childTnLst>
                              <p:par>
                                <p:cTn id="18" presetID="12" presetClass="entr" presetSubtype="8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0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20" dur="500"/>
                                        <p:tgtEl>
                                          <p:spTgt spid="2110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4500"/>
                            </p:stCondLst>
                            <p:childTnLst>
                              <p:par>
                                <p:cTn id="22" presetID="12" presetClass="entr" presetSubtype="1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0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24" dur="500"/>
                                        <p:tgtEl>
                                          <p:spTgt spid="2110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7000"/>
                            </p:stCondLst>
                            <p:childTnLst>
                              <p:par>
                                <p:cTn id="26" presetID="16" presetClass="entr" presetSubtype="2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0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2110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8500"/>
                            </p:stCondLst>
                            <p:childTnLst>
                              <p:par>
                                <p:cTn id="30" presetID="3" presetClass="entr" presetSubtype="1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0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2110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0946" grpId="0" autoUpdateAnimBg="0"/>
      <p:bldP spid="211041" grpId="0" autoUpdateAnimBg="0"/>
      <p:bldP spid="211042" grpId="0" animBg="1"/>
      <p:bldP spid="211043" grpId="0" animBg="1"/>
      <p:bldP spid="211044" grpId="0" autoUpdateAnimBg="0"/>
      <p:bldP spid="211045" grpId="0" autoUpdateAnimBg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4398" name="Rectangle 94"/>
          <p:cNvSpPr>
            <a:spLocks noChangeArrowheads="1"/>
          </p:cNvSpPr>
          <p:nvPr/>
        </p:nvSpPr>
        <p:spPr bwMode="auto">
          <a:xfrm>
            <a:off x="685800" y="63500"/>
            <a:ext cx="7772400" cy="9842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r>
              <a:rPr lang="en-US"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Interval Estimation of </a:t>
            </a:r>
            <a:r>
              <a:rPr lang="en-US" sz="2800" i="1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Symbol" pitchFamily="18" charset="2"/>
              </a:rPr>
              <a:t>m</a:t>
            </a:r>
            <a:r>
              <a:rPr lang="en-US" sz="2800" baseline="-250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1</a:t>
            </a:r>
            <a:r>
              <a:rPr lang="en-US"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</a:t>
            </a:r>
            <a:r>
              <a:rPr lang="en-US"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Symbol" pitchFamily="18" charset="2"/>
              </a:rPr>
              <a:t>-</a:t>
            </a:r>
            <a:r>
              <a:rPr lang="en-US"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</a:t>
            </a:r>
            <a:r>
              <a:rPr lang="en-US" sz="2800" i="1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Symbol" pitchFamily="18" charset="2"/>
              </a:rPr>
              <a:t>m</a:t>
            </a:r>
            <a:r>
              <a:rPr lang="en-US" sz="2800" baseline="-250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2</a:t>
            </a:r>
            <a:r>
              <a:rPr lang="en-US"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:</a:t>
            </a:r>
            <a:br>
              <a:rPr lang="en-US"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</a:br>
            <a:r>
              <a:rPr lang="en-US" sz="2800" i="1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Symbol" pitchFamily="18" charset="2"/>
              </a:rPr>
              <a:t>s</a:t>
            </a:r>
            <a:r>
              <a:rPr lang="en-US" sz="2800" baseline="-250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1</a:t>
            </a:r>
            <a:r>
              <a:rPr lang="en-US"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and </a:t>
            </a:r>
            <a:r>
              <a:rPr lang="en-US" sz="2800" i="1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Symbol" pitchFamily="18" charset="2"/>
              </a:rPr>
              <a:t>s</a:t>
            </a:r>
            <a:r>
              <a:rPr lang="en-US" sz="2800" baseline="-250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2</a:t>
            </a:r>
            <a:r>
              <a:rPr lang="en-US"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Unknown</a:t>
            </a:r>
          </a:p>
        </p:txBody>
      </p:sp>
      <p:sp>
        <p:nvSpPr>
          <p:cNvPr id="354399" name="Text Box 95"/>
          <p:cNvSpPr txBox="1">
            <a:spLocks noChangeArrowheads="1"/>
          </p:cNvSpPr>
          <p:nvPr/>
        </p:nvSpPr>
        <p:spPr bwMode="auto">
          <a:xfrm>
            <a:off x="1255713" y="1176338"/>
            <a:ext cx="49403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The degrees of freedom for </a:t>
            </a: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t</a:t>
            </a:r>
            <a:r>
              <a:rPr lang="en-US" sz="2400" i="1" baseline="-25000">
                <a:effectLst>
                  <a:outerShdw blurRad="38100" dist="38100" dir="2700000" algn="tl">
                    <a:srgbClr val="000000"/>
                  </a:outerShdw>
                </a:effectLst>
                <a:latin typeface="Symbol" pitchFamily="18" charset="2"/>
              </a:rPr>
              <a:t>a</a:t>
            </a:r>
            <a:r>
              <a:rPr lang="en-US" sz="2400" baseline="-250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/2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are:</a:t>
            </a:r>
          </a:p>
        </p:txBody>
      </p:sp>
      <p:graphicFrame>
        <p:nvGraphicFramePr>
          <p:cNvPr id="354400" name="Object 96">
            <a:hlinkClick r:id="" action="ppaction://ole?verb=0"/>
          </p:cNvPr>
          <p:cNvGraphicFramePr>
            <a:graphicFrameLocks/>
          </p:cNvGraphicFramePr>
          <p:nvPr/>
        </p:nvGraphicFramePr>
        <p:xfrm>
          <a:off x="1395413" y="1714500"/>
          <a:ext cx="6732587" cy="2060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4407" name="Equation" r:id="rId4" imgW="3454200" imgH="965160" progId="Equation.DSMT4">
                  <p:embed/>
                </p:oleObj>
              </mc:Choice>
              <mc:Fallback>
                <p:oleObj name="Equation" r:id="rId4" imgW="3454200" imgH="965160" progId="Equation.DSMT4">
                  <p:embed/>
                  <p:pic>
                    <p:nvPicPr>
                      <p:cNvPr id="0" name="Picture 96"/>
                      <p:cNvPicPr>
                        <a:picLocks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95413" y="1714500"/>
                        <a:ext cx="6732587" cy="20605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>
                        <a:outerShdw dist="17961" dir="2700000" algn="ctr" rotWithShape="0">
                          <a:srgbClr val="000000"/>
                        </a:outerShdw>
                      </a:effectLst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54401" name="AutoShape 97"/>
          <p:cNvSpPr>
            <a:spLocks noChangeArrowheads="1"/>
          </p:cNvSpPr>
          <p:nvPr/>
        </p:nvSpPr>
        <p:spPr bwMode="auto">
          <a:xfrm rot="5400000">
            <a:off x="1000125" y="1308100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354402" name="Text Box 98"/>
          <p:cNvSpPr txBox="1">
            <a:spLocks noChangeArrowheads="1"/>
          </p:cNvSpPr>
          <p:nvPr/>
        </p:nvSpPr>
        <p:spPr bwMode="auto">
          <a:xfrm>
            <a:off x="1255713" y="4125913"/>
            <a:ext cx="5507037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With </a:t>
            </a: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  <a:latin typeface="Symbol" pitchFamily="18" charset="2"/>
              </a:rPr>
              <a:t>a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/2 = .05 and </a:t>
            </a: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df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= 24, </a:t>
            </a: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t</a:t>
            </a:r>
            <a:r>
              <a:rPr lang="en-US" sz="2400" i="1" baseline="-25000">
                <a:effectLst>
                  <a:outerShdw blurRad="38100" dist="38100" dir="2700000" algn="tl">
                    <a:srgbClr val="000000"/>
                  </a:outerShdw>
                </a:effectLst>
                <a:latin typeface="Symbol" pitchFamily="18" charset="2"/>
              </a:rPr>
              <a:t>a</a:t>
            </a:r>
            <a:r>
              <a:rPr lang="en-US" sz="2400" baseline="-250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/2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=   1.711</a:t>
            </a:r>
          </a:p>
        </p:txBody>
      </p:sp>
      <p:sp>
        <p:nvSpPr>
          <p:cNvPr id="354403" name="AutoShape 99"/>
          <p:cNvSpPr>
            <a:spLocks noChangeArrowheads="1"/>
          </p:cNvSpPr>
          <p:nvPr/>
        </p:nvSpPr>
        <p:spPr bwMode="auto">
          <a:xfrm rot="5400000">
            <a:off x="1000125" y="4260850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354404" name="Oval 100"/>
          <p:cNvSpPr>
            <a:spLocks noChangeArrowheads="1"/>
          </p:cNvSpPr>
          <p:nvPr/>
        </p:nvSpPr>
        <p:spPr bwMode="auto">
          <a:xfrm>
            <a:off x="5835650" y="4083050"/>
            <a:ext cx="971550" cy="533400"/>
          </a:xfrm>
          <a:prstGeom prst="ellipse">
            <a:avLst/>
          </a:prstGeom>
          <a:noFill/>
          <a:ln w="28575">
            <a:solidFill>
              <a:srgbClr val="66FF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54405" name="Oval 101"/>
          <p:cNvSpPr>
            <a:spLocks noChangeArrowheads="1"/>
          </p:cNvSpPr>
          <p:nvPr/>
        </p:nvSpPr>
        <p:spPr bwMode="auto">
          <a:xfrm>
            <a:off x="7620000" y="2476500"/>
            <a:ext cx="666750" cy="457200"/>
          </a:xfrm>
          <a:prstGeom prst="ellipse">
            <a:avLst/>
          </a:prstGeom>
          <a:noFill/>
          <a:ln w="28575">
            <a:solidFill>
              <a:srgbClr val="66FF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44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35440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544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43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2" dur="500"/>
                                        <p:tgtEl>
                                          <p:spTgt spid="3543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3" presetClass="entr" presetSubtype="272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44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544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544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3000"/>
                            </p:stCondLst>
                            <p:childTnLst>
                              <p:par>
                                <p:cTn id="19" presetID="16" presetClass="entr" presetSubtype="21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44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3544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500"/>
                            </p:stCondLst>
                            <p:childTnLst>
                              <p:par>
                                <p:cTn id="23" presetID="12" presetClass="entr" presetSubtype="8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44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25" dur="500"/>
                                        <p:tgtEl>
                                          <p:spTgt spid="35440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544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44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30" dur="500"/>
                                        <p:tgtEl>
                                          <p:spTgt spid="3544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16" presetClass="entr" presetSubtype="21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44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3544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4399" grpId="0" autoUpdateAnimBg="0"/>
      <p:bldP spid="354401" grpId="0" animBg="1"/>
      <p:bldP spid="354402" grpId="0" autoUpdateAnimBg="0"/>
      <p:bldP spid="354403" grpId="0" animBg="1"/>
      <p:bldP spid="354404" grpId="0" animBg="1"/>
      <p:bldP spid="354405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093" name="Rectangle 101"/>
          <p:cNvSpPr>
            <a:spLocks noChangeArrowheads="1"/>
          </p:cNvSpPr>
          <p:nvPr/>
        </p:nvSpPr>
        <p:spPr bwMode="auto">
          <a:xfrm>
            <a:off x="685800" y="63500"/>
            <a:ext cx="7772400" cy="9842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r>
              <a:rPr lang="en-US"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Interval Estimation of </a:t>
            </a:r>
            <a:r>
              <a:rPr lang="en-US" sz="2800" i="1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Symbol" pitchFamily="18" charset="2"/>
              </a:rPr>
              <a:t>m</a:t>
            </a:r>
            <a:r>
              <a:rPr lang="en-US" sz="2800" baseline="-250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1</a:t>
            </a:r>
            <a:r>
              <a:rPr lang="en-US"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</a:t>
            </a:r>
            <a:r>
              <a:rPr lang="en-US"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Symbol" pitchFamily="18" charset="2"/>
              </a:rPr>
              <a:t>-</a:t>
            </a:r>
            <a:r>
              <a:rPr lang="en-US"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</a:t>
            </a:r>
            <a:r>
              <a:rPr lang="en-US" sz="2800" i="1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Symbol" pitchFamily="18" charset="2"/>
              </a:rPr>
              <a:t>m</a:t>
            </a:r>
            <a:r>
              <a:rPr lang="en-US" sz="2800" baseline="-250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2</a:t>
            </a:r>
            <a:r>
              <a:rPr lang="en-US"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:</a:t>
            </a:r>
            <a:br>
              <a:rPr lang="en-US"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</a:br>
            <a:r>
              <a:rPr lang="en-US" sz="2800" i="1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Symbol" pitchFamily="18" charset="2"/>
              </a:rPr>
              <a:t>s</a:t>
            </a:r>
            <a:r>
              <a:rPr lang="en-US" sz="2800" baseline="-250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1</a:t>
            </a:r>
            <a:r>
              <a:rPr lang="en-US"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and </a:t>
            </a:r>
            <a:r>
              <a:rPr lang="en-US" sz="2800" i="1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Symbol" pitchFamily="18" charset="2"/>
              </a:rPr>
              <a:t>s</a:t>
            </a:r>
            <a:r>
              <a:rPr lang="en-US" sz="2800" baseline="-250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2</a:t>
            </a:r>
            <a:r>
              <a:rPr lang="en-US"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Unknown</a:t>
            </a:r>
          </a:p>
        </p:txBody>
      </p:sp>
      <p:graphicFrame>
        <p:nvGraphicFramePr>
          <p:cNvPr id="213094" name="Object 102">
            <a:hlinkClick r:id="" action="ppaction://ole?verb=0"/>
          </p:cNvPr>
          <p:cNvGraphicFramePr>
            <a:graphicFrameLocks/>
          </p:cNvGraphicFramePr>
          <p:nvPr/>
        </p:nvGraphicFramePr>
        <p:xfrm>
          <a:off x="1125538" y="1360488"/>
          <a:ext cx="7485062" cy="10429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3101" name="Equation" r:id="rId4" imgW="3924000" imgH="495000" progId="Equation.DSMT4">
                  <p:embed/>
                </p:oleObj>
              </mc:Choice>
              <mc:Fallback>
                <p:oleObj name="Equation" r:id="rId4" imgW="3924000" imgH="495000" progId="Equation.DSMT4">
                  <p:embed/>
                  <p:pic>
                    <p:nvPicPr>
                      <p:cNvPr id="0" name="Picture 102"/>
                      <p:cNvPicPr>
                        <a:picLocks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25538" y="1360488"/>
                        <a:ext cx="7485062" cy="10429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>
                        <a:outerShdw dist="17961" dir="2700000" algn="ctr" rotWithShape="0">
                          <a:srgbClr val="000000"/>
                        </a:outerShdw>
                      </a:effectLst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3095" name="AutoShape 103"/>
          <p:cNvSpPr>
            <a:spLocks noChangeArrowheads="1"/>
          </p:cNvSpPr>
          <p:nvPr/>
        </p:nvSpPr>
        <p:spPr bwMode="auto">
          <a:xfrm rot="5400000">
            <a:off x="714375" y="1765300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213096" name="AutoShape 104"/>
          <p:cNvSpPr>
            <a:spLocks noChangeArrowheads="1"/>
          </p:cNvSpPr>
          <p:nvPr/>
        </p:nvSpPr>
        <p:spPr bwMode="auto">
          <a:xfrm rot="5400000">
            <a:off x="714375" y="2603500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213097" name="AutoShape 105"/>
          <p:cNvSpPr>
            <a:spLocks noChangeArrowheads="1"/>
          </p:cNvSpPr>
          <p:nvPr/>
        </p:nvSpPr>
        <p:spPr bwMode="auto">
          <a:xfrm rot="5400000">
            <a:off x="714375" y="3403600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213098" name="Text Box 106"/>
          <p:cNvSpPr txBox="1">
            <a:spLocks noChangeArrowheads="1"/>
          </p:cNvSpPr>
          <p:nvPr/>
        </p:nvSpPr>
        <p:spPr bwMode="auto">
          <a:xfrm>
            <a:off x="965200" y="3271838"/>
            <a:ext cx="7532688" cy="11874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   We are 90% confident that the difference between</a:t>
            </a:r>
          </a:p>
          <a:p>
            <a:pPr algn="l"/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the miles-per-gallon performances of M cars and J cars</a:t>
            </a:r>
          </a:p>
          <a:p>
            <a:pPr algn="l"/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is 1.431 to 3.569 mpg.</a:t>
            </a:r>
          </a:p>
        </p:txBody>
      </p:sp>
      <p:sp>
        <p:nvSpPr>
          <p:cNvPr id="213099" name="Text Box 107"/>
          <p:cNvSpPr txBox="1">
            <a:spLocks noChangeArrowheads="1"/>
          </p:cNvSpPr>
          <p:nvPr/>
        </p:nvSpPr>
        <p:spPr bwMode="auto">
          <a:xfrm>
            <a:off x="1982788" y="2471738"/>
            <a:ext cx="4897437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2.5 </a:t>
            </a:r>
            <a:r>
              <a:rPr lang="en-US" sz="2400" u="sng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+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1.069  or     1.431 to 3.569 mpg</a:t>
            </a:r>
          </a:p>
        </p:txBody>
      </p:sp>
      <p:sp>
        <p:nvSpPr>
          <p:cNvPr id="213100" name="Oval 108"/>
          <p:cNvSpPr>
            <a:spLocks noChangeArrowheads="1"/>
          </p:cNvSpPr>
          <p:nvPr/>
        </p:nvSpPr>
        <p:spPr bwMode="auto">
          <a:xfrm>
            <a:off x="4019550" y="2381250"/>
            <a:ext cx="3124200" cy="647700"/>
          </a:xfrm>
          <a:prstGeom prst="ellipse">
            <a:avLst/>
          </a:prstGeom>
          <a:noFill/>
          <a:ln w="28575">
            <a:solidFill>
              <a:srgbClr val="66FF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0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21309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130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0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2" dur="500"/>
                                        <p:tgtEl>
                                          <p:spTgt spid="2130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2" presetClass="entr" presetSubtype="8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0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6" dur="500"/>
                                        <p:tgtEl>
                                          <p:spTgt spid="21309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130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21" dur="500"/>
                                        <p:tgtEl>
                                          <p:spTgt spid="213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16" presetClass="entr" presetSubtype="21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213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3000"/>
                            </p:stCondLst>
                            <p:childTnLst>
                              <p:par>
                                <p:cTn id="27" presetID="12" presetClass="entr" presetSubtype="8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0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29" dur="500"/>
                                        <p:tgtEl>
                                          <p:spTgt spid="21309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130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213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3095" grpId="0" animBg="1"/>
      <p:bldP spid="213096" grpId="0" animBg="1"/>
      <p:bldP spid="213097" grpId="0" animBg="1"/>
      <p:bldP spid="213098" grpId="0" autoUpdateAnimBg="0"/>
      <p:bldP spid="213099" grpId="0" autoUpdateAnimBg="0"/>
      <p:bldP spid="213100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4850" name="Rectangle 2"/>
          <p:cNvSpPr>
            <a:spLocks noChangeArrowheads="1"/>
          </p:cNvSpPr>
          <p:nvPr/>
        </p:nvSpPr>
        <p:spPr bwMode="auto">
          <a:xfrm>
            <a:off x="685800" y="47625"/>
            <a:ext cx="7772400" cy="10477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r>
              <a:rPr lang="en-US"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Hypothesis Tests About </a:t>
            </a:r>
            <a:r>
              <a:rPr lang="en-US" sz="2800" i="1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Symbol" pitchFamily="18" charset="2"/>
              </a:rPr>
              <a:t>m</a:t>
            </a:r>
            <a:r>
              <a:rPr lang="en-US" sz="2800" baseline="-250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1</a:t>
            </a:r>
            <a:r>
              <a:rPr lang="en-US"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</a:t>
            </a:r>
            <a:r>
              <a:rPr lang="en-US"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Symbol" pitchFamily="18" charset="2"/>
              </a:rPr>
              <a:t>-</a:t>
            </a:r>
            <a:r>
              <a:rPr lang="en-US"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</a:t>
            </a:r>
            <a:r>
              <a:rPr lang="en-US" sz="2800" i="1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Symbol" pitchFamily="18" charset="2"/>
              </a:rPr>
              <a:t>m</a:t>
            </a:r>
            <a:r>
              <a:rPr lang="en-US" sz="2800" baseline="-250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2</a:t>
            </a:r>
            <a:r>
              <a:rPr lang="en-US"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:</a:t>
            </a:r>
            <a:br>
              <a:rPr lang="en-US"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</a:br>
            <a:r>
              <a:rPr lang="en-US" sz="2800" i="1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Symbol" pitchFamily="18" charset="2"/>
              </a:rPr>
              <a:t>s</a:t>
            </a:r>
            <a:r>
              <a:rPr lang="en-US" sz="2800" baseline="-250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1</a:t>
            </a:r>
            <a:r>
              <a:rPr lang="en-US"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and </a:t>
            </a:r>
            <a:r>
              <a:rPr lang="en-US" sz="2800" i="1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Symbol" pitchFamily="18" charset="2"/>
              </a:rPr>
              <a:t>s</a:t>
            </a:r>
            <a:r>
              <a:rPr lang="en-US" sz="2800" baseline="-250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2</a:t>
            </a:r>
            <a:r>
              <a:rPr lang="en-US"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Unknown</a:t>
            </a:r>
          </a:p>
        </p:txBody>
      </p:sp>
      <p:sp>
        <p:nvSpPr>
          <p:cNvPr id="334851" name="Rectangle 3"/>
          <p:cNvSpPr>
            <a:spLocks noChangeArrowheads="1"/>
          </p:cNvSpPr>
          <p:nvPr/>
        </p:nvSpPr>
        <p:spPr bwMode="auto">
          <a:xfrm>
            <a:off x="3530600" y="1751013"/>
            <a:ext cx="2209800" cy="1092200"/>
          </a:xfrm>
          <a:prstGeom prst="rect">
            <a:avLst/>
          </a:prstGeom>
          <a:solidFill>
            <a:srgbClr val="6CA52D"/>
          </a:solidFill>
          <a:ln w="6350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en-US"/>
          </a:p>
        </p:txBody>
      </p:sp>
      <p:sp>
        <p:nvSpPr>
          <p:cNvPr id="334852" name="Rectangle 4"/>
          <p:cNvSpPr>
            <a:spLocks noChangeArrowheads="1"/>
          </p:cNvSpPr>
          <p:nvPr/>
        </p:nvSpPr>
        <p:spPr bwMode="auto">
          <a:xfrm>
            <a:off x="5849938" y="1746250"/>
            <a:ext cx="2228850" cy="1092200"/>
          </a:xfrm>
          <a:prstGeom prst="rect">
            <a:avLst/>
          </a:prstGeom>
          <a:solidFill>
            <a:srgbClr val="6CA52D"/>
          </a:solidFill>
          <a:ln w="6350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en-US"/>
          </a:p>
        </p:txBody>
      </p:sp>
      <p:sp>
        <p:nvSpPr>
          <p:cNvPr id="334853" name="Rectangle 5"/>
          <p:cNvSpPr>
            <a:spLocks noChangeArrowheads="1"/>
          </p:cNvSpPr>
          <p:nvPr/>
        </p:nvSpPr>
        <p:spPr bwMode="auto">
          <a:xfrm>
            <a:off x="1222375" y="1751013"/>
            <a:ext cx="2209800" cy="1092200"/>
          </a:xfrm>
          <a:prstGeom prst="rect">
            <a:avLst/>
          </a:prstGeom>
          <a:solidFill>
            <a:srgbClr val="6CA52D"/>
          </a:solidFill>
          <a:ln w="6350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en-US"/>
          </a:p>
        </p:txBody>
      </p:sp>
      <p:sp>
        <p:nvSpPr>
          <p:cNvPr id="334854" name="Rectangle 6"/>
          <p:cNvSpPr>
            <a:spLocks noChangeArrowheads="1"/>
          </p:cNvSpPr>
          <p:nvPr/>
        </p:nvSpPr>
        <p:spPr bwMode="auto">
          <a:xfrm>
            <a:off x="690563" y="1106488"/>
            <a:ext cx="6686550" cy="5667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342900" indent="-342900"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Char char="n"/>
            </a:pPr>
            <a:r>
              <a:rPr lang="en-US" sz="24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Hypotheses</a:t>
            </a:r>
            <a:endParaRPr lang="en-US" sz="2400" b="1">
              <a:effectLst>
                <a:outerShdw blurRad="38100" dist="38100" dir="2700000" algn="tl">
                  <a:srgbClr val="000000"/>
                </a:outerShdw>
              </a:effectLst>
              <a:latin typeface="Book Antiqua" pitchFamily="18" charset="0"/>
            </a:endParaRPr>
          </a:p>
        </p:txBody>
      </p:sp>
      <p:sp>
        <p:nvSpPr>
          <p:cNvPr id="334855" name="Rectangle 7"/>
          <p:cNvSpPr>
            <a:spLocks noChangeArrowheads="1"/>
          </p:cNvSpPr>
          <p:nvPr/>
        </p:nvSpPr>
        <p:spPr bwMode="auto">
          <a:xfrm>
            <a:off x="2986088" y="3922713"/>
            <a:ext cx="3178175" cy="1879600"/>
          </a:xfrm>
          <a:prstGeom prst="rect">
            <a:avLst/>
          </a:prstGeom>
          <a:solidFill>
            <a:srgbClr val="6CA52D"/>
          </a:solidFill>
          <a:ln w="6350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334856" name="Object 8">
            <a:hlinkClick r:id="" action="ppaction://ole?verb=0"/>
          </p:cNvPr>
          <p:cNvGraphicFramePr>
            <a:graphicFrameLocks/>
          </p:cNvGraphicFramePr>
          <p:nvPr/>
        </p:nvGraphicFramePr>
        <p:xfrm>
          <a:off x="3262313" y="4089400"/>
          <a:ext cx="2668587" cy="1554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4906" name="Equation" r:id="rId4" imgW="1054080" imgH="685800" progId="Equation.DSMT4">
                  <p:embed/>
                </p:oleObj>
              </mc:Choice>
              <mc:Fallback>
                <p:oleObj name="Equation" r:id="rId4" imgW="1054080" imgH="685800" progId="Equation.DSMT4">
                  <p:embed/>
                  <p:pic>
                    <p:nvPicPr>
                      <p:cNvPr id="0" name="Picture 8"/>
                      <p:cNvPicPr>
                        <a:picLocks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62313" y="4089400"/>
                        <a:ext cx="2668587" cy="15541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>
                        <a:outerShdw dist="17961" dir="2700000" algn="ctr" rotWithShape="0">
                          <a:srgbClr val="000000"/>
                        </a:outerShdw>
                      </a:effectLst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34857" name="AutoShape 9"/>
          <p:cNvSpPr>
            <a:spLocks noChangeArrowheads="1"/>
          </p:cNvSpPr>
          <p:nvPr/>
        </p:nvSpPr>
        <p:spPr bwMode="auto">
          <a:xfrm rot="5400000">
            <a:off x="733425" y="2203450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334858" name="Object 10"/>
          <p:cNvGraphicFramePr>
            <a:graphicFrameLocks noChangeAspect="1"/>
          </p:cNvGraphicFramePr>
          <p:nvPr/>
        </p:nvGraphicFramePr>
        <p:xfrm>
          <a:off x="5938838" y="2333625"/>
          <a:ext cx="2046287" cy="398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4907" name="Equation" r:id="rId6" imgW="2476440" imgH="419040" progId="Equation.DSMT4">
                  <p:embed/>
                </p:oleObj>
              </mc:Choice>
              <mc:Fallback>
                <p:oleObj name="Equation" r:id="rId6" imgW="2476440" imgH="41904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38838" y="2333625"/>
                        <a:ext cx="2046287" cy="398463"/>
                      </a:xfrm>
                      <a:prstGeom prst="rect">
                        <a:avLst/>
                      </a:prstGeom>
                      <a:noFill/>
                      <a:effectLst>
                        <a:outerShdw dist="17961" dir="2700000" algn="ctr" rotWithShape="0">
                          <a:schemeClr val="bg2"/>
                        </a:outerShdw>
                      </a:effectLst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4859" name="Object 11"/>
          <p:cNvGraphicFramePr>
            <a:graphicFrameLocks noChangeAspect="1"/>
          </p:cNvGraphicFramePr>
          <p:nvPr/>
        </p:nvGraphicFramePr>
        <p:xfrm>
          <a:off x="5940425" y="1857375"/>
          <a:ext cx="2046288" cy="398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4908" name="Equation" r:id="rId8" imgW="2476440" imgH="419040" progId="Equation.DSMT4">
                  <p:embed/>
                </p:oleObj>
              </mc:Choice>
              <mc:Fallback>
                <p:oleObj name="Equation" r:id="rId8" imgW="2476440" imgH="41904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40425" y="1857375"/>
                        <a:ext cx="2046288" cy="398463"/>
                      </a:xfrm>
                      <a:prstGeom prst="rect">
                        <a:avLst/>
                      </a:prstGeom>
                      <a:noFill/>
                      <a:effectLst>
                        <a:outerShdw dist="17961" dir="2700000" algn="ctr" rotWithShape="0">
                          <a:schemeClr val="bg2"/>
                        </a:outerShdw>
                      </a:effectLst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4860" name="Object 12"/>
          <p:cNvGraphicFramePr>
            <a:graphicFrameLocks noChangeAspect="1"/>
          </p:cNvGraphicFramePr>
          <p:nvPr/>
        </p:nvGraphicFramePr>
        <p:xfrm>
          <a:off x="3595688" y="1857375"/>
          <a:ext cx="2046287" cy="398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4909" name="Equation" r:id="rId10" imgW="2476440" imgH="419040" progId="Equation.DSMT4">
                  <p:embed/>
                </p:oleObj>
              </mc:Choice>
              <mc:Fallback>
                <p:oleObj name="Equation" r:id="rId10" imgW="2476440" imgH="41904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95688" y="1857375"/>
                        <a:ext cx="2046287" cy="398463"/>
                      </a:xfrm>
                      <a:prstGeom prst="rect">
                        <a:avLst/>
                      </a:prstGeom>
                      <a:noFill/>
                      <a:effectLst>
                        <a:outerShdw dist="17961" dir="2700000" algn="ctr" rotWithShape="0">
                          <a:schemeClr val="bg2"/>
                        </a:outerShdw>
                      </a:effectLst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4861" name="Object 13"/>
          <p:cNvGraphicFramePr>
            <a:graphicFrameLocks noChangeAspect="1"/>
          </p:cNvGraphicFramePr>
          <p:nvPr/>
        </p:nvGraphicFramePr>
        <p:xfrm>
          <a:off x="3595688" y="2333625"/>
          <a:ext cx="2046287" cy="398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4910" name="Equation" r:id="rId12" imgW="2476440" imgH="419040" progId="Equation.DSMT4">
                  <p:embed/>
                </p:oleObj>
              </mc:Choice>
              <mc:Fallback>
                <p:oleObj name="Equation" r:id="rId12" imgW="2476440" imgH="41904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95688" y="2333625"/>
                        <a:ext cx="2046287" cy="398463"/>
                      </a:xfrm>
                      <a:prstGeom prst="rect">
                        <a:avLst/>
                      </a:prstGeom>
                      <a:noFill/>
                      <a:effectLst>
                        <a:outerShdw dist="17961" dir="2700000" algn="ctr" rotWithShape="0">
                          <a:schemeClr val="bg2"/>
                        </a:outerShdw>
                      </a:effectLst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4862" name="Object 14"/>
          <p:cNvGraphicFramePr>
            <a:graphicFrameLocks noChangeAspect="1"/>
          </p:cNvGraphicFramePr>
          <p:nvPr/>
        </p:nvGraphicFramePr>
        <p:xfrm>
          <a:off x="1290638" y="1857375"/>
          <a:ext cx="2046287" cy="398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4911" name="Equation" r:id="rId14" imgW="2476440" imgH="419040" progId="Equation.DSMT4">
                  <p:embed/>
                </p:oleObj>
              </mc:Choice>
              <mc:Fallback>
                <p:oleObj name="Equation" r:id="rId14" imgW="2476440" imgH="41904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0638" y="1857375"/>
                        <a:ext cx="2046287" cy="398463"/>
                      </a:xfrm>
                      <a:prstGeom prst="rect">
                        <a:avLst/>
                      </a:prstGeom>
                      <a:noFill/>
                      <a:effectLst>
                        <a:outerShdw dist="17961" dir="2700000" algn="ctr" rotWithShape="0">
                          <a:schemeClr val="bg2"/>
                        </a:outerShdw>
                      </a:effectLst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4863" name="Object 15"/>
          <p:cNvGraphicFramePr>
            <a:graphicFrameLocks noChangeAspect="1"/>
          </p:cNvGraphicFramePr>
          <p:nvPr/>
        </p:nvGraphicFramePr>
        <p:xfrm>
          <a:off x="1296988" y="2333625"/>
          <a:ext cx="2035175" cy="398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4912" name="Equation" r:id="rId16" imgW="2463480" imgH="419040" progId="Equation.DSMT4">
                  <p:embed/>
                </p:oleObj>
              </mc:Choice>
              <mc:Fallback>
                <p:oleObj name="Equation" r:id="rId16" imgW="2463480" imgH="41904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6988" y="2333625"/>
                        <a:ext cx="2035175" cy="398463"/>
                      </a:xfrm>
                      <a:prstGeom prst="rect">
                        <a:avLst/>
                      </a:prstGeom>
                      <a:noFill/>
                      <a:effectLst>
                        <a:outerShdw dist="17961" dir="2700000" algn="ctr" rotWithShape="0">
                          <a:schemeClr val="bg2"/>
                        </a:outerShdw>
                      </a:effectLst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34864" name="AutoShape 16"/>
          <p:cNvSpPr>
            <a:spLocks noChangeArrowheads="1"/>
          </p:cNvSpPr>
          <p:nvPr/>
        </p:nvSpPr>
        <p:spPr bwMode="auto">
          <a:xfrm rot="5400000">
            <a:off x="2619375" y="4470400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334865" name="AutoShape 17"/>
          <p:cNvSpPr>
            <a:spLocks noChangeArrowheads="1"/>
          </p:cNvSpPr>
          <p:nvPr/>
        </p:nvSpPr>
        <p:spPr bwMode="auto">
          <a:xfrm rot="16200000" flipH="1">
            <a:off x="8201025" y="2184400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334866" name="AutoShape 18"/>
          <p:cNvSpPr>
            <a:spLocks noChangeArrowheads="1"/>
          </p:cNvSpPr>
          <p:nvPr/>
        </p:nvSpPr>
        <p:spPr bwMode="auto">
          <a:xfrm rot="10800000" flipH="1">
            <a:off x="4543425" y="1517650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334867" name="Text Box 19"/>
          <p:cNvSpPr txBox="1">
            <a:spLocks noChangeArrowheads="1"/>
          </p:cNvSpPr>
          <p:nvPr/>
        </p:nvSpPr>
        <p:spPr bwMode="auto">
          <a:xfrm>
            <a:off x="1517650" y="2890838"/>
            <a:ext cx="158115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Left-tailed</a:t>
            </a:r>
          </a:p>
        </p:txBody>
      </p:sp>
      <p:sp>
        <p:nvSpPr>
          <p:cNvPr id="334868" name="Text Box 20"/>
          <p:cNvSpPr txBox="1">
            <a:spLocks noChangeArrowheads="1"/>
          </p:cNvSpPr>
          <p:nvPr/>
        </p:nvSpPr>
        <p:spPr bwMode="auto">
          <a:xfrm>
            <a:off x="3776663" y="2890838"/>
            <a:ext cx="1787525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Right-tailed</a:t>
            </a:r>
          </a:p>
        </p:txBody>
      </p:sp>
      <p:sp>
        <p:nvSpPr>
          <p:cNvPr id="334869" name="Text Box 21"/>
          <p:cNvSpPr txBox="1">
            <a:spLocks noChangeArrowheads="1"/>
          </p:cNvSpPr>
          <p:nvPr/>
        </p:nvSpPr>
        <p:spPr bwMode="auto">
          <a:xfrm>
            <a:off x="6184900" y="2890838"/>
            <a:ext cx="1655763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Two-tailed</a:t>
            </a:r>
          </a:p>
        </p:txBody>
      </p:sp>
      <p:sp>
        <p:nvSpPr>
          <p:cNvPr id="334871" name="AutoShape 23"/>
          <p:cNvSpPr>
            <a:spLocks noChangeArrowheads="1"/>
          </p:cNvSpPr>
          <p:nvPr/>
        </p:nvSpPr>
        <p:spPr bwMode="auto">
          <a:xfrm rot="5400000">
            <a:off x="466725" y="3536950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334872" name="AutoShape 24"/>
          <p:cNvSpPr>
            <a:spLocks noChangeArrowheads="1"/>
          </p:cNvSpPr>
          <p:nvPr/>
        </p:nvSpPr>
        <p:spPr bwMode="auto">
          <a:xfrm rot="5400000">
            <a:off x="466725" y="1270000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334873" name="Rectangle 25"/>
          <p:cNvSpPr>
            <a:spLocks noChangeArrowheads="1"/>
          </p:cNvSpPr>
          <p:nvPr/>
        </p:nvSpPr>
        <p:spPr bwMode="auto">
          <a:xfrm>
            <a:off x="690563" y="3373438"/>
            <a:ext cx="6686550" cy="5667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342900" indent="-342900"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Char char="n"/>
            </a:pPr>
            <a:r>
              <a:rPr lang="en-US" sz="24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Test Statistic</a:t>
            </a:r>
            <a:endParaRPr lang="en-US" sz="2400" b="1">
              <a:effectLst>
                <a:outerShdw blurRad="38100" dist="38100" dir="2700000" algn="tl">
                  <a:srgbClr val="000000"/>
                </a:outerShdw>
              </a:effectLst>
              <a:latin typeface="Book Antiqua" pitchFamily="18" charset="0"/>
            </a:endParaRP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48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33487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348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48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2" dur="500"/>
                                        <p:tgtEl>
                                          <p:spTgt spid="3348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48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6" dur="500"/>
                                        <p:tgtEl>
                                          <p:spTgt spid="33485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348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48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3348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12" presetClass="entr" presetSubtype="1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48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25" dur="500"/>
                                        <p:tgtEl>
                                          <p:spTgt spid="3348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000"/>
                            </p:stCondLst>
                            <p:childTnLst>
                              <p:par>
                                <p:cTn id="27" presetID="1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48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29" dur="500"/>
                                        <p:tgtEl>
                                          <p:spTgt spid="3348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2500"/>
                            </p:stCondLst>
                            <p:childTnLst>
                              <p:par>
                                <p:cTn id="31" presetID="12" presetClass="entr" presetSubtype="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48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33" dur="500"/>
                                        <p:tgtEl>
                                          <p:spTgt spid="3348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4000"/>
                            </p:stCondLst>
                            <p:childTnLst>
                              <p:par>
                                <p:cTn id="35" presetID="12" presetClass="entr" presetSubtype="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48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37" dur="500"/>
                                        <p:tgtEl>
                                          <p:spTgt spid="33486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348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48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3348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500"/>
                            </p:stCondLst>
                            <p:childTnLst>
                              <p:par>
                                <p:cTn id="44" presetID="12" presetClass="entr" presetSubtype="1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48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46" dur="500"/>
                                        <p:tgtEl>
                                          <p:spTgt spid="3348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2000"/>
                            </p:stCondLst>
                            <p:childTnLst>
                              <p:par>
                                <p:cTn id="48" presetID="1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48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50" dur="500"/>
                                        <p:tgtEl>
                                          <p:spTgt spid="3348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2500"/>
                            </p:stCondLst>
                            <p:childTnLst>
                              <p:par>
                                <p:cTn id="52" presetID="12" presetClass="entr" presetSubtype="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48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54" dur="500"/>
                                        <p:tgtEl>
                                          <p:spTgt spid="3348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4000"/>
                            </p:stCondLst>
                            <p:childTnLst>
                              <p:par>
                                <p:cTn id="56" presetID="12" presetClass="entr" presetSubtype="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48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58" dur="500"/>
                                        <p:tgtEl>
                                          <p:spTgt spid="33486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348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48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3" dur="500"/>
                                        <p:tgtEl>
                                          <p:spTgt spid="3348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500"/>
                            </p:stCondLst>
                            <p:childTnLst>
                              <p:par>
                                <p:cTn id="65" presetID="12" presetClass="entr" presetSubtype="1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48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67" dur="500"/>
                                        <p:tgtEl>
                                          <p:spTgt spid="3348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2000"/>
                            </p:stCondLst>
                            <p:childTnLst>
                              <p:par>
                                <p:cTn id="69" presetID="1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48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71" dur="500"/>
                                        <p:tgtEl>
                                          <p:spTgt spid="3348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2500"/>
                            </p:stCondLst>
                            <p:childTnLst>
                              <p:par>
                                <p:cTn id="73" presetID="12" presetClass="entr" presetSubtype="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48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75" dur="500"/>
                                        <p:tgtEl>
                                          <p:spTgt spid="3348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4000"/>
                            </p:stCondLst>
                            <p:childTnLst>
                              <p:par>
                                <p:cTn id="77" presetID="1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48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9" dur="500"/>
                                        <p:tgtEl>
                                          <p:spTgt spid="33487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348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48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84" dur="500"/>
                                        <p:tgtEl>
                                          <p:spTgt spid="3348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500"/>
                            </p:stCondLst>
                            <p:childTnLst>
                              <p:par>
                                <p:cTn id="86" presetID="1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48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88" dur="500"/>
                                        <p:tgtEl>
                                          <p:spTgt spid="33486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348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2000"/>
                            </p:stCondLst>
                            <p:childTnLst>
                              <p:par>
                                <p:cTn id="90" presetID="9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48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2" dur="500"/>
                                        <p:tgtEl>
                                          <p:spTgt spid="3348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3500"/>
                            </p:stCondLst>
                            <p:childTnLst>
                              <p:par>
                                <p:cTn id="94" presetID="12" presetClass="entr" presetSubtype="1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48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96" dur="500"/>
                                        <p:tgtEl>
                                          <p:spTgt spid="3348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4851" grpId="0" animBg="1"/>
      <p:bldP spid="334852" grpId="0" animBg="1"/>
      <p:bldP spid="334853" grpId="0" animBg="1"/>
      <p:bldP spid="334854" grpId="0" autoUpdateAnimBg="0"/>
      <p:bldP spid="334855" grpId="0" animBg="1"/>
      <p:bldP spid="334857" grpId="0" animBg="1"/>
      <p:bldP spid="334864" grpId="0" animBg="1"/>
      <p:bldP spid="334865" grpId="0" animBg="1"/>
      <p:bldP spid="334866" grpId="0" animBg="1"/>
      <p:bldP spid="334867" grpId="0" autoUpdateAnimBg="0"/>
      <p:bldP spid="334868" grpId="0" autoUpdateAnimBg="0"/>
      <p:bldP spid="334869" grpId="0" autoUpdateAnimBg="0"/>
      <p:bldP spid="334871" grpId="0" animBg="1"/>
      <p:bldP spid="334872" grpId="0" animBg="1"/>
      <p:bldP spid="334873" grpId="0" autoUpdateAnimBg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235" name="Rectangle 3"/>
          <p:cNvSpPr>
            <a:spLocks noChangeArrowheads="1"/>
          </p:cNvSpPr>
          <p:nvPr/>
        </p:nvSpPr>
        <p:spPr bwMode="auto">
          <a:xfrm>
            <a:off x="600075" y="1074738"/>
            <a:ext cx="7939088" cy="5524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342900" indent="-342900" algn="l">
              <a:buSzPct val="75000"/>
              <a:buFont typeface="Monotype Sorts" pitchFamily="2" charset="2"/>
              <a:buChar char="n"/>
            </a:pPr>
            <a:r>
              <a:rPr lang="en-US" sz="26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Example:  Specific Motors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</a:t>
            </a:r>
          </a:p>
        </p:txBody>
      </p:sp>
      <p:sp>
        <p:nvSpPr>
          <p:cNvPr id="223328" name="Rectangle 96"/>
          <p:cNvSpPr>
            <a:spLocks noChangeArrowheads="1"/>
          </p:cNvSpPr>
          <p:nvPr/>
        </p:nvSpPr>
        <p:spPr bwMode="auto">
          <a:xfrm>
            <a:off x="685800" y="47625"/>
            <a:ext cx="7772400" cy="10477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r>
              <a:rPr lang="en-US"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Hypothesis Tests About </a:t>
            </a:r>
            <a:r>
              <a:rPr lang="en-US" sz="2800" i="1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Symbol" pitchFamily="18" charset="2"/>
              </a:rPr>
              <a:t>m</a:t>
            </a:r>
            <a:r>
              <a:rPr lang="en-US" sz="2800" baseline="-250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1</a:t>
            </a:r>
            <a:r>
              <a:rPr lang="en-US"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</a:t>
            </a:r>
            <a:r>
              <a:rPr lang="en-US"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Symbol" pitchFamily="18" charset="2"/>
              </a:rPr>
              <a:t>-</a:t>
            </a:r>
            <a:r>
              <a:rPr lang="en-US"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</a:t>
            </a:r>
            <a:r>
              <a:rPr lang="en-US" sz="2800" i="1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Symbol" pitchFamily="18" charset="2"/>
              </a:rPr>
              <a:t>m</a:t>
            </a:r>
            <a:r>
              <a:rPr lang="en-US" sz="2800" baseline="-250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2</a:t>
            </a:r>
            <a:r>
              <a:rPr lang="en-US"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:</a:t>
            </a:r>
            <a:br>
              <a:rPr lang="en-US"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</a:br>
            <a:r>
              <a:rPr lang="en-US" sz="2800" i="1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Symbol" pitchFamily="18" charset="2"/>
              </a:rPr>
              <a:t>s</a:t>
            </a:r>
            <a:r>
              <a:rPr lang="en-US" sz="2800" baseline="-250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1</a:t>
            </a:r>
            <a:r>
              <a:rPr lang="en-US"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and </a:t>
            </a:r>
            <a:r>
              <a:rPr lang="en-US" sz="2800" i="1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Symbol" pitchFamily="18" charset="2"/>
              </a:rPr>
              <a:t>s</a:t>
            </a:r>
            <a:r>
              <a:rPr lang="en-US" sz="2800" baseline="-250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2</a:t>
            </a:r>
            <a:r>
              <a:rPr lang="en-US"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Unknown</a:t>
            </a:r>
          </a:p>
        </p:txBody>
      </p:sp>
      <p:sp>
        <p:nvSpPr>
          <p:cNvPr id="223329" name="AutoShape 97"/>
          <p:cNvSpPr>
            <a:spLocks noChangeArrowheads="1"/>
          </p:cNvSpPr>
          <p:nvPr/>
        </p:nvSpPr>
        <p:spPr bwMode="auto">
          <a:xfrm rot="5400000">
            <a:off x="638175" y="1727200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223330" name="Text Box 98"/>
          <p:cNvSpPr txBox="1">
            <a:spLocks noChangeArrowheads="1"/>
          </p:cNvSpPr>
          <p:nvPr/>
        </p:nvSpPr>
        <p:spPr bwMode="auto">
          <a:xfrm>
            <a:off x="936624" y="1538288"/>
            <a:ext cx="7597776" cy="186512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l">
              <a:lnSpc>
                <a:spcPct val="120000"/>
              </a:lnSpc>
            </a:pP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     Can we conclude, using a .05 level of significance, that the miles-per-gallon (</a:t>
            </a:r>
            <a:r>
              <a:rPr lang="en-US" sz="2400" i="1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mpg</a:t>
            </a: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) performance of M cars is greater than the miles-per-gallon performance of J cars?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3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22332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233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3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233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3329" grpId="0" animBg="1"/>
      <p:bldP spid="223330" grpId="0" autoUpdateAnimBg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82" name="Text Box 2"/>
          <p:cNvSpPr txBox="1">
            <a:spLocks noChangeArrowheads="1"/>
          </p:cNvSpPr>
          <p:nvPr/>
        </p:nvSpPr>
        <p:spPr bwMode="auto">
          <a:xfrm>
            <a:off x="1608138" y="2278063"/>
            <a:ext cx="2151062" cy="8953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H</a:t>
            </a:r>
            <a:r>
              <a:rPr lang="en-US" sz="2400" baseline="-250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0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:  </a:t>
            </a: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  <a:latin typeface="Symbol" pitchFamily="18" charset="2"/>
              </a:rPr>
              <a:t></a:t>
            </a:r>
            <a:r>
              <a:rPr lang="en-US" sz="2400" baseline="-250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1 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- </a:t>
            </a: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  <a:latin typeface="Symbol" pitchFamily="18" charset="2"/>
              </a:rPr>
              <a:t></a:t>
            </a:r>
            <a:r>
              <a:rPr lang="en-US" sz="2400" baseline="-250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2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</a:t>
            </a:r>
            <a:r>
              <a:rPr lang="en-US" sz="2400" u="sng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&lt;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0</a:t>
            </a:r>
            <a:r>
              <a:rPr lang="en-US" sz="2400" baseline="-250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Symbol" pitchFamily="18" charset="2"/>
              </a:rPr>
              <a:t></a:t>
            </a:r>
          </a:p>
          <a:p>
            <a:pPr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H</a:t>
            </a:r>
            <a:r>
              <a:rPr lang="en-US" sz="2400" baseline="-250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a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:  </a:t>
            </a: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  <a:latin typeface="Symbol" pitchFamily="18" charset="2"/>
              </a:rPr>
              <a:t></a:t>
            </a:r>
            <a:r>
              <a:rPr lang="en-US" sz="2400" baseline="-250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1 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- </a:t>
            </a: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  <a:latin typeface="Symbol" pitchFamily="18" charset="2"/>
              </a:rPr>
              <a:t></a:t>
            </a:r>
            <a:r>
              <a:rPr lang="en-US" sz="2400" baseline="-250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2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&gt; 0</a:t>
            </a:r>
          </a:p>
        </p:txBody>
      </p:sp>
      <p:sp>
        <p:nvSpPr>
          <p:cNvPr id="225283" name="Text Box 3"/>
          <p:cNvSpPr txBox="1">
            <a:spLocks noChangeArrowheads="1"/>
          </p:cNvSpPr>
          <p:nvPr/>
        </p:nvSpPr>
        <p:spPr bwMode="auto">
          <a:xfrm>
            <a:off x="1595438" y="3195638"/>
            <a:ext cx="6397625" cy="11874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where:  </a:t>
            </a:r>
          </a:p>
          <a:p>
            <a:pPr algn="l">
              <a:lnSpc>
                <a:spcPct val="80000"/>
              </a:lnSpc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  <a:latin typeface="Symbol" pitchFamily="18" charset="2"/>
              </a:rPr>
              <a:t>     </a:t>
            </a:r>
            <a:r>
              <a:rPr lang="en-US" sz="2400" baseline="-250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1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= mean </a:t>
            </a: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mpg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for the population of M cars</a:t>
            </a:r>
          </a:p>
          <a:p>
            <a:pPr algn="l"/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  <a:latin typeface="Symbol" pitchFamily="18" charset="2"/>
              </a:rPr>
              <a:t>     </a:t>
            </a:r>
            <a:r>
              <a:rPr lang="en-US" sz="2400" baseline="-250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2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= mean </a:t>
            </a: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mpg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for the population of J cars</a:t>
            </a:r>
          </a:p>
        </p:txBody>
      </p:sp>
      <p:sp>
        <p:nvSpPr>
          <p:cNvPr id="225284" name="Rectangle 4"/>
          <p:cNvSpPr>
            <a:spLocks noChangeArrowheads="1"/>
          </p:cNvSpPr>
          <p:nvPr/>
        </p:nvSpPr>
        <p:spPr bwMode="auto">
          <a:xfrm>
            <a:off x="1200150" y="1657350"/>
            <a:ext cx="3981450" cy="571500"/>
          </a:xfrm>
          <a:prstGeom prst="rect">
            <a:avLst/>
          </a:prstGeom>
          <a:solidFill>
            <a:schemeClr val="accent4">
              <a:lumMod val="50000"/>
            </a:schemeClr>
          </a:solidFill>
          <a:ln w="12700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en-US"/>
          </a:p>
        </p:txBody>
      </p:sp>
      <p:sp>
        <p:nvSpPr>
          <p:cNvPr id="225285" name="Text Box 5"/>
          <p:cNvSpPr txBox="1">
            <a:spLocks noChangeArrowheads="1"/>
          </p:cNvSpPr>
          <p:nvPr/>
        </p:nvSpPr>
        <p:spPr bwMode="auto">
          <a:xfrm>
            <a:off x="1235075" y="1709738"/>
            <a:ext cx="387985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1.  Develop the hypotheses.</a:t>
            </a:r>
          </a:p>
        </p:txBody>
      </p:sp>
      <p:sp>
        <p:nvSpPr>
          <p:cNvPr id="225286" name="AutoShape 6"/>
          <p:cNvSpPr>
            <a:spLocks noChangeArrowheads="1"/>
          </p:cNvSpPr>
          <p:nvPr/>
        </p:nvSpPr>
        <p:spPr bwMode="auto">
          <a:xfrm rot="5400000">
            <a:off x="771525" y="1841500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225380" name="Text Box 100"/>
          <p:cNvSpPr txBox="1">
            <a:spLocks noChangeArrowheads="1"/>
          </p:cNvSpPr>
          <p:nvPr/>
        </p:nvSpPr>
        <p:spPr bwMode="auto">
          <a:xfrm>
            <a:off x="685800" y="1119188"/>
            <a:ext cx="59690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buFont typeface="Wingdings" pitchFamily="2" charset="2"/>
              <a:buChar char="n"/>
            </a:pPr>
            <a:r>
              <a:rPr lang="en-US" sz="24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 </a:t>
            </a:r>
            <a:r>
              <a:rPr lang="en-US" sz="2400" i="1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p</a:t>
            </a:r>
            <a:r>
              <a:rPr lang="en-US" sz="24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–Value and Critical Value Approaches</a:t>
            </a:r>
          </a:p>
        </p:txBody>
      </p:sp>
      <p:sp>
        <p:nvSpPr>
          <p:cNvPr id="225381" name="Rectangle 101"/>
          <p:cNvSpPr>
            <a:spLocks noChangeArrowheads="1"/>
          </p:cNvSpPr>
          <p:nvPr/>
        </p:nvSpPr>
        <p:spPr bwMode="auto">
          <a:xfrm>
            <a:off x="685800" y="47625"/>
            <a:ext cx="7772400" cy="10477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r>
              <a:rPr lang="en-US"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Hypothesis Tests About </a:t>
            </a:r>
            <a:r>
              <a:rPr lang="en-US" sz="2800" i="1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Symbol" pitchFamily="18" charset="2"/>
              </a:rPr>
              <a:t>m</a:t>
            </a:r>
            <a:r>
              <a:rPr lang="en-US" sz="2800" baseline="-250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1</a:t>
            </a:r>
            <a:r>
              <a:rPr lang="en-US"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</a:t>
            </a:r>
            <a:r>
              <a:rPr lang="en-US"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Symbol" pitchFamily="18" charset="2"/>
              </a:rPr>
              <a:t>-</a:t>
            </a:r>
            <a:r>
              <a:rPr lang="en-US"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</a:t>
            </a:r>
            <a:r>
              <a:rPr lang="en-US" sz="2800" i="1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Symbol" pitchFamily="18" charset="2"/>
              </a:rPr>
              <a:t>m</a:t>
            </a:r>
            <a:r>
              <a:rPr lang="en-US" sz="2800" baseline="-250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2</a:t>
            </a:r>
            <a:r>
              <a:rPr lang="en-US"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:</a:t>
            </a:r>
            <a:br>
              <a:rPr lang="en-US"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</a:br>
            <a:r>
              <a:rPr lang="en-US" sz="2800" i="1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Symbol" pitchFamily="18" charset="2"/>
              </a:rPr>
              <a:t>s</a:t>
            </a:r>
            <a:r>
              <a:rPr lang="en-US" sz="2800" baseline="-250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1</a:t>
            </a:r>
            <a:r>
              <a:rPr lang="en-US"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and </a:t>
            </a:r>
            <a:r>
              <a:rPr lang="en-US" sz="2800" i="1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Symbol" pitchFamily="18" charset="2"/>
              </a:rPr>
              <a:t>s</a:t>
            </a:r>
            <a:r>
              <a:rPr lang="en-US" sz="2800" baseline="-250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2</a:t>
            </a:r>
            <a:r>
              <a:rPr lang="en-US"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Unknown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2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22528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252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252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3" presetClass="entr" presetSubtype="27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2528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2528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000"/>
                            </p:stCondLst>
                            <p:childTnLst>
                              <p:par>
                                <p:cTn id="19" presetID="12" presetClass="entr" presetSubtype="1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21" dur="500"/>
                                        <p:tgtEl>
                                          <p:spTgt spid="2252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4500"/>
                            </p:stCondLst>
                            <p:childTnLst>
                              <p:par>
                                <p:cTn id="23" presetID="12" presetClass="entr" presetSubtype="1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25" dur="500"/>
                                        <p:tgtEl>
                                          <p:spTgt spid="2252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282" grpId="0" autoUpdateAnimBg="0"/>
      <p:bldP spid="225283" grpId="0" autoUpdateAnimBg="0"/>
      <p:bldP spid="225284" grpId="0" animBg="1"/>
      <p:bldP spid="225285" grpId="0" autoUpdateAnimBg="0"/>
      <p:bldP spid="22528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634" name="Rectangle 2"/>
          <p:cNvSpPr>
            <a:spLocks noChangeArrowheads="1"/>
          </p:cNvSpPr>
          <p:nvPr/>
        </p:nvSpPr>
        <p:spPr bwMode="auto">
          <a:xfrm>
            <a:off x="685800" y="150813"/>
            <a:ext cx="7772400" cy="8143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r>
              <a:rPr lang="en-US"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Estimating the Difference Between</a:t>
            </a:r>
            <a:br>
              <a:rPr lang="en-US"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</a:br>
            <a:r>
              <a:rPr lang="en-US"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Two Population Means</a:t>
            </a:r>
          </a:p>
        </p:txBody>
      </p:sp>
      <p:sp>
        <p:nvSpPr>
          <p:cNvPr id="197635" name="Rectangle 3"/>
          <p:cNvSpPr>
            <a:spLocks noChangeArrowheads="1"/>
          </p:cNvSpPr>
          <p:nvPr/>
        </p:nvSpPr>
        <p:spPr bwMode="auto">
          <a:xfrm>
            <a:off x="687388" y="1111250"/>
            <a:ext cx="7772400" cy="8763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342900" indent="-342900" algn="l">
              <a:lnSpc>
                <a:spcPct val="90000"/>
              </a:lnSpc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Char char="n"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Let </a:t>
            </a: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  <a:latin typeface="Symbol" pitchFamily="18" charset="2"/>
              </a:rPr>
              <a:t></a:t>
            </a:r>
            <a:r>
              <a:rPr lang="en-US" sz="2400" baseline="-250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1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equal the mean of population 1 and </a:t>
            </a: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  <a:latin typeface="Symbol" pitchFamily="18" charset="2"/>
              </a:rPr>
              <a:t></a:t>
            </a:r>
            <a:r>
              <a:rPr lang="en-US" sz="2400" baseline="-250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2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equal</a:t>
            </a:r>
          </a:p>
          <a:p>
            <a:pPr marL="342900" indent="-342900" algn="l">
              <a:lnSpc>
                <a:spcPct val="90000"/>
              </a:lnSpc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     the mean of population 2.</a:t>
            </a:r>
          </a:p>
        </p:txBody>
      </p:sp>
      <p:sp>
        <p:nvSpPr>
          <p:cNvPr id="197636" name="Rectangle 4"/>
          <p:cNvSpPr>
            <a:spLocks noChangeArrowheads="1"/>
          </p:cNvSpPr>
          <p:nvPr/>
        </p:nvSpPr>
        <p:spPr bwMode="auto">
          <a:xfrm>
            <a:off x="687388" y="2006600"/>
            <a:ext cx="7772400" cy="9144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342900" indent="-342900" algn="l">
              <a:lnSpc>
                <a:spcPct val="80000"/>
              </a:lnSpc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Char char="n"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The difference between the two population means is</a:t>
            </a:r>
          </a:p>
          <a:p>
            <a:pPr marL="342900" indent="-342900" algn="l">
              <a:lnSpc>
                <a:spcPct val="80000"/>
              </a:lnSpc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	 </a:t>
            </a: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  <a:latin typeface="Symbol" pitchFamily="18" charset="2"/>
              </a:rPr>
              <a:t></a:t>
            </a:r>
            <a:r>
              <a:rPr lang="en-US" sz="2400" baseline="-250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1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- </a:t>
            </a: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  <a:latin typeface="Symbol" pitchFamily="18" charset="2"/>
              </a:rPr>
              <a:t></a:t>
            </a:r>
            <a:r>
              <a:rPr lang="en-US" sz="2400" baseline="-250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2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.</a:t>
            </a:r>
          </a:p>
        </p:txBody>
      </p:sp>
      <p:sp>
        <p:nvSpPr>
          <p:cNvPr id="197637" name="Rectangle 5"/>
          <p:cNvSpPr>
            <a:spLocks noChangeArrowheads="1"/>
          </p:cNvSpPr>
          <p:nvPr/>
        </p:nvSpPr>
        <p:spPr bwMode="auto">
          <a:xfrm>
            <a:off x="687388" y="2844800"/>
            <a:ext cx="7772400" cy="12763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342900" indent="-342900" algn="l">
              <a:lnSpc>
                <a:spcPct val="90000"/>
              </a:lnSpc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Char char="n"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To estimate </a:t>
            </a: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  <a:latin typeface="Symbol" pitchFamily="18" charset="2"/>
              </a:rPr>
              <a:t></a:t>
            </a:r>
            <a:r>
              <a:rPr lang="en-US" sz="2400" baseline="-250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1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- </a:t>
            </a: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  <a:latin typeface="Symbol" pitchFamily="18" charset="2"/>
              </a:rPr>
              <a:t></a:t>
            </a:r>
            <a:r>
              <a:rPr lang="en-US" sz="2400" baseline="-250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2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, we will select a simple random</a:t>
            </a:r>
          </a:p>
          <a:p>
            <a:pPr marL="342900" indent="-342900" algn="l">
              <a:lnSpc>
                <a:spcPct val="90000"/>
              </a:lnSpc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    sample of size </a:t>
            </a: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n</a:t>
            </a:r>
            <a:r>
              <a:rPr lang="en-US" sz="2400" baseline="-250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1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from population 1 and a simple</a:t>
            </a:r>
          </a:p>
          <a:p>
            <a:pPr marL="342900" indent="-342900" algn="l">
              <a:lnSpc>
                <a:spcPct val="90000"/>
              </a:lnSpc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    random sample of size </a:t>
            </a: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n</a:t>
            </a:r>
            <a:r>
              <a:rPr lang="en-US" sz="2400" baseline="-250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2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from population 2.</a:t>
            </a:r>
          </a:p>
        </p:txBody>
      </p:sp>
      <p:grpSp>
        <p:nvGrpSpPr>
          <p:cNvPr id="197651" name="Group 19"/>
          <p:cNvGrpSpPr>
            <a:grpSpLocks/>
          </p:cNvGrpSpPr>
          <p:nvPr/>
        </p:nvGrpSpPr>
        <p:grpSpPr bwMode="auto">
          <a:xfrm>
            <a:off x="687388" y="4083050"/>
            <a:ext cx="7772400" cy="876300"/>
            <a:chOff x="433" y="2572"/>
            <a:chExt cx="4896" cy="552"/>
          </a:xfrm>
        </p:grpSpPr>
        <p:sp>
          <p:nvSpPr>
            <p:cNvPr id="197639" name="Rectangle 7"/>
            <p:cNvSpPr>
              <a:spLocks noChangeArrowheads="1"/>
            </p:cNvSpPr>
            <p:nvPr/>
          </p:nvSpPr>
          <p:spPr bwMode="auto">
            <a:xfrm>
              <a:off x="433" y="2572"/>
              <a:ext cx="4896" cy="55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lIns="90488" tIns="44450" rIns="90488" bIns="44450"/>
            <a:lstStyle/>
            <a:p>
              <a:pPr marL="342900" indent="-342900" algn="l">
                <a:spcBef>
                  <a:spcPct val="20000"/>
                </a:spcBef>
                <a:buClr>
                  <a:srgbClr val="66FFFF"/>
                </a:buClr>
                <a:buSzPct val="75000"/>
                <a:buFont typeface="Monotype Sorts" pitchFamily="2" charset="2"/>
                <a:buChar char="n"/>
              </a:pPr>
              <a:r>
                <a:rPr lang="en-US" sz="2400">
                  <a:effectLst>
                    <a:outerShdw blurRad="38100" dist="38100" dir="2700000" algn="tl">
                      <a:srgbClr val="000000"/>
                    </a:outerShdw>
                  </a:effectLst>
                  <a:latin typeface="Book Antiqua" pitchFamily="18" charset="0"/>
                </a:rPr>
                <a:t> Let     equal the mean of sample 1 and      equal the</a:t>
              </a:r>
            </a:p>
            <a:p>
              <a:pPr marL="342900" indent="-342900" algn="l">
                <a:spcBef>
                  <a:spcPct val="20000"/>
                </a:spcBef>
                <a:buClr>
                  <a:srgbClr val="66FFFF"/>
                </a:buClr>
                <a:buSzPct val="75000"/>
                <a:buFont typeface="Monotype Sorts" pitchFamily="2" charset="2"/>
                <a:buNone/>
              </a:pPr>
              <a:r>
                <a:rPr lang="en-US" sz="2400">
                  <a:effectLst>
                    <a:outerShdw blurRad="38100" dist="38100" dir="2700000" algn="tl">
                      <a:srgbClr val="000000"/>
                    </a:outerShdw>
                  </a:effectLst>
                  <a:latin typeface="Book Antiqua" pitchFamily="18" charset="0"/>
                </a:rPr>
                <a:t>     mean of sample 2.</a:t>
              </a:r>
            </a:p>
          </p:txBody>
        </p:sp>
        <p:graphicFrame>
          <p:nvGraphicFramePr>
            <p:cNvPr id="197640" name="Object 8">
              <a:hlinkClick r:id="" action="ppaction://ole?verb=0"/>
            </p:cNvPr>
            <p:cNvGraphicFramePr>
              <a:graphicFrameLocks/>
            </p:cNvGraphicFramePr>
            <p:nvPr/>
          </p:nvGraphicFramePr>
          <p:xfrm>
            <a:off x="1079" y="2615"/>
            <a:ext cx="153" cy="22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97663" name="Equation" r:id="rId4" imgW="239400" imgH="341280" progId="Equation">
                    <p:embed/>
                  </p:oleObj>
                </mc:Choice>
                <mc:Fallback>
                  <p:oleObj name="Equation" r:id="rId4" imgW="239400" imgH="341280" progId="Equation">
                    <p:embed/>
                    <p:pic>
                      <p:nvPicPr>
                        <p:cNvPr id="0" name="Picture 8"/>
                        <p:cNvPicPr>
                          <a:picLocks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079" y="2615"/>
                          <a:ext cx="153" cy="229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>
                          <a:outerShdw dist="17961" dir="2700000" algn="ctr" rotWithShape="0">
                            <a:srgbClr val="000000"/>
                          </a:outerShdw>
                        </a:effectLst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12700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97641" name="Object 9">
              <a:hlinkClick r:id="" action="ppaction://ole?verb=0"/>
            </p:cNvPr>
            <p:cNvGraphicFramePr>
              <a:graphicFrameLocks/>
            </p:cNvGraphicFramePr>
            <p:nvPr/>
          </p:nvGraphicFramePr>
          <p:xfrm>
            <a:off x="4021" y="2609"/>
            <a:ext cx="177" cy="23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97664" name="Equation" r:id="rId6" imgW="264960" imgH="341280" progId="Equation">
                    <p:embed/>
                  </p:oleObj>
                </mc:Choice>
                <mc:Fallback>
                  <p:oleObj name="Equation" r:id="rId6" imgW="264960" imgH="341280" progId="Equation">
                    <p:embed/>
                    <p:pic>
                      <p:nvPicPr>
                        <p:cNvPr id="0" name="Picture 9"/>
                        <p:cNvPicPr>
                          <a:picLocks noChangeArrowheads="1"/>
                        </p:cNvPicPr>
                        <p:nvPr/>
                      </p:nvPicPr>
                      <p:blipFill>
                        <a:blip r:embed="rId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021" y="2609"/>
                          <a:ext cx="177" cy="23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>
                          <a:outerShdw dist="17961" dir="2700000" algn="ctr" rotWithShape="0">
                            <a:srgbClr val="000000"/>
                          </a:outerShdw>
                        </a:effectLst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12700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197652" name="Group 20"/>
          <p:cNvGrpSpPr>
            <a:grpSpLocks/>
          </p:cNvGrpSpPr>
          <p:nvPr/>
        </p:nvGrpSpPr>
        <p:grpSpPr bwMode="auto">
          <a:xfrm>
            <a:off x="666750" y="4968875"/>
            <a:ext cx="7772400" cy="876300"/>
            <a:chOff x="420" y="3130"/>
            <a:chExt cx="4896" cy="552"/>
          </a:xfrm>
        </p:grpSpPr>
        <p:sp>
          <p:nvSpPr>
            <p:cNvPr id="197643" name="Rectangle 11"/>
            <p:cNvSpPr>
              <a:spLocks noChangeArrowheads="1"/>
            </p:cNvSpPr>
            <p:nvPr/>
          </p:nvSpPr>
          <p:spPr bwMode="auto">
            <a:xfrm>
              <a:off x="420" y="3130"/>
              <a:ext cx="4896" cy="55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lIns="90488" tIns="44450" rIns="90488" bIns="44450"/>
            <a:lstStyle/>
            <a:p>
              <a:pPr marL="342900" indent="-342900" algn="l">
                <a:buClr>
                  <a:srgbClr val="66FFFF"/>
                </a:buClr>
                <a:buSzPct val="95000"/>
                <a:buFont typeface="Wingdings" pitchFamily="2" charset="2"/>
                <a:buChar char="n"/>
              </a:pPr>
              <a:r>
                <a:rPr lang="en-US" sz="2400">
                  <a:effectLst>
                    <a:outerShdw blurRad="38100" dist="38100" dir="2700000" algn="tl">
                      <a:srgbClr val="000000"/>
                    </a:outerShdw>
                  </a:effectLst>
                  <a:latin typeface="Book Antiqua" pitchFamily="18" charset="0"/>
                </a:rPr>
                <a:t> The point estimator of the difference between the</a:t>
              </a:r>
            </a:p>
            <a:p>
              <a:pPr marL="342900" indent="-342900" algn="l"/>
              <a:r>
                <a:rPr lang="en-US" sz="2400">
                  <a:effectLst>
                    <a:outerShdw blurRad="38100" dist="38100" dir="2700000" algn="tl">
                      <a:srgbClr val="000000"/>
                    </a:outerShdw>
                  </a:effectLst>
                  <a:latin typeface="Book Antiqua" pitchFamily="18" charset="0"/>
                </a:rPr>
                <a:t> 	 means of the populations 1 and 2 is            .</a:t>
              </a:r>
            </a:p>
          </p:txBody>
        </p:sp>
        <p:graphicFrame>
          <p:nvGraphicFramePr>
            <p:cNvPr id="197644" name="Object 12">
              <a:hlinkClick r:id="" action="ppaction://ole?verb=0"/>
            </p:cNvPr>
            <p:cNvGraphicFramePr>
              <a:graphicFrameLocks/>
            </p:cNvGraphicFramePr>
            <p:nvPr/>
          </p:nvGraphicFramePr>
          <p:xfrm>
            <a:off x="3808" y="3391"/>
            <a:ext cx="525" cy="24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97665" name="Equation" r:id="rId8" imgW="798480" imgH="341280" progId="Equation.2">
                    <p:embed/>
                  </p:oleObj>
                </mc:Choice>
                <mc:Fallback>
                  <p:oleObj name="Equation" r:id="rId8" imgW="798480" imgH="341280" progId="Equation.2">
                    <p:embed/>
                    <p:pic>
                      <p:nvPicPr>
                        <p:cNvPr id="0" name="Picture 12"/>
                        <p:cNvPicPr>
                          <a:picLocks noChangeArrowheads="1"/>
                        </p:cNvPicPr>
                        <p:nvPr/>
                      </p:nvPicPr>
                      <p:blipFill>
                        <a:blip r:embed="rId9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808" y="3391"/>
                          <a:ext cx="525" cy="249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>
                          <a:outerShdw dist="17961" dir="2700000" algn="ctr" rotWithShape="0">
                            <a:srgbClr val="000000"/>
                          </a:outerShdw>
                        </a:effectLst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12700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197645" name="AutoShape 13"/>
          <p:cNvSpPr>
            <a:spLocks noChangeArrowheads="1"/>
          </p:cNvSpPr>
          <p:nvPr/>
        </p:nvSpPr>
        <p:spPr bwMode="auto">
          <a:xfrm rot="5400000">
            <a:off x="504825" y="1231900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646" name="AutoShape 14"/>
          <p:cNvSpPr>
            <a:spLocks noChangeArrowheads="1"/>
          </p:cNvSpPr>
          <p:nvPr/>
        </p:nvSpPr>
        <p:spPr bwMode="auto">
          <a:xfrm rot="5400000">
            <a:off x="504825" y="2089150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647" name="AutoShape 15"/>
          <p:cNvSpPr>
            <a:spLocks noChangeArrowheads="1"/>
          </p:cNvSpPr>
          <p:nvPr/>
        </p:nvSpPr>
        <p:spPr bwMode="auto">
          <a:xfrm rot="5400000">
            <a:off x="504825" y="2965450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648" name="AutoShape 16"/>
          <p:cNvSpPr>
            <a:spLocks noChangeArrowheads="1"/>
          </p:cNvSpPr>
          <p:nvPr/>
        </p:nvSpPr>
        <p:spPr bwMode="auto">
          <a:xfrm rot="5400000">
            <a:off x="504825" y="4241800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197649" name="AutoShape 17"/>
          <p:cNvSpPr>
            <a:spLocks noChangeArrowheads="1"/>
          </p:cNvSpPr>
          <p:nvPr/>
        </p:nvSpPr>
        <p:spPr bwMode="auto">
          <a:xfrm rot="5400000">
            <a:off x="504825" y="5099050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6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19764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976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6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976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976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12" presetClass="entr" presetSubtype="8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6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7" dur="500"/>
                                        <p:tgtEl>
                                          <p:spTgt spid="19764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976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6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976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976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"/>
                            </p:stCondLst>
                            <p:childTnLst>
                              <p:par>
                                <p:cTn id="25" presetID="12" presetClass="entr" presetSubtype="8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6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27" dur="500"/>
                                        <p:tgtEl>
                                          <p:spTgt spid="19764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976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6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976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976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"/>
                            </p:stCondLst>
                            <p:childTnLst>
                              <p:par>
                                <p:cTn id="35" presetID="12" presetClass="entr" presetSubtype="8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6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37" dur="500"/>
                                        <p:tgtEl>
                                          <p:spTgt spid="19764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976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3" presetClass="entr" presetSubtype="27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6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976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976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"/>
                            </p:stCondLst>
                            <p:childTnLst>
                              <p:par>
                                <p:cTn id="45" presetID="12" presetClass="entr" presetSubtype="8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6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47" dur="500"/>
                                        <p:tgtEl>
                                          <p:spTgt spid="19764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976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3" presetClass="entr" presetSubtype="27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6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1976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1976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7635" grpId="0" autoUpdateAnimBg="0"/>
      <p:bldP spid="197636" grpId="0" autoUpdateAnimBg="0"/>
      <p:bldP spid="197637" grpId="0" autoUpdateAnimBg="0"/>
      <p:bldP spid="197645" grpId="0" animBg="1"/>
      <p:bldP spid="197646" grpId="0" animBg="1"/>
      <p:bldP spid="197647" grpId="0" animBg="1"/>
      <p:bldP spid="197648" grpId="0" animBg="1"/>
      <p:bldP spid="197649" grpId="0" animBg="1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399" name="Rectangle 95"/>
          <p:cNvSpPr>
            <a:spLocks noChangeArrowheads="1"/>
          </p:cNvSpPr>
          <p:nvPr/>
        </p:nvSpPr>
        <p:spPr bwMode="auto">
          <a:xfrm>
            <a:off x="1200150" y="1657350"/>
            <a:ext cx="4953000" cy="571500"/>
          </a:xfrm>
          <a:prstGeom prst="rect">
            <a:avLst/>
          </a:prstGeom>
          <a:solidFill>
            <a:schemeClr val="accent4">
              <a:lumMod val="50000"/>
            </a:schemeClr>
          </a:solidFill>
          <a:ln w="12700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en-US"/>
          </a:p>
        </p:txBody>
      </p:sp>
      <p:sp>
        <p:nvSpPr>
          <p:cNvPr id="226400" name="Text Box 96"/>
          <p:cNvSpPr txBox="1">
            <a:spLocks noChangeArrowheads="1"/>
          </p:cNvSpPr>
          <p:nvPr/>
        </p:nvSpPr>
        <p:spPr bwMode="auto">
          <a:xfrm>
            <a:off x="1238250" y="1709738"/>
            <a:ext cx="4854575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2.  Specify the level of significance.</a:t>
            </a:r>
          </a:p>
        </p:txBody>
      </p:sp>
      <p:sp>
        <p:nvSpPr>
          <p:cNvPr id="226401" name="Rectangle 97"/>
          <p:cNvSpPr>
            <a:spLocks noChangeArrowheads="1"/>
          </p:cNvSpPr>
          <p:nvPr/>
        </p:nvSpPr>
        <p:spPr bwMode="auto">
          <a:xfrm>
            <a:off x="1200150" y="2476500"/>
            <a:ext cx="5829300" cy="571500"/>
          </a:xfrm>
          <a:prstGeom prst="rect">
            <a:avLst/>
          </a:prstGeom>
          <a:solidFill>
            <a:schemeClr val="accent4">
              <a:lumMod val="50000"/>
            </a:schemeClr>
          </a:solidFill>
          <a:ln w="12700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en-US"/>
          </a:p>
        </p:txBody>
      </p:sp>
      <p:sp>
        <p:nvSpPr>
          <p:cNvPr id="226402" name="Text Box 98"/>
          <p:cNvSpPr txBox="1">
            <a:spLocks noChangeArrowheads="1"/>
          </p:cNvSpPr>
          <p:nvPr/>
        </p:nvSpPr>
        <p:spPr bwMode="auto">
          <a:xfrm>
            <a:off x="1255713" y="2528888"/>
            <a:ext cx="5719762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3.  Compute the value of the test statistic.</a:t>
            </a:r>
          </a:p>
        </p:txBody>
      </p:sp>
      <p:sp>
        <p:nvSpPr>
          <p:cNvPr id="226403" name="Text Box 99"/>
          <p:cNvSpPr txBox="1">
            <a:spLocks noChangeArrowheads="1"/>
          </p:cNvSpPr>
          <p:nvPr/>
        </p:nvSpPr>
        <p:spPr bwMode="auto">
          <a:xfrm>
            <a:off x="6256338" y="1706563"/>
            <a:ext cx="1169987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  <a:latin typeface="Symbol" pitchFamily="18" charset="2"/>
              </a:rPr>
              <a:t>a 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= .05</a:t>
            </a:r>
          </a:p>
        </p:txBody>
      </p:sp>
      <p:sp>
        <p:nvSpPr>
          <p:cNvPr id="226407" name="AutoShape 103"/>
          <p:cNvSpPr>
            <a:spLocks noChangeArrowheads="1"/>
          </p:cNvSpPr>
          <p:nvPr/>
        </p:nvSpPr>
        <p:spPr bwMode="auto">
          <a:xfrm rot="5400000">
            <a:off x="771525" y="1841500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226408" name="AutoShape 104"/>
          <p:cNvSpPr>
            <a:spLocks noChangeArrowheads="1"/>
          </p:cNvSpPr>
          <p:nvPr/>
        </p:nvSpPr>
        <p:spPr bwMode="auto">
          <a:xfrm rot="5400000">
            <a:off x="771525" y="2660650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226414" name="Text Box 110"/>
          <p:cNvSpPr txBox="1">
            <a:spLocks noChangeArrowheads="1"/>
          </p:cNvSpPr>
          <p:nvPr/>
        </p:nvSpPr>
        <p:spPr bwMode="auto">
          <a:xfrm>
            <a:off x="685800" y="1119188"/>
            <a:ext cx="59690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buFont typeface="Wingdings" pitchFamily="2" charset="2"/>
              <a:buChar char="n"/>
            </a:pPr>
            <a:r>
              <a:rPr lang="en-US" sz="24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 </a:t>
            </a:r>
            <a:r>
              <a:rPr lang="en-US" sz="2400" i="1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p</a:t>
            </a:r>
            <a:r>
              <a:rPr lang="en-US" sz="24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–Value and Critical Value Approaches</a:t>
            </a:r>
          </a:p>
        </p:txBody>
      </p:sp>
      <p:sp>
        <p:nvSpPr>
          <p:cNvPr id="226415" name="Rectangle 111"/>
          <p:cNvSpPr>
            <a:spLocks noChangeArrowheads="1"/>
          </p:cNvSpPr>
          <p:nvPr/>
        </p:nvSpPr>
        <p:spPr bwMode="auto">
          <a:xfrm>
            <a:off x="685800" y="47625"/>
            <a:ext cx="7772400" cy="10477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r>
              <a:rPr lang="en-US"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Hypothesis Tests About </a:t>
            </a:r>
            <a:r>
              <a:rPr lang="en-US" sz="2800" i="1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Symbol" pitchFamily="18" charset="2"/>
              </a:rPr>
              <a:t>m</a:t>
            </a:r>
            <a:r>
              <a:rPr lang="en-US" sz="2800" baseline="-250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1</a:t>
            </a:r>
            <a:r>
              <a:rPr lang="en-US"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</a:t>
            </a:r>
            <a:r>
              <a:rPr lang="en-US"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Symbol" pitchFamily="18" charset="2"/>
              </a:rPr>
              <a:t>-</a:t>
            </a:r>
            <a:r>
              <a:rPr lang="en-US"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</a:t>
            </a:r>
            <a:r>
              <a:rPr lang="en-US" sz="2800" i="1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Symbol" pitchFamily="18" charset="2"/>
              </a:rPr>
              <a:t>m</a:t>
            </a:r>
            <a:r>
              <a:rPr lang="en-US" sz="2800" baseline="-250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2</a:t>
            </a:r>
            <a:r>
              <a:rPr lang="en-US"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:</a:t>
            </a:r>
            <a:br>
              <a:rPr lang="en-US"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</a:br>
            <a:r>
              <a:rPr lang="en-US" sz="2800" i="1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Symbol" pitchFamily="18" charset="2"/>
              </a:rPr>
              <a:t>s</a:t>
            </a:r>
            <a:r>
              <a:rPr lang="en-US" sz="2800" baseline="-250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1</a:t>
            </a:r>
            <a:r>
              <a:rPr lang="en-US"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and </a:t>
            </a:r>
            <a:r>
              <a:rPr lang="en-US" sz="2800" i="1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Symbol" pitchFamily="18" charset="2"/>
              </a:rPr>
              <a:t>s</a:t>
            </a:r>
            <a:r>
              <a:rPr lang="en-US" sz="2800" baseline="-250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2</a:t>
            </a:r>
            <a:r>
              <a:rPr lang="en-US"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Unknown</a:t>
            </a:r>
          </a:p>
        </p:txBody>
      </p:sp>
      <p:graphicFrame>
        <p:nvGraphicFramePr>
          <p:cNvPr id="226417" name="Object 113">
            <a:hlinkClick r:id="" action="ppaction://ole?verb=0"/>
          </p:cNvPr>
          <p:cNvGraphicFramePr>
            <a:graphicFrameLocks/>
          </p:cNvGraphicFramePr>
          <p:nvPr/>
        </p:nvGraphicFramePr>
        <p:xfrm>
          <a:off x="1371600" y="3194050"/>
          <a:ext cx="6910388" cy="1535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6424" name="Equation" r:id="rId4" imgW="2946240" imgH="685800" progId="Equation.DSMT4">
                  <p:embed/>
                </p:oleObj>
              </mc:Choice>
              <mc:Fallback>
                <p:oleObj name="Equation" r:id="rId4" imgW="2946240" imgH="685800" progId="Equation.DSMT4">
                  <p:embed/>
                  <p:pic>
                    <p:nvPicPr>
                      <p:cNvPr id="0" name="Picture 113"/>
                      <p:cNvPicPr>
                        <a:picLocks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1600" y="3194050"/>
                        <a:ext cx="6910388" cy="15351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>
                        <a:outerShdw dist="17961" dir="2700000" algn="ctr" rotWithShape="0">
                          <a:srgbClr val="000000"/>
                        </a:outerShdw>
                      </a:effectLst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6418" name="Oval 114"/>
          <p:cNvSpPr>
            <a:spLocks noChangeArrowheads="1"/>
          </p:cNvSpPr>
          <p:nvPr/>
        </p:nvSpPr>
        <p:spPr bwMode="auto">
          <a:xfrm>
            <a:off x="7219950" y="3321050"/>
            <a:ext cx="1200150" cy="590550"/>
          </a:xfrm>
          <a:prstGeom prst="ellipse">
            <a:avLst/>
          </a:prstGeom>
          <a:noFill/>
          <a:ln w="28575">
            <a:solidFill>
              <a:srgbClr val="66FF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4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22640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264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3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263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3" presetClass="entr" presetSubtype="27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4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264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264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000"/>
                            </p:stCondLst>
                            <p:childTnLst>
                              <p:par>
                                <p:cTn id="19" presetID="12" presetClass="entr" presetSubtype="1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4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21" dur="500"/>
                                        <p:tgtEl>
                                          <p:spTgt spid="2264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4500"/>
                            </p:stCondLst>
                            <p:childTnLst>
                              <p:par>
                                <p:cTn id="23" presetID="1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4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25" dur="500"/>
                                        <p:tgtEl>
                                          <p:spTgt spid="22640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264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4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2264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23" presetClass="entr" presetSubtype="27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4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2264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2264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2000"/>
                            </p:stCondLst>
                            <p:childTnLst>
                              <p:par>
                                <p:cTn id="37" presetID="12" presetClass="entr" presetSubtype="8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39" dur="500"/>
                                        <p:tgtEl>
                                          <p:spTgt spid="2264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3500"/>
                            </p:stCondLst>
                            <p:childTnLst>
                              <p:par>
                                <p:cTn id="41" presetID="16" presetClass="entr" presetSubtype="21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4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3" dur="500"/>
                                        <p:tgtEl>
                                          <p:spTgt spid="2264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6399" grpId="0" animBg="1"/>
      <p:bldP spid="226400" grpId="0" autoUpdateAnimBg="0"/>
      <p:bldP spid="226401" grpId="0" animBg="1"/>
      <p:bldP spid="226402" grpId="0" autoUpdateAnimBg="0"/>
      <p:bldP spid="226403" grpId="0" autoUpdateAnimBg="0"/>
      <p:bldP spid="226407" grpId="0" animBg="1"/>
      <p:bldP spid="226408" grpId="0" animBg="1"/>
      <p:bldP spid="226418" grpId="0" animBg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2894" name="Rectangle 94"/>
          <p:cNvSpPr>
            <a:spLocks noChangeArrowheads="1"/>
          </p:cNvSpPr>
          <p:nvPr/>
        </p:nvSpPr>
        <p:spPr bwMode="auto">
          <a:xfrm>
            <a:off x="685800" y="47625"/>
            <a:ext cx="7772400" cy="10477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r>
              <a:rPr lang="en-US"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Hypothesis Tests About </a:t>
            </a:r>
            <a:r>
              <a:rPr lang="en-US" sz="2800" i="1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Symbol" pitchFamily="18" charset="2"/>
              </a:rPr>
              <a:t>m</a:t>
            </a:r>
            <a:r>
              <a:rPr lang="en-US" sz="2800" baseline="-250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1</a:t>
            </a:r>
            <a:r>
              <a:rPr lang="en-US"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</a:t>
            </a:r>
            <a:r>
              <a:rPr lang="en-US"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Symbol" pitchFamily="18" charset="2"/>
              </a:rPr>
              <a:t>-</a:t>
            </a:r>
            <a:r>
              <a:rPr lang="en-US"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</a:t>
            </a:r>
            <a:r>
              <a:rPr lang="en-US" sz="2800" i="1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Symbol" pitchFamily="18" charset="2"/>
              </a:rPr>
              <a:t>m</a:t>
            </a:r>
            <a:r>
              <a:rPr lang="en-US" sz="2800" baseline="-250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2</a:t>
            </a:r>
            <a:r>
              <a:rPr lang="en-US"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:</a:t>
            </a:r>
            <a:br>
              <a:rPr lang="en-US"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</a:br>
            <a:r>
              <a:rPr lang="en-US" sz="2800" i="1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Symbol" pitchFamily="18" charset="2"/>
              </a:rPr>
              <a:t>s</a:t>
            </a:r>
            <a:r>
              <a:rPr lang="en-US" sz="2800" baseline="-250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1</a:t>
            </a:r>
            <a:r>
              <a:rPr lang="en-US"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and </a:t>
            </a:r>
            <a:r>
              <a:rPr lang="en-US" sz="2800" i="1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Symbol" pitchFamily="18" charset="2"/>
              </a:rPr>
              <a:t>s</a:t>
            </a:r>
            <a:r>
              <a:rPr lang="en-US" sz="2800" baseline="-250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2</a:t>
            </a:r>
            <a:r>
              <a:rPr lang="en-US"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Unknown</a:t>
            </a:r>
          </a:p>
        </p:txBody>
      </p:sp>
      <p:sp>
        <p:nvSpPr>
          <p:cNvPr id="332895" name="Text Box 95"/>
          <p:cNvSpPr txBox="1">
            <a:spLocks noChangeArrowheads="1"/>
          </p:cNvSpPr>
          <p:nvPr/>
        </p:nvSpPr>
        <p:spPr bwMode="auto">
          <a:xfrm>
            <a:off x="685800" y="1119188"/>
            <a:ext cx="3167063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buFont typeface="Wingdings" pitchFamily="2" charset="2"/>
              <a:buChar char="n"/>
            </a:pPr>
            <a:r>
              <a:rPr lang="en-US" sz="24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 </a:t>
            </a:r>
            <a:r>
              <a:rPr lang="en-US" sz="2400" i="1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p</a:t>
            </a:r>
            <a:r>
              <a:rPr lang="en-US" sz="24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–Value Approach</a:t>
            </a:r>
          </a:p>
        </p:txBody>
      </p:sp>
      <p:sp>
        <p:nvSpPr>
          <p:cNvPr id="332896" name="Rectangle 96"/>
          <p:cNvSpPr>
            <a:spLocks noChangeArrowheads="1"/>
          </p:cNvSpPr>
          <p:nvPr/>
        </p:nvSpPr>
        <p:spPr bwMode="auto">
          <a:xfrm>
            <a:off x="1200150" y="1657350"/>
            <a:ext cx="3790950" cy="571500"/>
          </a:xfrm>
          <a:prstGeom prst="rect">
            <a:avLst/>
          </a:prstGeom>
          <a:solidFill>
            <a:schemeClr val="accent4">
              <a:lumMod val="50000"/>
            </a:schemeClr>
          </a:solidFill>
          <a:ln w="12700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en-US"/>
          </a:p>
        </p:txBody>
      </p:sp>
      <p:sp>
        <p:nvSpPr>
          <p:cNvPr id="332897" name="AutoShape 97"/>
          <p:cNvSpPr>
            <a:spLocks noChangeArrowheads="1"/>
          </p:cNvSpPr>
          <p:nvPr/>
        </p:nvSpPr>
        <p:spPr bwMode="auto">
          <a:xfrm rot="5400000">
            <a:off x="771525" y="1841500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332898" name="Text Box 98"/>
          <p:cNvSpPr txBox="1">
            <a:spLocks noChangeArrowheads="1"/>
          </p:cNvSpPr>
          <p:nvPr/>
        </p:nvSpPr>
        <p:spPr bwMode="auto">
          <a:xfrm>
            <a:off x="1255713" y="1690688"/>
            <a:ext cx="3606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4.  Compute the </a:t>
            </a: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p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–value.</a:t>
            </a:r>
          </a:p>
        </p:txBody>
      </p:sp>
      <p:sp>
        <p:nvSpPr>
          <p:cNvPr id="332901" name="Text Box 101"/>
          <p:cNvSpPr txBox="1">
            <a:spLocks noChangeArrowheads="1"/>
          </p:cNvSpPr>
          <p:nvPr/>
        </p:nvSpPr>
        <p:spPr bwMode="auto">
          <a:xfrm>
            <a:off x="1255713" y="2262188"/>
            <a:ext cx="4714875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The degrees of freedom for </a:t>
            </a: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t</a:t>
            </a:r>
            <a:r>
              <a:rPr lang="en-US" sz="2400" i="1" baseline="-25000">
                <a:effectLst>
                  <a:outerShdw blurRad="38100" dist="38100" dir="2700000" algn="tl">
                    <a:srgbClr val="000000"/>
                  </a:outerShdw>
                </a:effectLst>
                <a:latin typeface="Symbol" pitchFamily="18" charset="2"/>
              </a:rPr>
              <a:t>a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are:</a:t>
            </a:r>
          </a:p>
        </p:txBody>
      </p:sp>
      <p:sp>
        <p:nvSpPr>
          <p:cNvPr id="332903" name="Text Box 103"/>
          <p:cNvSpPr txBox="1">
            <a:spLocks noChangeArrowheads="1"/>
          </p:cNvSpPr>
          <p:nvPr/>
        </p:nvSpPr>
        <p:spPr bwMode="auto">
          <a:xfrm>
            <a:off x="1273175" y="4948238"/>
            <a:ext cx="6924675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Because </a:t>
            </a:r>
            <a:r>
              <a:rPr lang="en-US" sz="2400" i="1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t</a:t>
            </a: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= 4.003 &gt; </a:t>
            </a:r>
            <a:r>
              <a:rPr lang="en-US" sz="2400" i="1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t</a:t>
            </a:r>
            <a:r>
              <a:rPr lang="en-US" sz="2400" baseline="-25000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.05</a:t>
            </a: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= 1.683, the </a:t>
            </a:r>
            <a:r>
              <a:rPr lang="en-US" sz="2400" i="1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p</a:t>
            </a: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–value &lt; .05.</a:t>
            </a:r>
          </a:p>
        </p:txBody>
      </p:sp>
      <p:graphicFrame>
        <p:nvGraphicFramePr>
          <p:cNvPr id="332904" name="Object 104">
            <a:hlinkClick r:id="" action="ppaction://ole?verb=0"/>
          </p:cNvPr>
          <p:cNvGraphicFramePr>
            <a:graphicFrameLocks/>
          </p:cNvGraphicFramePr>
          <p:nvPr/>
        </p:nvGraphicFramePr>
        <p:xfrm>
          <a:off x="1408113" y="2762250"/>
          <a:ext cx="6707187" cy="2060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2911" name="Equation" r:id="rId4" imgW="3441600" imgH="965160" progId="Equation.DSMT4">
                  <p:embed/>
                </p:oleObj>
              </mc:Choice>
              <mc:Fallback>
                <p:oleObj name="Equation" r:id="rId4" imgW="3441600" imgH="965160" progId="Equation.DSMT4">
                  <p:embed/>
                  <p:pic>
                    <p:nvPicPr>
                      <p:cNvPr id="0" name="Picture 104"/>
                      <p:cNvPicPr>
                        <a:picLocks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08113" y="2762250"/>
                        <a:ext cx="6707187" cy="20605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>
                        <a:outerShdw dist="17961" dir="2700000" algn="ctr" rotWithShape="0">
                          <a:srgbClr val="000000"/>
                        </a:outerShdw>
                      </a:effectLst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Text Box 103"/>
          <p:cNvSpPr txBox="1">
            <a:spLocks noChangeArrowheads="1"/>
          </p:cNvSpPr>
          <p:nvPr/>
        </p:nvSpPr>
        <p:spPr bwMode="auto">
          <a:xfrm>
            <a:off x="2771775" y="5430838"/>
            <a:ext cx="3711272" cy="46166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In fact, the </a:t>
            </a:r>
            <a:r>
              <a:rPr lang="en-US" sz="2400" i="1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p</a:t>
            </a: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–value &lt; .005.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28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33289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328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28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328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3" presetClass="entr" presetSubtype="27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28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328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328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000"/>
                            </p:stCondLst>
                            <p:childTnLst>
                              <p:par>
                                <p:cTn id="19" presetID="12" presetClass="entr" presetSubtype="1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29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21" dur="500"/>
                                        <p:tgtEl>
                                          <p:spTgt spid="3329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4500"/>
                            </p:stCondLst>
                            <p:childTnLst>
                              <p:par>
                                <p:cTn id="23" presetID="23" presetClass="entr" presetSubtype="272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29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329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329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6000"/>
                            </p:stCondLst>
                            <p:childTnLst>
                              <p:par>
                                <p:cTn id="28" presetID="12" presetClass="entr" presetSubtype="1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29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30" dur="500"/>
                                        <p:tgtEl>
                                          <p:spTgt spid="3329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8500"/>
                            </p:stCondLst>
                            <p:childTnLst>
                              <p:par>
                                <p:cTn id="32" presetID="12" presetClass="entr" presetSubtype="1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3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2896" grpId="0" animBg="1"/>
      <p:bldP spid="332897" grpId="0" animBg="1"/>
      <p:bldP spid="332898" grpId="0" autoUpdateAnimBg="0"/>
      <p:bldP spid="332901" grpId="0" autoUpdateAnimBg="0"/>
      <p:bldP spid="332903" grpId="0" autoUpdateAnimBg="0"/>
      <p:bldP spid="10" grpId="0" autoUpdateAnimBg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3826" name="Rectangle 2"/>
          <p:cNvSpPr>
            <a:spLocks noChangeArrowheads="1"/>
          </p:cNvSpPr>
          <p:nvPr/>
        </p:nvSpPr>
        <p:spPr bwMode="auto">
          <a:xfrm>
            <a:off x="1181100" y="1657350"/>
            <a:ext cx="4933950" cy="571500"/>
          </a:xfrm>
          <a:prstGeom prst="rect">
            <a:avLst/>
          </a:prstGeom>
          <a:solidFill>
            <a:schemeClr val="accent4">
              <a:lumMod val="50000"/>
            </a:schemeClr>
          </a:solidFill>
          <a:ln w="12700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en-US"/>
          </a:p>
        </p:txBody>
      </p:sp>
      <p:sp>
        <p:nvSpPr>
          <p:cNvPr id="333827" name="Text Box 3"/>
          <p:cNvSpPr txBox="1">
            <a:spLocks noChangeArrowheads="1"/>
          </p:cNvSpPr>
          <p:nvPr/>
        </p:nvSpPr>
        <p:spPr bwMode="auto">
          <a:xfrm>
            <a:off x="1255713" y="1709738"/>
            <a:ext cx="4824412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5.  Determine whether to reject </a:t>
            </a: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H</a:t>
            </a:r>
            <a:r>
              <a:rPr lang="en-US" sz="2400" baseline="-250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0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.</a:t>
            </a:r>
          </a:p>
        </p:txBody>
      </p:sp>
      <p:sp>
        <p:nvSpPr>
          <p:cNvPr id="333828" name="Rectangle 4"/>
          <p:cNvSpPr>
            <a:spLocks noChangeArrowheads="1"/>
          </p:cNvSpPr>
          <p:nvPr/>
        </p:nvSpPr>
        <p:spPr bwMode="auto">
          <a:xfrm>
            <a:off x="1238250" y="2846388"/>
            <a:ext cx="7124700" cy="12509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   We are at least 95% confident that the miles-per-gallon (</a:t>
            </a: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mpg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) performance of M cars is greater than the miles-per-gallon performance of J cars?.</a:t>
            </a:r>
          </a:p>
        </p:txBody>
      </p:sp>
      <p:sp>
        <p:nvSpPr>
          <p:cNvPr id="333829" name="Text Box 5"/>
          <p:cNvSpPr txBox="1">
            <a:spLocks noChangeArrowheads="1"/>
          </p:cNvSpPr>
          <p:nvPr/>
        </p:nvSpPr>
        <p:spPr bwMode="auto">
          <a:xfrm>
            <a:off x="685800" y="1119188"/>
            <a:ext cx="3167063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buFont typeface="Wingdings" pitchFamily="2" charset="2"/>
              <a:buChar char="n"/>
            </a:pPr>
            <a:r>
              <a:rPr lang="en-US" sz="24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 </a:t>
            </a:r>
            <a:r>
              <a:rPr lang="en-US" sz="2400" i="1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p</a:t>
            </a:r>
            <a:r>
              <a:rPr lang="en-US" sz="24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–Value Approach</a:t>
            </a:r>
          </a:p>
        </p:txBody>
      </p:sp>
      <p:sp>
        <p:nvSpPr>
          <p:cNvPr id="333831" name="AutoShape 7"/>
          <p:cNvSpPr>
            <a:spLocks noChangeArrowheads="1"/>
          </p:cNvSpPr>
          <p:nvPr/>
        </p:nvSpPr>
        <p:spPr bwMode="auto">
          <a:xfrm rot="5400000">
            <a:off x="771525" y="1841500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333836" name="Text Box 12"/>
          <p:cNvSpPr txBox="1">
            <a:spLocks noChangeArrowheads="1"/>
          </p:cNvSpPr>
          <p:nvPr/>
        </p:nvSpPr>
        <p:spPr bwMode="auto">
          <a:xfrm>
            <a:off x="1577975" y="2297113"/>
            <a:ext cx="5470525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Because </a:t>
            </a: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p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–value </a:t>
            </a:r>
            <a:r>
              <a:rPr lang="en-US" sz="2400" u="sng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&lt;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</a:t>
            </a: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  <a:latin typeface="Symbol" pitchFamily="18" charset="2"/>
              </a:rPr>
              <a:t>a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= .05, we reject </a:t>
            </a: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H</a:t>
            </a:r>
            <a:r>
              <a:rPr lang="en-US" sz="2400" baseline="-250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0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.</a:t>
            </a:r>
          </a:p>
        </p:txBody>
      </p:sp>
      <p:sp>
        <p:nvSpPr>
          <p:cNvPr id="333929" name="Rectangle 105"/>
          <p:cNvSpPr>
            <a:spLocks noChangeArrowheads="1"/>
          </p:cNvSpPr>
          <p:nvPr/>
        </p:nvSpPr>
        <p:spPr bwMode="auto">
          <a:xfrm>
            <a:off x="685800" y="47625"/>
            <a:ext cx="7772400" cy="10477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r>
              <a:rPr lang="en-US"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Hypothesis Tests About </a:t>
            </a:r>
            <a:r>
              <a:rPr lang="en-US" sz="2800" i="1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Symbol" pitchFamily="18" charset="2"/>
              </a:rPr>
              <a:t>m</a:t>
            </a:r>
            <a:r>
              <a:rPr lang="en-US" sz="2800" baseline="-250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1</a:t>
            </a:r>
            <a:r>
              <a:rPr lang="en-US"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</a:t>
            </a:r>
            <a:r>
              <a:rPr lang="en-US"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Symbol" pitchFamily="18" charset="2"/>
              </a:rPr>
              <a:t>-</a:t>
            </a:r>
            <a:r>
              <a:rPr lang="en-US"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</a:t>
            </a:r>
            <a:r>
              <a:rPr lang="en-US" sz="2800" i="1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Symbol" pitchFamily="18" charset="2"/>
              </a:rPr>
              <a:t>m</a:t>
            </a:r>
            <a:r>
              <a:rPr lang="en-US" sz="2800" baseline="-250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2</a:t>
            </a:r>
            <a:r>
              <a:rPr lang="en-US"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:</a:t>
            </a:r>
            <a:br>
              <a:rPr lang="en-US"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</a:br>
            <a:r>
              <a:rPr lang="en-US" sz="2800" i="1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Symbol" pitchFamily="18" charset="2"/>
              </a:rPr>
              <a:t>s</a:t>
            </a:r>
            <a:r>
              <a:rPr lang="en-US" sz="2800" baseline="-250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1</a:t>
            </a:r>
            <a:r>
              <a:rPr lang="en-US"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and </a:t>
            </a:r>
            <a:r>
              <a:rPr lang="en-US" sz="2800" i="1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Symbol" pitchFamily="18" charset="2"/>
              </a:rPr>
              <a:t>s</a:t>
            </a:r>
            <a:r>
              <a:rPr lang="en-US" sz="2800" baseline="-250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2</a:t>
            </a:r>
            <a:r>
              <a:rPr lang="en-US"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Unknown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38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33383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338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38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338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3" presetClass="entr" presetSubtype="27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38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338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338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000"/>
                            </p:stCondLst>
                            <p:childTnLst>
                              <p:par>
                                <p:cTn id="19" presetID="12" presetClass="entr" presetSubtype="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38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21" dur="500"/>
                                        <p:tgtEl>
                                          <p:spTgt spid="3338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500"/>
                            </p:stCondLst>
                            <p:childTnLst>
                              <p:par>
                                <p:cTn id="23" presetID="3" presetClass="entr" presetSubtype="1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38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3338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3826" grpId="0" animBg="1"/>
      <p:bldP spid="333827" grpId="0" autoUpdateAnimBg="0"/>
      <p:bldP spid="333828" grpId="0" autoUpdateAnimBg="0"/>
      <p:bldP spid="333831" grpId="0" animBg="1"/>
      <p:bldP spid="333836" grpId="0" autoUpdateAnimBg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423" name="Rectangle 95"/>
          <p:cNvSpPr>
            <a:spLocks noChangeArrowheads="1"/>
          </p:cNvSpPr>
          <p:nvPr/>
        </p:nvSpPr>
        <p:spPr bwMode="auto">
          <a:xfrm>
            <a:off x="1181100" y="1657350"/>
            <a:ext cx="6991350" cy="571500"/>
          </a:xfrm>
          <a:prstGeom prst="rect">
            <a:avLst/>
          </a:prstGeom>
          <a:solidFill>
            <a:schemeClr val="accent4">
              <a:lumMod val="50000"/>
            </a:schemeClr>
          </a:solidFill>
          <a:ln w="12700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en-US"/>
          </a:p>
        </p:txBody>
      </p:sp>
      <p:sp>
        <p:nvSpPr>
          <p:cNvPr id="227424" name="Text Box 96"/>
          <p:cNvSpPr txBox="1">
            <a:spLocks noChangeArrowheads="1"/>
          </p:cNvSpPr>
          <p:nvPr/>
        </p:nvSpPr>
        <p:spPr bwMode="auto">
          <a:xfrm>
            <a:off x="1255713" y="1709738"/>
            <a:ext cx="6815137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4.  Determine the critical value and rejection rule.</a:t>
            </a:r>
          </a:p>
        </p:txBody>
      </p:sp>
      <p:sp>
        <p:nvSpPr>
          <p:cNvPr id="227425" name="AutoShape 97"/>
          <p:cNvSpPr>
            <a:spLocks noChangeArrowheads="1"/>
          </p:cNvSpPr>
          <p:nvPr/>
        </p:nvSpPr>
        <p:spPr bwMode="auto">
          <a:xfrm rot="5400000">
            <a:off x="771525" y="1841500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227427" name="AutoShape 99"/>
          <p:cNvSpPr>
            <a:spLocks noChangeArrowheads="1"/>
          </p:cNvSpPr>
          <p:nvPr/>
        </p:nvSpPr>
        <p:spPr bwMode="auto">
          <a:xfrm rot="5400000">
            <a:off x="1343025" y="2489200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227433" name="Text Box 105"/>
          <p:cNvSpPr txBox="1">
            <a:spLocks noChangeArrowheads="1"/>
          </p:cNvSpPr>
          <p:nvPr/>
        </p:nvSpPr>
        <p:spPr bwMode="auto">
          <a:xfrm>
            <a:off x="685800" y="1119188"/>
            <a:ext cx="3852863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buFont typeface="Wingdings" pitchFamily="2" charset="2"/>
              <a:buChar char="n"/>
            </a:pPr>
            <a:r>
              <a:rPr lang="en-US" sz="24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 Critical Value Approach</a:t>
            </a:r>
          </a:p>
        </p:txBody>
      </p:sp>
      <p:sp>
        <p:nvSpPr>
          <p:cNvPr id="227434" name="Rectangle 106"/>
          <p:cNvSpPr>
            <a:spLocks noChangeArrowheads="1"/>
          </p:cNvSpPr>
          <p:nvPr/>
        </p:nvSpPr>
        <p:spPr bwMode="auto">
          <a:xfrm>
            <a:off x="685800" y="47625"/>
            <a:ext cx="7772400" cy="10477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r>
              <a:rPr lang="en-US"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Hypothesis Tests About </a:t>
            </a:r>
            <a:r>
              <a:rPr lang="en-US" sz="2800" i="1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Symbol" pitchFamily="18" charset="2"/>
              </a:rPr>
              <a:t>m</a:t>
            </a:r>
            <a:r>
              <a:rPr lang="en-US" sz="2800" baseline="-250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1</a:t>
            </a:r>
            <a:r>
              <a:rPr lang="en-US"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</a:t>
            </a:r>
            <a:r>
              <a:rPr lang="en-US"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Symbol" pitchFamily="18" charset="2"/>
              </a:rPr>
              <a:t>-</a:t>
            </a:r>
            <a:r>
              <a:rPr lang="en-US"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</a:t>
            </a:r>
            <a:r>
              <a:rPr lang="en-US" sz="2800" i="1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Symbol" pitchFamily="18" charset="2"/>
              </a:rPr>
              <a:t>m</a:t>
            </a:r>
            <a:r>
              <a:rPr lang="en-US" sz="2800" baseline="-250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2</a:t>
            </a:r>
            <a:r>
              <a:rPr lang="en-US"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:</a:t>
            </a:r>
            <a:br>
              <a:rPr lang="en-US"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</a:br>
            <a:r>
              <a:rPr lang="en-US" sz="2800" i="1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Symbol" pitchFamily="18" charset="2"/>
              </a:rPr>
              <a:t>s</a:t>
            </a:r>
            <a:r>
              <a:rPr lang="en-US" sz="2800" baseline="-250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1</a:t>
            </a:r>
            <a:r>
              <a:rPr lang="en-US"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and </a:t>
            </a:r>
            <a:r>
              <a:rPr lang="en-US" sz="2800" i="1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Symbol" pitchFamily="18" charset="2"/>
              </a:rPr>
              <a:t>s</a:t>
            </a:r>
            <a:r>
              <a:rPr lang="en-US" sz="2800" baseline="-250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2</a:t>
            </a:r>
            <a:r>
              <a:rPr lang="en-US"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Unknown</a:t>
            </a:r>
          </a:p>
        </p:txBody>
      </p:sp>
      <p:sp>
        <p:nvSpPr>
          <p:cNvPr id="227435" name="Text Box 107"/>
          <p:cNvSpPr txBox="1">
            <a:spLocks noChangeArrowheads="1"/>
          </p:cNvSpPr>
          <p:nvPr/>
        </p:nvSpPr>
        <p:spPr bwMode="auto">
          <a:xfrm>
            <a:off x="2260600" y="2316163"/>
            <a:ext cx="4779963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For </a:t>
            </a: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  <a:latin typeface="Symbol" pitchFamily="18" charset="2"/>
              </a:rPr>
              <a:t>a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= .05 and </a:t>
            </a: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df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= 41,  </a:t>
            </a: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t</a:t>
            </a:r>
            <a:r>
              <a:rPr lang="en-US" sz="2400" baseline="-250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.05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= 1.683</a:t>
            </a:r>
          </a:p>
        </p:txBody>
      </p:sp>
      <p:sp>
        <p:nvSpPr>
          <p:cNvPr id="227436" name="Text Box 108"/>
          <p:cNvSpPr txBox="1">
            <a:spLocks noChangeArrowheads="1"/>
          </p:cNvSpPr>
          <p:nvPr/>
        </p:nvSpPr>
        <p:spPr bwMode="auto">
          <a:xfrm>
            <a:off x="3219450" y="2852738"/>
            <a:ext cx="2867025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Reject </a:t>
            </a: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H</a:t>
            </a:r>
            <a:r>
              <a:rPr lang="en-US" sz="2400" baseline="-250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0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if </a:t>
            </a: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t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</a:t>
            </a:r>
            <a:r>
              <a:rPr lang="en-US" sz="2400" u="sng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&gt;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1.683</a:t>
            </a:r>
          </a:p>
        </p:txBody>
      </p:sp>
      <p:sp>
        <p:nvSpPr>
          <p:cNvPr id="227437" name="Rectangle 109"/>
          <p:cNvSpPr>
            <a:spLocks noChangeArrowheads="1"/>
          </p:cNvSpPr>
          <p:nvPr/>
        </p:nvSpPr>
        <p:spPr bwMode="auto">
          <a:xfrm>
            <a:off x="1181100" y="3524250"/>
            <a:ext cx="4933950" cy="571500"/>
          </a:xfrm>
          <a:prstGeom prst="rect">
            <a:avLst/>
          </a:prstGeom>
          <a:solidFill>
            <a:schemeClr val="accent4">
              <a:lumMod val="50000"/>
            </a:schemeClr>
          </a:solidFill>
          <a:ln w="12700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en-US"/>
          </a:p>
        </p:txBody>
      </p:sp>
      <p:sp>
        <p:nvSpPr>
          <p:cNvPr id="227438" name="Text Box 110"/>
          <p:cNvSpPr txBox="1">
            <a:spLocks noChangeArrowheads="1"/>
          </p:cNvSpPr>
          <p:nvPr/>
        </p:nvSpPr>
        <p:spPr bwMode="auto">
          <a:xfrm>
            <a:off x="1255713" y="3576638"/>
            <a:ext cx="4824412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5.  Determine whether to reject </a:t>
            </a: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H</a:t>
            </a:r>
            <a:r>
              <a:rPr lang="en-US" sz="2400" baseline="-250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0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.</a:t>
            </a:r>
          </a:p>
        </p:txBody>
      </p:sp>
      <p:sp>
        <p:nvSpPr>
          <p:cNvPr id="227440" name="Text Box 112"/>
          <p:cNvSpPr txBox="1">
            <a:spLocks noChangeArrowheads="1"/>
          </p:cNvSpPr>
          <p:nvPr/>
        </p:nvSpPr>
        <p:spPr bwMode="auto">
          <a:xfrm>
            <a:off x="2263775" y="4167188"/>
            <a:ext cx="4884738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Because 4.003 </a:t>
            </a:r>
            <a:r>
              <a:rPr lang="en-US" sz="2400" u="sng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&gt;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1.683, we reject </a:t>
            </a: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H</a:t>
            </a:r>
            <a:r>
              <a:rPr lang="en-US" sz="2400" baseline="-250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0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.</a:t>
            </a:r>
          </a:p>
        </p:txBody>
      </p:sp>
      <p:sp>
        <p:nvSpPr>
          <p:cNvPr id="227441" name="AutoShape 113"/>
          <p:cNvSpPr>
            <a:spLocks noChangeArrowheads="1"/>
          </p:cNvSpPr>
          <p:nvPr/>
        </p:nvSpPr>
        <p:spPr bwMode="auto">
          <a:xfrm rot="5400000">
            <a:off x="771525" y="3708400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227442" name="Rectangle 114"/>
          <p:cNvSpPr>
            <a:spLocks noChangeArrowheads="1"/>
          </p:cNvSpPr>
          <p:nvPr/>
        </p:nvSpPr>
        <p:spPr bwMode="auto">
          <a:xfrm>
            <a:off x="1238250" y="4675188"/>
            <a:ext cx="7124700" cy="12509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   We are at least 95% confident that the miles-per-gallon (</a:t>
            </a: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mpg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) performance of M cars is greater than the miles-per-gallon performance of J cars?.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4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22742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274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4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274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3" presetClass="entr" presetSubtype="27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4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274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274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000"/>
                            </p:stCondLst>
                            <p:childTnLst>
                              <p:par>
                                <p:cTn id="19" presetID="1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4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21" dur="500"/>
                                        <p:tgtEl>
                                          <p:spTgt spid="22742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274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500"/>
                            </p:stCondLst>
                            <p:childTnLst>
                              <p:par>
                                <p:cTn id="23" presetID="12" presetClass="entr" presetSubtype="1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25" dur="500"/>
                                        <p:tgtEl>
                                          <p:spTgt spid="2274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6000"/>
                            </p:stCondLst>
                            <p:childTnLst>
                              <p:par>
                                <p:cTn id="27" presetID="12" presetClass="entr" presetSubtype="1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29" dur="500"/>
                                        <p:tgtEl>
                                          <p:spTgt spid="2274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8500"/>
                            </p:stCondLst>
                            <p:childTnLst>
                              <p:par>
                                <p:cTn id="31" presetID="12" presetClass="entr" presetSubtype="8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4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33" dur="500"/>
                                        <p:tgtEl>
                                          <p:spTgt spid="22744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274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8" dur="500"/>
                                        <p:tgtEl>
                                          <p:spTgt spid="2274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00"/>
                            </p:stCondLst>
                            <p:childTnLst>
                              <p:par>
                                <p:cTn id="40" presetID="23" presetClass="entr" presetSubtype="27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2274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2274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2000"/>
                            </p:stCondLst>
                            <p:childTnLst>
                              <p:par>
                                <p:cTn id="45" presetID="12" presetClass="entr" presetSubtype="1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4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47" dur="500"/>
                                        <p:tgtEl>
                                          <p:spTgt spid="2274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4500"/>
                            </p:stCondLst>
                            <p:childTnLst>
                              <p:par>
                                <p:cTn id="49" presetID="12" presetClass="entr" presetSubtype="1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4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51" dur="500"/>
                                        <p:tgtEl>
                                          <p:spTgt spid="2274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7423" grpId="0" animBg="1"/>
      <p:bldP spid="227424" grpId="0" autoUpdateAnimBg="0"/>
      <p:bldP spid="227425" grpId="0" animBg="1"/>
      <p:bldP spid="227427" grpId="0" animBg="1"/>
      <p:bldP spid="227435" grpId="0" autoUpdateAnimBg="0"/>
      <p:bldP spid="227436" grpId="0" autoUpdateAnimBg="0"/>
      <p:bldP spid="227437" grpId="0" animBg="1"/>
      <p:bldP spid="227438" grpId="0" autoUpdateAnimBg="0"/>
      <p:bldP spid="227440" grpId="0" autoUpdateAnimBg="0"/>
      <p:bldP spid="227441" grpId="0" animBg="1"/>
      <p:bldP spid="227442" grpId="0" autoUpdateAnimBg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427" name="AutoShape 3"/>
          <p:cNvSpPr>
            <a:spLocks noChangeArrowheads="1"/>
          </p:cNvSpPr>
          <p:nvPr/>
        </p:nvSpPr>
        <p:spPr bwMode="auto">
          <a:xfrm rot="5400000">
            <a:off x="485775" y="1250950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231428" name="Text Box 4"/>
          <p:cNvSpPr txBox="1">
            <a:spLocks noChangeArrowheads="1"/>
          </p:cNvSpPr>
          <p:nvPr/>
        </p:nvSpPr>
        <p:spPr bwMode="auto">
          <a:xfrm>
            <a:off x="666750" y="1157288"/>
            <a:ext cx="7424738" cy="8223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buClr>
                <a:srgbClr val="66FFFF"/>
              </a:buClr>
              <a:buFont typeface="Wingdings" pitchFamily="2" charset="2"/>
              <a:buChar char="n"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  With a </a:t>
            </a:r>
            <a:r>
              <a:rPr lang="en-US" sz="2400" u="sng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matched-sample design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each sampled item</a:t>
            </a:r>
          </a:p>
          <a:p>
            <a:pPr algn="l">
              <a:buClr>
                <a:srgbClr val="66FFFF"/>
              </a:buClr>
              <a:buFont typeface="Wingdings" pitchFamily="2" charset="2"/>
              <a:buNone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     provides a pair of data values.</a:t>
            </a:r>
          </a:p>
        </p:txBody>
      </p:sp>
      <p:sp>
        <p:nvSpPr>
          <p:cNvPr id="231429" name="Text Box 5"/>
          <p:cNvSpPr txBox="1">
            <a:spLocks noChangeArrowheads="1"/>
          </p:cNvSpPr>
          <p:nvPr/>
        </p:nvSpPr>
        <p:spPr bwMode="auto">
          <a:xfrm>
            <a:off x="671513" y="2109788"/>
            <a:ext cx="7731125" cy="15525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buClr>
                <a:srgbClr val="66FFFF"/>
              </a:buClr>
              <a:buFont typeface="Wingdings" pitchFamily="2" charset="2"/>
              <a:buChar char="n"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  This design often leads to a smaller sampling error</a:t>
            </a:r>
          </a:p>
          <a:p>
            <a:pPr algn="l"/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     than the independent-sample design because</a:t>
            </a:r>
          </a:p>
          <a:p>
            <a:pPr algn="l"/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     variation between sampled items is eliminated as a</a:t>
            </a:r>
          </a:p>
          <a:p>
            <a:pPr algn="l"/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     source of sampling error.</a:t>
            </a:r>
          </a:p>
        </p:txBody>
      </p:sp>
      <p:sp>
        <p:nvSpPr>
          <p:cNvPr id="231430" name="AutoShape 6"/>
          <p:cNvSpPr>
            <a:spLocks noChangeArrowheads="1"/>
          </p:cNvSpPr>
          <p:nvPr/>
        </p:nvSpPr>
        <p:spPr bwMode="auto">
          <a:xfrm rot="5400000">
            <a:off x="485775" y="2241550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231431" name="Rectangle 7"/>
          <p:cNvSpPr>
            <a:spLocks noChangeArrowheads="1"/>
          </p:cNvSpPr>
          <p:nvPr/>
        </p:nvSpPr>
        <p:spPr bwMode="auto">
          <a:xfrm>
            <a:off x="685800" y="149225"/>
            <a:ext cx="7772400" cy="8143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r>
              <a:rPr lang="en-US"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Inferences About the Difference Between</a:t>
            </a:r>
            <a:br>
              <a:rPr lang="en-US"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</a:br>
            <a:r>
              <a:rPr lang="en-US"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Two Population Means:  Matched Samples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4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23142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314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4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2" dur="500"/>
                                        <p:tgtEl>
                                          <p:spTgt spid="2314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4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6" dur="500"/>
                                        <p:tgtEl>
                                          <p:spTgt spid="23143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314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4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21" dur="500"/>
                                        <p:tgtEl>
                                          <p:spTgt spid="2314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1427" grpId="0" animBg="1"/>
      <p:bldP spid="231428" grpId="0" autoUpdateAnimBg="0"/>
      <p:bldP spid="231429" grpId="0" autoUpdateAnimBg="0"/>
      <p:bldP spid="231430" grpId="0" animBg="1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450" name="Rectangle 2"/>
          <p:cNvSpPr>
            <a:spLocks noChangeArrowheads="1"/>
          </p:cNvSpPr>
          <p:nvPr/>
        </p:nvSpPr>
        <p:spPr bwMode="auto">
          <a:xfrm>
            <a:off x="690563" y="1109663"/>
            <a:ext cx="7772400" cy="5095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342900" indent="-342900"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Char char="n"/>
            </a:pPr>
            <a:r>
              <a:rPr lang="en-US" sz="26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Example:  Express Deliveries</a:t>
            </a:r>
            <a:endParaRPr lang="en-US" sz="2400">
              <a:effectLst>
                <a:outerShdw blurRad="38100" dist="38100" dir="2700000" algn="tl">
                  <a:srgbClr val="000000"/>
                </a:outerShdw>
              </a:effectLst>
              <a:latin typeface="Book Antiqua" pitchFamily="18" charset="0"/>
            </a:endParaRPr>
          </a:p>
        </p:txBody>
      </p:sp>
      <p:sp>
        <p:nvSpPr>
          <p:cNvPr id="232533" name="Rectangle 85"/>
          <p:cNvSpPr>
            <a:spLocks noChangeArrowheads="1"/>
          </p:cNvSpPr>
          <p:nvPr/>
        </p:nvSpPr>
        <p:spPr bwMode="auto">
          <a:xfrm>
            <a:off x="685800" y="149225"/>
            <a:ext cx="7772400" cy="8143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r>
              <a:rPr lang="en-US"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Inferences About the Difference Between</a:t>
            </a:r>
            <a:br>
              <a:rPr lang="en-US"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</a:br>
            <a:r>
              <a:rPr lang="en-US"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Two Population Means:  Matched Samples</a:t>
            </a:r>
          </a:p>
        </p:txBody>
      </p:sp>
      <p:sp>
        <p:nvSpPr>
          <p:cNvPr id="232534" name="Text Box 86"/>
          <p:cNvSpPr txBox="1">
            <a:spLocks noChangeArrowheads="1"/>
          </p:cNvSpPr>
          <p:nvPr/>
        </p:nvSpPr>
        <p:spPr bwMode="auto">
          <a:xfrm>
            <a:off x="1031875" y="1633538"/>
            <a:ext cx="7451725" cy="223445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     A Chicago-based firm has documents that must</a:t>
            </a:r>
          </a:p>
          <a:p>
            <a:pPr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be quickly distributed to district offices throughout </a:t>
            </a:r>
          </a:p>
          <a:p>
            <a:pPr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the U.S.  The firm must decide between two delivery</a:t>
            </a:r>
          </a:p>
          <a:p>
            <a:pPr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services, UPX (United Parcel Express) and INTEX</a:t>
            </a:r>
          </a:p>
          <a:p>
            <a:pPr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(International Express), to transport its documents.</a:t>
            </a:r>
          </a:p>
        </p:txBody>
      </p:sp>
      <p:sp>
        <p:nvSpPr>
          <p:cNvPr id="232535" name="AutoShape 87"/>
          <p:cNvSpPr>
            <a:spLocks noChangeArrowheads="1"/>
          </p:cNvSpPr>
          <p:nvPr/>
        </p:nvSpPr>
        <p:spPr bwMode="auto">
          <a:xfrm rot="5400000">
            <a:off x="752475" y="1765300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5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23253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325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5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325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2534" grpId="0" autoUpdateAnimBg="0"/>
      <p:bldP spid="232535" grpId="0" animBg="1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555" name="Rectangle 83"/>
          <p:cNvSpPr>
            <a:spLocks noChangeArrowheads="1"/>
          </p:cNvSpPr>
          <p:nvPr/>
        </p:nvSpPr>
        <p:spPr bwMode="auto">
          <a:xfrm>
            <a:off x="690563" y="1109663"/>
            <a:ext cx="7772400" cy="5207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342900" indent="-342900"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Char char="n"/>
            </a:pPr>
            <a:r>
              <a:rPr lang="en-US" sz="26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Example:  Express Deliveries</a:t>
            </a:r>
            <a:endParaRPr lang="en-US" sz="2400">
              <a:effectLst>
                <a:outerShdw blurRad="38100" dist="38100" dir="2700000" algn="tl">
                  <a:srgbClr val="000000"/>
                </a:outerShdw>
              </a:effectLst>
              <a:latin typeface="Book Antiqua" pitchFamily="18" charset="0"/>
            </a:endParaRPr>
          </a:p>
        </p:txBody>
      </p:sp>
      <p:sp>
        <p:nvSpPr>
          <p:cNvPr id="233557" name="Rectangle 85"/>
          <p:cNvSpPr>
            <a:spLocks noChangeArrowheads="1"/>
          </p:cNvSpPr>
          <p:nvPr/>
        </p:nvSpPr>
        <p:spPr bwMode="auto">
          <a:xfrm>
            <a:off x="685800" y="149225"/>
            <a:ext cx="7772400" cy="8143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r>
              <a:rPr lang="en-US"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Inferences About the Difference Between</a:t>
            </a:r>
            <a:br>
              <a:rPr lang="en-US"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</a:br>
            <a:r>
              <a:rPr lang="en-US"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Two Population Means:  Matched Samples</a:t>
            </a:r>
          </a:p>
        </p:txBody>
      </p:sp>
      <p:sp>
        <p:nvSpPr>
          <p:cNvPr id="233558" name="AutoShape 86"/>
          <p:cNvSpPr>
            <a:spLocks noChangeArrowheads="1"/>
          </p:cNvSpPr>
          <p:nvPr/>
        </p:nvSpPr>
        <p:spPr bwMode="auto">
          <a:xfrm rot="5400000">
            <a:off x="752475" y="1784350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233559" name="Text Box 87"/>
          <p:cNvSpPr txBox="1">
            <a:spLocks noChangeArrowheads="1"/>
          </p:cNvSpPr>
          <p:nvPr/>
        </p:nvSpPr>
        <p:spPr bwMode="auto">
          <a:xfrm>
            <a:off x="1031875" y="1633538"/>
            <a:ext cx="7413625" cy="312085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     In testing the delivery times of the two services,</a:t>
            </a:r>
          </a:p>
          <a:p>
            <a:pPr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the firm sent two reports to a random sample of its </a:t>
            </a:r>
          </a:p>
          <a:p>
            <a:pPr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district offices with one report carried by UPX and </a:t>
            </a:r>
          </a:p>
          <a:p>
            <a:pPr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the other report carried by INTEX.  Do the data on</a:t>
            </a:r>
          </a:p>
          <a:p>
            <a:pPr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the next slide indicate a difference in mean delivery</a:t>
            </a:r>
          </a:p>
          <a:p>
            <a:pPr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times for the two services?  Use a .05 level of</a:t>
            </a:r>
          </a:p>
          <a:p>
            <a:pPr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significance.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5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23355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335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5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335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3558" grpId="0" animBg="1"/>
      <p:bldP spid="233559" grpId="0" autoUpdateAnimBg="0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498" name="Rectangle 2"/>
          <p:cNvSpPr>
            <a:spLocks noChangeArrowheads="1"/>
          </p:cNvSpPr>
          <p:nvPr/>
        </p:nvSpPr>
        <p:spPr bwMode="auto">
          <a:xfrm>
            <a:off x="1374775" y="1303338"/>
            <a:ext cx="6334125" cy="4789487"/>
          </a:xfrm>
          <a:prstGeom prst="rect">
            <a:avLst/>
          </a:prstGeom>
          <a:gradFill rotWithShape="0">
            <a:gsLst>
              <a:gs pos="0">
                <a:srgbClr val="006699">
                  <a:gamma/>
                  <a:shade val="46275"/>
                  <a:invGamma/>
                </a:srgbClr>
              </a:gs>
              <a:gs pos="50000">
                <a:srgbClr val="006699"/>
              </a:gs>
              <a:gs pos="100000">
                <a:srgbClr val="006699">
                  <a:gamma/>
                  <a:shade val="46275"/>
                  <a:invGamma/>
                </a:srgbClr>
              </a:gs>
            </a:gsLst>
            <a:lin ang="5400000" scaled="1"/>
          </a:gradFill>
          <a:ln w="6350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en-US"/>
          </a:p>
        </p:txBody>
      </p:sp>
      <p:sp>
        <p:nvSpPr>
          <p:cNvPr id="234499" name="Text Box 3"/>
          <p:cNvSpPr txBox="1">
            <a:spLocks noChangeArrowheads="1"/>
          </p:cNvSpPr>
          <p:nvPr/>
        </p:nvSpPr>
        <p:spPr bwMode="auto">
          <a:xfrm>
            <a:off x="3959225" y="2241550"/>
            <a:ext cx="463550" cy="37750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lnSpc>
                <a:spcPct val="110000"/>
              </a:lnSpc>
            </a:pPr>
            <a:r>
              <a:rPr lang="en-US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32</a:t>
            </a:r>
          </a:p>
          <a:p>
            <a:pPr>
              <a:lnSpc>
                <a:spcPct val="110000"/>
              </a:lnSpc>
            </a:pPr>
            <a:r>
              <a:rPr lang="en-US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30</a:t>
            </a:r>
          </a:p>
          <a:p>
            <a:pPr>
              <a:lnSpc>
                <a:spcPct val="110000"/>
              </a:lnSpc>
            </a:pPr>
            <a:r>
              <a:rPr lang="en-US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19</a:t>
            </a:r>
          </a:p>
          <a:p>
            <a:pPr>
              <a:lnSpc>
                <a:spcPct val="110000"/>
              </a:lnSpc>
            </a:pPr>
            <a:r>
              <a:rPr lang="en-US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16</a:t>
            </a:r>
          </a:p>
          <a:p>
            <a:pPr>
              <a:lnSpc>
                <a:spcPct val="110000"/>
              </a:lnSpc>
            </a:pPr>
            <a:r>
              <a:rPr lang="en-US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15</a:t>
            </a:r>
          </a:p>
          <a:p>
            <a:pPr>
              <a:lnSpc>
                <a:spcPct val="110000"/>
              </a:lnSpc>
            </a:pPr>
            <a:r>
              <a:rPr lang="en-US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18</a:t>
            </a:r>
          </a:p>
          <a:p>
            <a:pPr>
              <a:lnSpc>
                <a:spcPct val="110000"/>
              </a:lnSpc>
            </a:pPr>
            <a:r>
              <a:rPr lang="en-US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14</a:t>
            </a:r>
          </a:p>
          <a:p>
            <a:pPr>
              <a:lnSpc>
                <a:spcPct val="110000"/>
              </a:lnSpc>
            </a:pPr>
            <a:r>
              <a:rPr lang="en-US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10</a:t>
            </a:r>
          </a:p>
          <a:p>
            <a:pPr>
              <a:lnSpc>
                <a:spcPct val="110000"/>
              </a:lnSpc>
            </a:pPr>
            <a:r>
              <a:rPr lang="en-US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 7</a:t>
            </a:r>
          </a:p>
          <a:p>
            <a:pPr>
              <a:lnSpc>
                <a:spcPct val="110000"/>
              </a:lnSpc>
            </a:pPr>
            <a:r>
              <a:rPr lang="en-US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16</a:t>
            </a:r>
          </a:p>
        </p:txBody>
      </p:sp>
      <p:sp>
        <p:nvSpPr>
          <p:cNvPr id="234500" name="Text Box 4"/>
          <p:cNvSpPr txBox="1">
            <a:spLocks noChangeArrowheads="1"/>
          </p:cNvSpPr>
          <p:nvPr/>
        </p:nvSpPr>
        <p:spPr bwMode="auto">
          <a:xfrm>
            <a:off x="5045075" y="2241550"/>
            <a:ext cx="463550" cy="37750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lnSpc>
                <a:spcPct val="110000"/>
              </a:lnSpc>
            </a:pPr>
            <a:r>
              <a:rPr lang="en-US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25</a:t>
            </a:r>
          </a:p>
          <a:p>
            <a:pPr>
              <a:lnSpc>
                <a:spcPct val="110000"/>
              </a:lnSpc>
            </a:pPr>
            <a:r>
              <a:rPr lang="en-US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24</a:t>
            </a:r>
          </a:p>
          <a:p>
            <a:pPr>
              <a:lnSpc>
                <a:spcPct val="110000"/>
              </a:lnSpc>
            </a:pPr>
            <a:r>
              <a:rPr lang="en-US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15</a:t>
            </a:r>
          </a:p>
          <a:p>
            <a:pPr>
              <a:lnSpc>
                <a:spcPct val="110000"/>
              </a:lnSpc>
            </a:pPr>
            <a:r>
              <a:rPr lang="en-US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15</a:t>
            </a:r>
          </a:p>
          <a:p>
            <a:pPr>
              <a:lnSpc>
                <a:spcPct val="110000"/>
              </a:lnSpc>
            </a:pPr>
            <a:r>
              <a:rPr lang="en-US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13</a:t>
            </a:r>
          </a:p>
          <a:p>
            <a:pPr>
              <a:lnSpc>
                <a:spcPct val="110000"/>
              </a:lnSpc>
            </a:pPr>
            <a:r>
              <a:rPr lang="en-US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15</a:t>
            </a:r>
          </a:p>
          <a:p>
            <a:pPr>
              <a:lnSpc>
                <a:spcPct val="110000"/>
              </a:lnSpc>
            </a:pPr>
            <a:r>
              <a:rPr lang="en-US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15</a:t>
            </a:r>
          </a:p>
          <a:p>
            <a:pPr>
              <a:lnSpc>
                <a:spcPct val="110000"/>
              </a:lnSpc>
            </a:pPr>
            <a:r>
              <a:rPr lang="en-US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 8</a:t>
            </a:r>
          </a:p>
          <a:p>
            <a:pPr>
              <a:lnSpc>
                <a:spcPct val="110000"/>
              </a:lnSpc>
            </a:pPr>
            <a:r>
              <a:rPr lang="en-US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 9</a:t>
            </a:r>
          </a:p>
          <a:p>
            <a:pPr>
              <a:lnSpc>
                <a:spcPct val="110000"/>
              </a:lnSpc>
            </a:pPr>
            <a:r>
              <a:rPr lang="en-US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11</a:t>
            </a:r>
          </a:p>
        </p:txBody>
      </p:sp>
      <p:sp>
        <p:nvSpPr>
          <p:cNvPr id="234501" name="Text Box 5"/>
          <p:cNvSpPr txBox="1">
            <a:spLocks noChangeArrowheads="1"/>
          </p:cNvSpPr>
          <p:nvPr/>
        </p:nvSpPr>
        <p:spPr bwMode="auto">
          <a:xfrm>
            <a:off x="3806825" y="1804988"/>
            <a:ext cx="808038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u="sng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UPX</a:t>
            </a:r>
          </a:p>
        </p:txBody>
      </p:sp>
      <p:sp>
        <p:nvSpPr>
          <p:cNvPr id="234502" name="Text Box 6"/>
          <p:cNvSpPr txBox="1">
            <a:spLocks noChangeArrowheads="1"/>
          </p:cNvSpPr>
          <p:nvPr/>
        </p:nvSpPr>
        <p:spPr bwMode="auto">
          <a:xfrm>
            <a:off x="4719638" y="1804988"/>
            <a:ext cx="11176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u="sng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INTEX</a:t>
            </a:r>
          </a:p>
        </p:txBody>
      </p:sp>
      <p:sp>
        <p:nvSpPr>
          <p:cNvPr id="234503" name="Text Box 7"/>
          <p:cNvSpPr txBox="1">
            <a:spLocks noChangeArrowheads="1"/>
          </p:cNvSpPr>
          <p:nvPr/>
        </p:nvSpPr>
        <p:spPr bwMode="auto">
          <a:xfrm>
            <a:off x="5954713" y="1804988"/>
            <a:ext cx="1584325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u="sng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Difference</a:t>
            </a:r>
          </a:p>
        </p:txBody>
      </p:sp>
      <p:sp>
        <p:nvSpPr>
          <p:cNvPr id="234504" name="Text Box 8"/>
          <p:cNvSpPr txBox="1">
            <a:spLocks noChangeArrowheads="1"/>
          </p:cNvSpPr>
          <p:nvPr/>
        </p:nvSpPr>
        <p:spPr bwMode="auto">
          <a:xfrm>
            <a:off x="1636713" y="1804988"/>
            <a:ext cx="2071687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u="sng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District Office</a:t>
            </a:r>
          </a:p>
        </p:txBody>
      </p:sp>
      <p:sp>
        <p:nvSpPr>
          <p:cNvPr id="234505" name="Text Box 9"/>
          <p:cNvSpPr txBox="1">
            <a:spLocks noChangeArrowheads="1"/>
          </p:cNvSpPr>
          <p:nvPr/>
        </p:nvSpPr>
        <p:spPr bwMode="auto">
          <a:xfrm>
            <a:off x="1668463" y="2292350"/>
            <a:ext cx="1698625" cy="37084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90000"/>
              </a:lnSpc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Seattle</a:t>
            </a:r>
          </a:p>
          <a:p>
            <a:pPr algn="l">
              <a:lnSpc>
                <a:spcPct val="90000"/>
              </a:lnSpc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Los Angeles</a:t>
            </a:r>
          </a:p>
          <a:p>
            <a:pPr algn="l">
              <a:lnSpc>
                <a:spcPct val="90000"/>
              </a:lnSpc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Boston</a:t>
            </a:r>
          </a:p>
          <a:p>
            <a:pPr algn="l">
              <a:lnSpc>
                <a:spcPct val="90000"/>
              </a:lnSpc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Cleveland</a:t>
            </a:r>
          </a:p>
          <a:p>
            <a:pPr algn="l">
              <a:lnSpc>
                <a:spcPct val="90000"/>
              </a:lnSpc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New York</a:t>
            </a:r>
          </a:p>
          <a:p>
            <a:pPr algn="l">
              <a:lnSpc>
                <a:spcPct val="90000"/>
              </a:lnSpc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Houston</a:t>
            </a:r>
          </a:p>
          <a:p>
            <a:pPr algn="l">
              <a:lnSpc>
                <a:spcPct val="90000"/>
              </a:lnSpc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Atlanta</a:t>
            </a:r>
          </a:p>
          <a:p>
            <a:pPr algn="l">
              <a:lnSpc>
                <a:spcPct val="90000"/>
              </a:lnSpc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St. Louis</a:t>
            </a:r>
          </a:p>
          <a:p>
            <a:pPr algn="l">
              <a:lnSpc>
                <a:spcPct val="90000"/>
              </a:lnSpc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Milwaukee</a:t>
            </a:r>
          </a:p>
          <a:p>
            <a:pPr algn="l">
              <a:lnSpc>
                <a:spcPct val="90000"/>
              </a:lnSpc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Denver</a:t>
            </a:r>
          </a:p>
        </p:txBody>
      </p:sp>
      <p:sp>
        <p:nvSpPr>
          <p:cNvPr id="234506" name="Text Box 10"/>
          <p:cNvSpPr txBox="1">
            <a:spLocks noChangeArrowheads="1"/>
          </p:cNvSpPr>
          <p:nvPr/>
        </p:nvSpPr>
        <p:spPr bwMode="auto">
          <a:xfrm>
            <a:off x="4087813" y="1385888"/>
            <a:ext cx="3254375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Delivery Time (Hours)</a:t>
            </a:r>
          </a:p>
        </p:txBody>
      </p:sp>
      <p:sp>
        <p:nvSpPr>
          <p:cNvPr id="234507" name="AutoShape 11"/>
          <p:cNvSpPr>
            <a:spLocks noChangeArrowheads="1"/>
          </p:cNvSpPr>
          <p:nvPr/>
        </p:nvSpPr>
        <p:spPr bwMode="auto">
          <a:xfrm rot="5400000">
            <a:off x="1114425" y="3746500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508" name="AutoShape 12"/>
          <p:cNvSpPr>
            <a:spLocks noChangeArrowheads="1"/>
          </p:cNvSpPr>
          <p:nvPr/>
        </p:nvSpPr>
        <p:spPr bwMode="auto">
          <a:xfrm rot="10800000">
            <a:off x="4124325" y="1060450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509" name="AutoShape 13"/>
          <p:cNvSpPr>
            <a:spLocks noChangeArrowheads="1"/>
          </p:cNvSpPr>
          <p:nvPr/>
        </p:nvSpPr>
        <p:spPr bwMode="auto">
          <a:xfrm rot="10800000">
            <a:off x="5133975" y="1060450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510" name="AutoShape 14"/>
          <p:cNvSpPr>
            <a:spLocks noChangeArrowheads="1"/>
          </p:cNvSpPr>
          <p:nvPr/>
        </p:nvSpPr>
        <p:spPr bwMode="auto">
          <a:xfrm rot="10800000">
            <a:off x="6543675" y="1060450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234511" name="Text Box 15"/>
          <p:cNvSpPr txBox="1">
            <a:spLocks noChangeArrowheads="1"/>
          </p:cNvSpPr>
          <p:nvPr/>
        </p:nvSpPr>
        <p:spPr bwMode="auto">
          <a:xfrm>
            <a:off x="6426200" y="2241550"/>
            <a:ext cx="487363" cy="37750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lnSpc>
                <a:spcPct val="110000"/>
              </a:lnSpc>
            </a:pPr>
            <a:r>
              <a:rPr lang="en-US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7 </a:t>
            </a:r>
          </a:p>
          <a:p>
            <a:pPr>
              <a:lnSpc>
                <a:spcPct val="110000"/>
              </a:lnSpc>
            </a:pPr>
            <a:r>
              <a:rPr lang="en-US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6 </a:t>
            </a:r>
          </a:p>
          <a:p>
            <a:pPr>
              <a:lnSpc>
                <a:spcPct val="110000"/>
              </a:lnSpc>
            </a:pPr>
            <a:r>
              <a:rPr lang="en-US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4 </a:t>
            </a:r>
          </a:p>
          <a:p>
            <a:pPr>
              <a:lnSpc>
                <a:spcPct val="110000"/>
              </a:lnSpc>
            </a:pPr>
            <a:r>
              <a:rPr lang="en-US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1 </a:t>
            </a:r>
          </a:p>
          <a:p>
            <a:pPr>
              <a:lnSpc>
                <a:spcPct val="110000"/>
              </a:lnSpc>
            </a:pPr>
            <a:r>
              <a:rPr lang="en-US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2 </a:t>
            </a:r>
          </a:p>
          <a:p>
            <a:pPr>
              <a:lnSpc>
                <a:spcPct val="110000"/>
              </a:lnSpc>
            </a:pPr>
            <a:r>
              <a:rPr lang="en-US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3 </a:t>
            </a:r>
          </a:p>
          <a:p>
            <a:pPr>
              <a:lnSpc>
                <a:spcPct val="110000"/>
              </a:lnSpc>
            </a:pPr>
            <a:r>
              <a:rPr lang="en-US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-1 </a:t>
            </a:r>
          </a:p>
          <a:p>
            <a:pPr>
              <a:lnSpc>
                <a:spcPct val="110000"/>
              </a:lnSpc>
            </a:pPr>
            <a:r>
              <a:rPr lang="en-US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2 </a:t>
            </a:r>
          </a:p>
          <a:p>
            <a:pPr>
              <a:lnSpc>
                <a:spcPct val="110000"/>
              </a:lnSpc>
            </a:pPr>
            <a:r>
              <a:rPr lang="en-US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-2 </a:t>
            </a:r>
          </a:p>
          <a:p>
            <a:pPr>
              <a:lnSpc>
                <a:spcPct val="110000"/>
              </a:lnSpc>
            </a:pPr>
            <a:r>
              <a:rPr lang="en-US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5</a:t>
            </a:r>
          </a:p>
        </p:txBody>
      </p:sp>
      <p:sp>
        <p:nvSpPr>
          <p:cNvPr id="234512" name="Rectangle 16"/>
          <p:cNvSpPr>
            <a:spLocks noChangeArrowheads="1"/>
          </p:cNvSpPr>
          <p:nvPr/>
        </p:nvSpPr>
        <p:spPr bwMode="auto">
          <a:xfrm>
            <a:off x="685800" y="149225"/>
            <a:ext cx="7772400" cy="8143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r>
              <a:rPr lang="en-US"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Inferences About the Difference Between</a:t>
            </a:r>
            <a:br>
              <a:rPr lang="en-US"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</a:br>
            <a:r>
              <a:rPr lang="en-US"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Two Population Means:  Matched Samples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23450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34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4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344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2" presetClass="entr" presetSubtype="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5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6" dur="500"/>
                                        <p:tgtEl>
                                          <p:spTgt spid="2345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000"/>
                            </p:stCondLst>
                            <p:childTnLst>
                              <p:par>
                                <p:cTn id="18" presetID="12" presetClass="entr" presetSubtype="1" fill="hold" grpId="0" nodeType="afterEffect">
                                  <p:stCondLst>
                                    <p:cond delay="100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5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20" dur="300"/>
                                        <p:tgtEl>
                                          <p:spTgt spid="2345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7200"/>
                            </p:stCondLst>
                            <p:childTnLst>
                              <p:par>
                                <p:cTn id="22" presetID="12" presetClass="entr" presetSubtype="1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24" dur="500"/>
                                        <p:tgtEl>
                                          <p:spTgt spid="23450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34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29" dur="500"/>
                                        <p:tgtEl>
                                          <p:spTgt spid="2345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500"/>
                            </p:stCondLst>
                            <p:childTnLst>
                              <p:par>
                                <p:cTn id="31" presetID="12" presetClass="entr" presetSubtype="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5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33" dur="500"/>
                                        <p:tgtEl>
                                          <p:spTgt spid="2345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000"/>
                            </p:stCondLst>
                            <p:childTnLst>
                              <p:par>
                                <p:cTn id="35" presetID="12" presetClass="entr" presetSubtype="1" fill="hold" grpId="0" nodeType="afterEffect">
                                  <p:stCondLst>
                                    <p:cond delay="100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4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37" dur="300"/>
                                        <p:tgtEl>
                                          <p:spTgt spid="2344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6000"/>
                            </p:stCondLst>
                            <p:childTnLst>
                              <p:par>
                                <p:cTn id="39" presetID="12" presetClass="entr" presetSubtype="1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41" dur="500"/>
                                        <p:tgtEl>
                                          <p:spTgt spid="23450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34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5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46" dur="500"/>
                                        <p:tgtEl>
                                          <p:spTgt spid="2345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500"/>
                            </p:stCondLst>
                            <p:childTnLst>
                              <p:par>
                                <p:cTn id="48" presetID="12" presetClass="entr" presetSubtype="1" fill="hold" grpId="0" nodeType="afterEffect">
                                  <p:stCondLst>
                                    <p:cond delay="100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5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50" dur="300"/>
                                        <p:tgtEl>
                                          <p:spTgt spid="2345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4500"/>
                            </p:stCondLst>
                            <p:childTnLst>
                              <p:par>
                                <p:cTn id="52" presetID="12" presetClass="entr" presetSubtype="1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54" dur="500"/>
                                        <p:tgtEl>
                                          <p:spTgt spid="23451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34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5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59" dur="500"/>
                                        <p:tgtEl>
                                          <p:spTgt spid="2345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500"/>
                            </p:stCondLst>
                            <p:childTnLst>
                              <p:par>
                                <p:cTn id="61" presetID="12" presetClass="entr" presetSubtype="1" fill="hold" grpId="0" nodeType="afterEffect">
                                  <p:stCondLst>
                                    <p:cond delay="100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63" dur="300"/>
                                        <p:tgtEl>
                                          <p:spTgt spid="2345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4498" grpId="0" animBg="1"/>
      <p:bldP spid="234499" grpId="0" autoUpdateAnimBg="0"/>
      <p:bldP spid="234500" grpId="0" autoUpdateAnimBg="0"/>
      <p:bldP spid="234501" grpId="0" autoUpdateAnimBg="0"/>
      <p:bldP spid="234502" grpId="0" autoUpdateAnimBg="0"/>
      <p:bldP spid="234503" grpId="0" autoUpdateAnimBg="0"/>
      <p:bldP spid="234504" grpId="0" autoUpdateAnimBg="0"/>
      <p:bldP spid="234505" grpId="0" autoUpdateAnimBg="0"/>
      <p:bldP spid="234506" grpId="0" autoUpdateAnimBg="0"/>
      <p:bldP spid="234507" grpId="0" animBg="1"/>
      <p:bldP spid="234508" grpId="0" animBg="1"/>
      <p:bldP spid="234509" grpId="0" animBg="1"/>
      <p:bldP spid="234510" grpId="0" animBg="1"/>
      <p:bldP spid="234511" grpId="0" autoUpdateAnimBg="0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22" name="Text Box 2"/>
          <p:cNvSpPr txBox="1">
            <a:spLocks noChangeArrowheads="1"/>
          </p:cNvSpPr>
          <p:nvPr/>
        </p:nvSpPr>
        <p:spPr bwMode="auto">
          <a:xfrm>
            <a:off x="1608138" y="2278063"/>
            <a:ext cx="1565275" cy="8953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H</a:t>
            </a:r>
            <a:r>
              <a:rPr lang="en-US" sz="2400" baseline="-250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0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: </a:t>
            </a: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  <a:latin typeface="Symbol" pitchFamily="18" charset="2"/>
              </a:rPr>
              <a:t></a:t>
            </a:r>
            <a:r>
              <a:rPr lang="en-US" sz="2400" baseline="-250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d 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= 0</a:t>
            </a:r>
            <a:r>
              <a:rPr lang="en-US" sz="2400" baseline="-250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Symbol" pitchFamily="18" charset="2"/>
              </a:rPr>
              <a:t></a:t>
            </a:r>
          </a:p>
          <a:p>
            <a:pPr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H</a:t>
            </a:r>
            <a:r>
              <a:rPr lang="en-US" sz="2400" baseline="-250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a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: </a:t>
            </a: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  <a:latin typeface="Symbol" pitchFamily="18" charset="2"/>
              </a:rPr>
              <a:t></a:t>
            </a:r>
            <a:r>
              <a:rPr lang="en-US" sz="2400" baseline="-250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d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Symbol" pitchFamily="18" charset="2"/>
              </a:rPr>
              <a:t></a:t>
            </a:r>
          </a:p>
        </p:txBody>
      </p:sp>
      <p:sp>
        <p:nvSpPr>
          <p:cNvPr id="235523" name="Text Box 3"/>
          <p:cNvSpPr txBox="1">
            <a:spLocks noChangeArrowheads="1"/>
          </p:cNvSpPr>
          <p:nvPr/>
        </p:nvSpPr>
        <p:spPr bwMode="auto">
          <a:xfrm>
            <a:off x="1595438" y="3192463"/>
            <a:ext cx="6808787" cy="11874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Let  </a:t>
            </a: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  <a:latin typeface="Symbol" pitchFamily="18" charset="2"/>
              </a:rPr>
              <a:t></a:t>
            </a:r>
            <a:r>
              <a:rPr lang="en-US" sz="2400" baseline="-250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d 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= the mean of the </a:t>
            </a:r>
            <a:r>
              <a:rPr lang="en-US" sz="2400" u="sng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difference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values for the</a:t>
            </a:r>
          </a:p>
          <a:p>
            <a:pPr algn="l"/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               two delivery services for the population</a:t>
            </a:r>
          </a:p>
          <a:p>
            <a:pPr algn="l"/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               of district offices</a:t>
            </a:r>
          </a:p>
        </p:txBody>
      </p:sp>
      <p:sp>
        <p:nvSpPr>
          <p:cNvPr id="235524" name="Rectangle 4"/>
          <p:cNvSpPr>
            <a:spLocks noChangeArrowheads="1"/>
          </p:cNvSpPr>
          <p:nvPr/>
        </p:nvSpPr>
        <p:spPr bwMode="auto">
          <a:xfrm>
            <a:off x="1200150" y="1657350"/>
            <a:ext cx="3981450" cy="571500"/>
          </a:xfrm>
          <a:prstGeom prst="rect">
            <a:avLst/>
          </a:prstGeom>
          <a:solidFill>
            <a:schemeClr val="accent4">
              <a:lumMod val="50000"/>
            </a:schemeClr>
          </a:solidFill>
          <a:ln w="12700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en-US"/>
          </a:p>
        </p:txBody>
      </p:sp>
      <p:sp>
        <p:nvSpPr>
          <p:cNvPr id="235525" name="Text Box 5"/>
          <p:cNvSpPr txBox="1">
            <a:spLocks noChangeArrowheads="1"/>
          </p:cNvSpPr>
          <p:nvPr/>
        </p:nvSpPr>
        <p:spPr bwMode="auto">
          <a:xfrm>
            <a:off x="1235075" y="1709738"/>
            <a:ext cx="387985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1.  Develop the hypotheses.</a:t>
            </a:r>
          </a:p>
        </p:txBody>
      </p:sp>
      <p:sp>
        <p:nvSpPr>
          <p:cNvPr id="235526" name="AutoShape 6"/>
          <p:cNvSpPr>
            <a:spLocks noChangeArrowheads="1"/>
          </p:cNvSpPr>
          <p:nvPr/>
        </p:nvSpPr>
        <p:spPr bwMode="auto">
          <a:xfrm rot="5400000">
            <a:off x="771525" y="1841500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235582" name="Rectangle 62"/>
          <p:cNvSpPr>
            <a:spLocks noChangeArrowheads="1"/>
          </p:cNvSpPr>
          <p:nvPr/>
        </p:nvSpPr>
        <p:spPr bwMode="auto">
          <a:xfrm>
            <a:off x="685800" y="149225"/>
            <a:ext cx="7772400" cy="8143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r>
              <a:rPr lang="en-US"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Inferences About the Difference Between</a:t>
            </a:r>
            <a:br>
              <a:rPr lang="en-US"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</a:br>
            <a:r>
              <a:rPr lang="en-US"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Two Population Means:  Matched Samples</a:t>
            </a:r>
          </a:p>
        </p:txBody>
      </p:sp>
      <p:sp>
        <p:nvSpPr>
          <p:cNvPr id="235583" name="Text Box 63"/>
          <p:cNvSpPr txBox="1">
            <a:spLocks noChangeArrowheads="1"/>
          </p:cNvSpPr>
          <p:nvPr/>
        </p:nvSpPr>
        <p:spPr bwMode="auto">
          <a:xfrm>
            <a:off x="685800" y="1119188"/>
            <a:ext cx="59690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buFont typeface="Wingdings" pitchFamily="2" charset="2"/>
              <a:buChar char="n"/>
            </a:pPr>
            <a:r>
              <a:rPr lang="en-US" sz="24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 </a:t>
            </a:r>
            <a:r>
              <a:rPr lang="en-US" sz="2400" i="1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p</a:t>
            </a:r>
            <a:r>
              <a:rPr lang="en-US" sz="24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–Value and Critical Value Approaches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23552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355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355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3" presetClass="entr" presetSubtype="27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355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355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000"/>
                            </p:stCondLst>
                            <p:childTnLst>
                              <p:par>
                                <p:cTn id="19" presetID="12" presetClass="entr" presetSubtype="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21" dur="500"/>
                                        <p:tgtEl>
                                          <p:spTgt spid="2355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500"/>
                            </p:stCondLst>
                            <p:childTnLst>
                              <p:par>
                                <p:cTn id="23" presetID="3" presetClass="entr" presetSubtype="1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2355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22" grpId="0" autoUpdateAnimBg="0"/>
      <p:bldP spid="235523" grpId="0" autoUpdateAnimBg="0"/>
      <p:bldP spid="235524" grpId="0" animBg="1"/>
      <p:bldP spid="235525" grpId="0" autoUpdateAnimBg="0"/>
      <p:bldP spid="235526" grpId="0" animBg="1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600" name="Rectangle 56"/>
          <p:cNvSpPr>
            <a:spLocks noChangeArrowheads="1"/>
          </p:cNvSpPr>
          <p:nvPr/>
        </p:nvSpPr>
        <p:spPr bwMode="auto">
          <a:xfrm>
            <a:off x="1200150" y="1657350"/>
            <a:ext cx="4953000" cy="571500"/>
          </a:xfrm>
          <a:prstGeom prst="rect">
            <a:avLst/>
          </a:prstGeom>
          <a:solidFill>
            <a:schemeClr val="accent4">
              <a:lumMod val="50000"/>
            </a:schemeClr>
          </a:solidFill>
          <a:ln w="12700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en-US"/>
          </a:p>
        </p:txBody>
      </p:sp>
      <p:sp>
        <p:nvSpPr>
          <p:cNvPr id="236601" name="Text Box 57"/>
          <p:cNvSpPr txBox="1">
            <a:spLocks noChangeArrowheads="1"/>
          </p:cNvSpPr>
          <p:nvPr/>
        </p:nvSpPr>
        <p:spPr bwMode="auto">
          <a:xfrm>
            <a:off x="1238250" y="1709738"/>
            <a:ext cx="4854575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2.  Specify the level of significance.</a:t>
            </a:r>
          </a:p>
        </p:txBody>
      </p:sp>
      <p:sp>
        <p:nvSpPr>
          <p:cNvPr id="236604" name="Text Box 60"/>
          <p:cNvSpPr txBox="1">
            <a:spLocks noChangeArrowheads="1"/>
          </p:cNvSpPr>
          <p:nvPr/>
        </p:nvSpPr>
        <p:spPr bwMode="auto">
          <a:xfrm>
            <a:off x="6256338" y="1706563"/>
            <a:ext cx="1169987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  <a:latin typeface="Symbol" pitchFamily="18" charset="2"/>
              </a:rPr>
              <a:t>a 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= .05</a:t>
            </a:r>
          </a:p>
        </p:txBody>
      </p:sp>
      <p:sp>
        <p:nvSpPr>
          <p:cNvPr id="236608" name="AutoShape 64"/>
          <p:cNvSpPr>
            <a:spLocks noChangeArrowheads="1"/>
          </p:cNvSpPr>
          <p:nvPr/>
        </p:nvSpPr>
        <p:spPr bwMode="auto">
          <a:xfrm rot="5400000">
            <a:off x="771525" y="1841500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236618" name="Rectangle 74"/>
          <p:cNvSpPr>
            <a:spLocks noChangeArrowheads="1"/>
          </p:cNvSpPr>
          <p:nvPr/>
        </p:nvSpPr>
        <p:spPr bwMode="auto">
          <a:xfrm>
            <a:off x="685800" y="149225"/>
            <a:ext cx="7772400" cy="8143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r>
              <a:rPr lang="en-US"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Inferences About the Difference Between</a:t>
            </a:r>
            <a:br>
              <a:rPr lang="en-US"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</a:br>
            <a:r>
              <a:rPr lang="en-US"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Two Population Means:  Matched Samples</a:t>
            </a:r>
          </a:p>
        </p:txBody>
      </p:sp>
      <p:sp>
        <p:nvSpPr>
          <p:cNvPr id="236619" name="Text Box 75"/>
          <p:cNvSpPr txBox="1">
            <a:spLocks noChangeArrowheads="1"/>
          </p:cNvSpPr>
          <p:nvPr/>
        </p:nvSpPr>
        <p:spPr bwMode="auto">
          <a:xfrm>
            <a:off x="685800" y="1119188"/>
            <a:ext cx="59690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buFont typeface="Wingdings" pitchFamily="2" charset="2"/>
              <a:buChar char="n"/>
            </a:pPr>
            <a:r>
              <a:rPr lang="en-US" sz="24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 </a:t>
            </a:r>
            <a:r>
              <a:rPr lang="en-US" sz="2400" i="1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p</a:t>
            </a:r>
            <a:r>
              <a:rPr lang="en-US" sz="24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–Value and Critical Value Approaches</a:t>
            </a:r>
          </a:p>
        </p:txBody>
      </p:sp>
      <p:sp>
        <p:nvSpPr>
          <p:cNvPr id="236620" name="Rectangle 76"/>
          <p:cNvSpPr>
            <a:spLocks noChangeArrowheads="1"/>
          </p:cNvSpPr>
          <p:nvPr/>
        </p:nvSpPr>
        <p:spPr bwMode="auto">
          <a:xfrm>
            <a:off x="1200150" y="2476500"/>
            <a:ext cx="5829300" cy="571500"/>
          </a:xfrm>
          <a:prstGeom prst="rect">
            <a:avLst/>
          </a:prstGeom>
          <a:solidFill>
            <a:schemeClr val="accent4">
              <a:lumMod val="50000"/>
            </a:schemeClr>
          </a:solidFill>
          <a:ln w="12700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en-US"/>
          </a:p>
        </p:txBody>
      </p:sp>
      <p:sp>
        <p:nvSpPr>
          <p:cNvPr id="236621" name="Text Box 77"/>
          <p:cNvSpPr txBox="1">
            <a:spLocks noChangeArrowheads="1"/>
          </p:cNvSpPr>
          <p:nvPr/>
        </p:nvSpPr>
        <p:spPr bwMode="auto">
          <a:xfrm>
            <a:off x="1255713" y="2528888"/>
            <a:ext cx="5719762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3.  Compute the value of the test statistic.</a:t>
            </a:r>
          </a:p>
        </p:txBody>
      </p:sp>
      <p:sp>
        <p:nvSpPr>
          <p:cNvPr id="236622" name="AutoShape 78"/>
          <p:cNvSpPr>
            <a:spLocks noChangeArrowheads="1"/>
          </p:cNvSpPr>
          <p:nvPr/>
        </p:nvSpPr>
        <p:spPr bwMode="auto">
          <a:xfrm rot="5400000">
            <a:off x="771525" y="2660650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236625" name="Object 81">
            <a:hlinkClick r:id="" action="ppaction://ole?verb=0"/>
          </p:cNvPr>
          <p:cNvGraphicFramePr>
            <a:graphicFrameLocks/>
          </p:cNvGraphicFramePr>
          <p:nvPr/>
        </p:nvGraphicFramePr>
        <p:xfrm>
          <a:off x="2797175" y="3235325"/>
          <a:ext cx="3671888" cy="687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6646" name="Equation" r:id="rId4" imgW="3681360" imgH="696600" progId="Equation.DSMT4">
                  <p:embed/>
                </p:oleObj>
              </mc:Choice>
              <mc:Fallback>
                <p:oleObj name="Equation" r:id="rId4" imgW="3681360" imgH="696600" progId="Equation.DSMT4">
                  <p:embed/>
                  <p:pic>
                    <p:nvPicPr>
                      <p:cNvPr id="0" name="Picture 81"/>
                      <p:cNvPicPr>
                        <a:picLocks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97175" y="3235325"/>
                        <a:ext cx="3671888" cy="6873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>
                        <a:outerShdw dist="17961" dir="2700000" algn="ctr" rotWithShape="0">
                          <a:srgbClr val="000000"/>
                        </a:outerShdw>
                      </a:effectLst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6626" name="Object 82">
            <a:hlinkClick r:id="" action="ppaction://ole?verb=0"/>
          </p:cNvPr>
          <p:cNvGraphicFramePr>
            <a:graphicFrameLocks/>
          </p:cNvGraphicFramePr>
          <p:nvPr/>
        </p:nvGraphicFramePr>
        <p:xfrm>
          <a:off x="2741613" y="4125913"/>
          <a:ext cx="3938587" cy="7889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6647" name="Equation" r:id="rId6" imgW="3947760" imgH="798480" progId="Equation.DSMT4">
                  <p:embed/>
                </p:oleObj>
              </mc:Choice>
              <mc:Fallback>
                <p:oleObj name="Equation" r:id="rId6" imgW="3947760" imgH="798480" progId="Equation.DSMT4">
                  <p:embed/>
                  <p:pic>
                    <p:nvPicPr>
                      <p:cNvPr id="0" name="Picture 82"/>
                      <p:cNvPicPr>
                        <a:picLocks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1613" y="4125913"/>
                        <a:ext cx="3938587" cy="7889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>
                        <a:outerShdw dist="17961" dir="2700000" algn="ctr" rotWithShape="0">
                          <a:srgbClr val="000000"/>
                        </a:outerShdw>
                      </a:effectLst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6627" name="Object 83">
            <a:hlinkClick r:id="" action="ppaction://ole?verb=0"/>
          </p:cNvPr>
          <p:cNvGraphicFramePr>
            <a:graphicFrameLocks/>
          </p:cNvGraphicFramePr>
          <p:nvPr/>
        </p:nvGraphicFramePr>
        <p:xfrm>
          <a:off x="2919413" y="5081588"/>
          <a:ext cx="3678237" cy="827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6648" name="Equation" r:id="rId8" imgW="4356000" imgH="990360" progId="Equation.DSMT4">
                  <p:embed/>
                </p:oleObj>
              </mc:Choice>
              <mc:Fallback>
                <p:oleObj name="Equation" r:id="rId8" imgW="4356000" imgH="990360" progId="Equation.DSMT4">
                  <p:embed/>
                  <p:pic>
                    <p:nvPicPr>
                      <p:cNvPr id="0" name="Picture 83"/>
                      <p:cNvPicPr>
                        <a:picLocks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19413" y="5081588"/>
                        <a:ext cx="3678237" cy="8270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>
                        <a:outerShdw dist="17961" dir="2700000" algn="ctr" rotWithShape="0">
                          <a:srgbClr val="000000"/>
                        </a:outerShdw>
                      </a:effectLst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6628" name="Oval 84"/>
          <p:cNvSpPr>
            <a:spLocks noChangeArrowheads="1"/>
          </p:cNvSpPr>
          <p:nvPr/>
        </p:nvSpPr>
        <p:spPr bwMode="auto">
          <a:xfrm>
            <a:off x="5854700" y="5219700"/>
            <a:ext cx="895350" cy="495300"/>
          </a:xfrm>
          <a:prstGeom prst="ellipse">
            <a:avLst/>
          </a:prstGeom>
          <a:noFill/>
          <a:ln w="28575">
            <a:solidFill>
              <a:srgbClr val="66FF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6629" name="AutoShape 85"/>
          <p:cNvSpPr>
            <a:spLocks noChangeArrowheads="1"/>
          </p:cNvSpPr>
          <p:nvPr/>
        </p:nvSpPr>
        <p:spPr bwMode="auto">
          <a:xfrm rot="5400000">
            <a:off x="2333625" y="4489450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236630" name="AutoShape 86"/>
          <p:cNvSpPr>
            <a:spLocks noChangeArrowheads="1"/>
          </p:cNvSpPr>
          <p:nvPr/>
        </p:nvSpPr>
        <p:spPr bwMode="auto">
          <a:xfrm rot="5400000">
            <a:off x="2333625" y="5403850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6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23660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366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6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366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3" presetClass="entr" presetSubtype="27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6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3660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3660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000"/>
                            </p:stCondLst>
                            <p:childTnLst>
                              <p:par>
                                <p:cTn id="19" presetID="12" presetClass="entr" presetSubtype="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21" dur="500"/>
                                        <p:tgtEl>
                                          <p:spTgt spid="2366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500"/>
                            </p:stCondLst>
                            <p:childTnLst>
                              <p:par>
                                <p:cTn id="23" presetID="1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6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25" dur="500"/>
                                        <p:tgtEl>
                                          <p:spTgt spid="23662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366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6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2366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23" presetClass="entr" presetSubtype="27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6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2366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2366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2000"/>
                            </p:stCondLst>
                            <p:childTnLst>
                              <p:par>
                                <p:cTn id="37" presetID="12" presetClass="entr" presetSubtype="1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6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39" dur="500"/>
                                        <p:tgtEl>
                                          <p:spTgt spid="2366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4500"/>
                            </p:stCondLst>
                            <p:childTnLst>
                              <p:par>
                                <p:cTn id="41" presetID="1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6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43" dur="500"/>
                                        <p:tgtEl>
                                          <p:spTgt spid="23662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366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6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48" dur="500"/>
                                        <p:tgtEl>
                                          <p:spTgt spid="2366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500"/>
                            </p:stCondLst>
                            <p:childTnLst>
                              <p:par>
                                <p:cTn id="50" presetID="1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52" dur="500"/>
                                        <p:tgtEl>
                                          <p:spTgt spid="23663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36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6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57" dur="500"/>
                                        <p:tgtEl>
                                          <p:spTgt spid="2366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500"/>
                            </p:stCondLst>
                            <p:childTnLst>
                              <p:par>
                                <p:cTn id="59" presetID="16" presetClass="entr" presetSubtype="21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6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1" dur="500"/>
                                        <p:tgtEl>
                                          <p:spTgt spid="2366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6600" grpId="0" animBg="1"/>
      <p:bldP spid="236601" grpId="0" autoUpdateAnimBg="0"/>
      <p:bldP spid="236604" grpId="0" autoUpdateAnimBg="0"/>
      <p:bldP spid="236608" grpId="0" animBg="1"/>
      <p:bldP spid="236620" grpId="0" animBg="1"/>
      <p:bldP spid="236621" grpId="0" autoUpdateAnimBg="0"/>
      <p:bldP spid="236622" grpId="0" animBg="1"/>
      <p:bldP spid="236628" grpId="0" animBg="1"/>
      <p:bldP spid="236629" grpId="0" animBg="1"/>
      <p:bldP spid="23663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658" name="Rectangle 2"/>
          <p:cNvSpPr>
            <a:spLocks noChangeArrowheads="1"/>
          </p:cNvSpPr>
          <p:nvPr/>
        </p:nvSpPr>
        <p:spPr bwMode="auto">
          <a:xfrm>
            <a:off x="687388" y="1111250"/>
            <a:ext cx="7772400" cy="6286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342900" indent="-342900"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Char char="n"/>
            </a:pPr>
            <a:r>
              <a:rPr lang="en-US" sz="24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Expected Value</a:t>
            </a:r>
            <a:endParaRPr lang="en-US" sz="400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Book Antiqua" pitchFamily="18" charset="0"/>
            </a:endParaRPr>
          </a:p>
        </p:txBody>
      </p:sp>
      <p:sp>
        <p:nvSpPr>
          <p:cNvPr id="198659" name="Rectangle 3"/>
          <p:cNvSpPr>
            <a:spLocks noChangeArrowheads="1"/>
          </p:cNvSpPr>
          <p:nvPr/>
        </p:nvSpPr>
        <p:spPr bwMode="auto">
          <a:xfrm>
            <a:off x="61913" y="146050"/>
            <a:ext cx="7772400" cy="6429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r>
              <a:rPr lang="en-US"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Sampling Distribution of                        </a:t>
            </a:r>
          </a:p>
        </p:txBody>
      </p:sp>
      <p:graphicFrame>
        <p:nvGraphicFramePr>
          <p:cNvPr id="198660" name="Object 4">
            <a:hlinkClick r:id="" action="ppaction://ole?verb=0"/>
          </p:cNvPr>
          <p:cNvGraphicFramePr>
            <a:graphicFrameLocks/>
          </p:cNvGraphicFramePr>
          <p:nvPr/>
        </p:nvGraphicFramePr>
        <p:xfrm>
          <a:off x="6045200" y="319088"/>
          <a:ext cx="903288" cy="3794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8684" name="Equation" r:id="rId4" imgW="798480" imgH="341280" progId="Equation.DSMT4">
                  <p:embed/>
                </p:oleObj>
              </mc:Choice>
              <mc:Fallback>
                <p:oleObj name="Equation" r:id="rId4" imgW="798480" imgH="341280" progId="Equation.DSMT4">
                  <p:embed/>
                  <p:pic>
                    <p:nvPicPr>
                      <p:cNvPr id="0" name="Picture 4"/>
                      <p:cNvPicPr>
                        <a:picLocks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45200" y="319088"/>
                        <a:ext cx="903288" cy="3794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>
                        <a:outerShdw dist="17961" dir="2700000" algn="ctr" rotWithShape="0">
                          <a:srgbClr val="000000"/>
                        </a:outerShdw>
                      </a:effectLst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8661" name="Rectangle 5"/>
          <p:cNvSpPr>
            <a:spLocks noChangeArrowheads="1"/>
          </p:cNvSpPr>
          <p:nvPr/>
        </p:nvSpPr>
        <p:spPr bwMode="auto">
          <a:xfrm>
            <a:off x="3257550" y="1571625"/>
            <a:ext cx="2784475" cy="669925"/>
          </a:xfrm>
          <a:prstGeom prst="rect">
            <a:avLst/>
          </a:prstGeom>
          <a:solidFill>
            <a:srgbClr val="6CA52D"/>
          </a:solidFill>
          <a:ln w="6350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198662" name="Object 6">
            <a:hlinkClick r:id="" action="ppaction://ole?verb=0"/>
          </p:cNvPr>
          <p:cNvGraphicFramePr>
            <a:graphicFrameLocks/>
          </p:cNvGraphicFramePr>
          <p:nvPr/>
        </p:nvGraphicFramePr>
        <p:xfrm>
          <a:off x="3402013" y="1731963"/>
          <a:ext cx="2484437" cy="3317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8685" name="Equation" r:id="rId6" imgW="2474640" imgH="341280" progId="Equation.DSMT4">
                  <p:embed/>
                </p:oleObj>
              </mc:Choice>
              <mc:Fallback>
                <p:oleObj name="Equation" r:id="rId6" imgW="2474640" imgH="341280" progId="Equation.DSMT4">
                  <p:embed/>
                  <p:pic>
                    <p:nvPicPr>
                      <p:cNvPr id="0" name="Picture 6"/>
                      <p:cNvPicPr>
                        <a:picLocks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02013" y="1731963"/>
                        <a:ext cx="2484437" cy="3317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>
                        <a:outerShdw dist="17961" dir="2700000" algn="ctr" rotWithShape="0">
                          <a:srgbClr val="000000"/>
                        </a:outerShdw>
                      </a:effectLst>
                      <a:extLst>
                        <a:ext uri="{909E8E84-426E-40DD-AFC4-6F175D3DCCD1}">
                          <a14:hiddenFill xmlns:a14="http://schemas.microsoft.com/office/drawing/2010/main">
                            <a:gradFill rotWithShape="0">
                              <a:gsLst>
                                <a:gs pos="0">
                                  <a:srgbClr val="993366">
                                    <a:gamma/>
                                    <a:shade val="46275"/>
                                    <a:invGamma/>
                                  </a:srgbClr>
                                </a:gs>
                                <a:gs pos="50000">
                                  <a:srgbClr val="993366"/>
                                </a:gs>
                                <a:gs pos="100000">
                                  <a:srgbClr val="993366">
                                    <a:gamma/>
                                    <a:shade val="46275"/>
                                    <a:invGamma/>
                                  </a:srgbClr>
                                </a:gs>
                              </a:gsLst>
                              <a:lin ang="5400000" scaled="1"/>
                            </a:gra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8663" name="Rectangle 7"/>
          <p:cNvSpPr>
            <a:spLocks noChangeArrowheads="1"/>
          </p:cNvSpPr>
          <p:nvPr/>
        </p:nvSpPr>
        <p:spPr bwMode="auto">
          <a:xfrm>
            <a:off x="687388" y="2406650"/>
            <a:ext cx="7772400" cy="5334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342900" indent="-342900"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Char char="n"/>
            </a:pPr>
            <a:r>
              <a:rPr lang="en-US" sz="24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Standard Deviation (Standard Error)</a:t>
            </a:r>
            <a:endParaRPr lang="en-US" sz="2400">
              <a:effectLst>
                <a:outerShdw blurRad="38100" dist="38100" dir="2700000" algn="tl">
                  <a:srgbClr val="000000"/>
                </a:outerShdw>
              </a:effectLst>
              <a:latin typeface="Book Antiqua" pitchFamily="18" charset="0"/>
            </a:endParaRPr>
          </a:p>
        </p:txBody>
      </p:sp>
      <p:sp>
        <p:nvSpPr>
          <p:cNvPr id="198664" name="Rectangle 8"/>
          <p:cNvSpPr>
            <a:spLocks noChangeArrowheads="1"/>
          </p:cNvSpPr>
          <p:nvPr/>
        </p:nvSpPr>
        <p:spPr bwMode="auto">
          <a:xfrm>
            <a:off x="3267075" y="2908300"/>
            <a:ext cx="2778125" cy="1241425"/>
          </a:xfrm>
          <a:prstGeom prst="rect">
            <a:avLst/>
          </a:prstGeom>
          <a:solidFill>
            <a:srgbClr val="6CA52D"/>
          </a:solidFill>
          <a:ln w="6350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198665" name="Object 9">
            <a:hlinkClick r:id="" action="ppaction://ole?verb=0"/>
          </p:cNvPr>
          <p:cNvGraphicFramePr>
            <a:graphicFrameLocks/>
          </p:cNvGraphicFramePr>
          <p:nvPr/>
        </p:nvGraphicFramePr>
        <p:xfrm>
          <a:off x="3498850" y="3122613"/>
          <a:ext cx="2262188" cy="865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8686" name="Equation" r:id="rId8" imgW="2271600" imgH="874440" progId="Equation.DSMT4">
                  <p:embed/>
                </p:oleObj>
              </mc:Choice>
              <mc:Fallback>
                <p:oleObj name="Equation" r:id="rId8" imgW="2271600" imgH="874440" progId="Equation.DSMT4">
                  <p:embed/>
                  <p:pic>
                    <p:nvPicPr>
                      <p:cNvPr id="0" name="Picture 9"/>
                      <p:cNvPicPr>
                        <a:picLocks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98850" y="3122613"/>
                        <a:ext cx="2262188" cy="8651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>
                        <a:outerShdw dist="17961" dir="2700000" algn="ctr" rotWithShape="0">
                          <a:srgbClr val="000000"/>
                        </a:outerShdw>
                      </a:effectLst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8666" name="Text Box 10"/>
          <p:cNvSpPr txBox="1">
            <a:spLocks noChangeArrowheads="1"/>
          </p:cNvSpPr>
          <p:nvPr/>
        </p:nvSpPr>
        <p:spPr bwMode="auto">
          <a:xfrm>
            <a:off x="1104900" y="4268788"/>
            <a:ext cx="6704013" cy="1625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90000"/>
              </a:lnSpc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where:   </a:t>
            </a: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  <a:latin typeface="Symbol" pitchFamily="18" charset="2"/>
              </a:rPr>
              <a:t></a:t>
            </a:r>
            <a:r>
              <a:rPr lang="en-US" sz="2400" baseline="-250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1 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= standard deviation of population 1</a:t>
            </a:r>
          </a:p>
          <a:p>
            <a:pPr algn="l">
              <a:lnSpc>
                <a:spcPct val="90000"/>
              </a:lnSpc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              </a:t>
            </a: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  <a:latin typeface="Symbol" pitchFamily="18" charset="2"/>
              </a:rPr>
              <a:t></a:t>
            </a:r>
            <a:r>
              <a:rPr lang="en-US" sz="2400" baseline="-250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2 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= standard deviation of population 2</a:t>
            </a:r>
          </a:p>
          <a:p>
            <a:pPr algn="l">
              <a:lnSpc>
                <a:spcPct val="90000"/>
              </a:lnSpc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	    </a:t>
            </a: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n</a:t>
            </a:r>
            <a:r>
              <a:rPr lang="en-US" sz="2400" baseline="-250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1 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= sample size from population 1</a:t>
            </a:r>
          </a:p>
          <a:p>
            <a:pPr algn="l">
              <a:lnSpc>
                <a:spcPct val="90000"/>
              </a:lnSpc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	    </a:t>
            </a: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n</a:t>
            </a:r>
            <a:r>
              <a:rPr lang="en-US" sz="2400" baseline="-250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2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= sample size from population 2</a:t>
            </a:r>
          </a:p>
        </p:txBody>
      </p:sp>
      <p:sp>
        <p:nvSpPr>
          <p:cNvPr id="198667" name="AutoShape 11"/>
          <p:cNvSpPr>
            <a:spLocks noChangeArrowheads="1"/>
          </p:cNvSpPr>
          <p:nvPr/>
        </p:nvSpPr>
        <p:spPr bwMode="auto">
          <a:xfrm rot="5400000">
            <a:off x="466725" y="1250950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198668" name="AutoShape 12"/>
          <p:cNvSpPr>
            <a:spLocks noChangeArrowheads="1"/>
          </p:cNvSpPr>
          <p:nvPr/>
        </p:nvSpPr>
        <p:spPr bwMode="auto">
          <a:xfrm rot="5400000">
            <a:off x="485775" y="2565400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6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19866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986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6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986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986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9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6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986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000"/>
                            </p:stCondLst>
                            <p:childTnLst>
                              <p:par>
                                <p:cTn id="19" presetID="23" presetClass="entr" presetSubtype="27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6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986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986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500"/>
                            </p:stCondLst>
                            <p:childTnLst>
                              <p:par>
                                <p:cTn id="24" presetID="12" presetClass="entr" presetSubtype="8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6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26" dur="500"/>
                                        <p:tgtEl>
                                          <p:spTgt spid="19866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986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6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986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986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"/>
                            </p:stCondLst>
                            <p:childTnLst>
                              <p:par>
                                <p:cTn id="34" presetID="9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6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" dur="500"/>
                                        <p:tgtEl>
                                          <p:spTgt spid="1986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2000"/>
                            </p:stCondLst>
                            <p:childTnLst>
                              <p:par>
                                <p:cTn id="38" presetID="23" presetClass="entr" presetSubtype="272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6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986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1986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3500"/>
                            </p:stCondLst>
                            <p:childTnLst>
                              <p:par>
                                <p:cTn id="43" presetID="3" presetClass="entr" presetSubtype="1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6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1986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8658" grpId="0" autoUpdateAnimBg="0"/>
      <p:bldP spid="198661" grpId="0" animBg="1"/>
      <p:bldP spid="198663" grpId="0" autoUpdateAnimBg="0"/>
      <p:bldP spid="198664" grpId="0" animBg="1"/>
      <p:bldP spid="198666" grpId="0" autoUpdateAnimBg="0"/>
      <p:bldP spid="198667" grpId="0" animBg="1"/>
      <p:bldP spid="198668" grpId="0" animBg="1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22" name="Rectangle 2"/>
          <p:cNvSpPr>
            <a:spLocks noChangeArrowheads="1"/>
          </p:cNvSpPr>
          <p:nvPr/>
        </p:nvSpPr>
        <p:spPr bwMode="auto">
          <a:xfrm>
            <a:off x="1181100" y="3600450"/>
            <a:ext cx="4933950" cy="571500"/>
          </a:xfrm>
          <a:prstGeom prst="rect">
            <a:avLst/>
          </a:prstGeom>
          <a:solidFill>
            <a:schemeClr val="accent4">
              <a:lumMod val="50000"/>
            </a:schemeClr>
          </a:solidFill>
          <a:ln w="12700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en-US"/>
          </a:p>
        </p:txBody>
      </p:sp>
      <p:sp>
        <p:nvSpPr>
          <p:cNvPr id="337923" name="Text Box 3"/>
          <p:cNvSpPr txBox="1">
            <a:spLocks noChangeArrowheads="1"/>
          </p:cNvSpPr>
          <p:nvPr/>
        </p:nvSpPr>
        <p:spPr bwMode="auto">
          <a:xfrm>
            <a:off x="1255713" y="3652838"/>
            <a:ext cx="4824412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5.  Determine whether to reject </a:t>
            </a: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H</a:t>
            </a:r>
            <a:r>
              <a:rPr lang="en-US" sz="2400" baseline="-250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0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.</a:t>
            </a:r>
          </a:p>
        </p:txBody>
      </p:sp>
      <p:sp>
        <p:nvSpPr>
          <p:cNvPr id="337924" name="Rectangle 4"/>
          <p:cNvSpPr>
            <a:spLocks noChangeArrowheads="1"/>
          </p:cNvSpPr>
          <p:nvPr/>
        </p:nvSpPr>
        <p:spPr bwMode="auto">
          <a:xfrm>
            <a:off x="1257300" y="4789488"/>
            <a:ext cx="6743700" cy="1098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algn="l">
              <a:lnSpc>
                <a:spcPct val="90000"/>
              </a:lnSpc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    We are at least 95% confident that there is a difference in mean delivery times for the two services?</a:t>
            </a:r>
          </a:p>
        </p:txBody>
      </p:sp>
      <p:sp>
        <p:nvSpPr>
          <p:cNvPr id="337925" name="AutoShape 5"/>
          <p:cNvSpPr>
            <a:spLocks noChangeArrowheads="1"/>
          </p:cNvSpPr>
          <p:nvPr/>
        </p:nvSpPr>
        <p:spPr bwMode="auto">
          <a:xfrm rot="5400000">
            <a:off x="771525" y="1841500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337926" name="AutoShape 6"/>
          <p:cNvSpPr>
            <a:spLocks noChangeArrowheads="1"/>
          </p:cNvSpPr>
          <p:nvPr/>
        </p:nvSpPr>
        <p:spPr bwMode="auto">
          <a:xfrm rot="5400000">
            <a:off x="771525" y="3784600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337927" name="Rectangle 7"/>
          <p:cNvSpPr>
            <a:spLocks noChangeArrowheads="1"/>
          </p:cNvSpPr>
          <p:nvPr/>
        </p:nvSpPr>
        <p:spPr bwMode="auto">
          <a:xfrm>
            <a:off x="1181100" y="1657350"/>
            <a:ext cx="3771900" cy="571500"/>
          </a:xfrm>
          <a:prstGeom prst="rect">
            <a:avLst/>
          </a:prstGeom>
          <a:solidFill>
            <a:schemeClr val="accent4">
              <a:lumMod val="50000"/>
            </a:schemeClr>
          </a:solidFill>
          <a:ln w="12700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en-US"/>
          </a:p>
        </p:txBody>
      </p:sp>
      <p:sp>
        <p:nvSpPr>
          <p:cNvPr id="337928" name="Text Box 8"/>
          <p:cNvSpPr txBox="1">
            <a:spLocks noChangeArrowheads="1"/>
          </p:cNvSpPr>
          <p:nvPr/>
        </p:nvSpPr>
        <p:spPr bwMode="auto">
          <a:xfrm>
            <a:off x="1236663" y="1690688"/>
            <a:ext cx="3606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4.  Compute the </a:t>
            </a: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p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–value.</a:t>
            </a:r>
          </a:p>
        </p:txBody>
      </p:sp>
      <p:sp>
        <p:nvSpPr>
          <p:cNvPr id="337929" name="Text Box 9"/>
          <p:cNvSpPr txBox="1">
            <a:spLocks noChangeArrowheads="1"/>
          </p:cNvSpPr>
          <p:nvPr/>
        </p:nvSpPr>
        <p:spPr bwMode="auto">
          <a:xfrm>
            <a:off x="1273175" y="2300288"/>
            <a:ext cx="7034213" cy="11874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/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    For </a:t>
            </a: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t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= 2.94 and </a:t>
            </a: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df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= 9, the </a:t>
            </a: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p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–value is between</a:t>
            </a:r>
          </a:p>
          <a:p>
            <a:pPr algn="l"/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.02 and .01.  (This is a two-tailed test, so we double the upper-tail areas of .01 and .005.)</a:t>
            </a:r>
          </a:p>
        </p:txBody>
      </p:sp>
      <p:sp>
        <p:nvSpPr>
          <p:cNvPr id="337931" name="Text Box 11"/>
          <p:cNvSpPr txBox="1">
            <a:spLocks noChangeArrowheads="1"/>
          </p:cNvSpPr>
          <p:nvPr/>
        </p:nvSpPr>
        <p:spPr bwMode="auto">
          <a:xfrm>
            <a:off x="1654175" y="4221163"/>
            <a:ext cx="5470525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Because </a:t>
            </a: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p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–value </a:t>
            </a:r>
            <a:r>
              <a:rPr lang="en-US" sz="2400" u="sng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&lt;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</a:t>
            </a: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  <a:latin typeface="Symbol" pitchFamily="18" charset="2"/>
              </a:rPr>
              <a:t>a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= .05, we reject </a:t>
            </a: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H</a:t>
            </a:r>
            <a:r>
              <a:rPr lang="en-US" sz="2400" baseline="-250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0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.</a:t>
            </a:r>
          </a:p>
        </p:txBody>
      </p:sp>
      <p:sp>
        <p:nvSpPr>
          <p:cNvPr id="337985" name="Rectangle 65"/>
          <p:cNvSpPr>
            <a:spLocks noChangeArrowheads="1"/>
          </p:cNvSpPr>
          <p:nvPr/>
        </p:nvSpPr>
        <p:spPr bwMode="auto">
          <a:xfrm>
            <a:off x="685800" y="149225"/>
            <a:ext cx="7772400" cy="8143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r>
              <a:rPr lang="en-US"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Inferences About the Difference Between</a:t>
            </a:r>
            <a:br>
              <a:rPr lang="en-US"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</a:br>
            <a:r>
              <a:rPr lang="en-US"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Two Population Means:  Matched Samples</a:t>
            </a:r>
          </a:p>
        </p:txBody>
      </p:sp>
      <p:sp>
        <p:nvSpPr>
          <p:cNvPr id="337986" name="Text Box 66"/>
          <p:cNvSpPr txBox="1">
            <a:spLocks noChangeArrowheads="1"/>
          </p:cNvSpPr>
          <p:nvPr/>
        </p:nvSpPr>
        <p:spPr bwMode="auto">
          <a:xfrm>
            <a:off x="685800" y="1119188"/>
            <a:ext cx="3167063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buFont typeface="Wingdings" pitchFamily="2" charset="2"/>
              <a:buChar char="n"/>
            </a:pPr>
            <a:r>
              <a:rPr lang="en-US" sz="24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 </a:t>
            </a:r>
            <a:r>
              <a:rPr lang="en-US" sz="2400" i="1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p</a:t>
            </a:r>
            <a:r>
              <a:rPr lang="en-US" sz="24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–Value Approach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33792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379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379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3" presetClass="entr" presetSubtype="27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379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379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000"/>
                            </p:stCondLst>
                            <p:childTnLst>
                              <p:par>
                                <p:cTn id="19" presetID="3" presetClass="entr" presetSubtype="1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3379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500"/>
                            </p:stCondLst>
                            <p:childTnLst>
                              <p:par>
                                <p:cTn id="23" presetID="12" presetClass="entr" presetSubtype="8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25" dur="500"/>
                                        <p:tgtEl>
                                          <p:spTgt spid="33792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379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3379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23" presetClass="entr" presetSubtype="27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3379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379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2000"/>
                            </p:stCondLst>
                            <p:childTnLst>
                              <p:par>
                                <p:cTn id="37" presetID="12" presetClass="entr" presetSubtype="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39" dur="500"/>
                                        <p:tgtEl>
                                          <p:spTgt spid="3379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3500"/>
                            </p:stCondLst>
                            <p:childTnLst>
                              <p:par>
                                <p:cTn id="41" presetID="3" presetClass="entr" presetSubtype="1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3379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7922" grpId="0" animBg="1"/>
      <p:bldP spid="337923" grpId="0" autoUpdateAnimBg="0"/>
      <p:bldP spid="337924" grpId="0" autoUpdateAnimBg="0"/>
      <p:bldP spid="337925" grpId="0" animBg="1"/>
      <p:bldP spid="337926" grpId="0" animBg="1"/>
      <p:bldP spid="337927" grpId="0" animBg="1"/>
      <p:bldP spid="337928" grpId="0" autoUpdateAnimBg="0"/>
      <p:bldP spid="337929" grpId="0" autoUpdateAnimBg="0"/>
      <p:bldP spid="337931" grpId="0" autoUpdateAnimBg="0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624" name="Rectangle 56"/>
          <p:cNvSpPr>
            <a:spLocks noChangeArrowheads="1"/>
          </p:cNvSpPr>
          <p:nvPr/>
        </p:nvSpPr>
        <p:spPr bwMode="auto">
          <a:xfrm>
            <a:off x="1200150" y="1657350"/>
            <a:ext cx="6953250" cy="571500"/>
          </a:xfrm>
          <a:prstGeom prst="rect">
            <a:avLst/>
          </a:prstGeom>
          <a:solidFill>
            <a:schemeClr val="accent4">
              <a:lumMod val="50000"/>
            </a:schemeClr>
          </a:solidFill>
          <a:ln w="12700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en-US"/>
          </a:p>
        </p:txBody>
      </p:sp>
      <p:sp>
        <p:nvSpPr>
          <p:cNvPr id="237625" name="Text Box 57"/>
          <p:cNvSpPr txBox="1">
            <a:spLocks noChangeArrowheads="1"/>
          </p:cNvSpPr>
          <p:nvPr/>
        </p:nvSpPr>
        <p:spPr bwMode="auto">
          <a:xfrm>
            <a:off x="1274763" y="1709738"/>
            <a:ext cx="6815137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4.  Determine the critical value and rejection rule.</a:t>
            </a:r>
          </a:p>
        </p:txBody>
      </p:sp>
      <p:sp>
        <p:nvSpPr>
          <p:cNvPr id="237626" name="AutoShape 58"/>
          <p:cNvSpPr>
            <a:spLocks noChangeArrowheads="1"/>
          </p:cNvSpPr>
          <p:nvPr/>
        </p:nvSpPr>
        <p:spPr bwMode="auto">
          <a:xfrm rot="5400000">
            <a:off x="771525" y="1841500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237634" name="Rectangle 66"/>
          <p:cNvSpPr>
            <a:spLocks noChangeArrowheads="1"/>
          </p:cNvSpPr>
          <p:nvPr/>
        </p:nvSpPr>
        <p:spPr bwMode="auto">
          <a:xfrm>
            <a:off x="685800" y="149225"/>
            <a:ext cx="7772400" cy="8143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r>
              <a:rPr lang="en-US"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Inferences About the Difference Between</a:t>
            </a:r>
            <a:br>
              <a:rPr lang="en-US"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</a:br>
            <a:r>
              <a:rPr lang="en-US"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Two Population Means:  Matched Samples</a:t>
            </a:r>
          </a:p>
        </p:txBody>
      </p:sp>
      <p:sp>
        <p:nvSpPr>
          <p:cNvPr id="237635" name="Text Box 67"/>
          <p:cNvSpPr txBox="1">
            <a:spLocks noChangeArrowheads="1"/>
          </p:cNvSpPr>
          <p:nvPr/>
        </p:nvSpPr>
        <p:spPr bwMode="auto">
          <a:xfrm>
            <a:off x="685800" y="1119188"/>
            <a:ext cx="3852863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buFont typeface="Wingdings" pitchFamily="2" charset="2"/>
              <a:buChar char="n"/>
            </a:pPr>
            <a:r>
              <a:rPr lang="en-US" sz="24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 Critical Value Approach</a:t>
            </a:r>
          </a:p>
        </p:txBody>
      </p:sp>
      <p:sp>
        <p:nvSpPr>
          <p:cNvPr id="237636" name="Rectangle 68"/>
          <p:cNvSpPr>
            <a:spLocks noChangeArrowheads="1"/>
          </p:cNvSpPr>
          <p:nvPr/>
        </p:nvSpPr>
        <p:spPr bwMode="auto">
          <a:xfrm>
            <a:off x="2209800" y="2359025"/>
            <a:ext cx="4727575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For </a:t>
            </a: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  <a:latin typeface="Symbol" pitchFamily="18" charset="2"/>
              </a:rPr>
              <a:t>a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= .05 and </a:t>
            </a: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df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= 9, </a:t>
            </a: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t</a:t>
            </a:r>
            <a:r>
              <a:rPr lang="en-US" sz="2400" baseline="-250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.025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= 2.262.</a:t>
            </a:r>
          </a:p>
        </p:txBody>
      </p:sp>
      <p:sp>
        <p:nvSpPr>
          <p:cNvPr id="237637" name="Text Box 69"/>
          <p:cNvSpPr txBox="1">
            <a:spLocks noChangeArrowheads="1"/>
          </p:cNvSpPr>
          <p:nvPr/>
        </p:nvSpPr>
        <p:spPr bwMode="auto">
          <a:xfrm>
            <a:off x="3219450" y="2852738"/>
            <a:ext cx="2867025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Reject </a:t>
            </a: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H</a:t>
            </a:r>
            <a:r>
              <a:rPr lang="en-US" sz="2400" baseline="-250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0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if </a:t>
            </a: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t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</a:t>
            </a:r>
            <a:r>
              <a:rPr lang="en-US" sz="2400" u="sng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&gt;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2.262</a:t>
            </a:r>
          </a:p>
        </p:txBody>
      </p:sp>
      <p:sp>
        <p:nvSpPr>
          <p:cNvPr id="237638" name="Rectangle 70"/>
          <p:cNvSpPr>
            <a:spLocks noChangeArrowheads="1"/>
          </p:cNvSpPr>
          <p:nvPr/>
        </p:nvSpPr>
        <p:spPr bwMode="auto">
          <a:xfrm>
            <a:off x="1181100" y="3429000"/>
            <a:ext cx="4933950" cy="571500"/>
          </a:xfrm>
          <a:prstGeom prst="rect">
            <a:avLst/>
          </a:prstGeom>
          <a:solidFill>
            <a:schemeClr val="accent4">
              <a:lumMod val="50000"/>
            </a:schemeClr>
          </a:solidFill>
          <a:ln w="12700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en-US"/>
          </a:p>
        </p:txBody>
      </p:sp>
      <p:sp>
        <p:nvSpPr>
          <p:cNvPr id="237639" name="Text Box 71"/>
          <p:cNvSpPr txBox="1">
            <a:spLocks noChangeArrowheads="1"/>
          </p:cNvSpPr>
          <p:nvPr/>
        </p:nvSpPr>
        <p:spPr bwMode="auto">
          <a:xfrm>
            <a:off x="1255713" y="3481388"/>
            <a:ext cx="4824412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5.  Determine whether to reject </a:t>
            </a: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H</a:t>
            </a:r>
            <a:r>
              <a:rPr lang="en-US" sz="2400" baseline="-250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0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.</a:t>
            </a:r>
          </a:p>
        </p:txBody>
      </p:sp>
      <p:sp>
        <p:nvSpPr>
          <p:cNvPr id="237641" name="Text Box 73"/>
          <p:cNvSpPr txBox="1">
            <a:spLocks noChangeArrowheads="1"/>
          </p:cNvSpPr>
          <p:nvPr/>
        </p:nvSpPr>
        <p:spPr bwMode="auto">
          <a:xfrm>
            <a:off x="2263775" y="4071938"/>
            <a:ext cx="51689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Because </a:t>
            </a: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t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= 2.94 </a:t>
            </a:r>
            <a:r>
              <a:rPr lang="en-US" sz="2400" u="sng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&gt;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2.262, we reject </a:t>
            </a: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H</a:t>
            </a:r>
            <a:r>
              <a:rPr lang="en-US" sz="2400" baseline="-250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0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.</a:t>
            </a:r>
          </a:p>
        </p:txBody>
      </p:sp>
      <p:sp>
        <p:nvSpPr>
          <p:cNvPr id="237642" name="AutoShape 74"/>
          <p:cNvSpPr>
            <a:spLocks noChangeArrowheads="1"/>
          </p:cNvSpPr>
          <p:nvPr/>
        </p:nvSpPr>
        <p:spPr bwMode="auto">
          <a:xfrm rot="5400000">
            <a:off x="771525" y="3613150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237643" name="Rectangle 75"/>
          <p:cNvSpPr>
            <a:spLocks noChangeArrowheads="1"/>
          </p:cNvSpPr>
          <p:nvPr/>
        </p:nvSpPr>
        <p:spPr bwMode="auto">
          <a:xfrm>
            <a:off x="1600200" y="4618038"/>
            <a:ext cx="6743700" cy="812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algn="l">
              <a:lnSpc>
                <a:spcPct val="90000"/>
              </a:lnSpc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We are at least 95% confident that there is a difference in mean delivery times for the two services?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6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23762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376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6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376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3" presetClass="entr" presetSubtype="27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6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376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376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000"/>
                            </p:stCondLst>
                            <p:childTnLst>
                              <p:par>
                                <p:cTn id="19" presetID="12" presetClass="entr" presetSubtype="1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6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21" dur="500"/>
                                        <p:tgtEl>
                                          <p:spTgt spid="2376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4500"/>
                            </p:stCondLst>
                            <p:childTnLst>
                              <p:par>
                                <p:cTn id="23" presetID="12" presetClass="entr" presetSubtype="1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6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25" dur="500"/>
                                        <p:tgtEl>
                                          <p:spTgt spid="2376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7000"/>
                            </p:stCondLst>
                            <p:childTnLst>
                              <p:par>
                                <p:cTn id="27" presetID="12" presetClass="entr" presetSubtype="8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6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29" dur="500"/>
                                        <p:tgtEl>
                                          <p:spTgt spid="23764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376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6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2376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500"/>
                            </p:stCondLst>
                            <p:childTnLst>
                              <p:par>
                                <p:cTn id="36" presetID="23" presetClass="entr" presetSubtype="27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6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2376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2376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2000"/>
                            </p:stCondLst>
                            <p:childTnLst>
                              <p:par>
                                <p:cTn id="41" presetID="12" presetClass="entr" presetSubtype="1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6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43" dur="500"/>
                                        <p:tgtEl>
                                          <p:spTgt spid="2376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4500"/>
                            </p:stCondLst>
                            <p:childTnLst>
                              <p:par>
                                <p:cTn id="45" presetID="3" presetClass="entr" presetSubtype="1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6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2376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7624" grpId="0" animBg="1"/>
      <p:bldP spid="237625" grpId="0" autoUpdateAnimBg="0"/>
      <p:bldP spid="237626" grpId="0" animBg="1"/>
      <p:bldP spid="237636" grpId="0" autoUpdateAnimBg="0"/>
      <p:bldP spid="237637" grpId="0" autoUpdateAnimBg="0"/>
      <p:bldP spid="237638" grpId="0" animBg="1"/>
      <p:bldP spid="237639" grpId="0" autoUpdateAnimBg="0"/>
      <p:bldP spid="237641" grpId="0" autoUpdateAnimBg="0"/>
      <p:bldP spid="237642" grpId="0" animBg="1"/>
      <p:bldP spid="237643" grpId="0" autoUpdateAnimBg="0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31" name="AutoShape 11"/>
          <p:cNvSpPr>
            <a:spLocks noChangeArrowheads="1"/>
          </p:cNvSpPr>
          <p:nvPr/>
        </p:nvSpPr>
        <p:spPr bwMode="auto">
          <a:xfrm rot="5400000">
            <a:off x="504825" y="2266950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5132" name="Text Box 12"/>
          <p:cNvSpPr txBox="1">
            <a:spLocks noChangeArrowheads="1"/>
          </p:cNvSpPr>
          <p:nvPr/>
        </p:nvSpPr>
        <p:spPr bwMode="auto">
          <a:xfrm>
            <a:off x="708025" y="2144713"/>
            <a:ext cx="6110288" cy="8223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90000"/>
              </a:lnSpc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Char char="n"/>
            </a:pPr>
            <a:r>
              <a:rPr lang="en-US" sz="2400">
                <a:solidFill>
                  <a:srgbClr val="D8FABC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  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Inferences About the Difference Between</a:t>
            </a:r>
          </a:p>
          <a:p>
            <a:pPr algn="l">
              <a:lnSpc>
                <a:spcPct val="90000"/>
              </a:lnSpc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      Two Population Proportions</a:t>
            </a:r>
          </a:p>
        </p:txBody>
      </p:sp>
      <p:sp>
        <p:nvSpPr>
          <p:cNvPr id="5144" name="Rectangle 24"/>
          <p:cNvSpPr>
            <a:spLocks noGrp="1" noChangeArrowheads="1"/>
          </p:cNvSpPr>
          <p:nvPr>
            <p:ph type="title"/>
          </p:nvPr>
        </p:nvSpPr>
        <p:spPr>
          <a:xfrm>
            <a:off x="419100" y="160338"/>
            <a:ext cx="8458200" cy="1830387"/>
          </a:xfrm>
          <a:noFill/>
          <a:ln/>
        </p:spPr>
        <p:txBody>
          <a:bodyPr/>
          <a:lstStyle/>
          <a:p>
            <a:br>
              <a:rPr lang="en-US" dirty="0"/>
            </a:br>
            <a:r>
              <a:rPr lang="en-US" dirty="0"/>
              <a:t> Inference About Proportions</a:t>
            </a:r>
            <a:br>
              <a:rPr lang="en-US" dirty="0"/>
            </a:br>
            <a:r>
              <a:rPr lang="en-US" dirty="0"/>
              <a:t>with Two Populations</a:t>
            </a:r>
          </a:p>
        </p:txBody>
      </p:sp>
    </p:spTree>
    <p:extLst>
      <p:ext uri="{BB962C8B-B14F-4D97-AF65-F5344CB8AC3E}">
        <p14:creationId xmlns:p14="http://schemas.microsoft.com/office/powerpoint/2010/main" val="305137505"/>
      </p:ext>
    </p:extLst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513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1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1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31" grpId="0" animBg="1"/>
      <p:bldP spid="5132" grpId="0" autoUpdateAnimBg="0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3338"/>
            <a:ext cx="7772400" cy="1052512"/>
          </a:xfrm>
        </p:spPr>
        <p:txBody>
          <a:bodyPr/>
          <a:lstStyle/>
          <a:p>
            <a:r>
              <a:rPr lang="en-US"/>
              <a:t>Inferences About the Difference Between</a:t>
            </a:r>
            <a:br>
              <a:rPr lang="en-US"/>
            </a:br>
            <a:r>
              <a:rPr lang="en-US"/>
              <a:t>Two Population Proportions</a:t>
            </a:r>
          </a:p>
        </p:txBody>
      </p:sp>
      <p:sp>
        <p:nvSpPr>
          <p:cNvPr id="1218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Interval Estimation of  </a:t>
            </a:r>
            <a:r>
              <a:rPr lang="en-US" i="1"/>
              <a:t>p</a:t>
            </a:r>
            <a:r>
              <a:rPr lang="en-US" baseline="-25000"/>
              <a:t>1</a:t>
            </a:r>
            <a:r>
              <a:rPr lang="en-US"/>
              <a:t> - </a:t>
            </a:r>
            <a:r>
              <a:rPr lang="en-US" i="1"/>
              <a:t>p</a:t>
            </a:r>
            <a:r>
              <a:rPr lang="en-US" baseline="-25000"/>
              <a:t>2</a:t>
            </a:r>
            <a:endParaRPr lang="en-US"/>
          </a:p>
          <a:p>
            <a:r>
              <a:rPr lang="en-US"/>
              <a:t>Hypothesis Tests About  </a:t>
            </a:r>
            <a:r>
              <a:rPr lang="en-US" i="1"/>
              <a:t>p</a:t>
            </a:r>
            <a:r>
              <a:rPr lang="en-US" baseline="-25000"/>
              <a:t>1</a:t>
            </a:r>
            <a:r>
              <a:rPr lang="en-US"/>
              <a:t> - </a:t>
            </a:r>
            <a:r>
              <a:rPr lang="en-US" i="1"/>
              <a:t>p</a:t>
            </a:r>
            <a:r>
              <a:rPr lang="en-US" baseline="-25000"/>
              <a:t>2</a:t>
            </a:r>
          </a:p>
          <a:p>
            <a:pPr>
              <a:buFont typeface="Monotype Sorts" pitchFamily="2" charset="2"/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4212352"/>
      </p:ext>
    </p:extLst>
  </p:cSld>
  <p:clrMapOvr>
    <a:masterClrMapping/>
  </p:clrMapOvr>
  <p:transition>
    <p:zoom/>
  </p:transition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642" name="Rectangle 2"/>
          <p:cNvSpPr>
            <a:spLocks noChangeArrowheads="1"/>
          </p:cNvSpPr>
          <p:nvPr/>
        </p:nvSpPr>
        <p:spPr bwMode="auto">
          <a:xfrm>
            <a:off x="687388" y="1112838"/>
            <a:ext cx="7772400" cy="5270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342900" indent="-342900"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Char char="n"/>
            </a:pPr>
            <a:r>
              <a:rPr lang="en-US" sz="24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Expected Value</a:t>
            </a:r>
            <a:endParaRPr lang="en-US" sz="2400">
              <a:effectLst>
                <a:outerShdw blurRad="38100" dist="38100" dir="2700000" algn="tl">
                  <a:srgbClr val="000000"/>
                </a:outerShdw>
              </a:effectLst>
              <a:latin typeface="Book Antiqua" pitchFamily="18" charset="0"/>
            </a:endParaRPr>
          </a:p>
        </p:txBody>
      </p:sp>
      <p:sp>
        <p:nvSpPr>
          <p:cNvPr id="240643" name="Rectangle 3"/>
          <p:cNvSpPr>
            <a:spLocks noChangeArrowheads="1"/>
          </p:cNvSpPr>
          <p:nvPr/>
        </p:nvSpPr>
        <p:spPr bwMode="auto">
          <a:xfrm>
            <a:off x="2495550" y="3086100"/>
            <a:ext cx="4629150" cy="1352550"/>
          </a:xfrm>
          <a:prstGeom prst="rect">
            <a:avLst/>
          </a:prstGeom>
          <a:solidFill>
            <a:srgbClr val="6CA52D"/>
          </a:solidFill>
          <a:ln w="6350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en-US"/>
          </a:p>
        </p:txBody>
      </p:sp>
      <p:sp>
        <p:nvSpPr>
          <p:cNvPr id="240644" name="Rectangle 4"/>
          <p:cNvSpPr>
            <a:spLocks noChangeArrowheads="1"/>
          </p:cNvSpPr>
          <p:nvPr/>
        </p:nvSpPr>
        <p:spPr bwMode="auto">
          <a:xfrm>
            <a:off x="3314700" y="1600200"/>
            <a:ext cx="2971800" cy="762000"/>
          </a:xfrm>
          <a:prstGeom prst="rect">
            <a:avLst/>
          </a:prstGeom>
          <a:solidFill>
            <a:srgbClr val="6CA52D"/>
          </a:solidFill>
          <a:ln w="6350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en-US"/>
          </a:p>
        </p:txBody>
      </p:sp>
      <p:sp>
        <p:nvSpPr>
          <p:cNvPr id="240645" name="Rectangle 5"/>
          <p:cNvSpPr>
            <a:spLocks noChangeArrowheads="1"/>
          </p:cNvSpPr>
          <p:nvPr/>
        </p:nvSpPr>
        <p:spPr bwMode="auto">
          <a:xfrm>
            <a:off x="433388" y="204788"/>
            <a:ext cx="7772400" cy="5476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r>
              <a:rPr lang="en-US"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Sampling Distribution of    </a:t>
            </a:r>
          </a:p>
        </p:txBody>
      </p:sp>
      <p:graphicFrame>
        <p:nvGraphicFramePr>
          <p:cNvPr id="240646" name="Object 6">
            <a:hlinkClick r:id="" action="ppaction://ole?verb=0"/>
          </p:cNvPr>
          <p:cNvGraphicFramePr>
            <a:graphicFrameLocks/>
          </p:cNvGraphicFramePr>
          <p:nvPr/>
        </p:nvGraphicFramePr>
        <p:xfrm>
          <a:off x="6403975" y="315913"/>
          <a:ext cx="946150" cy="3698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0449" name="Equation" r:id="rId4" imgW="861840" imgH="341280" progId="Equation.DSMT4">
                  <p:embed/>
                </p:oleObj>
              </mc:Choice>
              <mc:Fallback>
                <p:oleObj name="Equation" r:id="rId4" imgW="861840" imgH="341280" progId="Equation.DSMT4">
                  <p:embed/>
                  <p:pic>
                    <p:nvPicPr>
                      <p:cNvPr id="240646" name="Object 6">
                        <a:hlinkClick r:id="" action="ppaction://ole?verb=0"/>
                      </p:cNvPr>
                      <p:cNvPicPr>
                        <a:picLocks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03975" y="315913"/>
                        <a:ext cx="946150" cy="3698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>
                        <a:outerShdw algn="ctr" rotWithShape="0">
                          <a:srgbClr val="000000"/>
                        </a:outerShdw>
                      </a:effectLst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0647" name="Object 7">
            <a:hlinkClick r:id="" action="ppaction://ole?verb=0"/>
          </p:cNvPr>
          <p:cNvGraphicFramePr>
            <a:graphicFrameLocks/>
          </p:cNvGraphicFramePr>
          <p:nvPr/>
        </p:nvGraphicFramePr>
        <p:xfrm>
          <a:off x="3536950" y="1776413"/>
          <a:ext cx="2524125" cy="3698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0450" name="Equation" r:id="rId6" imgW="2514600" imgH="341280" progId="Equation.DSMT4">
                  <p:embed/>
                </p:oleObj>
              </mc:Choice>
              <mc:Fallback>
                <p:oleObj name="Equation" r:id="rId6" imgW="2514600" imgH="341280" progId="Equation.DSMT4">
                  <p:embed/>
                  <p:pic>
                    <p:nvPicPr>
                      <p:cNvPr id="240647" name="Object 7">
                        <a:hlinkClick r:id="" action="ppaction://ole?verb=0"/>
                      </p:cNvPr>
                      <p:cNvPicPr>
                        <a:picLocks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36950" y="1776413"/>
                        <a:ext cx="2524125" cy="3698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>
                        <a:outerShdw dist="17961" dir="2700000" algn="ctr" rotWithShape="0">
                          <a:srgbClr val="000000"/>
                        </a:outerShdw>
                      </a:effectLst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0648" name="Object 8">
            <a:hlinkClick r:id="" action="ppaction://ole?verb=0"/>
          </p:cNvPr>
          <p:cNvGraphicFramePr>
            <a:graphicFrameLocks/>
          </p:cNvGraphicFramePr>
          <p:nvPr/>
        </p:nvGraphicFramePr>
        <p:xfrm>
          <a:off x="2719388" y="3367088"/>
          <a:ext cx="4160837" cy="8397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0451" name="Equation" r:id="rId8" imgW="4074840" imgH="811080" progId="Equation.DSMT4">
                  <p:embed/>
                </p:oleObj>
              </mc:Choice>
              <mc:Fallback>
                <p:oleObj name="Equation" r:id="rId8" imgW="4074840" imgH="811080" progId="Equation.DSMT4">
                  <p:embed/>
                  <p:pic>
                    <p:nvPicPr>
                      <p:cNvPr id="240648" name="Object 8">
                        <a:hlinkClick r:id="" action="ppaction://ole?verb=0"/>
                      </p:cNvPr>
                      <p:cNvPicPr>
                        <a:picLocks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19388" y="3367088"/>
                        <a:ext cx="4160837" cy="8397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>
                        <a:outerShdw dist="17961" dir="2700000" algn="ctr" rotWithShape="0">
                          <a:srgbClr val="000000"/>
                        </a:outerShdw>
                      </a:effectLst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0651" name="Rectangle 11"/>
          <p:cNvSpPr>
            <a:spLocks noChangeArrowheads="1"/>
          </p:cNvSpPr>
          <p:nvPr/>
        </p:nvSpPr>
        <p:spPr bwMode="auto">
          <a:xfrm>
            <a:off x="1028700" y="4419600"/>
            <a:ext cx="7277100" cy="1066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where:  </a:t>
            </a: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n</a:t>
            </a:r>
            <a:r>
              <a:rPr lang="en-US" sz="2400" baseline="-250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1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= size of sample taken from population 1</a:t>
            </a:r>
          </a:p>
          <a:p>
            <a:pPr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	  </a:t>
            </a: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n</a:t>
            </a:r>
            <a:r>
              <a:rPr lang="en-US" sz="2400" baseline="-250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2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= size of sample taken from population 2</a:t>
            </a:r>
          </a:p>
        </p:txBody>
      </p:sp>
      <p:sp>
        <p:nvSpPr>
          <p:cNvPr id="240653" name="AutoShape 13"/>
          <p:cNvSpPr>
            <a:spLocks noChangeArrowheads="1"/>
          </p:cNvSpPr>
          <p:nvPr/>
        </p:nvSpPr>
        <p:spPr bwMode="auto">
          <a:xfrm rot="5400000">
            <a:off x="466725" y="1270000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240654" name="AutoShape 14"/>
          <p:cNvSpPr>
            <a:spLocks noChangeArrowheads="1"/>
          </p:cNvSpPr>
          <p:nvPr/>
        </p:nvSpPr>
        <p:spPr bwMode="auto">
          <a:xfrm rot="5400000">
            <a:off x="466725" y="2679700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240655" name="Rectangle 15"/>
          <p:cNvSpPr>
            <a:spLocks noChangeArrowheads="1"/>
          </p:cNvSpPr>
          <p:nvPr/>
        </p:nvSpPr>
        <p:spPr bwMode="auto">
          <a:xfrm>
            <a:off x="687388" y="2522538"/>
            <a:ext cx="6877050" cy="5270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342900" indent="-342900"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Char char="n"/>
            </a:pPr>
            <a:r>
              <a:rPr lang="en-US" sz="24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Standard Deviation (Standard Error)</a:t>
            </a:r>
            <a:endParaRPr lang="en-US" sz="2400">
              <a:effectLst>
                <a:outerShdw blurRad="38100" dist="38100" dir="2700000" algn="tl">
                  <a:srgbClr val="000000"/>
                </a:outerShdw>
              </a:effectLst>
              <a:latin typeface="Book Antiqu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1699247"/>
      </p:ext>
    </p:extLst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06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24065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406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06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2" dur="500"/>
                                        <p:tgtEl>
                                          <p:spTgt spid="2406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9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06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2406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3000"/>
                            </p:stCondLst>
                            <p:childTnLst>
                              <p:par>
                                <p:cTn id="18" presetID="23" presetClass="entr" presetSubtype="272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06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406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406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4500"/>
                            </p:stCondLst>
                            <p:childTnLst>
                              <p:par>
                                <p:cTn id="23" presetID="12" presetClass="entr" presetSubtype="8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06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25" dur="500"/>
                                        <p:tgtEl>
                                          <p:spTgt spid="24065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406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06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30" dur="500"/>
                                        <p:tgtEl>
                                          <p:spTgt spid="2406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9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06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2406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3000"/>
                            </p:stCondLst>
                            <p:childTnLst>
                              <p:par>
                                <p:cTn id="36" presetID="23" presetClass="entr" presetSubtype="272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06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2406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2406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4500"/>
                            </p:stCondLst>
                            <p:childTnLst>
                              <p:par>
                                <p:cTn id="41" presetID="3" presetClass="entr" presetSubtype="1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06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2406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0642" grpId="0" autoUpdateAnimBg="0"/>
      <p:bldP spid="240643" grpId="0" animBg="1"/>
      <p:bldP spid="240644" grpId="0" animBg="1"/>
      <p:bldP spid="240651" grpId="0" autoUpdateAnimBg="0"/>
      <p:bldP spid="240653" grpId="0" animBg="1"/>
      <p:bldP spid="240654" grpId="0" animBg="1"/>
      <p:bldP spid="240655" grpId="0" autoUpdateAnimBg="0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41666" name="Group 2"/>
          <p:cNvGrpSpPr>
            <a:grpSpLocks/>
          </p:cNvGrpSpPr>
          <p:nvPr/>
        </p:nvGrpSpPr>
        <p:grpSpPr bwMode="auto">
          <a:xfrm>
            <a:off x="781050" y="1257300"/>
            <a:ext cx="7715250" cy="1428750"/>
            <a:chOff x="492" y="792"/>
            <a:chExt cx="4860" cy="900"/>
          </a:xfrm>
          <a:gradFill flip="none" rotWithShape="1">
            <a:gsLst>
              <a:gs pos="0">
                <a:srgbClr val="263E0E"/>
              </a:gs>
              <a:gs pos="50000">
                <a:srgbClr val="669A32">
                  <a:shade val="67500"/>
                  <a:satMod val="115000"/>
                </a:srgbClr>
              </a:gs>
              <a:gs pos="100000">
                <a:srgbClr val="669A32">
                  <a:shade val="100000"/>
                  <a:satMod val="115000"/>
                </a:srgbClr>
              </a:gs>
            </a:gsLst>
            <a:lin ang="13500000" scaled="1"/>
            <a:tileRect/>
          </a:gradFill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</p:grpSpPr>
        <p:sp>
          <p:nvSpPr>
            <p:cNvPr id="241667" name="Rectangle 3"/>
            <p:cNvSpPr>
              <a:spLocks noChangeArrowheads="1"/>
            </p:cNvSpPr>
            <p:nvPr/>
          </p:nvSpPr>
          <p:spPr bwMode="auto">
            <a:xfrm>
              <a:off x="492" y="792"/>
              <a:ext cx="4860" cy="900"/>
            </a:xfrm>
            <a:prstGeom prst="rect">
              <a:avLst/>
            </a:prstGeom>
            <a:grpFill/>
            <a:ln w="12700">
              <a:noFill/>
              <a:miter lim="800000"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 wrap="none" anchor="ctr"/>
            <a:lstStyle/>
            <a:p>
              <a:pPr algn="l"/>
              <a:r>
                <a:rPr lang="en-US" sz="2400">
                  <a:effectLst>
                    <a:outerShdw blurRad="38100" dist="38100" dir="2700000" algn="tl">
                      <a:srgbClr val="000000"/>
                    </a:outerShdw>
                  </a:effectLst>
                  <a:latin typeface="Book Antiqua" pitchFamily="18" charset="0"/>
                </a:rPr>
                <a:t> If the sample sizes are large, the sampling distribution</a:t>
              </a:r>
            </a:p>
            <a:p>
              <a:pPr algn="l"/>
              <a:r>
                <a:rPr lang="en-US" sz="2400">
                  <a:effectLst>
                    <a:outerShdw blurRad="38100" dist="38100" dir="2700000" algn="tl">
                      <a:srgbClr val="000000"/>
                    </a:outerShdw>
                  </a:effectLst>
                  <a:latin typeface="Book Antiqua" pitchFamily="18" charset="0"/>
                </a:rPr>
                <a:t> of             can be approximated by a normal probability</a:t>
              </a:r>
            </a:p>
            <a:p>
              <a:pPr algn="l"/>
              <a:r>
                <a:rPr lang="en-US" sz="2400">
                  <a:effectLst>
                    <a:outerShdw blurRad="38100" dist="38100" dir="2700000" algn="tl">
                      <a:srgbClr val="000000"/>
                    </a:outerShdw>
                  </a:effectLst>
                  <a:latin typeface="Book Antiqua" pitchFamily="18" charset="0"/>
                </a:rPr>
                <a:t> distribution. </a:t>
              </a:r>
            </a:p>
          </p:txBody>
        </p:sp>
        <p:graphicFrame>
          <p:nvGraphicFramePr>
            <p:cNvPr id="241668" name="Object 4">
              <a:hlinkClick r:id="" action="ppaction://ole?verb=0"/>
            </p:cNvPr>
            <p:cNvGraphicFramePr>
              <a:graphicFrameLocks/>
            </p:cNvGraphicFramePr>
            <p:nvPr/>
          </p:nvGraphicFramePr>
          <p:xfrm>
            <a:off x="824" y="1156"/>
            <a:ext cx="523" cy="20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61473" name="Equation" r:id="rId4" imgW="861840" imgH="341280" progId="Equation.2">
                    <p:embed/>
                  </p:oleObj>
                </mc:Choice>
                <mc:Fallback>
                  <p:oleObj name="Equation" r:id="rId4" imgW="861840" imgH="341280" progId="Equation.2">
                    <p:embed/>
                    <p:pic>
                      <p:nvPicPr>
                        <p:cNvPr id="241668" name="Object 4">
                          <a:hlinkClick r:id="" action="ppaction://ole?verb=0"/>
                        </p:cNvPr>
                        <p:cNvPicPr>
                          <a:picLocks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824" y="1156"/>
                          <a:ext cx="523" cy="204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>
                          <a:outerShdw dist="17961" dir="13500000" algn="ctr" rotWithShape="0">
                            <a:srgbClr val="000000"/>
                          </a:outerShdw>
                        </a:effectLst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12700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241669" name="Rectangle 5"/>
          <p:cNvSpPr>
            <a:spLocks noChangeArrowheads="1"/>
          </p:cNvSpPr>
          <p:nvPr/>
        </p:nvSpPr>
        <p:spPr bwMode="auto">
          <a:xfrm>
            <a:off x="781050" y="2819400"/>
            <a:ext cx="7715250" cy="2628900"/>
          </a:xfrm>
          <a:prstGeom prst="rect">
            <a:avLst/>
          </a:prstGeom>
          <a:gradFill flip="none" rotWithShape="1">
            <a:gsLst>
              <a:gs pos="0">
                <a:srgbClr val="263E0E"/>
              </a:gs>
              <a:gs pos="50000">
                <a:srgbClr val="669A32">
                  <a:shade val="67500"/>
                  <a:satMod val="115000"/>
                </a:srgbClr>
              </a:gs>
              <a:gs pos="100000">
                <a:srgbClr val="669A32">
                  <a:shade val="100000"/>
                  <a:satMod val="115000"/>
                </a:srgbClr>
              </a:gs>
            </a:gsLst>
            <a:lin ang="13500000" scaled="1"/>
            <a:tileRect/>
          </a:gradFill>
          <a:ln w="6350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pPr algn="l"/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The sample sizes are sufficiently large if </a:t>
            </a:r>
            <a:r>
              <a:rPr lang="en-US" sz="2400" u="sng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all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of these</a:t>
            </a:r>
          </a:p>
          <a:p>
            <a:pPr algn="l"/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conditions are met:</a:t>
            </a:r>
          </a:p>
          <a:p>
            <a:pPr algn="l"/>
            <a:endParaRPr lang="en-US" sz="6000">
              <a:effectLst>
                <a:outerShdw blurRad="38100" dist="38100" dir="2700000" algn="tl">
                  <a:srgbClr val="000000"/>
                </a:outerShdw>
              </a:effectLst>
              <a:latin typeface="Book Antiqua" pitchFamily="18" charset="0"/>
            </a:endParaRPr>
          </a:p>
          <a:p>
            <a:pPr algn="l"/>
            <a:endParaRPr lang="en-US" sz="4800">
              <a:effectLst>
                <a:outerShdw blurRad="38100" dist="38100" dir="2700000" algn="tl">
                  <a:srgbClr val="000000"/>
                </a:outerShdw>
              </a:effectLst>
              <a:latin typeface="Book Antiqua" pitchFamily="18" charset="0"/>
            </a:endParaRPr>
          </a:p>
        </p:txBody>
      </p:sp>
      <p:sp>
        <p:nvSpPr>
          <p:cNvPr id="241670" name="Rectangle 6"/>
          <p:cNvSpPr>
            <a:spLocks noChangeArrowheads="1"/>
          </p:cNvSpPr>
          <p:nvPr/>
        </p:nvSpPr>
        <p:spPr bwMode="auto">
          <a:xfrm>
            <a:off x="2838450" y="3752850"/>
            <a:ext cx="1504950" cy="666750"/>
          </a:xfrm>
          <a:prstGeom prst="rect">
            <a:avLst/>
          </a:prstGeom>
          <a:gradFill rotWithShape="0">
            <a:gsLst>
              <a:gs pos="0">
                <a:srgbClr val="006699">
                  <a:gamma/>
                  <a:shade val="46275"/>
                  <a:invGamma/>
                </a:srgbClr>
              </a:gs>
              <a:gs pos="50000">
                <a:srgbClr val="006699"/>
              </a:gs>
              <a:gs pos="100000">
                <a:srgbClr val="006699">
                  <a:gamma/>
                  <a:shade val="46275"/>
                  <a:invGamma/>
                </a:srgbClr>
              </a:gs>
            </a:gsLst>
            <a:lin ang="5400000" scaled="1"/>
          </a:gradFill>
          <a:ln w="12700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en-US"/>
          </a:p>
        </p:txBody>
      </p:sp>
      <p:sp>
        <p:nvSpPr>
          <p:cNvPr id="241671" name="Text Box 7"/>
          <p:cNvSpPr txBox="1">
            <a:spLocks noChangeArrowheads="1"/>
          </p:cNvSpPr>
          <p:nvPr/>
        </p:nvSpPr>
        <p:spPr bwMode="auto">
          <a:xfrm>
            <a:off x="3021013" y="3843338"/>
            <a:ext cx="1198562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n</a:t>
            </a:r>
            <a:r>
              <a:rPr lang="en-US" sz="2400" baseline="-250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1</a:t>
            </a: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p</a:t>
            </a:r>
            <a:r>
              <a:rPr lang="en-US" sz="2400" baseline="-250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1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</a:t>
            </a:r>
            <a:r>
              <a:rPr lang="en-US" sz="2400" u="sng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&gt;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5</a:t>
            </a:r>
          </a:p>
        </p:txBody>
      </p:sp>
      <p:sp>
        <p:nvSpPr>
          <p:cNvPr id="241672" name="Rectangle 8"/>
          <p:cNvSpPr>
            <a:spLocks noChangeArrowheads="1"/>
          </p:cNvSpPr>
          <p:nvPr/>
        </p:nvSpPr>
        <p:spPr bwMode="auto">
          <a:xfrm>
            <a:off x="4476750" y="3752850"/>
            <a:ext cx="2038350" cy="666750"/>
          </a:xfrm>
          <a:prstGeom prst="rect">
            <a:avLst/>
          </a:prstGeom>
          <a:gradFill rotWithShape="0">
            <a:gsLst>
              <a:gs pos="0">
                <a:srgbClr val="006699">
                  <a:gamma/>
                  <a:shade val="46275"/>
                  <a:invGamma/>
                </a:srgbClr>
              </a:gs>
              <a:gs pos="50000">
                <a:srgbClr val="006699"/>
              </a:gs>
              <a:gs pos="100000">
                <a:srgbClr val="006699">
                  <a:gamma/>
                  <a:shade val="46275"/>
                  <a:invGamma/>
                </a:srgbClr>
              </a:gs>
            </a:gsLst>
            <a:lin ang="5400000" scaled="1"/>
          </a:gradFill>
          <a:ln w="12700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en-US"/>
          </a:p>
        </p:txBody>
      </p:sp>
      <p:sp>
        <p:nvSpPr>
          <p:cNvPr id="241673" name="Text Box 9"/>
          <p:cNvSpPr txBox="1">
            <a:spLocks noChangeArrowheads="1"/>
          </p:cNvSpPr>
          <p:nvPr/>
        </p:nvSpPr>
        <p:spPr bwMode="auto">
          <a:xfrm>
            <a:off x="4602163" y="3843338"/>
            <a:ext cx="1808162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n</a:t>
            </a:r>
            <a:r>
              <a:rPr lang="en-US" sz="2400" baseline="-250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1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(1 - </a:t>
            </a: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p</a:t>
            </a:r>
            <a:r>
              <a:rPr lang="en-US" sz="2400" baseline="-250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1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) </a:t>
            </a:r>
            <a:r>
              <a:rPr lang="en-US" sz="2400" u="sng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&gt;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5</a:t>
            </a:r>
          </a:p>
        </p:txBody>
      </p:sp>
      <p:sp>
        <p:nvSpPr>
          <p:cNvPr id="241674" name="Rectangle 10"/>
          <p:cNvSpPr>
            <a:spLocks noChangeArrowheads="1"/>
          </p:cNvSpPr>
          <p:nvPr/>
        </p:nvSpPr>
        <p:spPr bwMode="auto">
          <a:xfrm>
            <a:off x="2838450" y="4533900"/>
            <a:ext cx="1504950" cy="666750"/>
          </a:xfrm>
          <a:prstGeom prst="rect">
            <a:avLst/>
          </a:prstGeom>
          <a:gradFill rotWithShape="0">
            <a:gsLst>
              <a:gs pos="0">
                <a:srgbClr val="006699">
                  <a:gamma/>
                  <a:shade val="46275"/>
                  <a:invGamma/>
                </a:srgbClr>
              </a:gs>
              <a:gs pos="50000">
                <a:srgbClr val="006699"/>
              </a:gs>
              <a:gs pos="100000">
                <a:srgbClr val="006699">
                  <a:gamma/>
                  <a:shade val="46275"/>
                  <a:invGamma/>
                </a:srgbClr>
              </a:gs>
            </a:gsLst>
            <a:lin ang="5400000" scaled="1"/>
          </a:gradFill>
          <a:ln w="12700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en-US"/>
          </a:p>
        </p:txBody>
      </p:sp>
      <p:sp>
        <p:nvSpPr>
          <p:cNvPr id="241675" name="Rectangle 11"/>
          <p:cNvSpPr>
            <a:spLocks noChangeArrowheads="1"/>
          </p:cNvSpPr>
          <p:nvPr/>
        </p:nvSpPr>
        <p:spPr bwMode="auto">
          <a:xfrm>
            <a:off x="4476750" y="4533900"/>
            <a:ext cx="2038350" cy="666750"/>
          </a:xfrm>
          <a:prstGeom prst="rect">
            <a:avLst/>
          </a:prstGeom>
          <a:gradFill rotWithShape="0">
            <a:gsLst>
              <a:gs pos="0">
                <a:srgbClr val="006699">
                  <a:gamma/>
                  <a:shade val="46275"/>
                  <a:invGamma/>
                </a:srgbClr>
              </a:gs>
              <a:gs pos="50000">
                <a:srgbClr val="006699"/>
              </a:gs>
              <a:gs pos="100000">
                <a:srgbClr val="006699">
                  <a:gamma/>
                  <a:shade val="46275"/>
                  <a:invGamma/>
                </a:srgbClr>
              </a:gs>
            </a:gsLst>
            <a:lin ang="5400000" scaled="1"/>
          </a:gradFill>
          <a:ln w="12700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en-US"/>
          </a:p>
        </p:txBody>
      </p:sp>
      <p:sp>
        <p:nvSpPr>
          <p:cNvPr id="241676" name="Text Box 12"/>
          <p:cNvSpPr txBox="1">
            <a:spLocks noChangeArrowheads="1"/>
          </p:cNvSpPr>
          <p:nvPr/>
        </p:nvSpPr>
        <p:spPr bwMode="auto">
          <a:xfrm>
            <a:off x="3021013" y="4624388"/>
            <a:ext cx="1198562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n</a:t>
            </a:r>
            <a:r>
              <a:rPr lang="en-US" sz="2400" baseline="-250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2</a:t>
            </a: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p</a:t>
            </a:r>
            <a:r>
              <a:rPr lang="en-US" sz="2400" baseline="-250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2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</a:t>
            </a:r>
            <a:r>
              <a:rPr lang="en-US" sz="2400" u="sng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&gt;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5</a:t>
            </a:r>
            <a:endParaRPr lang="en-US">
              <a:effectLst>
                <a:outerShdw blurRad="38100" dist="38100" dir="2700000" algn="tl">
                  <a:srgbClr val="000000"/>
                </a:outerShdw>
              </a:effectLst>
              <a:latin typeface="Book Antiqua" pitchFamily="18" charset="0"/>
            </a:endParaRPr>
          </a:p>
        </p:txBody>
      </p:sp>
      <p:sp>
        <p:nvSpPr>
          <p:cNvPr id="241677" name="Text Box 13"/>
          <p:cNvSpPr txBox="1">
            <a:spLocks noChangeArrowheads="1"/>
          </p:cNvSpPr>
          <p:nvPr/>
        </p:nvSpPr>
        <p:spPr bwMode="auto">
          <a:xfrm>
            <a:off x="4602163" y="4624388"/>
            <a:ext cx="1808162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n</a:t>
            </a:r>
            <a:r>
              <a:rPr lang="en-US" sz="2400" baseline="-250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2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(1 - </a:t>
            </a: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p</a:t>
            </a:r>
            <a:r>
              <a:rPr lang="en-US" sz="2400" baseline="-250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2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) </a:t>
            </a:r>
            <a:r>
              <a:rPr lang="en-US" sz="2400" u="sng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&gt;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5</a:t>
            </a:r>
          </a:p>
        </p:txBody>
      </p:sp>
      <p:sp>
        <p:nvSpPr>
          <p:cNvPr id="241678" name="Rectangle 14"/>
          <p:cNvSpPr>
            <a:spLocks noChangeArrowheads="1"/>
          </p:cNvSpPr>
          <p:nvPr/>
        </p:nvSpPr>
        <p:spPr bwMode="auto">
          <a:xfrm>
            <a:off x="433388" y="204788"/>
            <a:ext cx="7772400" cy="5476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r>
              <a:rPr lang="en-US"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Sampling Distribution of    </a:t>
            </a:r>
          </a:p>
        </p:txBody>
      </p:sp>
      <p:graphicFrame>
        <p:nvGraphicFramePr>
          <p:cNvPr id="241679" name="Object 15">
            <a:hlinkClick r:id="" action="ppaction://ole?verb=0"/>
          </p:cNvPr>
          <p:cNvGraphicFramePr>
            <a:graphicFrameLocks/>
          </p:cNvGraphicFramePr>
          <p:nvPr/>
        </p:nvGraphicFramePr>
        <p:xfrm>
          <a:off x="6403975" y="315913"/>
          <a:ext cx="946150" cy="3698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1474" name="Equation" r:id="rId6" imgW="861840" imgH="341280" progId="Equation.2">
                  <p:embed/>
                </p:oleObj>
              </mc:Choice>
              <mc:Fallback>
                <p:oleObj name="Equation" r:id="rId6" imgW="861840" imgH="341280" progId="Equation.2">
                  <p:embed/>
                  <p:pic>
                    <p:nvPicPr>
                      <p:cNvPr id="241679" name="Object 15">
                        <a:hlinkClick r:id="" action="ppaction://ole?verb=0"/>
                      </p:cNvPr>
                      <p:cNvPicPr>
                        <a:picLocks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03975" y="315913"/>
                        <a:ext cx="946150" cy="3698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>
                        <a:outerShdw algn="ctr" rotWithShape="0">
                          <a:srgbClr val="000000"/>
                        </a:outerShdw>
                      </a:effectLst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1680" name="AutoShape 16"/>
          <p:cNvSpPr>
            <a:spLocks noChangeArrowheads="1"/>
          </p:cNvSpPr>
          <p:nvPr/>
        </p:nvSpPr>
        <p:spPr bwMode="auto">
          <a:xfrm rot="5400000">
            <a:off x="485775" y="1879600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241681" name="AutoShape 17"/>
          <p:cNvSpPr>
            <a:spLocks noChangeArrowheads="1"/>
          </p:cNvSpPr>
          <p:nvPr/>
        </p:nvSpPr>
        <p:spPr bwMode="auto">
          <a:xfrm rot="5400000">
            <a:off x="485775" y="3994150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842494"/>
      </p:ext>
    </p:extLst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6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24168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416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6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416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416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12" presetClass="entr" presetSubtype="8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6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7" dur="500"/>
                                        <p:tgtEl>
                                          <p:spTgt spid="24168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416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6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416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416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"/>
                            </p:stCondLst>
                            <p:childTnLst>
                              <p:par>
                                <p:cTn id="25" presetID="9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6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2416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23" presetClass="entr" presetSubtype="27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6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2416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2416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4500"/>
                            </p:stCondLst>
                            <p:childTnLst>
                              <p:par>
                                <p:cTn id="34" presetID="9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6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" dur="500"/>
                                        <p:tgtEl>
                                          <p:spTgt spid="2416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6000"/>
                            </p:stCondLst>
                            <p:childTnLst>
                              <p:par>
                                <p:cTn id="38" presetID="23" presetClass="entr" presetSubtype="27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6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2416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2416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7500"/>
                            </p:stCondLst>
                            <p:childTnLst>
                              <p:par>
                                <p:cTn id="43" presetID="9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6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5" dur="500"/>
                                        <p:tgtEl>
                                          <p:spTgt spid="2416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9000"/>
                            </p:stCondLst>
                            <p:childTnLst>
                              <p:par>
                                <p:cTn id="47" presetID="23" presetClass="entr" presetSubtype="27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6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2416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2416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10500"/>
                            </p:stCondLst>
                            <p:childTnLst>
                              <p:par>
                                <p:cTn id="52" presetID="9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6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4" dur="500"/>
                                        <p:tgtEl>
                                          <p:spTgt spid="2416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12000"/>
                            </p:stCondLst>
                            <p:childTnLst>
                              <p:par>
                                <p:cTn id="56" presetID="23" presetClass="entr" presetSubtype="27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6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2416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2416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1669" grpId="0" animBg="1" autoUpdateAnimBg="0"/>
      <p:bldP spid="241670" grpId="0" animBg="1"/>
      <p:bldP spid="241671" grpId="0" autoUpdateAnimBg="0"/>
      <p:bldP spid="241672" grpId="0" animBg="1"/>
      <p:bldP spid="241673" grpId="0" autoUpdateAnimBg="0"/>
      <p:bldP spid="241674" grpId="0" animBg="1"/>
      <p:bldP spid="241675" grpId="0" animBg="1"/>
      <p:bldP spid="241676" grpId="0" autoUpdateAnimBg="0"/>
      <p:bldP spid="241677" grpId="0" autoUpdateAnimBg="0"/>
      <p:bldP spid="241680" grpId="0" animBg="1"/>
      <p:bldP spid="241681" grpId="0" animBg="1"/>
    </p:bld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690" name="Rectangle 2"/>
          <p:cNvSpPr>
            <a:spLocks noChangeArrowheads="1"/>
          </p:cNvSpPr>
          <p:nvPr/>
        </p:nvSpPr>
        <p:spPr bwMode="auto">
          <a:xfrm>
            <a:off x="800100" y="1257300"/>
            <a:ext cx="7658100" cy="4191000"/>
          </a:xfrm>
          <a:prstGeom prst="rect">
            <a:avLst/>
          </a:prstGeom>
          <a:gradFill rotWithShape="0">
            <a:gsLst>
              <a:gs pos="0">
                <a:srgbClr val="006699">
                  <a:gamma/>
                  <a:shade val="46275"/>
                  <a:invGamma/>
                </a:srgbClr>
              </a:gs>
              <a:gs pos="50000">
                <a:srgbClr val="006699"/>
              </a:gs>
              <a:gs pos="100000">
                <a:srgbClr val="006699">
                  <a:gamma/>
                  <a:shade val="46275"/>
                  <a:invGamma/>
                </a:srgbClr>
              </a:gs>
            </a:gsLst>
            <a:lin ang="5400000" scaled="1"/>
          </a:gradFill>
          <a:ln w="12700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en-US"/>
          </a:p>
        </p:txBody>
      </p:sp>
      <p:sp>
        <p:nvSpPr>
          <p:cNvPr id="242691" name="Rectangle 3"/>
          <p:cNvSpPr>
            <a:spLocks noChangeArrowheads="1"/>
          </p:cNvSpPr>
          <p:nvPr/>
        </p:nvSpPr>
        <p:spPr bwMode="auto">
          <a:xfrm>
            <a:off x="433388" y="204788"/>
            <a:ext cx="7772400" cy="5476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r>
              <a:rPr lang="en-US"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Sampling Distribution of    </a:t>
            </a:r>
          </a:p>
        </p:txBody>
      </p:sp>
      <p:graphicFrame>
        <p:nvGraphicFramePr>
          <p:cNvPr id="242692" name="Object 4">
            <a:hlinkClick r:id="" action="ppaction://ole?verb=0"/>
          </p:cNvPr>
          <p:cNvGraphicFramePr>
            <a:graphicFrameLocks/>
          </p:cNvGraphicFramePr>
          <p:nvPr/>
        </p:nvGraphicFramePr>
        <p:xfrm>
          <a:off x="6403975" y="315913"/>
          <a:ext cx="946150" cy="3698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2497" name="Equation" r:id="rId4" imgW="861840" imgH="341280" progId="Equation.2">
                  <p:embed/>
                </p:oleObj>
              </mc:Choice>
              <mc:Fallback>
                <p:oleObj name="Equation" r:id="rId4" imgW="861840" imgH="341280" progId="Equation.2">
                  <p:embed/>
                  <p:pic>
                    <p:nvPicPr>
                      <p:cNvPr id="242692" name="Object 4">
                        <a:hlinkClick r:id="" action="ppaction://ole?verb=0"/>
                      </p:cNvPr>
                      <p:cNvPicPr>
                        <a:picLocks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03975" y="315913"/>
                        <a:ext cx="946150" cy="3698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>
                        <a:outerShdw algn="ctr" rotWithShape="0">
                          <a:srgbClr val="000000"/>
                        </a:outerShdw>
                      </a:effectLst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2693" name="Freeform 5"/>
          <p:cNvSpPr>
            <a:spLocks/>
          </p:cNvSpPr>
          <p:nvPr/>
        </p:nvSpPr>
        <p:spPr bwMode="auto">
          <a:xfrm>
            <a:off x="1319213" y="1566863"/>
            <a:ext cx="4505325" cy="3057525"/>
          </a:xfrm>
          <a:custGeom>
            <a:avLst/>
            <a:gdLst/>
            <a:ahLst/>
            <a:cxnLst>
              <a:cxn ang="0">
                <a:pos x="1338" y="18"/>
              </a:cxn>
              <a:cxn ang="0">
                <a:pos x="1257" y="99"/>
              </a:cxn>
              <a:cxn ang="0">
                <a:pos x="1191" y="202"/>
              </a:cxn>
              <a:cxn ang="0">
                <a:pos x="1137" y="310"/>
              </a:cxn>
              <a:cxn ang="0">
                <a:pos x="1095" y="418"/>
              </a:cxn>
              <a:cxn ang="0">
                <a:pos x="1050" y="513"/>
              </a:cxn>
              <a:cxn ang="0">
                <a:pos x="1005" y="639"/>
              </a:cxn>
              <a:cxn ang="0">
                <a:pos x="969" y="747"/>
              </a:cxn>
              <a:cxn ang="0">
                <a:pos x="945" y="850"/>
              </a:cxn>
              <a:cxn ang="0">
                <a:pos x="909" y="964"/>
              </a:cxn>
              <a:cxn ang="0">
                <a:pos x="876" y="1068"/>
              </a:cxn>
              <a:cxn ang="0">
                <a:pos x="843" y="1176"/>
              </a:cxn>
              <a:cxn ang="0">
                <a:pos x="799" y="1278"/>
              </a:cxn>
              <a:cxn ang="0">
                <a:pos x="741" y="1396"/>
              </a:cxn>
              <a:cxn ang="0">
                <a:pos x="678" y="1515"/>
              </a:cxn>
              <a:cxn ang="0">
                <a:pos x="594" y="1614"/>
              </a:cxn>
              <a:cxn ang="0">
                <a:pos x="495" y="1689"/>
              </a:cxn>
              <a:cxn ang="0">
                <a:pos x="381" y="1746"/>
              </a:cxn>
              <a:cxn ang="0">
                <a:pos x="297" y="1782"/>
              </a:cxn>
              <a:cxn ang="0">
                <a:pos x="195" y="1821"/>
              </a:cxn>
              <a:cxn ang="0">
                <a:pos x="66" y="1857"/>
              </a:cxn>
              <a:cxn ang="0">
                <a:pos x="0" y="1887"/>
              </a:cxn>
              <a:cxn ang="0">
                <a:pos x="2831" y="1914"/>
              </a:cxn>
              <a:cxn ang="0">
                <a:pos x="2781" y="1863"/>
              </a:cxn>
              <a:cxn ang="0">
                <a:pos x="2682" y="1833"/>
              </a:cxn>
              <a:cxn ang="0">
                <a:pos x="2565" y="1794"/>
              </a:cxn>
              <a:cxn ang="0">
                <a:pos x="2451" y="1746"/>
              </a:cxn>
              <a:cxn ang="0">
                <a:pos x="2319" y="1680"/>
              </a:cxn>
              <a:cxn ang="0">
                <a:pos x="2283" y="1650"/>
              </a:cxn>
              <a:cxn ang="0">
                <a:pos x="2199" y="1582"/>
              </a:cxn>
              <a:cxn ang="0">
                <a:pos x="2124" y="1485"/>
              </a:cxn>
              <a:cxn ang="0">
                <a:pos x="2061" y="1386"/>
              </a:cxn>
              <a:cxn ang="0">
                <a:pos x="2028" y="1326"/>
              </a:cxn>
              <a:cxn ang="0">
                <a:pos x="1962" y="1191"/>
              </a:cxn>
              <a:cxn ang="0">
                <a:pos x="1935" y="1107"/>
              </a:cxn>
              <a:cxn ang="0">
                <a:pos x="1902" y="1011"/>
              </a:cxn>
              <a:cxn ang="0">
                <a:pos x="1866" y="891"/>
              </a:cxn>
              <a:cxn ang="0">
                <a:pos x="1830" y="771"/>
              </a:cxn>
              <a:cxn ang="0">
                <a:pos x="1791" y="642"/>
              </a:cxn>
              <a:cxn ang="0">
                <a:pos x="1740" y="504"/>
              </a:cxn>
              <a:cxn ang="0">
                <a:pos x="1698" y="399"/>
              </a:cxn>
              <a:cxn ang="0">
                <a:pos x="1656" y="312"/>
              </a:cxn>
              <a:cxn ang="0">
                <a:pos x="1620" y="228"/>
              </a:cxn>
              <a:cxn ang="0">
                <a:pos x="1563" y="135"/>
              </a:cxn>
              <a:cxn ang="0">
                <a:pos x="1587" y="174"/>
              </a:cxn>
              <a:cxn ang="0">
                <a:pos x="1551" y="129"/>
              </a:cxn>
              <a:cxn ang="0">
                <a:pos x="1500" y="57"/>
              </a:cxn>
              <a:cxn ang="0">
                <a:pos x="1431" y="6"/>
              </a:cxn>
            </a:cxnLst>
            <a:rect l="0" t="0" r="r" b="b"/>
            <a:pathLst>
              <a:path w="2838" h="1926">
                <a:moveTo>
                  <a:pt x="1398" y="3"/>
                </a:moveTo>
                <a:lnTo>
                  <a:pt x="1371" y="6"/>
                </a:lnTo>
                <a:lnTo>
                  <a:pt x="1338" y="18"/>
                </a:lnTo>
                <a:lnTo>
                  <a:pt x="1307" y="30"/>
                </a:lnTo>
                <a:lnTo>
                  <a:pt x="1287" y="62"/>
                </a:lnTo>
                <a:lnTo>
                  <a:pt x="1257" y="99"/>
                </a:lnTo>
                <a:lnTo>
                  <a:pt x="1227" y="130"/>
                </a:lnTo>
                <a:lnTo>
                  <a:pt x="1209" y="160"/>
                </a:lnTo>
                <a:lnTo>
                  <a:pt x="1191" y="202"/>
                </a:lnTo>
                <a:lnTo>
                  <a:pt x="1167" y="232"/>
                </a:lnTo>
                <a:lnTo>
                  <a:pt x="1155" y="274"/>
                </a:lnTo>
                <a:lnTo>
                  <a:pt x="1137" y="310"/>
                </a:lnTo>
                <a:lnTo>
                  <a:pt x="1119" y="354"/>
                </a:lnTo>
                <a:lnTo>
                  <a:pt x="1107" y="382"/>
                </a:lnTo>
                <a:lnTo>
                  <a:pt x="1095" y="418"/>
                </a:lnTo>
                <a:lnTo>
                  <a:pt x="1077" y="447"/>
                </a:lnTo>
                <a:lnTo>
                  <a:pt x="1062" y="483"/>
                </a:lnTo>
                <a:lnTo>
                  <a:pt x="1050" y="513"/>
                </a:lnTo>
                <a:lnTo>
                  <a:pt x="1035" y="552"/>
                </a:lnTo>
                <a:lnTo>
                  <a:pt x="1020" y="594"/>
                </a:lnTo>
                <a:lnTo>
                  <a:pt x="1005" y="639"/>
                </a:lnTo>
                <a:lnTo>
                  <a:pt x="996" y="678"/>
                </a:lnTo>
                <a:lnTo>
                  <a:pt x="981" y="714"/>
                </a:lnTo>
                <a:lnTo>
                  <a:pt x="969" y="747"/>
                </a:lnTo>
                <a:lnTo>
                  <a:pt x="960" y="783"/>
                </a:lnTo>
                <a:lnTo>
                  <a:pt x="951" y="819"/>
                </a:lnTo>
                <a:lnTo>
                  <a:pt x="945" y="850"/>
                </a:lnTo>
                <a:lnTo>
                  <a:pt x="939" y="886"/>
                </a:lnTo>
                <a:lnTo>
                  <a:pt x="927" y="922"/>
                </a:lnTo>
                <a:lnTo>
                  <a:pt x="909" y="964"/>
                </a:lnTo>
                <a:lnTo>
                  <a:pt x="903" y="994"/>
                </a:lnTo>
                <a:lnTo>
                  <a:pt x="891" y="1030"/>
                </a:lnTo>
                <a:lnTo>
                  <a:pt x="876" y="1068"/>
                </a:lnTo>
                <a:lnTo>
                  <a:pt x="867" y="1098"/>
                </a:lnTo>
                <a:lnTo>
                  <a:pt x="855" y="1134"/>
                </a:lnTo>
                <a:lnTo>
                  <a:pt x="843" y="1176"/>
                </a:lnTo>
                <a:lnTo>
                  <a:pt x="828" y="1215"/>
                </a:lnTo>
                <a:lnTo>
                  <a:pt x="811" y="1254"/>
                </a:lnTo>
                <a:lnTo>
                  <a:pt x="799" y="1278"/>
                </a:lnTo>
                <a:lnTo>
                  <a:pt x="792" y="1311"/>
                </a:lnTo>
                <a:lnTo>
                  <a:pt x="771" y="1359"/>
                </a:lnTo>
                <a:lnTo>
                  <a:pt x="741" y="1396"/>
                </a:lnTo>
                <a:lnTo>
                  <a:pt x="720" y="1446"/>
                </a:lnTo>
                <a:lnTo>
                  <a:pt x="699" y="1474"/>
                </a:lnTo>
                <a:lnTo>
                  <a:pt x="678" y="1515"/>
                </a:lnTo>
                <a:lnTo>
                  <a:pt x="654" y="1545"/>
                </a:lnTo>
                <a:lnTo>
                  <a:pt x="627" y="1584"/>
                </a:lnTo>
                <a:lnTo>
                  <a:pt x="594" y="1614"/>
                </a:lnTo>
                <a:lnTo>
                  <a:pt x="570" y="1635"/>
                </a:lnTo>
                <a:lnTo>
                  <a:pt x="531" y="1665"/>
                </a:lnTo>
                <a:lnTo>
                  <a:pt x="495" y="1689"/>
                </a:lnTo>
                <a:lnTo>
                  <a:pt x="456" y="1716"/>
                </a:lnTo>
                <a:lnTo>
                  <a:pt x="420" y="1734"/>
                </a:lnTo>
                <a:lnTo>
                  <a:pt x="381" y="1746"/>
                </a:lnTo>
                <a:lnTo>
                  <a:pt x="354" y="1755"/>
                </a:lnTo>
                <a:lnTo>
                  <a:pt x="321" y="1767"/>
                </a:lnTo>
                <a:lnTo>
                  <a:pt x="297" y="1782"/>
                </a:lnTo>
                <a:lnTo>
                  <a:pt x="264" y="1791"/>
                </a:lnTo>
                <a:lnTo>
                  <a:pt x="231" y="1803"/>
                </a:lnTo>
                <a:lnTo>
                  <a:pt x="195" y="1821"/>
                </a:lnTo>
                <a:lnTo>
                  <a:pt x="153" y="1830"/>
                </a:lnTo>
                <a:lnTo>
                  <a:pt x="108" y="1848"/>
                </a:lnTo>
                <a:lnTo>
                  <a:pt x="66" y="1857"/>
                </a:lnTo>
                <a:lnTo>
                  <a:pt x="30" y="1866"/>
                </a:lnTo>
                <a:lnTo>
                  <a:pt x="12" y="1872"/>
                </a:lnTo>
                <a:lnTo>
                  <a:pt x="0" y="1887"/>
                </a:lnTo>
                <a:lnTo>
                  <a:pt x="0" y="1926"/>
                </a:lnTo>
                <a:lnTo>
                  <a:pt x="0" y="1914"/>
                </a:lnTo>
                <a:lnTo>
                  <a:pt x="2831" y="1914"/>
                </a:lnTo>
                <a:lnTo>
                  <a:pt x="2838" y="1875"/>
                </a:lnTo>
                <a:lnTo>
                  <a:pt x="2805" y="1869"/>
                </a:lnTo>
                <a:lnTo>
                  <a:pt x="2781" y="1863"/>
                </a:lnTo>
                <a:lnTo>
                  <a:pt x="2745" y="1854"/>
                </a:lnTo>
                <a:lnTo>
                  <a:pt x="2709" y="1842"/>
                </a:lnTo>
                <a:lnTo>
                  <a:pt x="2682" y="1833"/>
                </a:lnTo>
                <a:lnTo>
                  <a:pt x="2649" y="1821"/>
                </a:lnTo>
                <a:lnTo>
                  <a:pt x="2607" y="1806"/>
                </a:lnTo>
                <a:lnTo>
                  <a:pt x="2565" y="1794"/>
                </a:lnTo>
                <a:lnTo>
                  <a:pt x="2523" y="1776"/>
                </a:lnTo>
                <a:lnTo>
                  <a:pt x="2493" y="1764"/>
                </a:lnTo>
                <a:lnTo>
                  <a:pt x="2451" y="1746"/>
                </a:lnTo>
                <a:lnTo>
                  <a:pt x="2415" y="1728"/>
                </a:lnTo>
                <a:lnTo>
                  <a:pt x="2367" y="1710"/>
                </a:lnTo>
                <a:lnTo>
                  <a:pt x="2319" y="1680"/>
                </a:lnTo>
                <a:lnTo>
                  <a:pt x="2299" y="1662"/>
                </a:lnTo>
                <a:lnTo>
                  <a:pt x="2289" y="1662"/>
                </a:lnTo>
                <a:lnTo>
                  <a:pt x="2283" y="1650"/>
                </a:lnTo>
                <a:lnTo>
                  <a:pt x="2255" y="1634"/>
                </a:lnTo>
                <a:lnTo>
                  <a:pt x="2220" y="1611"/>
                </a:lnTo>
                <a:lnTo>
                  <a:pt x="2199" y="1582"/>
                </a:lnTo>
                <a:lnTo>
                  <a:pt x="2181" y="1558"/>
                </a:lnTo>
                <a:lnTo>
                  <a:pt x="2151" y="1522"/>
                </a:lnTo>
                <a:lnTo>
                  <a:pt x="2124" y="1485"/>
                </a:lnTo>
                <a:lnTo>
                  <a:pt x="2100" y="1452"/>
                </a:lnTo>
                <a:lnTo>
                  <a:pt x="2079" y="1419"/>
                </a:lnTo>
                <a:lnTo>
                  <a:pt x="2061" y="1386"/>
                </a:lnTo>
                <a:lnTo>
                  <a:pt x="2046" y="1356"/>
                </a:lnTo>
                <a:lnTo>
                  <a:pt x="2010" y="1293"/>
                </a:lnTo>
                <a:lnTo>
                  <a:pt x="2028" y="1326"/>
                </a:lnTo>
                <a:lnTo>
                  <a:pt x="1995" y="1257"/>
                </a:lnTo>
                <a:lnTo>
                  <a:pt x="1974" y="1218"/>
                </a:lnTo>
                <a:lnTo>
                  <a:pt x="1962" y="1191"/>
                </a:lnTo>
                <a:lnTo>
                  <a:pt x="1953" y="1161"/>
                </a:lnTo>
                <a:lnTo>
                  <a:pt x="1941" y="1140"/>
                </a:lnTo>
                <a:lnTo>
                  <a:pt x="1935" y="1107"/>
                </a:lnTo>
                <a:lnTo>
                  <a:pt x="1923" y="1083"/>
                </a:lnTo>
                <a:lnTo>
                  <a:pt x="1914" y="1053"/>
                </a:lnTo>
                <a:lnTo>
                  <a:pt x="1902" y="1011"/>
                </a:lnTo>
                <a:lnTo>
                  <a:pt x="1887" y="978"/>
                </a:lnTo>
                <a:lnTo>
                  <a:pt x="1872" y="930"/>
                </a:lnTo>
                <a:lnTo>
                  <a:pt x="1866" y="891"/>
                </a:lnTo>
                <a:lnTo>
                  <a:pt x="1854" y="852"/>
                </a:lnTo>
                <a:lnTo>
                  <a:pt x="1845" y="819"/>
                </a:lnTo>
                <a:lnTo>
                  <a:pt x="1830" y="771"/>
                </a:lnTo>
                <a:lnTo>
                  <a:pt x="1818" y="729"/>
                </a:lnTo>
                <a:lnTo>
                  <a:pt x="1800" y="681"/>
                </a:lnTo>
                <a:lnTo>
                  <a:pt x="1791" y="642"/>
                </a:lnTo>
                <a:lnTo>
                  <a:pt x="1773" y="600"/>
                </a:lnTo>
                <a:lnTo>
                  <a:pt x="1761" y="546"/>
                </a:lnTo>
                <a:lnTo>
                  <a:pt x="1740" y="504"/>
                </a:lnTo>
                <a:lnTo>
                  <a:pt x="1725" y="465"/>
                </a:lnTo>
                <a:lnTo>
                  <a:pt x="1713" y="432"/>
                </a:lnTo>
                <a:lnTo>
                  <a:pt x="1698" y="399"/>
                </a:lnTo>
                <a:lnTo>
                  <a:pt x="1674" y="345"/>
                </a:lnTo>
                <a:lnTo>
                  <a:pt x="1686" y="375"/>
                </a:lnTo>
                <a:lnTo>
                  <a:pt x="1656" y="312"/>
                </a:lnTo>
                <a:lnTo>
                  <a:pt x="1644" y="285"/>
                </a:lnTo>
                <a:lnTo>
                  <a:pt x="1629" y="252"/>
                </a:lnTo>
                <a:lnTo>
                  <a:pt x="1620" y="228"/>
                </a:lnTo>
                <a:lnTo>
                  <a:pt x="1608" y="207"/>
                </a:lnTo>
                <a:lnTo>
                  <a:pt x="1578" y="156"/>
                </a:lnTo>
                <a:lnTo>
                  <a:pt x="1563" y="135"/>
                </a:lnTo>
                <a:lnTo>
                  <a:pt x="1563" y="141"/>
                </a:lnTo>
                <a:lnTo>
                  <a:pt x="1572" y="144"/>
                </a:lnTo>
                <a:lnTo>
                  <a:pt x="1587" y="174"/>
                </a:lnTo>
                <a:lnTo>
                  <a:pt x="1593" y="192"/>
                </a:lnTo>
                <a:lnTo>
                  <a:pt x="1578" y="156"/>
                </a:lnTo>
                <a:lnTo>
                  <a:pt x="1551" y="129"/>
                </a:lnTo>
                <a:lnTo>
                  <a:pt x="1539" y="105"/>
                </a:lnTo>
                <a:lnTo>
                  <a:pt x="1518" y="81"/>
                </a:lnTo>
                <a:lnTo>
                  <a:pt x="1500" y="57"/>
                </a:lnTo>
                <a:lnTo>
                  <a:pt x="1479" y="39"/>
                </a:lnTo>
                <a:lnTo>
                  <a:pt x="1455" y="18"/>
                </a:lnTo>
                <a:lnTo>
                  <a:pt x="1431" y="6"/>
                </a:lnTo>
                <a:lnTo>
                  <a:pt x="1416" y="0"/>
                </a:lnTo>
              </a:path>
            </a:pathLst>
          </a:custGeom>
          <a:gradFill flip="none" rotWithShape="1">
            <a:gsLst>
              <a:gs pos="0">
                <a:schemeClr val="accent4">
                  <a:lumMod val="50000"/>
                  <a:shade val="30000"/>
                  <a:satMod val="115000"/>
                </a:schemeClr>
              </a:gs>
              <a:gs pos="50000">
                <a:schemeClr val="accent4">
                  <a:lumMod val="50000"/>
                  <a:shade val="67500"/>
                  <a:satMod val="115000"/>
                </a:schemeClr>
              </a:gs>
              <a:gs pos="100000">
                <a:schemeClr val="accent4">
                  <a:lumMod val="50000"/>
                  <a:shade val="100000"/>
                  <a:satMod val="115000"/>
                </a:schemeClr>
              </a:gs>
            </a:gsLst>
            <a:lin ang="16200000" scaled="1"/>
            <a:tileRect/>
          </a:gradFill>
          <a:ln w="12700" cap="rnd" cmpd="sng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42694" name="Rectangle 6"/>
          <p:cNvSpPr>
            <a:spLocks noChangeArrowheads="1"/>
          </p:cNvSpPr>
          <p:nvPr/>
        </p:nvSpPr>
        <p:spPr bwMode="auto">
          <a:xfrm>
            <a:off x="3119438" y="4743450"/>
            <a:ext cx="993775" cy="4540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lIns="90488" tIns="44450" rIns="90488" bIns="44450">
            <a:spAutoFit/>
          </a:bodyPr>
          <a:lstStyle/>
          <a:p>
            <a:pPr algn="l"/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p</a:t>
            </a:r>
            <a:r>
              <a:rPr lang="en-US" sz="2400" baseline="-250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1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– </a:t>
            </a: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p</a:t>
            </a:r>
            <a:r>
              <a:rPr lang="en-US" sz="2400" baseline="-250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2</a:t>
            </a:r>
          </a:p>
        </p:txBody>
      </p:sp>
      <p:sp>
        <p:nvSpPr>
          <p:cNvPr id="242695" name="Line 7"/>
          <p:cNvSpPr>
            <a:spLocks noChangeShapeType="1"/>
          </p:cNvSpPr>
          <p:nvPr/>
        </p:nvSpPr>
        <p:spPr bwMode="auto">
          <a:xfrm>
            <a:off x="1087438" y="4618038"/>
            <a:ext cx="5002212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42696" name="Group 8"/>
          <p:cNvGrpSpPr>
            <a:grpSpLocks/>
          </p:cNvGrpSpPr>
          <p:nvPr/>
        </p:nvGrpSpPr>
        <p:grpSpPr bwMode="auto">
          <a:xfrm>
            <a:off x="1200150" y="1503363"/>
            <a:ext cx="4835525" cy="2941637"/>
            <a:chOff x="756" y="947"/>
            <a:chExt cx="3046" cy="1853"/>
          </a:xfrm>
        </p:grpSpPr>
        <p:sp>
          <p:nvSpPr>
            <p:cNvPr id="242697" name="Arc 9"/>
            <p:cNvSpPr>
              <a:spLocks/>
            </p:cNvSpPr>
            <p:nvPr/>
          </p:nvSpPr>
          <p:spPr bwMode="auto">
            <a:xfrm rot="4500000">
              <a:off x="2544" y="2052"/>
              <a:ext cx="764" cy="284"/>
            </a:xfrm>
            <a:custGeom>
              <a:avLst/>
              <a:gdLst>
                <a:gd name="G0" fmla="+- 0 0 0"/>
                <a:gd name="G1" fmla="+- 0 0 0"/>
                <a:gd name="G2" fmla="+- 21600 0 0"/>
                <a:gd name="T0" fmla="*/ 18778 w 18778"/>
                <a:gd name="T1" fmla="*/ 10674 h 21600"/>
                <a:gd name="T2" fmla="*/ 0 w 18778"/>
                <a:gd name="T3" fmla="*/ 21600 h 21600"/>
                <a:gd name="T4" fmla="*/ 0 w 18778"/>
                <a:gd name="T5" fmla="*/ 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8778" h="21600" fill="none" extrusionOk="0">
                  <a:moveTo>
                    <a:pt x="18778" y="10674"/>
                  </a:moveTo>
                  <a:cubicBezTo>
                    <a:pt x="14939" y="17428"/>
                    <a:pt x="7768" y="21599"/>
                    <a:pt x="0" y="21600"/>
                  </a:cubicBezTo>
                </a:path>
                <a:path w="18778" h="21600" stroke="0" extrusionOk="0">
                  <a:moveTo>
                    <a:pt x="18778" y="10674"/>
                  </a:moveTo>
                  <a:cubicBezTo>
                    <a:pt x="14939" y="17428"/>
                    <a:pt x="7768" y="21599"/>
                    <a:pt x="0" y="21600"/>
                  </a:cubicBezTo>
                  <a:lnTo>
                    <a:pt x="0" y="0"/>
                  </a:lnTo>
                  <a:close/>
                </a:path>
              </a:pathLst>
            </a:custGeom>
            <a:noFill/>
            <a:ln w="12700" cap="rnd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2698" name="Arc 10"/>
            <p:cNvSpPr>
              <a:spLocks/>
            </p:cNvSpPr>
            <p:nvPr/>
          </p:nvSpPr>
          <p:spPr bwMode="auto">
            <a:xfrm rot="6300000">
              <a:off x="1519" y="1313"/>
              <a:ext cx="956" cy="224"/>
            </a:xfrm>
            <a:custGeom>
              <a:avLst/>
              <a:gdLst>
                <a:gd name="G0" fmla="+- 21600 0 0"/>
                <a:gd name="G1" fmla="+- 0 0 0"/>
                <a:gd name="G2" fmla="+- 21600 0 0"/>
                <a:gd name="T0" fmla="*/ 21600 w 21600"/>
                <a:gd name="T1" fmla="*/ 21600 h 21600"/>
                <a:gd name="T2" fmla="*/ 0 w 21600"/>
                <a:gd name="T3" fmla="*/ 0 h 21600"/>
                <a:gd name="T4" fmla="*/ 21600 w 21600"/>
                <a:gd name="T5" fmla="*/ 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21600" y="21600"/>
                  </a:moveTo>
                  <a:cubicBezTo>
                    <a:pt x="9670" y="21600"/>
                    <a:pt x="0" y="11929"/>
                    <a:pt x="0" y="0"/>
                  </a:cubicBezTo>
                </a:path>
                <a:path w="21600" h="21600" stroke="0" extrusionOk="0">
                  <a:moveTo>
                    <a:pt x="21600" y="21600"/>
                  </a:moveTo>
                  <a:cubicBezTo>
                    <a:pt x="9670" y="21600"/>
                    <a:pt x="0" y="11929"/>
                    <a:pt x="0" y="0"/>
                  </a:cubicBezTo>
                  <a:lnTo>
                    <a:pt x="21600" y="0"/>
                  </a:lnTo>
                  <a:close/>
                </a:path>
              </a:pathLst>
            </a:custGeom>
            <a:noFill/>
            <a:ln w="12700" cap="rnd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2699" name="Arc 11"/>
            <p:cNvSpPr>
              <a:spLocks/>
            </p:cNvSpPr>
            <p:nvPr/>
          </p:nvSpPr>
          <p:spPr bwMode="auto">
            <a:xfrm rot="16980000">
              <a:off x="1140" y="2077"/>
              <a:ext cx="790" cy="284"/>
            </a:xfrm>
            <a:custGeom>
              <a:avLst/>
              <a:gdLst>
                <a:gd name="G0" fmla="+- 19433 0 0"/>
                <a:gd name="G1" fmla="+- 0 0 0"/>
                <a:gd name="G2" fmla="+- 21600 0 0"/>
                <a:gd name="T0" fmla="*/ 19433 w 19433"/>
                <a:gd name="T1" fmla="*/ 21600 h 21600"/>
                <a:gd name="T2" fmla="*/ 0 w 19433"/>
                <a:gd name="T3" fmla="*/ 9430 h 21600"/>
                <a:gd name="T4" fmla="*/ 19433 w 19433"/>
                <a:gd name="T5" fmla="*/ 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9433" h="21600" fill="none" extrusionOk="0">
                  <a:moveTo>
                    <a:pt x="19433" y="21600"/>
                  </a:moveTo>
                  <a:cubicBezTo>
                    <a:pt x="11159" y="21600"/>
                    <a:pt x="3612" y="16873"/>
                    <a:pt x="0" y="9429"/>
                  </a:cubicBezTo>
                </a:path>
                <a:path w="19433" h="21600" stroke="0" extrusionOk="0">
                  <a:moveTo>
                    <a:pt x="19433" y="21600"/>
                  </a:moveTo>
                  <a:cubicBezTo>
                    <a:pt x="11159" y="21600"/>
                    <a:pt x="3612" y="16873"/>
                    <a:pt x="0" y="9429"/>
                  </a:cubicBezTo>
                  <a:lnTo>
                    <a:pt x="19433" y="0"/>
                  </a:lnTo>
                  <a:close/>
                </a:path>
              </a:pathLst>
            </a:custGeom>
            <a:noFill/>
            <a:ln w="12700" cap="rnd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2700" name="Arc 12"/>
            <p:cNvSpPr>
              <a:spLocks/>
            </p:cNvSpPr>
            <p:nvPr/>
          </p:nvSpPr>
          <p:spPr bwMode="auto">
            <a:xfrm rot="15300000">
              <a:off x="1980" y="1315"/>
              <a:ext cx="957" cy="225"/>
            </a:xfrm>
            <a:custGeom>
              <a:avLst/>
              <a:gdLst>
                <a:gd name="G0" fmla="+- 0 0 0"/>
                <a:gd name="G1" fmla="+- 96 0 0"/>
                <a:gd name="G2" fmla="+- 21600 0 0"/>
                <a:gd name="T0" fmla="*/ 21600 w 21600"/>
                <a:gd name="T1" fmla="*/ 0 h 21696"/>
                <a:gd name="T2" fmla="*/ 0 w 21600"/>
                <a:gd name="T3" fmla="*/ 21696 h 21696"/>
                <a:gd name="T4" fmla="*/ 0 w 21600"/>
                <a:gd name="T5" fmla="*/ 96 h 216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96" fill="none" extrusionOk="0">
                  <a:moveTo>
                    <a:pt x="21599" y="0"/>
                  </a:moveTo>
                  <a:cubicBezTo>
                    <a:pt x="21599" y="32"/>
                    <a:pt x="21600" y="64"/>
                    <a:pt x="21600" y="96"/>
                  </a:cubicBezTo>
                  <a:cubicBezTo>
                    <a:pt x="21600" y="12025"/>
                    <a:pt x="11929" y="21695"/>
                    <a:pt x="0" y="21696"/>
                  </a:cubicBezTo>
                </a:path>
                <a:path w="21600" h="21696" stroke="0" extrusionOk="0">
                  <a:moveTo>
                    <a:pt x="21599" y="0"/>
                  </a:moveTo>
                  <a:cubicBezTo>
                    <a:pt x="21599" y="32"/>
                    <a:pt x="21600" y="64"/>
                    <a:pt x="21600" y="96"/>
                  </a:cubicBezTo>
                  <a:cubicBezTo>
                    <a:pt x="21600" y="12025"/>
                    <a:pt x="11929" y="21695"/>
                    <a:pt x="0" y="21696"/>
                  </a:cubicBezTo>
                  <a:lnTo>
                    <a:pt x="0" y="96"/>
                  </a:lnTo>
                  <a:close/>
                </a:path>
              </a:pathLst>
            </a:custGeom>
            <a:noFill/>
            <a:ln w="12700" cap="rnd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2701" name="Arc 13"/>
            <p:cNvSpPr>
              <a:spLocks/>
            </p:cNvSpPr>
            <p:nvPr/>
          </p:nvSpPr>
          <p:spPr bwMode="auto">
            <a:xfrm rot="720000">
              <a:off x="2995" y="2579"/>
              <a:ext cx="807" cy="221"/>
            </a:xfrm>
            <a:custGeom>
              <a:avLst/>
              <a:gdLst>
                <a:gd name="G0" fmla="+- 20857 0 0"/>
                <a:gd name="G1" fmla="+- 0 0 0"/>
                <a:gd name="G2" fmla="+- 21600 0 0"/>
                <a:gd name="T0" fmla="*/ 18718 w 20857"/>
                <a:gd name="T1" fmla="*/ 21494 h 21494"/>
                <a:gd name="T2" fmla="*/ 0 w 20857"/>
                <a:gd name="T3" fmla="*/ 5616 h 21494"/>
                <a:gd name="T4" fmla="*/ 20857 w 20857"/>
                <a:gd name="T5" fmla="*/ 0 h 214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857" h="21494" fill="none" extrusionOk="0">
                  <a:moveTo>
                    <a:pt x="18718" y="21493"/>
                  </a:moveTo>
                  <a:cubicBezTo>
                    <a:pt x="9785" y="20604"/>
                    <a:pt x="2333" y="14283"/>
                    <a:pt x="-1" y="5616"/>
                  </a:cubicBezTo>
                </a:path>
                <a:path w="20857" h="21494" stroke="0" extrusionOk="0">
                  <a:moveTo>
                    <a:pt x="18718" y="21493"/>
                  </a:moveTo>
                  <a:cubicBezTo>
                    <a:pt x="9785" y="20604"/>
                    <a:pt x="2333" y="14283"/>
                    <a:pt x="-1" y="5616"/>
                  </a:cubicBezTo>
                  <a:lnTo>
                    <a:pt x="20857" y="0"/>
                  </a:lnTo>
                  <a:close/>
                </a:path>
              </a:pathLst>
            </a:custGeom>
            <a:noFill/>
            <a:ln w="12700" cap="rnd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2702" name="Arc 14"/>
            <p:cNvSpPr>
              <a:spLocks/>
            </p:cNvSpPr>
            <p:nvPr/>
          </p:nvSpPr>
          <p:spPr bwMode="auto">
            <a:xfrm rot="20760000">
              <a:off x="756" y="2629"/>
              <a:ext cx="697" cy="164"/>
            </a:xfrm>
            <a:custGeom>
              <a:avLst/>
              <a:gdLst>
                <a:gd name="G0" fmla="+- 0 0 0"/>
                <a:gd name="G1" fmla="+- 0 0 0"/>
                <a:gd name="G2" fmla="+- 21600 0 0"/>
                <a:gd name="T0" fmla="*/ 20693 w 20693"/>
                <a:gd name="T1" fmla="*/ 6194 h 21576"/>
                <a:gd name="T2" fmla="*/ 1014 w 20693"/>
                <a:gd name="T3" fmla="*/ 21576 h 21576"/>
                <a:gd name="T4" fmla="*/ 0 w 20693"/>
                <a:gd name="T5" fmla="*/ 0 h 215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693" h="21576" fill="none" extrusionOk="0">
                  <a:moveTo>
                    <a:pt x="20692" y="6193"/>
                  </a:moveTo>
                  <a:cubicBezTo>
                    <a:pt x="18063" y="14978"/>
                    <a:pt x="10173" y="21145"/>
                    <a:pt x="1014" y="21576"/>
                  </a:cubicBezTo>
                </a:path>
                <a:path w="20693" h="21576" stroke="0" extrusionOk="0">
                  <a:moveTo>
                    <a:pt x="20692" y="6193"/>
                  </a:moveTo>
                  <a:cubicBezTo>
                    <a:pt x="18063" y="14978"/>
                    <a:pt x="10173" y="21145"/>
                    <a:pt x="1014" y="21576"/>
                  </a:cubicBezTo>
                  <a:lnTo>
                    <a:pt x="0" y="0"/>
                  </a:lnTo>
                  <a:close/>
                </a:path>
              </a:pathLst>
            </a:custGeom>
            <a:noFill/>
            <a:ln w="12700" cap="rnd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42703" name="Line 15"/>
          <p:cNvSpPr>
            <a:spLocks noChangeShapeType="1"/>
          </p:cNvSpPr>
          <p:nvPr/>
        </p:nvSpPr>
        <p:spPr bwMode="auto">
          <a:xfrm>
            <a:off x="3576638" y="4433888"/>
            <a:ext cx="0" cy="31432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graphicFrame>
        <p:nvGraphicFramePr>
          <p:cNvPr id="242704" name="Object 16">
            <a:hlinkClick r:id="" action="ppaction://ole?verb=0"/>
          </p:cNvPr>
          <p:cNvGraphicFramePr>
            <a:graphicFrameLocks/>
          </p:cNvGraphicFramePr>
          <p:nvPr/>
        </p:nvGraphicFramePr>
        <p:xfrm>
          <a:off x="4148138" y="1690688"/>
          <a:ext cx="4065587" cy="8016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2498" name="Equation" r:id="rId6" imgW="4074840" imgH="811080" progId="Equation">
                  <p:embed/>
                </p:oleObj>
              </mc:Choice>
              <mc:Fallback>
                <p:oleObj name="Equation" r:id="rId6" imgW="4074840" imgH="811080" progId="Equation">
                  <p:embed/>
                  <p:pic>
                    <p:nvPicPr>
                      <p:cNvPr id="242704" name="Object 16">
                        <a:hlinkClick r:id="" action="ppaction://ole?verb=0"/>
                      </p:cNvPr>
                      <p:cNvPicPr>
                        <a:picLocks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48138" y="1690688"/>
                        <a:ext cx="4065587" cy="8016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>
                        <a:outerShdw dist="17961" dir="2700000" algn="ctr" rotWithShape="0">
                          <a:srgbClr val="000000"/>
                        </a:outerShdw>
                      </a:effectLst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2705" name="Object 17">
            <a:hlinkClick r:id="" action="ppaction://ole?verb=0"/>
          </p:cNvPr>
          <p:cNvGraphicFramePr>
            <a:graphicFrameLocks/>
          </p:cNvGraphicFramePr>
          <p:nvPr/>
        </p:nvGraphicFramePr>
        <p:xfrm>
          <a:off x="6203950" y="4384675"/>
          <a:ext cx="852488" cy="331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2499" name="Equation" r:id="rId8" imgW="861840" imgH="341280" progId="Equation.DSMT4">
                  <p:embed/>
                </p:oleObj>
              </mc:Choice>
              <mc:Fallback>
                <p:oleObj name="Equation" r:id="rId8" imgW="861840" imgH="341280" progId="Equation.DSMT4">
                  <p:embed/>
                  <p:pic>
                    <p:nvPicPr>
                      <p:cNvPr id="242705" name="Object 17">
                        <a:hlinkClick r:id="" action="ppaction://ole?verb=0"/>
                      </p:cNvPr>
                      <p:cNvPicPr>
                        <a:picLocks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03950" y="4384675"/>
                        <a:ext cx="852488" cy="3317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>
                        <a:outerShdw dist="17961" dir="2700000" algn="ctr" rotWithShape="0">
                          <a:srgbClr val="000000"/>
                        </a:outerShdw>
                      </a:effectLst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2706" name="AutoShape 18"/>
          <p:cNvSpPr>
            <a:spLocks noChangeArrowheads="1"/>
          </p:cNvSpPr>
          <p:nvPr/>
        </p:nvSpPr>
        <p:spPr bwMode="auto">
          <a:xfrm rot="5400000">
            <a:off x="485775" y="3327400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5038695"/>
      </p:ext>
    </p:extLst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7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24270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427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6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426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7" presetClass="entr" presetSubtype="1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6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426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4269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000"/>
                            </p:stCondLst>
                            <p:childTnLst>
                              <p:par>
                                <p:cTn id="19" presetID="1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7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21" dur="500"/>
                                        <p:tgtEl>
                                          <p:spTgt spid="2427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500"/>
                            </p:stCondLst>
                            <p:childTnLst>
                              <p:par>
                                <p:cTn id="23" presetID="12" presetClass="entr" presetSubtype="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7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25" dur="500"/>
                                        <p:tgtEl>
                                          <p:spTgt spid="2427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4000"/>
                            </p:stCondLst>
                            <p:childTnLst>
                              <p:par>
                                <p:cTn id="27" presetID="1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6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29" dur="500"/>
                                        <p:tgtEl>
                                          <p:spTgt spid="2426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4500"/>
                            </p:stCondLst>
                            <p:childTnLst>
                              <p:par>
                                <p:cTn id="31" presetID="12" presetClass="entr" presetSubtype="4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6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3" dur="500"/>
                                        <p:tgtEl>
                                          <p:spTgt spid="2426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6000"/>
                            </p:stCondLst>
                            <p:childTnLst>
                              <p:par>
                                <p:cTn id="35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6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7" dur="500"/>
                                        <p:tgtEl>
                                          <p:spTgt spid="2426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6500"/>
                            </p:stCondLst>
                            <p:childTnLst>
                              <p:par>
                                <p:cTn id="39" presetID="12" presetClass="entr" presetSubtype="1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7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41" dur="500"/>
                                        <p:tgtEl>
                                          <p:spTgt spid="2427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2690" grpId="0" animBg="1"/>
      <p:bldP spid="242693" grpId="0" animBg="1"/>
      <p:bldP spid="242694" grpId="0" autoUpdateAnimBg="0"/>
      <p:bldP spid="242695" grpId="0" animBg="1"/>
      <p:bldP spid="242703" grpId="0" animBg="1"/>
      <p:bldP spid="242706" grpId="0" animBg="1"/>
    </p:bld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714" name="Rectangle 2"/>
          <p:cNvSpPr>
            <a:spLocks noChangeArrowheads="1"/>
          </p:cNvSpPr>
          <p:nvPr/>
        </p:nvSpPr>
        <p:spPr bwMode="auto">
          <a:xfrm>
            <a:off x="2057400" y="1733550"/>
            <a:ext cx="5086350" cy="1466850"/>
          </a:xfrm>
          <a:prstGeom prst="rect">
            <a:avLst/>
          </a:prstGeom>
          <a:solidFill>
            <a:srgbClr val="6CA52D"/>
          </a:solidFill>
          <a:ln w="6350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en-US"/>
          </a:p>
        </p:txBody>
      </p:sp>
      <p:sp>
        <p:nvSpPr>
          <p:cNvPr id="243716" name="Rectangle 4"/>
          <p:cNvSpPr>
            <a:spLocks noChangeArrowheads="1"/>
          </p:cNvSpPr>
          <p:nvPr/>
        </p:nvSpPr>
        <p:spPr bwMode="auto">
          <a:xfrm>
            <a:off x="690563" y="122238"/>
            <a:ext cx="7772400" cy="7000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r>
              <a:rPr lang="en-US"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Interval Estimation of </a:t>
            </a:r>
            <a:r>
              <a:rPr lang="en-US" sz="2800" i="1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p</a:t>
            </a:r>
            <a:r>
              <a:rPr lang="en-US" sz="2800" baseline="-250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1</a:t>
            </a:r>
            <a:r>
              <a:rPr lang="en-US"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- </a:t>
            </a:r>
            <a:r>
              <a:rPr lang="en-US" sz="2800" i="1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p</a:t>
            </a:r>
            <a:r>
              <a:rPr lang="en-US" sz="2800" baseline="-250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2</a:t>
            </a:r>
            <a:r>
              <a:rPr lang="en-US"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</a:t>
            </a:r>
          </a:p>
        </p:txBody>
      </p:sp>
      <p:sp>
        <p:nvSpPr>
          <p:cNvPr id="243717" name="Rectangle 5"/>
          <p:cNvSpPr>
            <a:spLocks noChangeArrowheads="1"/>
          </p:cNvSpPr>
          <p:nvPr/>
        </p:nvSpPr>
        <p:spPr bwMode="auto">
          <a:xfrm>
            <a:off x="685800" y="1117600"/>
            <a:ext cx="7772400" cy="5334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342900" indent="-342900"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Char char="n"/>
            </a:pPr>
            <a:r>
              <a:rPr lang="en-US" sz="24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 Interval Estimate</a:t>
            </a:r>
            <a:endParaRPr lang="en-US" sz="2400">
              <a:solidFill>
                <a:srgbClr val="FAFD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Book Antiqua" pitchFamily="18" charset="0"/>
            </a:endParaRPr>
          </a:p>
        </p:txBody>
      </p:sp>
      <p:graphicFrame>
        <p:nvGraphicFramePr>
          <p:cNvPr id="243718" name="Object 6">
            <a:hlinkClick r:id="" action="ppaction://ole?verb=0"/>
          </p:cNvPr>
          <p:cNvGraphicFramePr>
            <a:graphicFrameLocks/>
          </p:cNvGraphicFramePr>
          <p:nvPr/>
        </p:nvGraphicFramePr>
        <p:xfrm>
          <a:off x="2295525" y="1960563"/>
          <a:ext cx="4678363" cy="10906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3521" name="Equation" r:id="rId4" imgW="2400120" imgH="482400" progId="Equation.DSMT4">
                  <p:embed/>
                </p:oleObj>
              </mc:Choice>
              <mc:Fallback>
                <p:oleObj name="Equation" r:id="rId4" imgW="2400120" imgH="482400" progId="Equation.DSMT4">
                  <p:embed/>
                  <p:pic>
                    <p:nvPicPr>
                      <p:cNvPr id="243718" name="Object 6">
                        <a:hlinkClick r:id="" action="ppaction://ole?verb=0"/>
                      </p:cNvPr>
                      <p:cNvPicPr>
                        <a:picLocks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95525" y="1960563"/>
                        <a:ext cx="4678363" cy="10906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>
                        <a:outerShdw dist="17961" dir="2700000" algn="ctr" rotWithShape="0">
                          <a:srgbClr val="000000"/>
                        </a:outerShdw>
                      </a:effectLst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3720" name="AutoShape 8"/>
          <p:cNvSpPr>
            <a:spLocks noChangeArrowheads="1"/>
          </p:cNvSpPr>
          <p:nvPr/>
        </p:nvSpPr>
        <p:spPr bwMode="auto">
          <a:xfrm rot="5400000">
            <a:off x="447675" y="1270000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0209044"/>
      </p:ext>
    </p:extLst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7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24372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437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7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2" dur="500"/>
                                        <p:tgtEl>
                                          <p:spTgt spid="2437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9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7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2437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000"/>
                            </p:stCondLst>
                            <p:childTnLst>
                              <p:par>
                                <p:cTn id="18" presetID="23" presetClass="entr" presetSubtype="272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7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437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437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3714" grpId="0" animBg="1"/>
      <p:bldP spid="243717" grpId="0" autoUpdateAnimBg="0"/>
      <p:bldP spid="243720" grpId="0" animBg="1"/>
    </p:bld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739" name="Rectangle 3"/>
          <p:cNvSpPr>
            <a:spLocks noChangeArrowheads="1"/>
          </p:cNvSpPr>
          <p:nvPr/>
        </p:nvSpPr>
        <p:spPr bwMode="auto">
          <a:xfrm>
            <a:off x="1128713" y="1643063"/>
            <a:ext cx="7710487" cy="33258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342900" indent="-342900" algn="l">
              <a:lnSpc>
                <a:spcPct val="90000"/>
              </a:lnSpc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	  Market Research Associates is conducting research</a:t>
            </a:r>
          </a:p>
          <a:p>
            <a:pPr marL="342900" indent="-342900" algn="l">
              <a:lnSpc>
                <a:spcPct val="90000"/>
              </a:lnSpc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to evaluate the effectiveness of a client’s new </a:t>
            </a:r>
            <a:r>
              <a:rPr lang="en-US" sz="24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adver</a:t>
            </a: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-</a:t>
            </a:r>
          </a:p>
          <a:p>
            <a:pPr marL="342900" indent="-342900" algn="l">
              <a:lnSpc>
                <a:spcPct val="90000"/>
              </a:lnSpc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 sz="24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tising</a:t>
            </a: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campaign.  Before the new campaign began, a</a:t>
            </a:r>
          </a:p>
          <a:p>
            <a:pPr marL="342900" indent="-342900" algn="l">
              <a:lnSpc>
                <a:spcPct val="90000"/>
              </a:lnSpc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telephone survey of 150 households in the test market</a:t>
            </a:r>
          </a:p>
          <a:p>
            <a:pPr marL="342900" indent="-342900" algn="l">
              <a:lnSpc>
                <a:spcPct val="90000"/>
              </a:lnSpc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area showed 60 households “aware” of the client’s </a:t>
            </a:r>
          </a:p>
          <a:p>
            <a:pPr marL="342900" indent="-342900" algn="l">
              <a:lnSpc>
                <a:spcPct val="90000"/>
              </a:lnSpc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product.  </a:t>
            </a:r>
          </a:p>
        </p:txBody>
      </p:sp>
      <p:sp>
        <p:nvSpPr>
          <p:cNvPr id="244741" name="Rectangle 5"/>
          <p:cNvSpPr>
            <a:spLocks noChangeArrowheads="1"/>
          </p:cNvSpPr>
          <p:nvPr/>
        </p:nvSpPr>
        <p:spPr bwMode="auto">
          <a:xfrm>
            <a:off x="690563" y="122238"/>
            <a:ext cx="7772400" cy="7000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r>
              <a:rPr lang="en-US"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Interval Estimation of </a:t>
            </a:r>
            <a:r>
              <a:rPr lang="en-US" sz="2800" i="1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p</a:t>
            </a:r>
            <a:r>
              <a:rPr lang="en-US" sz="2800" baseline="-250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1</a:t>
            </a:r>
            <a:r>
              <a:rPr lang="en-US"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- </a:t>
            </a:r>
            <a:r>
              <a:rPr lang="en-US" sz="2800" i="1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p</a:t>
            </a:r>
            <a:r>
              <a:rPr lang="en-US" sz="2800" baseline="-250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2</a:t>
            </a:r>
            <a:r>
              <a:rPr lang="en-US"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</a:t>
            </a:r>
          </a:p>
        </p:txBody>
      </p:sp>
      <p:sp>
        <p:nvSpPr>
          <p:cNvPr id="244742" name="Rectangle 6"/>
          <p:cNvSpPr>
            <a:spLocks noChangeArrowheads="1"/>
          </p:cNvSpPr>
          <p:nvPr/>
        </p:nvSpPr>
        <p:spPr bwMode="auto">
          <a:xfrm>
            <a:off x="685800" y="1117600"/>
            <a:ext cx="7772400" cy="5334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342900" indent="-342900"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Char char="n"/>
            </a:pPr>
            <a:r>
              <a:rPr lang="en-US" sz="24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 Example:  Market Research Associates</a:t>
            </a:r>
            <a:endParaRPr lang="en-US" sz="2400">
              <a:solidFill>
                <a:srgbClr val="FAFD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Book Antiqua" pitchFamily="18" charset="0"/>
            </a:endParaRPr>
          </a:p>
        </p:txBody>
      </p:sp>
      <p:sp>
        <p:nvSpPr>
          <p:cNvPr id="244743" name="AutoShape 7"/>
          <p:cNvSpPr>
            <a:spLocks noChangeArrowheads="1"/>
          </p:cNvSpPr>
          <p:nvPr/>
        </p:nvSpPr>
        <p:spPr bwMode="auto">
          <a:xfrm rot="5400000">
            <a:off x="733425" y="1746250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244744" name="Text Box 8"/>
          <p:cNvSpPr txBox="1">
            <a:spLocks noChangeArrowheads="1"/>
          </p:cNvSpPr>
          <p:nvPr/>
        </p:nvSpPr>
        <p:spPr bwMode="auto">
          <a:xfrm>
            <a:off x="1190625" y="4132263"/>
            <a:ext cx="7362825" cy="8223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90000"/>
              </a:lnSpc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    The new campaign has been initiated with TV and</a:t>
            </a:r>
          </a:p>
          <a:p>
            <a:pPr algn="l">
              <a:lnSpc>
                <a:spcPct val="90000"/>
              </a:lnSpc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newspaper advertisements running for three weeks.</a:t>
            </a:r>
          </a:p>
        </p:txBody>
      </p:sp>
    </p:spTree>
    <p:extLst>
      <p:ext uri="{BB962C8B-B14F-4D97-AF65-F5344CB8AC3E}">
        <p14:creationId xmlns:p14="http://schemas.microsoft.com/office/powerpoint/2010/main" val="2258088568"/>
      </p:ext>
    </p:extLst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47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24474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447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47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447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3" presetClass="entr" presetSubtype="10" fill="hold" grpId="0" nodeType="after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47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2447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4739" grpId="0" autoUpdateAnimBg="0"/>
      <p:bldP spid="244743" grpId="0" animBg="1"/>
      <p:bldP spid="244744" grpId="0" autoUpdateAnimBg="0"/>
    </p:bld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63" name="Rectangle 3"/>
          <p:cNvSpPr>
            <a:spLocks noChangeArrowheads="1"/>
          </p:cNvSpPr>
          <p:nvPr/>
        </p:nvSpPr>
        <p:spPr bwMode="auto">
          <a:xfrm>
            <a:off x="1179513" y="1662113"/>
            <a:ext cx="7596187" cy="17065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342900" indent="-342900" algn="l">
              <a:lnSpc>
                <a:spcPct val="90000"/>
              </a:lnSpc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	  A survey conducted immediately after the new</a:t>
            </a:r>
          </a:p>
          <a:p>
            <a:pPr marL="342900" indent="-342900" algn="l">
              <a:lnSpc>
                <a:spcPct val="90000"/>
              </a:lnSpc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campaign showed 120 of 250 households “aware” of</a:t>
            </a:r>
          </a:p>
          <a:p>
            <a:pPr marL="342900" indent="-342900" algn="l">
              <a:lnSpc>
                <a:spcPct val="90000"/>
              </a:lnSpc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the client’s product.</a:t>
            </a:r>
          </a:p>
        </p:txBody>
      </p:sp>
      <p:sp>
        <p:nvSpPr>
          <p:cNvPr id="245765" name="Rectangle 5"/>
          <p:cNvSpPr>
            <a:spLocks noChangeArrowheads="1"/>
          </p:cNvSpPr>
          <p:nvPr/>
        </p:nvSpPr>
        <p:spPr bwMode="auto">
          <a:xfrm>
            <a:off x="690563" y="122238"/>
            <a:ext cx="7772400" cy="7000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r>
              <a:rPr lang="en-US"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Interval Estimation of </a:t>
            </a:r>
            <a:r>
              <a:rPr lang="en-US" sz="2800" i="1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p</a:t>
            </a:r>
            <a:r>
              <a:rPr lang="en-US" sz="2800" baseline="-250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1</a:t>
            </a:r>
            <a:r>
              <a:rPr lang="en-US"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- </a:t>
            </a:r>
            <a:r>
              <a:rPr lang="en-US" sz="2800" i="1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p</a:t>
            </a:r>
            <a:r>
              <a:rPr lang="en-US" sz="2800" baseline="-250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2</a:t>
            </a:r>
            <a:r>
              <a:rPr lang="en-US"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</a:t>
            </a:r>
          </a:p>
        </p:txBody>
      </p:sp>
      <p:sp>
        <p:nvSpPr>
          <p:cNvPr id="245766" name="Rectangle 6"/>
          <p:cNvSpPr>
            <a:spLocks noChangeArrowheads="1"/>
          </p:cNvSpPr>
          <p:nvPr/>
        </p:nvSpPr>
        <p:spPr bwMode="auto">
          <a:xfrm>
            <a:off x="685800" y="1117600"/>
            <a:ext cx="7772400" cy="5334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342900" indent="-342900"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Char char="n"/>
            </a:pPr>
            <a:r>
              <a:rPr lang="en-US" sz="24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 Example:  Market Research Associates</a:t>
            </a:r>
            <a:endParaRPr lang="en-US" sz="2400">
              <a:solidFill>
                <a:srgbClr val="FAFD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Book Antiqua" pitchFamily="18" charset="0"/>
            </a:endParaRPr>
          </a:p>
        </p:txBody>
      </p:sp>
      <p:sp>
        <p:nvSpPr>
          <p:cNvPr id="245767" name="AutoShape 7"/>
          <p:cNvSpPr>
            <a:spLocks noChangeArrowheads="1"/>
          </p:cNvSpPr>
          <p:nvPr/>
        </p:nvSpPr>
        <p:spPr bwMode="auto">
          <a:xfrm rot="5400000">
            <a:off x="733425" y="1746250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245768" name="Text Box 8"/>
          <p:cNvSpPr txBox="1">
            <a:spLocks noChangeArrowheads="1"/>
          </p:cNvSpPr>
          <p:nvPr/>
        </p:nvSpPr>
        <p:spPr bwMode="auto">
          <a:xfrm>
            <a:off x="1216024" y="2957513"/>
            <a:ext cx="7229475" cy="12372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l">
              <a:lnSpc>
                <a:spcPct val="90000"/>
              </a:lnSpc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     Does the data support the position that the </a:t>
            </a:r>
          </a:p>
          <a:p>
            <a:pPr algn="l">
              <a:lnSpc>
                <a:spcPct val="90000"/>
              </a:lnSpc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advertising campaign has provided an increased </a:t>
            </a:r>
          </a:p>
          <a:p>
            <a:pPr algn="l">
              <a:lnSpc>
                <a:spcPct val="90000"/>
              </a:lnSpc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awareness of the client’s product?</a:t>
            </a:r>
          </a:p>
        </p:txBody>
      </p:sp>
    </p:spTree>
    <p:extLst>
      <p:ext uri="{BB962C8B-B14F-4D97-AF65-F5344CB8AC3E}">
        <p14:creationId xmlns:p14="http://schemas.microsoft.com/office/powerpoint/2010/main" val="3406174322"/>
      </p:ext>
    </p:extLst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24576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457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457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3" presetClass="entr" presetSubtype="10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2457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763" grpId="0" autoUpdateAnimBg="0"/>
      <p:bldP spid="245767" grpId="0" animBg="1"/>
      <p:bldP spid="245768" grpId="0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682" name="Rectangle 2"/>
          <p:cNvSpPr>
            <a:spLocks noChangeArrowheads="1"/>
          </p:cNvSpPr>
          <p:nvPr/>
        </p:nvSpPr>
        <p:spPr bwMode="auto">
          <a:xfrm>
            <a:off x="685800" y="1114425"/>
            <a:ext cx="7772400" cy="609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342900" indent="-342900"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Char char="n"/>
            </a:pPr>
            <a:r>
              <a:rPr lang="en-US" sz="24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Interval Estimate</a:t>
            </a:r>
            <a:endParaRPr lang="en-US" sz="2400">
              <a:effectLst>
                <a:outerShdw blurRad="38100" dist="38100" dir="2700000" algn="tl">
                  <a:srgbClr val="000000"/>
                </a:outerShdw>
              </a:effectLst>
              <a:latin typeface="Book Antiqua" pitchFamily="18" charset="0"/>
            </a:endParaRPr>
          </a:p>
        </p:txBody>
      </p:sp>
      <p:sp>
        <p:nvSpPr>
          <p:cNvPr id="199683" name="Rectangle 3"/>
          <p:cNvSpPr>
            <a:spLocks noChangeArrowheads="1"/>
          </p:cNvSpPr>
          <p:nvPr/>
        </p:nvSpPr>
        <p:spPr bwMode="auto">
          <a:xfrm>
            <a:off x="685800" y="146050"/>
            <a:ext cx="7772400" cy="8143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r>
              <a:rPr lang="en-US"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Interval Estimation of </a:t>
            </a:r>
            <a:r>
              <a:rPr lang="en-US" sz="2800" i="1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Symbol" pitchFamily="18" charset="2"/>
              </a:rPr>
              <a:t></a:t>
            </a:r>
            <a:r>
              <a:rPr lang="en-US" sz="2800" baseline="-250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1</a:t>
            </a:r>
            <a:r>
              <a:rPr lang="en-US"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- </a:t>
            </a:r>
            <a:r>
              <a:rPr lang="en-US" sz="2800" i="1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Symbol" pitchFamily="18" charset="2"/>
              </a:rPr>
              <a:t></a:t>
            </a:r>
            <a:r>
              <a:rPr lang="en-US" sz="2800" baseline="-250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2</a:t>
            </a:r>
            <a:r>
              <a:rPr lang="en-US"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:</a:t>
            </a:r>
            <a:br>
              <a:rPr lang="en-US"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</a:br>
            <a:r>
              <a:rPr lang="en-US"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</a:t>
            </a:r>
            <a:r>
              <a:rPr lang="en-US" sz="2800" i="1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Symbol" pitchFamily="18" charset="2"/>
              </a:rPr>
              <a:t>s</a:t>
            </a:r>
            <a:r>
              <a:rPr lang="en-US" sz="2800" baseline="-250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1</a:t>
            </a:r>
            <a:r>
              <a:rPr lang="en-US"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and </a:t>
            </a:r>
            <a:r>
              <a:rPr lang="en-US" sz="2800" i="1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Symbol" pitchFamily="18" charset="2"/>
              </a:rPr>
              <a:t>s</a:t>
            </a:r>
            <a:r>
              <a:rPr lang="en-US" sz="2800" baseline="-250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2</a:t>
            </a:r>
            <a:r>
              <a:rPr lang="en-US"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Known</a:t>
            </a:r>
          </a:p>
        </p:txBody>
      </p:sp>
      <p:sp>
        <p:nvSpPr>
          <p:cNvPr id="199684" name="Rectangle 4"/>
          <p:cNvSpPr>
            <a:spLocks noChangeArrowheads="1"/>
          </p:cNvSpPr>
          <p:nvPr/>
        </p:nvSpPr>
        <p:spPr bwMode="auto">
          <a:xfrm>
            <a:off x="2995613" y="1668463"/>
            <a:ext cx="3349625" cy="1443037"/>
          </a:xfrm>
          <a:prstGeom prst="rect">
            <a:avLst/>
          </a:prstGeom>
          <a:solidFill>
            <a:srgbClr val="6CA52D"/>
          </a:solidFill>
          <a:ln w="6350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199685" name="Object 5">
            <a:hlinkClick r:id="" action="ppaction://ole?verb=0"/>
          </p:cNvPr>
          <p:cNvGraphicFramePr>
            <a:graphicFrameLocks/>
          </p:cNvGraphicFramePr>
          <p:nvPr/>
        </p:nvGraphicFramePr>
        <p:xfrm>
          <a:off x="3136900" y="1828800"/>
          <a:ext cx="3057525" cy="1128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9692" name="Equation" r:id="rId4" imgW="1434960" imgH="495000" progId="Equation.DSMT4">
                  <p:embed/>
                </p:oleObj>
              </mc:Choice>
              <mc:Fallback>
                <p:oleObj name="Equation" r:id="rId4" imgW="1434960" imgH="495000" progId="Equation.DSMT4">
                  <p:embed/>
                  <p:pic>
                    <p:nvPicPr>
                      <p:cNvPr id="0" name="Picture 5"/>
                      <p:cNvPicPr>
                        <a:picLocks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36900" y="1828800"/>
                        <a:ext cx="3057525" cy="11287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>
                        <a:outerShdw dist="17961" dir="2700000" algn="ctr" rotWithShape="0">
                          <a:srgbClr val="000000"/>
                        </a:outerShdw>
                      </a:effectLst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9686" name="AutoShape 6"/>
          <p:cNvSpPr>
            <a:spLocks noChangeArrowheads="1"/>
          </p:cNvSpPr>
          <p:nvPr/>
        </p:nvSpPr>
        <p:spPr bwMode="auto">
          <a:xfrm rot="5400000">
            <a:off x="2638425" y="2317750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199687" name="Text Box 7"/>
          <p:cNvSpPr txBox="1">
            <a:spLocks noChangeArrowheads="1"/>
          </p:cNvSpPr>
          <p:nvPr/>
        </p:nvSpPr>
        <p:spPr bwMode="auto">
          <a:xfrm>
            <a:off x="1598613" y="3119438"/>
            <a:ext cx="5795962" cy="8953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where:</a:t>
            </a:r>
          </a:p>
          <a:p>
            <a:pPr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	   1 - </a:t>
            </a: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  <a:latin typeface="Symbol" pitchFamily="18" charset="2"/>
              </a:rPr>
              <a:t>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 is the confidence coefficient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6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19968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996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6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996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3" presetClass="entr" presetSubtype="272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6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9968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9968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000"/>
                            </p:stCondLst>
                            <p:childTnLst>
                              <p:par>
                                <p:cTn id="19" presetID="12" presetClass="entr" presetSubtype="1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6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21" dur="500"/>
                                        <p:tgtEl>
                                          <p:spTgt spid="1996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9684" grpId="0" animBg="1"/>
      <p:bldP spid="199686" grpId="0" animBg="1"/>
      <p:bldP spid="199687" grpId="0" autoUpdateAnimBg="0"/>
    </p:bld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786" name="Rectangle 2"/>
          <p:cNvSpPr>
            <a:spLocks noChangeArrowheads="1"/>
          </p:cNvSpPr>
          <p:nvPr/>
        </p:nvSpPr>
        <p:spPr bwMode="auto">
          <a:xfrm>
            <a:off x="685800" y="339725"/>
            <a:ext cx="7772400" cy="4524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r>
              <a:rPr lang="en-US"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Point Estimator of the Difference Between</a:t>
            </a:r>
            <a:br>
              <a:rPr lang="en-US"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</a:br>
            <a:r>
              <a:rPr lang="en-US"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Two Population Proportions</a:t>
            </a:r>
          </a:p>
        </p:txBody>
      </p:sp>
      <p:grpSp>
        <p:nvGrpSpPr>
          <p:cNvPr id="246838" name="Group 54"/>
          <p:cNvGrpSpPr>
            <a:grpSpLocks/>
          </p:cNvGrpSpPr>
          <p:nvPr/>
        </p:nvGrpSpPr>
        <p:grpSpPr bwMode="auto">
          <a:xfrm>
            <a:off x="895350" y="2705100"/>
            <a:ext cx="7543800" cy="1657350"/>
            <a:chOff x="540" y="2604"/>
            <a:chExt cx="4752" cy="1044"/>
          </a:xfrm>
        </p:grpSpPr>
        <p:sp>
          <p:nvSpPr>
            <p:cNvPr id="246839" name="Rectangle 55"/>
            <p:cNvSpPr>
              <a:spLocks noChangeArrowheads="1"/>
            </p:cNvSpPr>
            <p:nvPr/>
          </p:nvSpPr>
          <p:spPr bwMode="auto">
            <a:xfrm>
              <a:off x="540" y="2604"/>
              <a:ext cx="4752" cy="104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l">
                <a:lnSpc>
                  <a:spcPct val="80000"/>
                </a:lnSpc>
                <a:spcBef>
                  <a:spcPct val="20000"/>
                </a:spcBef>
                <a:buClr>
                  <a:srgbClr val="66FFFF"/>
                </a:buClr>
                <a:buSzPct val="75000"/>
                <a:buFont typeface="Monotype Sorts" pitchFamily="2" charset="2"/>
                <a:buNone/>
              </a:pPr>
              <a:r>
                <a:rPr lang="en-US" sz="2400">
                  <a:effectLst>
                    <a:outerShdw blurRad="38100" dist="38100" dir="2700000" algn="tl">
                      <a:srgbClr val="000000"/>
                    </a:outerShdw>
                  </a:effectLst>
                  <a:latin typeface="Book Antiqua" pitchFamily="18" charset="0"/>
                </a:rPr>
                <a:t>     = sample proportion of households “aware” of the</a:t>
              </a:r>
            </a:p>
            <a:p>
              <a:pPr algn="l">
                <a:lnSpc>
                  <a:spcPct val="80000"/>
                </a:lnSpc>
                <a:spcBef>
                  <a:spcPct val="20000"/>
                </a:spcBef>
                <a:buClr>
                  <a:srgbClr val="66FFFF"/>
                </a:buClr>
                <a:buSzPct val="75000"/>
                <a:buFont typeface="Monotype Sorts" pitchFamily="2" charset="2"/>
                <a:buNone/>
              </a:pPr>
              <a:r>
                <a:rPr lang="en-US" sz="2400">
                  <a:effectLst>
                    <a:outerShdw blurRad="38100" dist="38100" dir="2700000" algn="tl">
                      <a:srgbClr val="000000"/>
                    </a:outerShdw>
                  </a:effectLst>
                  <a:latin typeface="Book Antiqua" pitchFamily="18" charset="0"/>
                </a:rPr>
                <a:t>         product </a:t>
              </a:r>
              <a:r>
                <a:rPr lang="en-US" sz="2400" u="sng">
                  <a:effectLst>
                    <a:outerShdw blurRad="38100" dist="38100" dir="2700000" algn="tl">
                      <a:srgbClr val="000000"/>
                    </a:outerShdw>
                  </a:effectLst>
                  <a:latin typeface="Book Antiqua" pitchFamily="18" charset="0"/>
                </a:rPr>
                <a:t>after</a:t>
              </a:r>
              <a:r>
                <a:rPr lang="en-US" sz="2400">
                  <a:effectLst>
                    <a:outerShdw blurRad="38100" dist="38100" dir="2700000" algn="tl">
                      <a:srgbClr val="000000"/>
                    </a:outerShdw>
                  </a:effectLst>
                  <a:latin typeface="Book Antiqua" pitchFamily="18" charset="0"/>
                </a:rPr>
                <a:t> the new campaign</a:t>
              </a:r>
            </a:p>
            <a:p>
              <a:pPr algn="l">
                <a:lnSpc>
                  <a:spcPct val="80000"/>
                </a:lnSpc>
                <a:spcBef>
                  <a:spcPct val="20000"/>
                </a:spcBef>
                <a:buClr>
                  <a:srgbClr val="66FFFF"/>
                </a:buClr>
                <a:buSzPct val="75000"/>
                <a:buFont typeface="Monotype Sorts" pitchFamily="2" charset="2"/>
                <a:buNone/>
              </a:pPr>
              <a:r>
                <a:rPr lang="en-US" sz="2400">
                  <a:effectLst>
                    <a:outerShdw blurRad="38100" dist="38100" dir="2700000" algn="tl">
                      <a:srgbClr val="000000"/>
                    </a:outerShdw>
                  </a:effectLst>
                  <a:latin typeface="Book Antiqua" pitchFamily="18" charset="0"/>
                </a:rPr>
                <a:t>     = sample proportion of households “aware” of the</a:t>
              </a:r>
            </a:p>
            <a:p>
              <a:pPr algn="l">
                <a:lnSpc>
                  <a:spcPct val="80000"/>
                </a:lnSpc>
                <a:spcBef>
                  <a:spcPct val="20000"/>
                </a:spcBef>
                <a:buClr>
                  <a:srgbClr val="66FFFF"/>
                </a:buClr>
                <a:buSzPct val="75000"/>
                <a:buFont typeface="Monotype Sorts" pitchFamily="2" charset="2"/>
                <a:buNone/>
              </a:pPr>
              <a:r>
                <a:rPr lang="en-US" sz="2400">
                  <a:effectLst>
                    <a:outerShdw blurRad="38100" dist="38100" dir="2700000" algn="tl">
                      <a:srgbClr val="000000"/>
                    </a:outerShdw>
                  </a:effectLst>
                  <a:latin typeface="Book Antiqua" pitchFamily="18" charset="0"/>
                </a:rPr>
                <a:t>         product </a:t>
              </a:r>
              <a:r>
                <a:rPr lang="en-US" sz="2400" u="sng">
                  <a:effectLst>
                    <a:outerShdw blurRad="38100" dist="38100" dir="2700000" algn="tl">
                      <a:srgbClr val="000000"/>
                    </a:outerShdw>
                  </a:effectLst>
                  <a:latin typeface="Book Antiqua" pitchFamily="18" charset="0"/>
                </a:rPr>
                <a:t>before</a:t>
              </a:r>
              <a:r>
                <a:rPr lang="en-US" sz="2400">
                  <a:effectLst>
                    <a:outerShdw blurRad="38100" dist="38100" dir="2700000" algn="tl">
                      <a:srgbClr val="000000"/>
                    </a:outerShdw>
                  </a:effectLst>
                  <a:latin typeface="Book Antiqua" pitchFamily="18" charset="0"/>
                </a:rPr>
                <a:t> the new campaign</a:t>
              </a:r>
            </a:p>
          </p:txBody>
        </p:sp>
        <p:graphicFrame>
          <p:nvGraphicFramePr>
            <p:cNvPr id="246840" name="Object 56">
              <a:hlinkClick r:id="" action="ppaction://ole?verb=0"/>
            </p:cNvPr>
            <p:cNvGraphicFramePr>
              <a:graphicFrameLocks/>
            </p:cNvGraphicFramePr>
            <p:nvPr/>
          </p:nvGraphicFramePr>
          <p:xfrm>
            <a:off x="623" y="2622"/>
            <a:ext cx="153" cy="24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64545" name="Equation" r:id="rId4" imgW="330120" imgH="419040" progId="Equation.DSMT4">
                    <p:embed/>
                  </p:oleObj>
                </mc:Choice>
                <mc:Fallback>
                  <p:oleObj name="Equation" r:id="rId4" imgW="330120" imgH="419040" progId="Equation.DSMT4">
                    <p:embed/>
                    <p:pic>
                      <p:nvPicPr>
                        <p:cNvPr id="246840" name="Object 56">
                          <a:hlinkClick r:id="" action="ppaction://ole?verb=0"/>
                        </p:cNvPr>
                        <p:cNvPicPr>
                          <a:picLocks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23" y="2622"/>
                          <a:ext cx="153" cy="243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>
                          <a:outerShdw dist="17961" dir="2700000" algn="ctr" rotWithShape="0">
                            <a:srgbClr val="000000"/>
                          </a:outerShdw>
                        </a:effectLst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12700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46841" name="Object 57">
              <a:hlinkClick r:id="" action="ppaction://ole?verb=0"/>
            </p:cNvPr>
            <p:cNvGraphicFramePr>
              <a:graphicFrameLocks/>
            </p:cNvGraphicFramePr>
            <p:nvPr/>
          </p:nvGraphicFramePr>
          <p:xfrm>
            <a:off x="595" y="3088"/>
            <a:ext cx="198" cy="24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64546" name="Equation" r:id="rId6" imgW="342720" imgH="419040" progId="Equation.DSMT4">
                    <p:embed/>
                  </p:oleObj>
                </mc:Choice>
                <mc:Fallback>
                  <p:oleObj name="Equation" r:id="rId6" imgW="342720" imgH="419040" progId="Equation.DSMT4">
                    <p:embed/>
                    <p:pic>
                      <p:nvPicPr>
                        <p:cNvPr id="246841" name="Object 57">
                          <a:hlinkClick r:id="" action="ppaction://ole?verb=0"/>
                        </p:cNvPr>
                        <p:cNvPicPr>
                          <a:picLocks noChangeArrowheads="1"/>
                        </p:cNvPicPr>
                        <p:nvPr/>
                      </p:nvPicPr>
                      <p:blipFill>
                        <a:blip r:embed="rId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95" y="3088"/>
                          <a:ext cx="198" cy="24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>
                          <a:outerShdw dist="17961" dir="2700000" algn="ctr" rotWithShape="0">
                            <a:srgbClr val="000000"/>
                          </a:outerShdw>
                        </a:effectLst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12700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246842" name="Rectangle 58"/>
          <p:cNvSpPr>
            <a:spLocks noChangeArrowheads="1"/>
          </p:cNvSpPr>
          <p:nvPr/>
        </p:nvSpPr>
        <p:spPr bwMode="auto">
          <a:xfrm>
            <a:off x="857250" y="1104900"/>
            <a:ext cx="7715250" cy="1733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>
              <a:lnSpc>
                <a:spcPct val="80000"/>
              </a:lnSpc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p</a:t>
            </a:r>
            <a:r>
              <a:rPr lang="en-US" sz="2400" baseline="-250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1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= proportion of the population of households</a:t>
            </a:r>
          </a:p>
          <a:p>
            <a:pPr algn="l">
              <a:lnSpc>
                <a:spcPct val="80000"/>
              </a:lnSpc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        “aware” of the product </a:t>
            </a:r>
            <a:r>
              <a:rPr lang="en-US" sz="2400" u="sng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after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the new campaign</a:t>
            </a:r>
          </a:p>
          <a:p>
            <a:pPr algn="l">
              <a:lnSpc>
                <a:spcPct val="80000"/>
              </a:lnSpc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</a:t>
            </a:r>
            <a:r>
              <a:rPr lang="en-US" sz="2600" i="1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p</a:t>
            </a:r>
            <a:r>
              <a:rPr lang="en-US" sz="2400" baseline="-250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2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= proportion of the population of households </a:t>
            </a:r>
          </a:p>
          <a:p>
            <a:pPr algn="l">
              <a:lnSpc>
                <a:spcPct val="80000"/>
              </a:lnSpc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        “aware” of the product </a:t>
            </a:r>
            <a:r>
              <a:rPr lang="en-US" sz="2400" u="sng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before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the new campaign</a:t>
            </a:r>
          </a:p>
        </p:txBody>
      </p:sp>
      <p:sp>
        <p:nvSpPr>
          <p:cNvPr id="246843" name="AutoShape 59"/>
          <p:cNvSpPr>
            <a:spLocks noChangeArrowheads="1"/>
          </p:cNvSpPr>
          <p:nvPr/>
        </p:nvSpPr>
        <p:spPr bwMode="auto">
          <a:xfrm rot="5400000">
            <a:off x="695325" y="1308100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246844" name="AutoShape 60"/>
          <p:cNvSpPr>
            <a:spLocks noChangeArrowheads="1"/>
          </p:cNvSpPr>
          <p:nvPr/>
        </p:nvSpPr>
        <p:spPr bwMode="auto">
          <a:xfrm rot="5400000">
            <a:off x="695325" y="2870200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246845" name="Object 61">
            <a:hlinkClick r:id="" action="ppaction://ole?verb=0"/>
          </p:cNvPr>
          <p:cNvGraphicFramePr>
            <a:graphicFrameLocks/>
          </p:cNvGraphicFramePr>
          <p:nvPr/>
        </p:nvGraphicFramePr>
        <p:xfrm>
          <a:off x="2281238" y="4579938"/>
          <a:ext cx="4584700" cy="6619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4547" name="Equation" r:id="rId8" imgW="5448240" imgH="825480" progId="Equation.DSMT4">
                  <p:embed/>
                </p:oleObj>
              </mc:Choice>
              <mc:Fallback>
                <p:oleObj name="Equation" r:id="rId8" imgW="5448240" imgH="825480" progId="Equation.DSMT4">
                  <p:embed/>
                  <p:pic>
                    <p:nvPicPr>
                      <p:cNvPr id="246845" name="Object 61">
                        <a:hlinkClick r:id="" action="ppaction://ole?verb=0"/>
                      </p:cNvPr>
                      <p:cNvPicPr>
                        <a:picLocks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1238" y="4579938"/>
                        <a:ext cx="4584700" cy="6619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>
                        <a:outerShdw dist="17961" dir="2700000" algn="ctr" rotWithShape="0">
                          <a:srgbClr val="000000"/>
                        </a:outerShdw>
                      </a:effectLst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6846" name="AutoShape 62"/>
          <p:cNvSpPr>
            <a:spLocks noChangeArrowheads="1"/>
          </p:cNvSpPr>
          <p:nvPr/>
        </p:nvSpPr>
        <p:spPr bwMode="auto">
          <a:xfrm rot="5400000">
            <a:off x="695325" y="4832350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246847" name="Oval 63"/>
          <p:cNvSpPr>
            <a:spLocks noChangeArrowheads="1"/>
          </p:cNvSpPr>
          <p:nvPr/>
        </p:nvSpPr>
        <p:spPr bwMode="auto">
          <a:xfrm>
            <a:off x="6305550" y="4648200"/>
            <a:ext cx="723900" cy="495300"/>
          </a:xfrm>
          <a:prstGeom prst="ellipse">
            <a:avLst/>
          </a:prstGeom>
          <a:noFill/>
          <a:ln w="28575">
            <a:solidFill>
              <a:srgbClr val="66FF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5193113"/>
      </p:ext>
    </p:extLst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8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24684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468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8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468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2" presetClass="entr" presetSubtype="8" fill="hold" grpId="0" nodeType="afterEffect">
                                  <p:stCondLst>
                                    <p:cond delay="3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8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6" dur="500"/>
                                        <p:tgtEl>
                                          <p:spTgt spid="24684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468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8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2468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12" presetClass="entr" presetSubtype="8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8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25" dur="500"/>
                                        <p:tgtEl>
                                          <p:spTgt spid="24684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468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8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30" dur="500"/>
                                        <p:tgtEl>
                                          <p:spTgt spid="2468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16" presetClass="entr" presetSubtype="21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8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2468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6842" grpId="0" autoUpdateAnimBg="0"/>
      <p:bldP spid="246843" grpId="0" animBg="1"/>
      <p:bldP spid="246844" grpId="0" animBg="1"/>
      <p:bldP spid="246846" grpId="0" animBg="1"/>
      <p:bldP spid="246847" grpId="0" animBg="1"/>
    </p:bld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810" name="Rectangle 2"/>
          <p:cNvSpPr>
            <a:spLocks noChangeArrowheads="1"/>
          </p:cNvSpPr>
          <p:nvPr/>
        </p:nvSpPr>
        <p:spPr bwMode="auto">
          <a:xfrm>
            <a:off x="742950" y="3848100"/>
            <a:ext cx="7886700" cy="1428750"/>
          </a:xfrm>
          <a:prstGeom prst="rect">
            <a:avLst/>
          </a:prstGeom>
          <a:solidFill>
            <a:schemeClr val="accent4">
              <a:lumMod val="50000"/>
            </a:schemeClr>
          </a:solidFill>
          <a:ln w="6350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en-US"/>
          </a:p>
        </p:txBody>
      </p:sp>
      <p:sp>
        <p:nvSpPr>
          <p:cNvPr id="247811" name="Rectangle 3"/>
          <p:cNvSpPr>
            <a:spLocks noChangeArrowheads="1"/>
          </p:cNvSpPr>
          <p:nvPr/>
        </p:nvSpPr>
        <p:spPr bwMode="auto">
          <a:xfrm>
            <a:off x="3281363" y="2792413"/>
            <a:ext cx="2876550" cy="9604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52388" indent="-52388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.08 </a:t>
            </a:r>
            <a:r>
              <a:rPr lang="en-US" sz="2400" u="sng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+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1.96(.0510)</a:t>
            </a:r>
          </a:p>
          <a:p>
            <a:pPr marL="52388" indent="-52388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.08 </a:t>
            </a:r>
            <a:r>
              <a:rPr lang="en-US" sz="2400" u="sng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+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.10</a:t>
            </a:r>
          </a:p>
        </p:txBody>
      </p:sp>
      <p:graphicFrame>
        <p:nvGraphicFramePr>
          <p:cNvPr id="247812" name="Object 4">
            <a:hlinkClick r:id="" action="ppaction://ole?verb=0"/>
          </p:cNvPr>
          <p:cNvGraphicFramePr>
            <a:graphicFrameLocks/>
          </p:cNvGraphicFramePr>
          <p:nvPr/>
        </p:nvGraphicFramePr>
        <p:xfrm>
          <a:off x="2435225" y="1797050"/>
          <a:ext cx="4281488" cy="885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5569" name="Equation" r:id="rId4" imgW="2273040" imgH="444240" progId="Equation.DSMT4">
                  <p:embed/>
                </p:oleObj>
              </mc:Choice>
              <mc:Fallback>
                <p:oleObj name="Equation" r:id="rId4" imgW="2273040" imgH="444240" progId="Equation.DSMT4">
                  <p:embed/>
                  <p:pic>
                    <p:nvPicPr>
                      <p:cNvPr id="247812" name="Object 4">
                        <a:hlinkClick r:id="" action="ppaction://ole?verb=0"/>
                      </p:cNvPr>
                      <p:cNvPicPr>
                        <a:picLocks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5225" y="1797050"/>
                        <a:ext cx="4281488" cy="885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>
                        <a:outerShdw dist="17961" dir="2700000" algn="ctr" rotWithShape="0">
                          <a:srgbClr val="000000"/>
                        </a:outerShdw>
                      </a:effectLst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7813" name="Rectangle 5"/>
          <p:cNvSpPr>
            <a:spLocks noChangeArrowheads="1"/>
          </p:cNvSpPr>
          <p:nvPr/>
        </p:nvSpPr>
        <p:spPr bwMode="auto">
          <a:xfrm>
            <a:off x="685800" y="206375"/>
            <a:ext cx="7772400" cy="5429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r>
              <a:rPr lang="en-US"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Interval Estimation of </a:t>
            </a:r>
            <a:r>
              <a:rPr lang="en-US" sz="2800" i="1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p</a:t>
            </a:r>
            <a:r>
              <a:rPr lang="en-US" sz="2800" baseline="-250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1</a:t>
            </a:r>
            <a:r>
              <a:rPr lang="en-US"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- </a:t>
            </a:r>
            <a:r>
              <a:rPr lang="en-US" sz="2800" i="1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p</a:t>
            </a:r>
            <a:r>
              <a:rPr lang="en-US" sz="2800" baseline="-250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2</a:t>
            </a:r>
            <a:endParaRPr lang="en-US" sz="2600">
              <a:solidFill>
                <a:srgbClr val="66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Book Antiqua" pitchFamily="18" charset="0"/>
            </a:endParaRPr>
          </a:p>
        </p:txBody>
      </p:sp>
      <p:sp>
        <p:nvSpPr>
          <p:cNvPr id="247865" name="Rectangle 57"/>
          <p:cNvSpPr>
            <a:spLocks noChangeArrowheads="1"/>
          </p:cNvSpPr>
          <p:nvPr/>
        </p:nvSpPr>
        <p:spPr bwMode="auto">
          <a:xfrm>
            <a:off x="857250" y="3924300"/>
            <a:ext cx="7753350" cy="12954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/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    Hence, the 95% confidence interval for the difference</a:t>
            </a:r>
          </a:p>
          <a:p>
            <a:pPr algn="l"/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in before and after awareness of the product is</a:t>
            </a:r>
          </a:p>
          <a:p>
            <a:pPr algn="l"/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-.02 to +.18.</a:t>
            </a:r>
          </a:p>
        </p:txBody>
      </p:sp>
      <p:sp>
        <p:nvSpPr>
          <p:cNvPr id="247866" name="Text Box 58"/>
          <p:cNvSpPr txBox="1">
            <a:spLocks noChangeArrowheads="1"/>
          </p:cNvSpPr>
          <p:nvPr/>
        </p:nvSpPr>
        <p:spPr bwMode="auto">
          <a:xfrm>
            <a:off x="2944813" y="1173163"/>
            <a:ext cx="3216275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For </a:t>
            </a: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  <a:latin typeface="Symbol" pitchFamily="18" charset="2"/>
              </a:rPr>
              <a:t>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= .05, </a:t>
            </a: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z</a:t>
            </a:r>
            <a:r>
              <a:rPr lang="en-US" sz="2400" baseline="-250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.025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= 1.96:</a:t>
            </a:r>
          </a:p>
        </p:txBody>
      </p:sp>
      <p:sp>
        <p:nvSpPr>
          <p:cNvPr id="247867" name="AutoShape 59"/>
          <p:cNvSpPr>
            <a:spLocks noChangeArrowheads="1"/>
          </p:cNvSpPr>
          <p:nvPr/>
        </p:nvSpPr>
        <p:spPr bwMode="auto">
          <a:xfrm rot="5400000">
            <a:off x="1819275" y="1346200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247868" name="AutoShape 60"/>
          <p:cNvSpPr>
            <a:spLocks noChangeArrowheads="1"/>
          </p:cNvSpPr>
          <p:nvPr/>
        </p:nvSpPr>
        <p:spPr bwMode="auto">
          <a:xfrm rot="5400000">
            <a:off x="1819275" y="2165350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247869" name="AutoShape 61"/>
          <p:cNvSpPr>
            <a:spLocks noChangeArrowheads="1"/>
          </p:cNvSpPr>
          <p:nvPr/>
        </p:nvSpPr>
        <p:spPr bwMode="auto">
          <a:xfrm rot="5400000">
            <a:off x="1819275" y="2946400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247870" name="AutoShape 62"/>
          <p:cNvSpPr>
            <a:spLocks noChangeArrowheads="1"/>
          </p:cNvSpPr>
          <p:nvPr/>
        </p:nvSpPr>
        <p:spPr bwMode="auto">
          <a:xfrm rot="5400000">
            <a:off x="447675" y="4508500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4290967"/>
      </p:ext>
    </p:extLst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8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24786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478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8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2" dur="500"/>
                                        <p:tgtEl>
                                          <p:spTgt spid="2478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8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6" dur="500"/>
                                        <p:tgtEl>
                                          <p:spTgt spid="24786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478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8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21" dur="500"/>
                                        <p:tgtEl>
                                          <p:spTgt spid="2478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12" presetClass="entr" presetSubtype="8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8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25" dur="500"/>
                                        <p:tgtEl>
                                          <p:spTgt spid="24786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478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8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30" dur="500"/>
                                        <p:tgtEl>
                                          <p:spTgt spid="2478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12" presetClass="entr" presetSubtype="8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8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34" dur="500"/>
                                        <p:tgtEl>
                                          <p:spTgt spid="24787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478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8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9" dur="500"/>
                                        <p:tgtEl>
                                          <p:spTgt spid="2478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500"/>
                            </p:stCondLst>
                            <p:childTnLst>
                              <p:par>
                                <p:cTn id="41" presetID="23" presetClass="entr" presetSubtype="27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8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2478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2478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7810" grpId="0" animBg="1"/>
      <p:bldP spid="247811" grpId="0" autoUpdateAnimBg="0"/>
      <p:bldP spid="247865" grpId="0" autoUpdateAnimBg="0"/>
      <p:bldP spid="247866" grpId="0" autoUpdateAnimBg="0"/>
      <p:bldP spid="247867" grpId="0" animBg="1"/>
      <p:bldP spid="247868" grpId="0" animBg="1"/>
      <p:bldP spid="247869" grpId="0" animBg="1"/>
      <p:bldP spid="247870" grpId="0" animBg="1"/>
    </p:bld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836" name="Rectangle 4"/>
          <p:cNvSpPr>
            <a:spLocks noChangeArrowheads="1"/>
          </p:cNvSpPr>
          <p:nvPr/>
        </p:nvSpPr>
        <p:spPr bwMode="auto">
          <a:xfrm>
            <a:off x="685800" y="239713"/>
            <a:ext cx="7772400" cy="4524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r>
              <a:rPr lang="en-US"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Hypothesis Tests about </a:t>
            </a:r>
            <a:r>
              <a:rPr lang="en-US" sz="2800" i="1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p</a:t>
            </a:r>
            <a:r>
              <a:rPr lang="en-US" sz="2800" baseline="-250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1</a:t>
            </a:r>
            <a:r>
              <a:rPr lang="en-US"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- </a:t>
            </a:r>
            <a:r>
              <a:rPr lang="en-US" sz="2800" i="1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p</a:t>
            </a:r>
            <a:r>
              <a:rPr lang="en-US" sz="2800" baseline="-250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2</a:t>
            </a:r>
          </a:p>
        </p:txBody>
      </p:sp>
      <p:sp>
        <p:nvSpPr>
          <p:cNvPr id="248837" name="Rectangle 5"/>
          <p:cNvSpPr>
            <a:spLocks noChangeArrowheads="1"/>
          </p:cNvSpPr>
          <p:nvPr/>
        </p:nvSpPr>
        <p:spPr bwMode="auto">
          <a:xfrm>
            <a:off x="687388" y="1106488"/>
            <a:ext cx="7772400" cy="4889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342900" indent="-342900"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Char char="n"/>
            </a:pPr>
            <a:r>
              <a:rPr lang="en-US" sz="24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Hypotheses</a:t>
            </a:r>
            <a:endParaRPr lang="en-US" sz="2400">
              <a:effectLst>
                <a:outerShdw blurRad="38100" dist="38100" dir="2700000" algn="tl">
                  <a:srgbClr val="000000"/>
                </a:outerShdw>
              </a:effectLst>
              <a:latin typeface="Book Antiqua" pitchFamily="18" charset="0"/>
            </a:endParaRPr>
          </a:p>
        </p:txBody>
      </p:sp>
      <p:sp>
        <p:nvSpPr>
          <p:cNvPr id="248839" name="AutoShape 7"/>
          <p:cNvSpPr>
            <a:spLocks noChangeArrowheads="1"/>
          </p:cNvSpPr>
          <p:nvPr/>
        </p:nvSpPr>
        <p:spPr bwMode="auto">
          <a:xfrm rot="5400000">
            <a:off x="428625" y="1270000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248841" name="Text Box 9"/>
          <p:cNvSpPr txBox="1">
            <a:spLocks noChangeArrowheads="1"/>
          </p:cNvSpPr>
          <p:nvPr/>
        </p:nvSpPr>
        <p:spPr bwMode="auto">
          <a:xfrm>
            <a:off x="3609975" y="2681288"/>
            <a:ext cx="2001838" cy="8953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H</a:t>
            </a:r>
            <a:r>
              <a:rPr lang="en-US" sz="2400" baseline="-250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0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:  </a:t>
            </a: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p</a:t>
            </a:r>
            <a:r>
              <a:rPr lang="en-US" sz="2400" baseline="-250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1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- </a:t>
            </a: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p</a:t>
            </a:r>
            <a:r>
              <a:rPr lang="en-US" sz="2400" baseline="-250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2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</a:t>
            </a:r>
            <a:r>
              <a:rPr lang="en-US" sz="2400" u="sng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&lt;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0</a:t>
            </a:r>
          </a:p>
          <a:p>
            <a:pPr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H</a:t>
            </a:r>
            <a:r>
              <a:rPr lang="en-US" sz="2400" baseline="-250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a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:  </a:t>
            </a: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p</a:t>
            </a:r>
            <a:r>
              <a:rPr lang="en-US" sz="2400" baseline="-250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1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- </a:t>
            </a: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p</a:t>
            </a:r>
            <a:r>
              <a:rPr lang="en-US" sz="2400" baseline="-250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2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&gt; 0</a:t>
            </a:r>
          </a:p>
        </p:txBody>
      </p:sp>
      <p:sp>
        <p:nvSpPr>
          <p:cNvPr id="248843" name="Rectangle 11"/>
          <p:cNvSpPr>
            <a:spLocks noChangeArrowheads="1"/>
          </p:cNvSpPr>
          <p:nvPr/>
        </p:nvSpPr>
        <p:spPr bwMode="auto">
          <a:xfrm>
            <a:off x="3530600" y="2722563"/>
            <a:ext cx="2209800" cy="1092200"/>
          </a:xfrm>
          <a:prstGeom prst="rect">
            <a:avLst/>
          </a:prstGeom>
          <a:solidFill>
            <a:srgbClr val="6CA52D"/>
          </a:solidFill>
          <a:ln w="6350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en-US"/>
          </a:p>
        </p:txBody>
      </p:sp>
      <p:sp>
        <p:nvSpPr>
          <p:cNvPr id="248844" name="Rectangle 12"/>
          <p:cNvSpPr>
            <a:spLocks noChangeArrowheads="1"/>
          </p:cNvSpPr>
          <p:nvPr/>
        </p:nvSpPr>
        <p:spPr bwMode="auto">
          <a:xfrm>
            <a:off x="5849938" y="2717800"/>
            <a:ext cx="2228850" cy="1092200"/>
          </a:xfrm>
          <a:prstGeom prst="rect">
            <a:avLst/>
          </a:prstGeom>
          <a:solidFill>
            <a:srgbClr val="6CA52D"/>
          </a:solidFill>
          <a:ln w="6350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en-US"/>
          </a:p>
        </p:txBody>
      </p:sp>
      <p:sp>
        <p:nvSpPr>
          <p:cNvPr id="248845" name="Rectangle 13"/>
          <p:cNvSpPr>
            <a:spLocks noChangeArrowheads="1"/>
          </p:cNvSpPr>
          <p:nvPr/>
        </p:nvSpPr>
        <p:spPr bwMode="auto">
          <a:xfrm>
            <a:off x="1222375" y="2722563"/>
            <a:ext cx="2209800" cy="1092200"/>
          </a:xfrm>
          <a:prstGeom prst="rect">
            <a:avLst/>
          </a:prstGeom>
          <a:solidFill>
            <a:srgbClr val="6CA52D"/>
          </a:solidFill>
          <a:ln w="6350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en-US"/>
          </a:p>
        </p:txBody>
      </p:sp>
      <p:sp>
        <p:nvSpPr>
          <p:cNvPr id="248846" name="AutoShape 14"/>
          <p:cNvSpPr>
            <a:spLocks noChangeArrowheads="1"/>
          </p:cNvSpPr>
          <p:nvPr/>
        </p:nvSpPr>
        <p:spPr bwMode="auto">
          <a:xfrm rot="5400000">
            <a:off x="733425" y="3175000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248847" name="Object 15"/>
          <p:cNvGraphicFramePr>
            <a:graphicFrameLocks noChangeAspect="1"/>
          </p:cNvGraphicFramePr>
          <p:nvPr/>
        </p:nvGraphicFramePr>
        <p:xfrm>
          <a:off x="6043613" y="3305175"/>
          <a:ext cx="1836737" cy="398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6593" name="Equation" r:id="rId4" imgW="2222280" imgH="419040" progId="Equation.DSMT4">
                  <p:embed/>
                </p:oleObj>
              </mc:Choice>
              <mc:Fallback>
                <p:oleObj name="Equation" r:id="rId4" imgW="2222280" imgH="419040" progId="Equation.DSMT4">
                  <p:embed/>
                  <p:pic>
                    <p:nvPicPr>
                      <p:cNvPr id="248847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43613" y="3305175"/>
                        <a:ext cx="1836737" cy="398463"/>
                      </a:xfrm>
                      <a:prstGeom prst="rect">
                        <a:avLst/>
                      </a:prstGeom>
                      <a:noFill/>
                      <a:effectLst>
                        <a:outerShdw dist="17961" dir="2700000" algn="ctr" rotWithShape="0">
                          <a:schemeClr val="bg2"/>
                        </a:outerShdw>
                      </a:effectLst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8848" name="Object 16"/>
          <p:cNvGraphicFramePr>
            <a:graphicFrameLocks noChangeAspect="1"/>
          </p:cNvGraphicFramePr>
          <p:nvPr/>
        </p:nvGraphicFramePr>
        <p:xfrm>
          <a:off x="6045200" y="2828925"/>
          <a:ext cx="1836738" cy="398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6594" name="Equation" r:id="rId6" imgW="2222280" imgH="419040" progId="Equation.DSMT4">
                  <p:embed/>
                </p:oleObj>
              </mc:Choice>
              <mc:Fallback>
                <p:oleObj name="Equation" r:id="rId6" imgW="2222280" imgH="419040" progId="Equation.DSMT4">
                  <p:embed/>
                  <p:pic>
                    <p:nvPicPr>
                      <p:cNvPr id="248848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45200" y="2828925"/>
                        <a:ext cx="1836738" cy="398463"/>
                      </a:xfrm>
                      <a:prstGeom prst="rect">
                        <a:avLst/>
                      </a:prstGeom>
                      <a:noFill/>
                      <a:effectLst>
                        <a:outerShdw dist="17961" dir="2700000" algn="ctr" rotWithShape="0">
                          <a:schemeClr val="bg2"/>
                        </a:outerShdw>
                      </a:effectLst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8849" name="Object 17"/>
          <p:cNvGraphicFramePr>
            <a:graphicFrameLocks noChangeAspect="1"/>
          </p:cNvGraphicFramePr>
          <p:nvPr/>
        </p:nvGraphicFramePr>
        <p:xfrm>
          <a:off x="3700463" y="2828925"/>
          <a:ext cx="1835150" cy="398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6595" name="Equation" r:id="rId8" imgW="2222280" imgH="419040" progId="Equation.DSMT4">
                  <p:embed/>
                </p:oleObj>
              </mc:Choice>
              <mc:Fallback>
                <p:oleObj name="Equation" r:id="rId8" imgW="2222280" imgH="419040" progId="Equation.DSMT4">
                  <p:embed/>
                  <p:pic>
                    <p:nvPicPr>
                      <p:cNvPr id="248849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00463" y="2828925"/>
                        <a:ext cx="1835150" cy="398463"/>
                      </a:xfrm>
                      <a:prstGeom prst="rect">
                        <a:avLst/>
                      </a:prstGeom>
                      <a:noFill/>
                      <a:effectLst>
                        <a:outerShdw dist="17961" dir="2700000" algn="ctr" rotWithShape="0">
                          <a:schemeClr val="bg2"/>
                        </a:outerShdw>
                      </a:effectLst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8850" name="Object 18"/>
          <p:cNvGraphicFramePr>
            <a:graphicFrameLocks noChangeAspect="1"/>
          </p:cNvGraphicFramePr>
          <p:nvPr/>
        </p:nvGraphicFramePr>
        <p:xfrm>
          <a:off x="3705225" y="3305175"/>
          <a:ext cx="1825625" cy="398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6596" name="Equation" r:id="rId10" imgW="2209680" imgH="419040" progId="Equation.DSMT4">
                  <p:embed/>
                </p:oleObj>
              </mc:Choice>
              <mc:Fallback>
                <p:oleObj name="Equation" r:id="rId10" imgW="2209680" imgH="419040" progId="Equation.DSMT4">
                  <p:embed/>
                  <p:pic>
                    <p:nvPicPr>
                      <p:cNvPr id="24885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05225" y="3305175"/>
                        <a:ext cx="1825625" cy="398463"/>
                      </a:xfrm>
                      <a:prstGeom prst="rect">
                        <a:avLst/>
                      </a:prstGeom>
                      <a:noFill/>
                      <a:effectLst>
                        <a:outerShdw dist="17961" dir="2700000" algn="ctr" rotWithShape="0">
                          <a:schemeClr val="bg2"/>
                        </a:outerShdw>
                      </a:effectLst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8851" name="Object 19"/>
          <p:cNvGraphicFramePr>
            <a:graphicFrameLocks noChangeAspect="1"/>
          </p:cNvGraphicFramePr>
          <p:nvPr/>
        </p:nvGraphicFramePr>
        <p:xfrm>
          <a:off x="1376363" y="2828925"/>
          <a:ext cx="1836737" cy="398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6597" name="Equation" r:id="rId12" imgW="2222280" imgH="419040" progId="Equation.DSMT4">
                  <p:embed/>
                </p:oleObj>
              </mc:Choice>
              <mc:Fallback>
                <p:oleObj name="Equation" r:id="rId12" imgW="2222280" imgH="419040" progId="Equation.DSMT4">
                  <p:embed/>
                  <p:pic>
                    <p:nvPicPr>
                      <p:cNvPr id="248851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6363" y="2828925"/>
                        <a:ext cx="1836737" cy="398463"/>
                      </a:xfrm>
                      <a:prstGeom prst="rect">
                        <a:avLst/>
                      </a:prstGeom>
                      <a:noFill/>
                      <a:effectLst>
                        <a:outerShdw dist="17961" dir="2700000" algn="ctr" rotWithShape="0">
                          <a:schemeClr val="bg2"/>
                        </a:outerShdw>
                      </a:effectLst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8852" name="Object 20"/>
          <p:cNvGraphicFramePr>
            <a:graphicFrameLocks noChangeAspect="1"/>
          </p:cNvGraphicFramePr>
          <p:nvPr/>
        </p:nvGraphicFramePr>
        <p:xfrm>
          <a:off x="1401763" y="3305175"/>
          <a:ext cx="1825625" cy="398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6598" name="Equation" r:id="rId14" imgW="2209680" imgH="419040" progId="Equation.DSMT4">
                  <p:embed/>
                </p:oleObj>
              </mc:Choice>
              <mc:Fallback>
                <p:oleObj name="Equation" r:id="rId14" imgW="2209680" imgH="419040" progId="Equation.DSMT4">
                  <p:embed/>
                  <p:pic>
                    <p:nvPicPr>
                      <p:cNvPr id="248852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01763" y="3305175"/>
                        <a:ext cx="1825625" cy="398463"/>
                      </a:xfrm>
                      <a:prstGeom prst="rect">
                        <a:avLst/>
                      </a:prstGeom>
                      <a:noFill/>
                      <a:effectLst>
                        <a:outerShdw dist="17961" dir="2700000" algn="ctr" rotWithShape="0">
                          <a:schemeClr val="bg2"/>
                        </a:outerShdw>
                      </a:effectLst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8853" name="AutoShape 21"/>
          <p:cNvSpPr>
            <a:spLocks noChangeArrowheads="1"/>
          </p:cNvSpPr>
          <p:nvPr/>
        </p:nvSpPr>
        <p:spPr bwMode="auto">
          <a:xfrm rot="16200000" flipH="1">
            <a:off x="8201025" y="3155950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248854" name="AutoShape 22"/>
          <p:cNvSpPr>
            <a:spLocks noChangeArrowheads="1"/>
          </p:cNvSpPr>
          <p:nvPr/>
        </p:nvSpPr>
        <p:spPr bwMode="auto">
          <a:xfrm rot="10800000" flipH="1">
            <a:off x="4543425" y="2489200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248855" name="Text Box 23"/>
          <p:cNvSpPr txBox="1">
            <a:spLocks noChangeArrowheads="1"/>
          </p:cNvSpPr>
          <p:nvPr/>
        </p:nvSpPr>
        <p:spPr bwMode="auto">
          <a:xfrm>
            <a:off x="1517650" y="3862388"/>
            <a:ext cx="158115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Left-tailed</a:t>
            </a:r>
          </a:p>
        </p:txBody>
      </p:sp>
      <p:sp>
        <p:nvSpPr>
          <p:cNvPr id="248856" name="Text Box 24"/>
          <p:cNvSpPr txBox="1">
            <a:spLocks noChangeArrowheads="1"/>
          </p:cNvSpPr>
          <p:nvPr/>
        </p:nvSpPr>
        <p:spPr bwMode="auto">
          <a:xfrm>
            <a:off x="3776663" y="3862388"/>
            <a:ext cx="1787525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Right-tailed</a:t>
            </a:r>
          </a:p>
        </p:txBody>
      </p:sp>
      <p:sp>
        <p:nvSpPr>
          <p:cNvPr id="248857" name="Text Box 25"/>
          <p:cNvSpPr txBox="1">
            <a:spLocks noChangeArrowheads="1"/>
          </p:cNvSpPr>
          <p:nvPr/>
        </p:nvSpPr>
        <p:spPr bwMode="auto">
          <a:xfrm>
            <a:off x="6184900" y="3862388"/>
            <a:ext cx="1655763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Two-tailed</a:t>
            </a:r>
          </a:p>
        </p:txBody>
      </p:sp>
      <p:sp>
        <p:nvSpPr>
          <p:cNvPr id="248858" name="Text Box 26"/>
          <p:cNvSpPr txBox="1">
            <a:spLocks noChangeArrowheads="1"/>
          </p:cNvSpPr>
          <p:nvPr/>
        </p:nvSpPr>
        <p:spPr bwMode="auto">
          <a:xfrm>
            <a:off x="1120775" y="1576388"/>
            <a:ext cx="7546975" cy="8223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/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We focus on tests involving no difference between</a:t>
            </a:r>
          </a:p>
          <a:p>
            <a:pPr algn="l"/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the two population proportions (i.e. </a:t>
            </a: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p</a:t>
            </a:r>
            <a:r>
              <a:rPr lang="en-US" sz="2400" baseline="-250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1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= </a:t>
            </a: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p</a:t>
            </a:r>
            <a:r>
              <a:rPr lang="en-US" sz="2400" baseline="-250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2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4023233111"/>
      </p:ext>
    </p:extLst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88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24883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488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88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2" dur="500"/>
                                        <p:tgtEl>
                                          <p:spTgt spid="2488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3" presetClass="entr" presetSubtype="1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88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2488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000"/>
                            </p:stCondLst>
                            <p:childTnLst>
                              <p:par>
                                <p:cTn id="18" presetID="1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88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20" dur="500"/>
                                        <p:tgtEl>
                                          <p:spTgt spid="24884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488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88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2488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12" presetClass="entr" presetSubtype="1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88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29" dur="500"/>
                                        <p:tgtEl>
                                          <p:spTgt spid="2488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2000"/>
                            </p:stCondLst>
                            <p:childTnLst>
                              <p:par>
                                <p:cTn id="31" presetID="1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88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33" dur="500"/>
                                        <p:tgtEl>
                                          <p:spTgt spid="2488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500"/>
                            </p:stCondLst>
                            <p:childTnLst>
                              <p:par>
                                <p:cTn id="35" presetID="12" presetClass="entr" presetSubtype="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88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37" dur="500"/>
                                        <p:tgtEl>
                                          <p:spTgt spid="2488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4000"/>
                            </p:stCondLst>
                            <p:childTnLst>
                              <p:par>
                                <p:cTn id="39" presetID="12" presetClass="entr" presetSubtype="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88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41" dur="500"/>
                                        <p:tgtEl>
                                          <p:spTgt spid="24885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488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88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6" dur="500"/>
                                        <p:tgtEl>
                                          <p:spTgt spid="2488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500"/>
                            </p:stCondLst>
                            <p:childTnLst>
                              <p:par>
                                <p:cTn id="48" presetID="23" presetClass="entr" presetSubtype="27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88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2488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2488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2000"/>
                            </p:stCondLst>
                            <p:childTnLst>
                              <p:par>
                                <p:cTn id="53" presetID="1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88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55" dur="500"/>
                                        <p:tgtEl>
                                          <p:spTgt spid="2488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2500"/>
                            </p:stCondLst>
                            <p:childTnLst>
                              <p:par>
                                <p:cTn id="57" presetID="1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88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59" dur="500"/>
                                        <p:tgtEl>
                                          <p:spTgt spid="2488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3000"/>
                            </p:stCondLst>
                            <p:childTnLst>
                              <p:par>
                                <p:cTn id="61" presetID="12" presetClass="entr" presetSubtype="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88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63" dur="500"/>
                                        <p:tgtEl>
                                          <p:spTgt spid="2488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4500"/>
                            </p:stCondLst>
                            <p:childTnLst>
                              <p:par>
                                <p:cTn id="65" presetID="12" presetClass="entr" presetSubtype="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88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67" dur="500"/>
                                        <p:tgtEl>
                                          <p:spTgt spid="24885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488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88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2" dur="500"/>
                                        <p:tgtEl>
                                          <p:spTgt spid="2488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500"/>
                            </p:stCondLst>
                            <p:childTnLst>
                              <p:par>
                                <p:cTn id="74" presetID="12" presetClass="entr" presetSubtype="1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88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76" dur="500"/>
                                        <p:tgtEl>
                                          <p:spTgt spid="2488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2000"/>
                            </p:stCondLst>
                            <p:childTnLst>
                              <p:par>
                                <p:cTn id="78" presetID="1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88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80" dur="500"/>
                                        <p:tgtEl>
                                          <p:spTgt spid="2488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2500"/>
                            </p:stCondLst>
                            <p:childTnLst>
                              <p:par>
                                <p:cTn id="82" presetID="12" presetClass="entr" presetSubtype="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88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84" dur="500"/>
                                        <p:tgtEl>
                                          <p:spTgt spid="2488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8837" grpId="0" autoUpdateAnimBg="0"/>
      <p:bldP spid="248839" grpId="0" animBg="1"/>
      <p:bldP spid="248841" grpId="0" autoUpdateAnimBg="0"/>
      <p:bldP spid="248843" grpId="0" animBg="1"/>
      <p:bldP spid="248844" grpId="0" animBg="1"/>
      <p:bldP spid="248845" grpId="0" animBg="1"/>
      <p:bldP spid="248846" grpId="0" animBg="1"/>
      <p:bldP spid="248853" grpId="0" animBg="1"/>
      <p:bldP spid="248854" grpId="0" animBg="1"/>
      <p:bldP spid="248855" grpId="0" autoUpdateAnimBg="0"/>
      <p:bldP spid="248856" grpId="0" autoUpdateAnimBg="0"/>
      <p:bldP spid="248857" grpId="0" autoUpdateAnimBg="0"/>
      <p:bldP spid="248858" grpId="0" autoUpdateAnimBg="0"/>
    </p:bld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1484" name="Rectangle 12"/>
          <p:cNvSpPr>
            <a:spLocks noChangeArrowheads="1"/>
          </p:cNvSpPr>
          <p:nvPr/>
        </p:nvSpPr>
        <p:spPr bwMode="auto">
          <a:xfrm>
            <a:off x="2743200" y="1771650"/>
            <a:ext cx="3714750" cy="1390650"/>
          </a:xfrm>
          <a:prstGeom prst="rect">
            <a:avLst/>
          </a:prstGeom>
          <a:solidFill>
            <a:srgbClr val="6CA52D"/>
          </a:solidFill>
          <a:ln w="6350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en-US"/>
          </a:p>
        </p:txBody>
      </p:sp>
      <p:sp>
        <p:nvSpPr>
          <p:cNvPr id="361478" name="Rectangle 6"/>
          <p:cNvSpPr>
            <a:spLocks noChangeArrowheads="1"/>
          </p:cNvSpPr>
          <p:nvPr/>
        </p:nvSpPr>
        <p:spPr bwMode="auto">
          <a:xfrm>
            <a:off x="685800" y="239713"/>
            <a:ext cx="7772400" cy="4524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r>
              <a:rPr lang="en-US"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Hypothesis Tests about </a:t>
            </a:r>
            <a:r>
              <a:rPr lang="en-US" sz="2800" i="1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p</a:t>
            </a:r>
            <a:r>
              <a:rPr lang="en-US" sz="2800" baseline="-250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1</a:t>
            </a:r>
            <a:r>
              <a:rPr lang="en-US"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- </a:t>
            </a:r>
            <a:r>
              <a:rPr lang="en-US" sz="2800" i="1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p</a:t>
            </a:r>
            <a:r>
              <a:rPr lang="en-US" sz="2800" baseline="-250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2</a:t>
            </a:r>
          </a:p>
        </p:txBody>
      </p:sp>
      <p:sp>
        <p:nvSpPr>
          <p:cNvPr id="361480" name="AutoShape 8"/>
          <p:cNvSpPr>
            <a:spLocks noChangeArrowheads="1"/>
          </p:cNvSpPr>
          <p:nvPr/>
        </p:nvSpPr>
        <p:spPr bwMode="auto">
          <a:xfrm rot="5400000">
            <a:off x="447675" y="1250950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361495" name="Group 23"/>
          <p:cNvGrpSpPr>
            <a:grpSpLocks/>
          </p:cNvGrpSpPr>
          <p:nvPr/>
        </p:nvGrpSpPr>
        <p:grpSpPr bwMode="auto">
          <a:xfrm>
            <a:off x="669925" y="1138238"/>
            <a:ext cx="6242050" cy="461962"/>
            <a:chOff x="422" y="717"/>
            <a:chExt cx="3932" cy="291"/>
          </a:xfrm>
        </p:grpSpPr>
        <p:graphicFrame>
          <p:nvGraphicFramePr>
            <p:cNvPr id="361479" name="Object 7">
              <a:hlinkClick r:id="" action="ppaction://ole?verb=0"/>
            </p:cNvPr>
            <p:cNvGraphicFramePr>
              <a:graphicFrameLocks/>
            </p:cNvGraphicFramePr>
            <p:nvPr/>
          </p:nvGraphicFramePr>
          <p:xfrm>
            <a:off x="2229" y="725"/>
            <a:ext cx="565" cy="28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67617" name="Equation" r:id="rId4" imgW="482400" imgH="215640" progId="Equation.DSMT4">
                    <p:embed/>
                  </p:oleObj>
                </mc:Choice>
                <mc:Fallback>
                  <p:oleObj name="Equation" r:id="rId4" imgW="482400" imgH="215640" progId="Equation.DSMT4">
                    <p:embed/>
                    <p:pic>
                      <p:nvPicPr>
                        <p:cNvPr id="361479" name="Object 7">
                          <a:hlinkClick r:id="" action="ppaction://ole?verb=0"/>
                        </p:cNvPr>
                        <p:cNvPicPr>
                          <a:picLocks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229" y="725"/>
                          <a:ext cx="565" cy="283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>
                          <a:outerShdw dist="17961" dir="2700000" algn="ctr" rotWithShape="0">
                            <a:srgbClr val="000000"/>
                          </a:outerShdw>
                        </a:effectLst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12700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361481" name="Text Box 9"/>
            <p:cNvSpPr txBox="1">
              <a:spLocks noChangeArrowheads="1"/>
            </p:cNvSpPr>
            <p:nvPr/>
          </p:nvSpPr>
          <p:spPr bwMode="auto">
            <a:xfrm>
              <a:off x="422" y="717"/>
              <a:ext cx="3932" cy="28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>
                <a:buFont typeface="Wingdings" pitchFamily="2" charset="2"/>
                <a:buChar char="n"/>
              </a:pPr>
              <a:r>
                <a:rPr lang="en-US" sz="2400">
                  <a:solidFill>
                    <a:srgbClr val="66FF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Book Antiqua" pitchFamily="18" charset="0"/>
                </a:rPr>
                <a:t>  Standard Error of             when </a:t>
              </a:r>
              <a:r>
                <a:rPr lang="en-US" sz="2400" i="1">
                  <a:solidFill>
                    <a:srgbClr val="66FF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Book Antiqua" pitchFamily="18" charset="0"/>
                </a:rPr>
                <a:t>p</a:t>
              </a:r>
              <a:r>
                <a:rPr lang="en-US" sz="2400" baseline="-25000">
                  <a:solidFill>
                    <a:srgbClr val="66FF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Book Antiqua" pitchFamily="18" charset="0"/>
                </a:rPr>
                <a:t>1</a:t>
              </a:r>
              <a:r>
                <a:rPr lang="en-US" sz="2400">
                  <a:solidFill>
                    <a:srgbClr val="66FF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Book Antiqua" pitchFamily="18" charset="0"/>
                </a:rPr>
                <a:t> = </a:t>
              </a:r>
              <a:r>
                <a:rPr lang="en-US" sz="2400" i="1">
                  <a:solidFill>
                    <a:srgbClr val="66FF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Book Antiqua" pitchFamily="18" charset="0"/>
                </a:rPr>
                <a:t>p</a:t>
              </a:r>
              <a:r>
                <a:rPr lang="en-US" sz="2400" baseline="-25000">
                  <a:solidFill>
                    <a:srgbClr val="66FF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Book Antiqua" pitchFamily="18" charset="0"/>
                </a:rPr>
                <a:t>2</a:t>
              </a:r>
              <a:r>
                <a:rPr lang="en-US" sz="2400">
                  <a:solidFill>
                    <a:srgbClr val="66FF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Book Antiqua" pitchFamily="18" charset="0"/>
                </a:rPr>
                <a:t> = </a:t>
              </a:r>
              <a:r>
                <a:rPr lang="en-US" sz="2400" i="1">
                  <a:solidFill>
                    <a:srgbClr val="66FF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Book Antiqua" pitchFamily="18" charset="0"/>
                </a:rPr>
                <a:t>p</a:t>
              </a:r>
              <a:r>
                <a:rPr lang="en-US" sz="2400">
                  <a:solidFill>
                    <a:srgbClr val="66FF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Book Antiqua" pitchFamily="18" charset="0"/>
                </a:rPr>
                <a:t>  </a:t>
              </a:r>
            </a:p>
          </p:txBody>
        </p:sp>
      </p:grpSp>
      <p:graphicFrame>
        <p:nvGraphicFramePr>
          <p:cNvPr id="361483" name="Object 11">
            <a:hlinkClick r:id="" action="ppaction://ole?verb=0"/>
          </p:cNvPr>
          <p:cNvGraphicFramePr>
            <a:graphicFrameLocks/>
          </p:cNvGraphicFramePr>
          <p:nvPr/>
        </p:nvGraphicFramePr>
        <p:xfrm>
          <a:off x="2982913" y="1924050"/>
          <a:ext cx="3251200" cy="1096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7618" name="Equation" r:id="rId6" imgW="1803240" imgH="533160" progId="Equation.DSMT4">
                  <p:embed/>
                </p:oleObj>
              </mc:Choice>
              <mc:Fallback>
                <p:oleObj name="Equation" r:id="rId6" imgW="1803240" imgH="533160" progId="Equation.DSMT4">
                  <p:embed/>
                  <p:pic>
                    <p:nvPicPr>
                      <p:cNvPr id="361483" name="Object 11">
                        <a:hlinkClick r:id="" action="ppaction://ole?verb=0"/>
                      </p:cNvPr>
                      <p:cNvPicPr>
                        <a:picLocks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82913" y="1924050"/>
                        <a:ext cx="3251200" cy="10969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>
                        <a:outerShdw dist="17961" dir="2700000" algn="ctr" rotWithShape="0">
                          <a:srgbClr val="000000"/>
                        </a:outerShdw>
                      </a:effectLst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61486" name="Rectangle 14"/>
          <p:cNvSpPr>
            <a:spLocks noChangeArrowheads="1"/>
          </p:cNvSpPr>
          <p:nvPr/>
        </p:nvSpPr>
        <p:spPr bwMode="auto">
          <a:xfrm>
            <a:off x="3295650" y="4057650"/>
            <a:ext cx="2609850" cy="1276350"/>
          </a:xfrm>
          <a:prstGeom prst="rect">
            <a:avLst/>
          </a:prstGeom>
          <a:solidFill>
            <a:srgbClr val="6CA52D"/>
          </a:solidFill>
          <a:ln w="6350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361487" name="Object 15">
            <a:hlinkClick r:id="" action="ppaction://ole?verb=0"/>
          </p:cNvPr>
          <p:cNvGraphicFramePr>
            <a:graphicFrameLocks/>
          </p:cNvGraphicFramePr>
          <p:nvPr/>
        </p:nvGraphicFramePr>
        <p:xfrm>
          <a:off x="3500438" y="4251325"/>
          <a:ext cx="2176462" cy="884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7619" name="Equation" r:id="rId8" imgW="2273040" imgH="901440" progId="Equation.DSMT4">
                  <p:embed/>
                </p:oleObj>
              </mc:Choice>
              <mc:Fallback>
                <p:oleObj name="Equation" r:id="rId8" imgW="2273040" imgH="901440" progId="Equation.DSMT4">
                  <p:embed/>
                  <p:pic>
                    <p:nvPicPr>
                      <p:cNvPr id="361487" name="Object 15">
                        <a:hlinkClick r:id="" action="ppaction://ole?verb=0"/>
                      </p:cNvPr>
                      <p:cNvPicPr>
                        <a:picLocks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00438" y="4251325"/>
                        <a:ext cx="2176462" cy="8842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>
                        <a:outerShdw dist="17961" dir="2700000" algn="ctr" rotWithShape="0">
                          <a:srgbClr val="000000"/>
                        </a:outerShdw>
                      </a:effectLst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61488" name="AutoShape 16"/>
          <p:cNvSpPr>
            <a:spLocks noChangeArrowheads="1"/>
          </p:cNvSpPr>
          <p:nvPr/>
        </p:nvSpPr>
        <p:spPr bwMode="auto">
          <a:xfrm rot="5400000">
            <a:off x="441325" y="3568700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361493" name="Text Box 21"/>
          <p:cNvSpPr txBox="1">
            <a:spLocks noChangeArrowheads="1"/>
          </p:cNvSpPr>
          <p:nvPr/>
        </p:nvSpPr>
        <p:spPr bwMode="auto">
          <a:xfrm>
            <a:off x="669925" y="3449638"/>
            <a:ext cx="5781675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buFont typeface="Wingdings" pitchFamily="2" charset="2"/>
              <a:buChar char="n"/>
            </a:pPr>
            <a:r>
              <a:rPr lang="en-US" sz="24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 Pooled Estimator of </a:t>
            </a:r>
            <a:r>
              <a:rPr lang="en-US" sz="2400" i="1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p</a:t>
            </a:r>
            <a:r>
              <a:rPr lang="en-US" sz="24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when </a:t>
            </a:r>
            <a:r>
              <a:rPr lang="en-US" sz="2400" i="1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p</a:t>
            </a:r>
            <a:r>
              <a:rPr lang="en-US" sz="2400" baseline="-250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1</a:t>
            </a:r>
            <a:r>
              <a:rPr lang="en-US" sz="24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= </a:t>
            </a:r>
            <a:r>
              <a:rPr lang="en-US" sz="2400" i="1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p</a:t>
            </a:r>
            <a:r>
              <a:rPr lang="en-US" sz="2400" baseline="-250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2</a:t>
            </a:r>
            <a:r>
              <a:rPr lang="en-US" sz="24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= </a:t>
            </a:r>
            <a:r>
              <a:rPr lang="en-US" sz="2400" i="1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p</a:t>
            </a:r>
            <a:r>
              <a:rPr lang="en-US" sz="24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732551138"/>
      </p:ext>
    </p:extLst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14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36148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614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14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614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9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14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3614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3000"/>
                            </p:stCondLst>
                            <p:childTnLst>
                              <p:par>
                                <p:cTn id="18" presetID="23" presetClass="entr" presetSubtype="272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14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614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6148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4500"/>
                            </p:stCondLst>
                            <p:childTnLst>
                              <p:par>
                                <p:cTn id="23" presetID="12" presetClass="entr" presetSubtype="8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14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25" dur="500"/>
                                        <p:tgtEl>
                                          <p:spTgt spid="36148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614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14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3614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9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14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3614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3000"/>
                            </p:stCondLst>
                            <p:childTnLst>
                              <p:par>
                                <p:cTn id="36" presetID="23" presetClass="entr" presetSubtype="272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14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36148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36148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1484" grpId="0" animBg="1"/>
      <p:bldP spid="361480" grpId="0" animBg="1"/>
      <p:bldP spid="361486" grpId="0" animBg="1"/>
      <p:bldP spid="361488" grpId="0" animBg="1"/>
      <p:bldP spid="361493" grpId="0" autoUpdateAnimBg="0"/>
    </p:bld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2498" name="Rectangle 2"/>
          <p:cNvSpPr>
            <a:spLocks noChangeArrowheads="1"/>
          </p:cNvSpPr>
          <p:nvPr/>
        </p:nvSpPr>
        <p:spPr bwMode="auto">
          <a:xfrm>
            <a:off x="685800" y="239713"/>
            <a:ext cx="7772400" cy="4524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r>
              <a:rPr lang="en-US"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Hypothesis Tests about </a:t>
            </a:r>
            <a:r>
              <a:rPr lang="en-US" sz="2800" i="1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p</a:t>
            </a:r>
            <a:r>
              <a:rPr lang="en-US" sz="2800" baseline="-250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1</a:t>
            </a:r>
            <a:r>
              <a:rPr lang="en-US"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- </a:t>
            </a:r>
            <a:r>
              <a:rPr lang="en-US" sz="2800" i="1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p</a:t>
            </a:r>
            <a:r>
              <a:rPr lang="en-US" sz="2800" baseline="-250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2</a:t>
            </a:r>
          </a:p>
        </p:txBody>
      </p:sp>
      <p:sp>
        <p:nvSpPr>
          <p:cNvPr id="362499" name="Rectangle 3"/>
          <p:cNvSpPr>
            <a:spLocks noChangeArrowheads="1"/>
          </p:cNvSpPr>
          <p:nvPr/>
        </p:nvSpPr>
        <p:spPr bwMode="auto">
          <a:xfrm>
            <a:off x="2686050" y="1695450"/>
            <a:ext cx="3790950" cy="1733550"/>
          </a:xfrm>
          <a:prstGeom prst="rect">
            <a:avLst/>
          </a:prstGeom>
          <a:solidFill>
            <a:srgbClr val="6CA52D"/>
          </a:solidFill>
          <a:ln w="6350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362500" name="Object 4">
            <a:hlinkClick r:id="" action="ppaction://ole?verb=0"/>
          </p:cNvPr>
          <p:cNvGraphicFramePr>
            <a:graphicFrameLocks/>
          </p:cNvGraphicFramePr>
          <p:nvPr/>
        </p:nvGraphicFramePr>
        <p:xfrm>
          <a:off x="2924175" y="1892300"/>
          <a:ext cx="3286125" cy="1327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8641" name="Equation" r:id="rId4" imgW="3530520" imgH="1562040" progId="Equation.DSMT4">
                  <p:embed/>
                </p:oleObj>
              </mc:Choice>
              <mc:Fallback>
                <p:oleObj name="Equation" r:id="rId4" imgW="3530520" imgH="1562040" progId="Equation.DSMT4">
                  <p:embed/>
                  <p:pic>
                    <p:nvPicPr>
                      <p:cNvPr id="362500" name="Object 4">
                        <a:hlinkClick r:id="" action="ppaction://ole?verb=0"/>
                      </p:cNvPr>
                      <p:cNvPicPr>
                        <a:picLocks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24175" y="1892300"/>
                        <a:ext cx="3286125" cy="1327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>
                        <a:outerShdw dist="17961" dir="2700000" algn="ctr" rotWithShape="0">
                          <a:srgbClr val="000000"/>
                        </a:outerShdw>
                      </a:effectLst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62501" name="AutoShape 5"/>
          <p:cNvSpPr>
            <a:spLocks noChangeArrowheads="1"/>
          </p:cNvSpPr>
          <p:nvPr/>
        </p:nvSpPr>
        <p:spPr bwMode="auto">
          <a:xfrm rot="5400000">
            <a:off x="447675" y="1250950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362502" name="Text Box 6"/>
          <p:cNvSpPr txBox="1">
            <a:spLocks noChangeArrowheads="1"/>
          </p:cNvSpPr>
          <p:nvPr/>
        </p:nvSpPr>
        <p:spPr bwMode="auto">
          <a:xfrm>
            <a:off x="669925" y="1138238"/>
            <a:ext cx="2255838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buFont typeface="Wingdings" pitchFamily="2" charset="2"/>
              <a:buChar char="n"/>
            </a:pPr>
            <a:r>
              <a:rPr lang="en-US" sz="24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 Test Statistic</a:t>
            </a:r>
          </a:p>
        </p:txBody>
      </p:sp>
    </p:spTree>
    <p:extLst>
      <p:ext uri="{BB962C8B-B14F-4D97-AF65-F5344CB8AC3E}">
        <p14:creationId xmlns:p14="http://schemas.microsoft.com/office/powerpoint/2010/main" val="3970047872"/>
      </p:ext>
    </p:extLst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25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36250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625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25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2" dur="500"/>
                                        <p:tgtEl>
                                          <p:spTgt spid="3625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9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24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3624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3000"/>
                            </p:stCondLst>
                            <p:childTnLst>
                              <p:par>
                                <p:cTn id="18" presetID="23" presetClass="entr" presetSubtype="272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25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625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625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2499" grpId="0" animBg="1"/>
      <p:bldP spid="362501" grpId="0" animBg="1"/>
      <p:bldP spid="362502" grpId="0" autoUpdateAnimBg="0"/>
    </p:bld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882" name="Rectangle 2"/>
          <p:cNvSpPr>
            <a:spLocks noChangeArrowheads="1"/>
          </p:cNvSpPr>
          <p:nvPr/>
        </p:nvSpPr>
        <p:spPr bwMode="auto">
          <a:xfrm>
            <a:off x="1120775" y="1547813"/>
            <a:ext cx="7413625" cy="1225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342900" indent="-342900"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 sz="240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	 </a:t>
            </a: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Can we conclude, using a .05 level of significance,</a:t>
            </a:r>
          </a:p>
          <a:p>
            <a:pPr marL="342900" indent="-342900"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that the proportion of households aware of the </a:t>
            </a:r>
          </a:p>
          <a:p>
            <a:pPr marL="342900" indent="-342900"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client’s product increased after the new advertising</a:t>
            </a:r>
          </a:p>
          <a:p>
            <a:pPr marL="342900" indent="-342900"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campaign?</a:t>
            </a:r>
          </a:p>
        </p:txBody>
      </p:sp>
      <p:sp>
        <p:nvSpPr>
          <p:cNvPr id="250934" name="Rectangle 54"/>
          <p:cNvSpPr>
            <a:spLocks noChangeArrowheads="1"/>
          </p:cNvSpPr>
          <p:nvPr/>
        </p:nvSpPr>
        <p:spPr bwMode="auto">
          <a:xfrm>
            <a:off x="685800" y="239713"/>
            <a:ext cx="7772400" cy="4524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r>
              <a:rPr lang="en-US"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Hypothesis Tests about </a:t>
            </a:r>
            <a:r>
              <a:rPr lang="en-US" sz="2800" i="1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p</a:t>
            </a:r>
            <a:r>
              <a:rPr lang="en-US" sz="2800" baseline="-250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1</a:t>
            </a:r>
            <a:r>
              <a:rPr lang="en-US"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- </a:t>
            </a:r>
            <a:r>
              <a:rPr lang="en-US" sz="2800" i="1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p</a:t>
            </a:r>
            <a:r>
              <a:rPr lang="en-US" sz="2800" baseline="-250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2</a:t>
            </a:r>
          </a:p>
        </p:txBody>
      </p:sp>
      <p:sp>
        <p:nvSpPr>
          <p:cNvPr id="250935" name="Rectangle 55"/>
          <p:cNvSpPr>
            <a:spLocks noChangeArrowheads="1"/>
          </p:cNvSpPr>
          <p:nvPr/>
        </p:nvSpPr>
        <p:spPr bwMode="auto">
          <a:xfrm>
            <a:off x="685800" y="1117600"/>
            <a:ext cx="7772400" cy="5334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342900" indent="-342900"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Char char="n"/>
            </a:pPr>
            <a:r>
              <a:rPr lang="en-US" sz="24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 Example:  Market Research Associates</a:t>
            </a:r>
            <a:endParaRPr lang="en-US" sz="2400">
              <a:solidFill>
                <a:srgbClr val="FAFD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Book Antiqua" pitchFamily="18" charset="0"/>
            </a:endParaRPr>
          </a:p>
        </p:txBody>
      </p:sp>
      <p:sp>
        <p:nvSpPr>
          <p:cNvPr id="250937" name="AutoShape 57"/>
          <p:cNvSpPr>
            <a:spLocks noChangeArrowheads="1"/>
          </p:cNvSpPr>
          <p:nvPr/>
        </p:nvSpPr>
        <p:spPr bwMode="auto">
          <a:xfrm rot="5400000">
            <a:off x="733425" y="1689100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7073653"/>
      </p:ext>
    </p:extLst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9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25093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509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8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508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0882" grpId="0" autoUpdateAnimBg="0"/>
      <p:bldP spid="250937" grpId="0" animBg="1"/>
    </p:bld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4117" name="Rectangle 53"/>
          <p:cNvSpPr>
            <a:spLocks noChangeArrowheads="1"/>
          </p:cNvSpPr>
          <p:nvPr/>
        </p:nvSpPr>
        <p:spPr bwMode="auto">
          <a:xfrm>
            <a:off x="685800" y="239713"/>
            <a:ext cx="7772400" cy="4524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r>
              <a:rPr lang="en-US"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Hypothesis Tests about </a:t>
            </a:r>
            <a:r>
              <a:rPr lang="en-US" sz="2800" i="1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p</a:t>
            </a:r>
            <a:r>
              <a:rPr lang="en-US" sz="2800" baseline="-250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1</a:t>
            </a:r>
            <a:r>
              <a:rPr lang="en-US"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- </a:t>
            </a:r>
            <a:r>
              <a:rPr lang="en-US" sz="2800" i="1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p</a:t>
            </a:r>
            <a:r>
              <a:rPr lang="en-US" sz="2800" baseline="-250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2</a:t>
            </a:r>
          </a:p>
        </p:txBody>
      </p:sp>
      <p:sp>
        <p:nvSpPr>
          <p:cNvPr id="344118" name="Rectangle 54"/>
          <p:cNvSpPr>
            <a:spLocks noChangeArrowheads="1"/>
          </p:cNvSpPr>
          <p:nvPr/>
        </p:nvSpPr>
        <p:spPr bwMode="auto">
          <a:xfrm>
            <a:off x="1181100" y="1695450"/>
            <a:ext cx="4000500" cy="571500"/>
          </a:xfrm>
          <a:prstGeom prst="rect">
            <a:avLst/>
          </a:prstGeom>
          <a:solidFill>
            <a:schemeClr val="accent4">
              <a:lumMod val="50000"/>
            </a:schemeClr>
          </a:solidFill>
          <a:ln w="12700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en-US"/>
          </a:p>
        </p:txBody>
      </p:sp>
      <p:sp>
        <p:nvSpPr>
          <p:cNvPr id="344119" name="Text Box 55"/>
          <p:cNvSpPr txBox="1">
            <a:spLocks noChangeArrowheads="1"/>
          </p:cNvSpPr>
          <p:nvPr/>
        </p:nvSpPr>
        <p:spPr bwMode="auto">
          <a:xfrm>
            <a:off x="1216025" y="1747838"/>
            <a:ext cx="387985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1.  Develop the hypotheses.</a:t>
            </a:r>
          </a:p>
        </p:txBody>
      </p:sp>
      <p:sp>
        <p:nvSpPr>
          <p:cNvPr id="344124" name="Text Box 60"/>
          <p:cNvSpPr txBox="1">
            <a:spLocks noChangeArrowheads="1"/>
          </p:cNvSpPr>
          <p:nvPr/>
        </p:nvSpPr>
        <p:spPr bwMode="auto">
          <a:xfrm>
            <a:off x="685800" y="1119188"/>
            <a:ext cx="59182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buFont typeface="Wingdings" pitchFamily="2" charset="2"/>
              <a:buChar char="n"/>
            </a:pPr>
            <a:r>
              <a:rPr lang="en-US" sz="24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 </a:t>
            </a:r>
            <a:r>
              <a:rPr lang="en-US" sz="2400" i="1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p</a:t>
            </a:r>
            <a:r>
              <a:rPr lang="en-US" sz="24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-Value and Critical Value Approaches</a:t>
            </a:r>
          </a:p>
        </p:txBody>
      </p:sp>
      <p:sp>
        <p:nvSpPr>
          <p:cNvPr id="344125" name="AutoShape 61"/>
          <p:cNvSpPr>
            <a:spLocks noChangeArrowheads="1"/>
          </p:cNvSpPr>
          <p:nvPr/>
        </p:nvSpPr>
        <p:spPr bwMode="auto">
          <a:xfrm rot="5400000">
            <a:off x="771525" y="1879600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344132" name="Text Box 68"/>
          <p:cNvSpPr txBox="1">
            <a:spLocks noChangeArrowheads="1"/>
          </p:cNvSpPr>
          <p:nvPr/>
        </p:nvSpPr>
        <p:spPr bwMode="auto">
          <a:xfrm>
            <a:off x="5400675" y="1747838"/>
            <a:ext cx="2001838" cy="8953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H</a:t>
            </a:r>
            <a:r>
              <a:rPr lang="en-US" sz="2400" baseline="-250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0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:  </a:t>
            </a: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p</a:t>
            </a:r>
            <a:r>
              <a:rPr lang="en-US" sz="2400" baseline="-250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1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- </a:t>
            </a: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p</a:t>
            </a:r>
            <a:r>
              <a:rPr lang="en-US" sz="2400" baseline="-250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2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</a:t>
            </a:r>
            <a:r>
              <a:rPr lang="en-US" sz="2400" u="sng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&lt;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0</a:t>
            </a:r>
          </a:p>
          <a:p>
            <a:pPr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H</a:t>
            </a:r>
            <a:r>
              <a:rPr lang="en-US" sz="2400" baseline="-250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a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:  </a:t>
            </a: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p</a:t>
            </a:r>
            <a:r>
              <a:rPr lang="en-US" sz="2400" baseline="-250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1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- </a:t>
            </a: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p</a:t>
            </a:r>
            <a:r>
              <a:rPr lang="en-US" sz="2400" baseline="-250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2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&gt; 0</a:t>
            </a:r>
          </a:p>
        </p:txBody>
      </p:sp>
      <p:sp>
        <p:nvSpPr>
          <p:cNvPr id="344133" name="Rectangle 69"/>
          <p:cNvSpPr>
            <a:spLocks noChangeArrowheads="1"/>
          </p:cNvSpPr>
          <p:nvPr/>
        </p:nvSpPr>
        <p:spPr bwMode="auto">
          <a:xfrm>
            <a:off x="1123950" y="2724150"/>
            <a:ext cx="7715250" cy="1733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>
              <a:lnSpc>
                <a:spcPct val="80000"/>
              </a:lnSpc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p</a:t>
            </a:r>
            <a:r>
              <a:rPr lang="en-US" sz="2400" baseline="-250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1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= proportion of the population of households</a:t>
            </a:r>
          </a:p>
          <a:p>
            <a:pPr algn="l">
              <a:lnSpc>
                <a:spcPct val="80000"/>
              </a:lnSpc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        “aware” of the product </a:t>
            </a:r>
            <a:r>
              <a:rPr lang="en-US" sz="2400" u="sng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after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the new campaign</a:t>
            </a:r>
          </a:p>
          <a:p>
            <a:pPr algn="l">
              <a:lnSpc>
                <a:spcPct val="80000"/>
              </a:lnSpc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</a:t>
            </a:r>
            <a:r>
              <a:rPr lang="en-US" sz="2600" i="1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p</a:t>
            </a:r>
            <a:r>
              <a:rPr lang="en-US" sz="2400" baseline="-250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2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= proportion of the population of households </a:t>
            </a:r>
          </a:p>
          <a:p>
            <a:pPr algn="l">
              <a:lnSpc>
                <a:spcPct val="80000"/>
              </a:lnSpc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        “aware” of the product </a:t>
            </a:r>
            <a:r>
              <a:rPr lang="en-US" sz="2400" u="sng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before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the new campaign</a:t>
            </a:r>
          </a:p>
        </p:txBody>
      </p:sp>
    </p:spTree>
    <p:extLst>
      <p:ext uri="{BB962C8B-B14F-4D97-AF65-F5344CB8AC3E}">
        <p14:creationId xmlns:p14="http://schemas.microsoft.com/office/powerpoint/2010/main" val="3782719007"/>
      </p:ext>
    </p:extLst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4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34412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44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4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44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3" presetClass="entr" presetSubtype="27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4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441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441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000"/>
                            </p:stCondLst>
                            <p:childTnLst>
                              <p:par>
                                <p:cTn id="19" presetID="23" presetClass="entr" presetSubtype="27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4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441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441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500"/>
                            </p:stCondLst>
                            <p:childTnLst>
                              <p:par>
                                <p:cTn id="24" presetID="3" presetClass="entr" presetSubtype="1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4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344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4118" grpId="0" animBg="1"/>
      <p:bldP spid="344119" grpId="0" autoUpdateAnimBg="0"/>
      <p:bldP spid="344125" grpId="0" animBg="1"/>
      <p:bldP spid="344132" grpId="0" autoUpdateAnimBg="0"/>
      <p:bldP spid="344133" grpId="0" autoUpdateAnimBg="0"/>
    </p:bld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5141" name="Rectangle 53"/>
          <p:cNvSpPr>
            <a:spLocks noChangeArrowheads="1"/>
          </p:cNvSpPr>
          <p:nvPr/>
        </p:nvSpPr>
        <p:spPr bwMode="auto">
          <a:xfrm>
            <a:off x="685800" y="239713"/>
            <a:ext cx="7772400" cy="4524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r>
              <a:rPr lang="en-US"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Hypothesis Tests about </a:t>
            </a:r>
            <a:r>
              <a:rPr lang="en-US" sz="2800" i="1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p</a:t>
            </a:r>
            <a:r>
              <a:rPr lang="en-US" sz="2800" baseline="-250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1</a:t>
            </a:r>
            <a:r>
              <a:rPr lang="en-US"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- </a:t>
            </a:r>
            <a:r>
              <a:rPr lang="en-US" sz="2800" i="1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p</a:t>
            </a:r>
            <a:r>
              <a:rPr lang="en-US" sz="2800" baseline="-250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2</a:t>
            </a:r>
          </a:p>
        </p:txBody>
      </p:sp>
      <p:sp>
        <p:nvSpPr>
          <p:cNvPr id="345142" name="Rectangle 54"/>
          <p:cNvSpPr>
            <a:spLocks noChangeArrowheads="1"/>
          </p:cNvSpPr>
          <p:nvPr/>
        </p:nvSpPr>
        <p:spPr bwMode="auto">
          <a:xfrm>
            <a:off x="1181100" y="1695450"/>
            <a:ext cx="4953000" cy="571500"/>
          </a:xfrm>
          <a:prstGeom prst="rect">
            <a:avLst/>
          </a:prstGeom>
          <a:solidFill>
            <a:schemeClr val="accent4">
              <a:lumMod val="50000"/>
            </a:schemeClr>
          </a:solidFill>
          <a:ln w="12700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en-US"/>
          </a:p>
        </p:txBody>
      </p:sp>
      <p:sp>
        <p:nvSpPr>
          <p:cNvPr id="345143" name="Text Box 55"/>
          <p:cNvSpPr txBox="1">
            <a:spLocks noChangeArrowheads="1"/>
          </p:cNvSpPr>
          <p:nvPr/>
        </p:nvSpPr>
        <p:spPr bwMode="auto">
          <a:xfrm>
            <a:off x="1219200" y="1747838"/>
            <a:ext cx="4854575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2.  Specify the level of significance.</a:t>
            </a:r>
          </a:p>
        </p:txBody>
      </p:sp>
      <p:sp>
        <p:nvSpPr>
          <p:cNvPr id="345144" name="Text Box 56"/>
          <p:cNvSpPr txBox="1">
            <a:spLocks noChangeArrowheads="1"/>
          </p:cNvSpPr>
          <p:nvPr/>
        </p:nvSpPr>
        <p:spPr bwMode="auto">
          <a:xfrm>
            <a:off x="6256338" y="1744663"/>
            <a:ext cx="1169987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  <a:latin typeface="Symbol" pitchFamily="18" charset="2"/>
              </a:rPr>
              <a:t>a 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= .05</a:t>
            </a:r>
          </a:p>
        </p:txBody>
      </p:sp>
      <p:sp>
        <p:nvSpPr>
          <p:cNvPr id="345145" name="AutoShape 57"/>
          <p:cNvSpPr>
            <a:spLocks noChangeArrowheads="1"/>
          </p:cNvSpPr>
          <p:nvPr/>
        </p:nvSpPr>
        <p:spPr bwMode="auto">
          <a:xfrm rot="5400000">
            <a:off x="771525" y="1898650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345146" name="AutoShape 58"/>
          <p:cNvSpPr>
            <a:spLocks noChangeArrowheads="1"/>
          </p:cNvSpPr>
          <p:nvPr/>
        </p:nvSpPr>
        <p:spPr bwMode="auto">
          <a:xfrm rot="5400000">
            <a:off x="771525" y="2698750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345147" name="Rectangle 59"/>
          <p:cNvSpPr>
            <a:spLocks noChangeArrowheads="1"/>
          </p:cNvSpPr>
          <p:nvPr/>
        </p:nvSpPr>
        <p:spPr bwMode="auto">
          <a:xfrm>
            <a:off x="1181100" y="2495550"/>
            <a:ext cx="5848350" cy="571500"/>
          </a:xfrm>
          <a:prstGeom prst="rect">
            <a:avLst/>
          </a:prstGeom>
          <a:solidFill>
            <a:schemeClr val="accent4">
              <a:lumMod val="50000"/>
            </a:schemeClr>
          </a:solidFill>
          <a:ln w="12700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en-US"/>
          </a:p>
        </p:txBody>
      </p:sp>
      <p:sp>
        <p:nvSpPr>
          <p:cNvPr id="345148" name="Text Box 60"/>
          <p:cNvSpPr txBox="1">
            <a:spLocks noChangeArrowheads="1"/>
          </p:cNvSpPr>
          <p:nvPr/>
        </p:nvSpPr>
        <p:spPr bwMode="auto">
          <a:xfrm>
            <a:off x="1255713" y="2547938"/>
            <a:ext cx="5719762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3.  Compute the value of the test statistic.</a:t>
            </a:r>
          </a:p>
        </p:txBody>
      </p:sp>
      <p:sp>
        <p:nvSpPr>
          <p:cNvPr id="345151" name="Text Box 63"/>
          <p:cNvSpPr txBox="1">
            <a:spLocks noChangeArrowheads="1"/>
          </p:cNvSpPr>
          <p:nvPr/>
        </p:nvSpPr>
        <p:spPr bwMode="auto">
          <a:xfrm>
            <a:off x="685800" y="1119188"/>
            <a:ext cx="59182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buFont typeface="Wingdings" pitchFamily="2" charset="2"/>
              <a:buChar char="n"/>
            </a:pPr>
            <a:r>
              <a:rPr lang="en-US" sz="24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 </a:t>
            </a:r>
            <a:r>
              <a:rPr lang="en-US" sz="2400" i="1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p</a:t>
            </a:r>
            <a:r>
              <a:rPr lang="en-US" sz="24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-Value and Critical Value Approaches</a:t>
            </a:r>
          </a:p>
        </p:txBody>
      </p:sp>
      <p:graphicFrame>
        <p:nvGraphicFramePr>
          <p:cNvPr id="345152" name="Object 64">
            <a:hlinkClick r:id="" action="ppaction://ole?verb=0"/>
          </p:cNvPr>
          <p:cNvGraphicFramePr>
            <a:graphicFrameLocks/>
          </p:cNvGraphicFramePr>
          <p:nvPr/>
        </p:nvGraphicFramePr>
        <p:xfrm>
          <a:off x="2438400" y="3240088"/>
          <a:ext cx="4344988" cy="6873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9665" name="Equation" r:id="rId4" imgW="4354200" imgH="696600" progId="Equation.DSMT4">
                  <p:embed/>
                </p:oleObj>
              </mc:Choice>
              <mc:Fallback>
                <p:oleObj name="Equation" r:id="rId4" imgW="4354200" imgH="696600" progId="Equation.DSMT4">
                  <p:embed/>
                  <p:pic>
                    <p:nvPicPr>
                      <p:cNvPr id="345152" name="Object 64">
                        <a:hlinkClick r:id="" action="ppaction://ole?verb=0"/>
                      </p:cNvPr>
                      <p:cNvPicPr>
                        <a:picLocks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8400" y="3240088"/>
                        <a:ext cx="4344988" cy="6873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>
                        <a:outerShdw dist="17961" dir="2700000" algn="ctr" rotWithShape="0">
                          <a:srgbClr val="000000"/>
                        </a:outerShdw>
                      </a:effectLst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5153" name="Object 65">
            <a:hlinkClick r:id="" action="ppaction://ole?verb=0"/>
          </p:cNvPr>
          <p:cNvGraphicFramePr>
            <a:graphicFrameLocks/>
          </p:cNvGraphicFramePr>
          <p:nvPr/>
        </p:nvGraphicFramePr>
        <p:xfrm>
          <a:off x="2141538" y="4229100"/>
          <a:ext cx="4929187" cy="547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9666" name="Equation" r:id="rId6" imgW="4938480" imgH="556920" progId="Equation.DSMT4">
                  <p:embed/>
                </p:oleObj>
              </mc:Choice>
              <mc:Fallback>
                <p:oleObj name="Equation" r:id="rId6" imgW="4938480" imgH="556920" progId="Equation.DSMT4">
                  <p:embed/>
                  <p:pic>
                    <p:nvPicPr>
                      <p:cNvPr id="345153" name="Object 65">
                        <a:hlinkClick r:id="" action="ppaction://ole?verb=0"/>
                      </p:cNvPr>
                      <p:cNvPicPr>
                        <a:picLocks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41538" y="4229100"/>
                        <a:ext cx="4929187" cy="5476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>
                        <a:outerShdw dist="17961" dir="2700000" algn="ctr" rotWithShape="0">
                          <a:srgbClr val="000000"/>
                        </a:outerShdw>
                      </a:effectLst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5154" name="Object 66">
            <a:hlinkClick r:id="" action="ppaction://ole?verb=0"/>
          </p:cNvPr>
          <p:cNvGraphicFramePr>
            <a:graphicFrameLocks/>
          </p:cNvGraphicFramePr>
          <p:nvPr/>
        </p:nvGraphicFramePr>
        <p:xfrm>
          <a:off x="2478088" y="5083175"/>
          <a:ext cx="4243387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9667" name="Equation" r:id="rId8" imgW="4952880" imgH="838080" progId="Equation.DSMT4">
                  <p:embed/>
                </p:oleObj>
              </mc:Choice>
              <mc:Fallback>
                <p:oleObj name="Equation" r:id="rId8" imgW="4952880" imgH="838080" progId="Equation.DSMT4">
                  <p:embed/>
                  <p:pic>
                    <p:nvPicPr>
                      <p:cNvPr id="345154" name="Object 66">
                        <a:hlinkClick r:id="" action="ppaction://ole?verb=0"/>
                      </p:cNvPr>
                      <p:cNvPicPr>
                        <a:picLocks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78088" y="5083175"/>
                        <a:ext cx="4243387" cy="635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>
                        <a:outerShdw dist="17961" dir="2700000" algn="ctr" rotWithShape="0">
                          <a:srgbClr val="000000"/>
                        </a:outerShdw>
                      </a:effectLst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12700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45155" name="AutoShape 67"/>
          <p:cNvSpPr>
            <a:spLocks noChangeArrowheads="1"/>
          </p:cNvSpPr>
          <p:nvPr/>
        </p:nvSpPr>
        <p:spPr bwMode="auto">
          <a:xfrm rot="5400000">
            <a:off x="1819275" y="3517900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345156" name="AutoShape 68"/>
          <p:cNvSpPr>
            <a:spLocks noChangeArrowheads="1"/>
          </p:cNvSpPr>
          <p:nvPr/>
        </p:nvSpPr>
        <p:spPr bwMode="auto">
          <a:xfrm rot="5400000">
            <a:off x="1819275" y="4432300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345157" name="AutoShape 69"/>
          <p:cNvSpPr>
            <a:spLocks noChangeArrowheads="1"/>
          </p:cNvSpPr>
          <p:nvPr/>
        </p:nvSpPr>
        <p:spPr bwMode="auto">
          <a:xfrm rot="5400000">
            <a:off x="1819275" y="5346700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345158" name="Oval 70"/>
          <p:cNvSpPr>
            <a:spLocks noChangeArrowheads="1"/>
          </p:cNvSpPr>
          <p:nvPr/>
        </p:nvSpPr>
        <p:spPr bwMode="auto">
          <a:xfrm>
            <a:off x="5994400" y="5111750"/>
            <a:ext cx="857250" cy="514350"/>
          </a:xfrm>
          <a:prstGeom prst="ellipse">
            <a:avLst/>
          </a:prstGeom>
          <a:noFill/>
          <a:ln w="19050">
            <a:solidFill>
              <a:srgbClr val="66FF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1065077"/>
      </p:ext>
    </p:extLst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5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34514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45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5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45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3" presetClass="entr" presetSubtype="27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5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451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451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000"/>
                            </p:stCondLst>
                            <p:childTnLst>
                              <p:par>
                                <p:cTn id="19" presetID="12" presetClass="entr" presetSubtype="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5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21" dur="500"/>
                                        <p:tgtEl>
                                          <p:spTgt spid="3451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500"/>
                            </p:stCondLst>
                            <p:childTnLst>
                              <p:par>
                                <p:cTn id="23" presetID="1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5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25" dur="500"/>
                                        <p:tgtEl>
                                          <p:spTgt spid="34514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45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5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345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23" presetClass="entr" presetSubtype="27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5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3451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451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000"/>
                            </p:stCondLst>
                            <p:childTnLst>
                              <p:par>
                                <p:cTn id="37" presetID="12" presetClass="entr" presetSubtype="8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5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39" dur="500"/>
                                        <p:tgtEl>
                                          <p:spTgt spid="34515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45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5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44" dur="500"/>
                                        <p:tgtEl>
                                          <p:spTgt spid="345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500"/>
                            </p:stCondLst>
                            <p:childTnLst>
                              <p:par>
                                <p:cTn id="46" presetID="12" presetClass="entr" presetSubtype="8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5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48" dur="500"/>
                                        <p:tgtEl>
                                          <p:spTgt spid="34515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45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5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53" dur="500"/>
                                        <p:tgtEl>
                                          <p:spTgt spid="3451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500"/>
                            </p:stCondLst>
                            <p:childTnLst>
                              <p:par>
                                <p:cTn id="55" presetID="12" presetClass="entr" presetSubtype="8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5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57" dur="500"/>
                                        <p:tgtEl>
                                          <p:spTgt spid="34515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45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5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62" dur="500"/>
                                        <p:tgtEl>
                                          <p:spTgt spid="345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500"/>
                            </p:stCondLst>
                            <p:childTnLst>
                              <p:par>
                                <p:cTn id="64" presetID="16" presetClass="entr" presetSubtype="2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5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6" dur="500"/>
                                        <p:tgtEl>
                                          <p:spTgt spid="345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5142" grpId="0" animBg="1"/>
      <p:bldP spid="345143" grpId="0" autoUpdateAnimBg="0"/>
      <p:bldP spid="345144" grpId="0" autoUpdateAnimBg="0"/>
      <p:bldP spid="345145" grpId="0" animBg="1"/>
      <p:bldP spid="345146" grpId="0" animBg="1"/>
      <p:bldP spid="345147" grpId="0" animBg="1"/>
      <p:bldP spid="345148" grpId="0" autoUpdateAnimBg="0"/>
      <p:bldP spid="345155" grpId="0" animBg="1"/>
      <p:bldP spid="345156" grpId="0" animBg="1"/>
      <p:bldP spid="345157" grpId="0" animBg="1"/>
      <p:bldP spid="345158" grpId="0" animBg="1"/>
    </p:bld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985" name="Rectangle 57"/>
          <p:cNvSpPr>
            <a:spLocks noChangeArrowheads="1"/>
          </p:cNvSpPr>
          <p:nvPr/>
        </p:nvSpPr>
        <p:spPr bwMode="auto">
          <a:xfrm>
            <a:off x="685800" y="239713"/>
            <a:ext cx="7772400" cy="4524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r>
              <a:rPr lang="en-US"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Hypothesis Tests about </a:t>
            </a:r>
            <a:r>
              <a:rPr lang="en-US" sz="2800" i="1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p</a:t>
            </a:r>
            <a:r>
              <a:rPr lang="en-US" sz="2800" baseline="-250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1</a:t>
            </a:r>
            <a:r>
              <a:rPr lang="en-US"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- </a:t>
            </a:r>
            <a:r>
              <a:rPr lang="en-US" sz="2800" i="1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p</a:t>
            </a:r>
            <a:r>
              <a:rPr lang="en-US" sz="2800" baseline="-250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2</a:t>
            </a:r>
          </a:p>
        </p:txBody>
      </p:sp>
      <p:sp>
        <p:nvSpPr>
          <p:cNvPr id="252993" name="Rectangle 65"/>
          <p:cNvSpPr>
            <a:spLocks noChangeArrowheads="1"/>
          </p:cNvSpPr>
          <p:nvPr/>
        </p:nvSpPr>
        <p:spPr bwMode="auto">
          <a:xfrm>
            <a:off x="1181100" y="2914650"/>
            <a:ext cx="4933950" cy="571500"/>
          </a:xfrm>
          <a:prstGeom prst="rect">
            <a:avLst/>
          </a:prstGeom>
          <a:solidFill>
            <a:schemeClr val="accent4">
              <a:lumMod val="50000"/>
            </a:schemeClr>
          </a:solidFill>
          <a:ln w="12700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en-US"/>
          </a:p>
        </p:txBody>
      </p:sp>
      <p:sp>
        <p:nvSpPr>
          <p:cNvPr id="252994" name="Text Box 66"/>
          <p:cNvSpPr txBox="1">
            <a:spLocks noChangeArrowheads="1"/>
          </p:cNvSpPr>
          <p:nvPr/>
        </p:nvSpPr>
        <p:spPr bwMode="auto">
          <a:xfrm>
            <a:off x="1255713" y="2967038"/>
            <a:ext cx="4824412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5.  Determine whether to reject </a:t>
            </a: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H</a:t>
            </a:r>
            <a:r>
              <a:rPr lang="en-US" sz="2400" baseline="-250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0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.</a:t>
            </a:r>
          </a:p>
        </p:txBody>
      </p:sp>
      <p:sp>
        <p:nvSpPr>
          <p:cNvPr id="252995" name="Rectangle 67"/>
          <p:cNvSpPr>
            <a:spLocks noChangeArrowheads="1"/>
          </p:cNvSpPr>
          <p:nvPr/>
        </p:nvSpPr>
        <p:spPr bwMode="auto">
          <a:xfrm>
            <a:off x="1009650" y="4103688"/>
            <a:ext cx="7677150" cy="13081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114300" lvl="1" algn="l">
              <a:lnSpc>
                <a:spcPct val="90000"/>
              </a:lnSpc>
              <a:spcBef>
                <a:spcPct val="20000"/>
              </a:spcBef>
              <a:buClr>
                <a:srgbClr val="66FFFF"/>
              </a:buClr>
              <a:buSzPct val="125000"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We </a:t>
            </a:r>
            <a:r>
              <a:rPr lang="en-US" sz="2400" u="sng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cannot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conclude that the proportion of households</a:t>
            </a:r>
          </a:p>
          <a:p>
            <a:pPr marL="114300" lvl="1" algn="l">
              <a:lnSpc>
                <a:spcPct val="90000"/>
              </a:lnSpc>
              <a:spcBef>
                <a:spcPct val="20000"/>
              </a:spcBef>
              <a:buClr>
                <a:srgbClr val="66FFFF"/>
              </a:buClr>
              <a:buSzPct val="125000"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aware of the client’s product increased after the new</a:t>
            </a:r>
          </a:p>
          <a:p>
            <a:pPr marL="114300" lvl="1" algn="l">
              <a:lnSpc>
                <a:spcPct val="90000"/>
              </a:lnSpc>
              <a:spcBef>
                <a:spcPct val="20000"/>
              </a:spcBef>
              <a:buClr>
                <a:srgbClr val="66FFFF"/>
              </a:buClr>
              <a:buSzPct val="125000"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campaign.</a:t>
            </a:r>
          </a:p>
        </p:txBody>
      </p:sp>
      <p:sp>
        <p:nvSpPr>
          <p:cNvPr id="252996" name="AutoShape 68"/>
          <p:cNvSpPr>
            <a:spLocks noChangeArrowheads="1"/>
          </p:cNvSpPr>
          <p:nvPr/>
        </p:nvSpPr>
        <p:spPr bwMode="auto">
          <a:xfrm rot="5400000">
            <a:off x="771525" y="1841500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252997" name="AutoShape 69"/>
          <p:cNvSpPr>
            <a:spLocks noChangeArrowheads="1"/>
          </p:cNvSpPr>
          <p:nvPr/>
        </p:nvSpPr>
        <p:spPr bwMode="auto">
          <a:xfrm rot="5400000">
            <a:off x="771525" y="3098800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252998" name="Rectangle 70"/>
          <p:cNvSpPr>
            <a:spLocks noChangeArrowheads="1"/>
          </p:cNvSpPr>
          <p:nvPr/>
        </p:nvSpPr>
        <p:spPr bwMode="auto">
          <a:xfrm>
            <a:off x="1181100" y="1657350"/>
            <a:ext cx="3771900" cy="571500"/>
          </a:xfrm>
          <a:prstGeom prst="rect">
            <a:avLst/>
          </a:prstGeom>
          <a:solidFill>
            <a:schemeClr val="accent4">
              <a:lumMod val="50000"/>
            </a:schemeClr>
          </a:solidFill>
          <a:ln w="12700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en-US"/>
          </a:p>
        </p:txBody>
      </p:sp>
      <p:sp>
        <p:nvSpPr>
          <p:cNvPr id="252999" name="Text Box 71"/>
          <p:cNvSpPr txBox="1">
            <a:spLocks noChangeArrowheads="1"/>
          </p:cNvSpPr>
          <p:nvPr/>
        </p:nvSpPr>
        <p:spPr bwMode="auto">
          <a:xfrm>
            <a:off x="1236663" y="1690688"/>
            <a:ext cx="36068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4.  Compute the </a:t>
            </a: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p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–value.</a:t>
            </a:r>
          </a:p>
        </p:txBody>
      </p:sp>
      <p:sp>
        <p:nvSpPr>
          <p:cNvPr id="253000" name="Text Box 72"/>
          <p:cNvSpPr txBox="1">
            <a:spLocks noChangeArrowheads="1"/>
          </p:cNvSpPr>
          <p:nvPr/>
        </p:nvSpPr>
        <p:spPr bwMode="auto">
          <a:xfrm>
            <a:off x="2359025" y="2300288"/>
            <a:ext cx="444500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For </a:t>
            </a: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z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= 1.56, the </a:t>
            </a: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p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–value = .0594</a:t>
            </a:r>
          </a:p>
        </p:txBody>
      </p:sp>
      <p:sp>
        <p:nvSpPr>
          <p:cNvPr id="253001" name="Text Box 73"/>
          <p:cNvSpPr txBox="1">
            <a:spLocks noChangeArrowheads="1"/>
          </p:cNvSpPr>
          <p:nvPr/>
        </p:nvSpPr>
        <p:spPr bwMode="auto">
          <a:xfrm>
            <a:off x="1577975" y="3535363"/>
            <a:ext cx="6456363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Because </a:t>
            </a: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p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–value &gt; </a:t>
            </a: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  <a:latin typeface="Symbol" pitchFamily="18" charset="2"/>
              </a:rPr>
              <a:t>a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= .05, we </a:t>
            </a:r>
            <a:r>
              <a:rPr lang="en-US" sz="2400" u="sng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cannot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reject </a:t>
            </a: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H</a:t>
            </a:r>
            <a:r>
              <a:rPr lang="en-US" sz="2400" baseline="-250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0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.</a:t>
            </a:r>
          </a:p>
        </p:txBody>
      </p:sp>
      <p:sp>
        <p:nvSpPr>
          <p:cNvPr id="253002" name="Text Box 74"/>
          <p:cNvSpPr txBox="1">
            <a:spLocks noChangeArrowheads="1"/>
          </p:cNvSpPr>
          <p:nvPr/>
        </p:nvSpPr>
        <p:spPr bwMode="auto">
          <a:xfrm>
            <a:off x="685800" y="1119188"/>
            <a:ext cx="3167063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buFont typeface="Wingdings" pitchFamily="2" charset="2"/>
              <a:buChar char="n"/>
            </a:pPr>
            <a:r>
              <a:rPr lang="en-US" sz="24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 </a:t>
            </a:r>
            <a:r>
              <a:rPr lang="en-US" sz="2400" i="1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p</a:t>
            </a:r>
            <a:r>
              <a:rPr lang="en-US" sz="24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–Value Approach</a:t>
            </a:r>
          </a:p>
        </p:txBody>
      </p:sp>
    </p:spTree>
    <p:extLst>
      <p:ext uri="{BB962C8B-B14F-4D97-AF65-F5344CB8AC3E}">
        <p14:creationId xmlns:p14="http://schemas.microsoft.com/office/powerpoint/2010/main" val="62480611"/>
      </p:ext>
    </p:extLst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9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25299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529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9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529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3" presetClass="entr" presetSubtype="27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9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529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529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000"/>
                            </p:stCondLst>
                            <p:childTnLst>
                              <p:par>
                                <p:cTn id="19" presetID="12" presetClass="entr" presetSubtype="1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30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21" dur="500"/>
                                        <p:tgtEl>
                                          <p:spTgt spid="2530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500"/>
                            </p:stCondLst>
                            <p:childTnLst>
                              <p:par>
                                <p:cTn id="23" presetID="12" presetClass="entr" presetSubtype="8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9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25" dur="500"/>
                                        <p:tgtEl>
                                          <p:spTgt spid="25299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529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9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2529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23" presetClass="entr" presetSubtype="27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9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2529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2529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2000"/>
                            </p:stCondLst>
                            <p:childTnLst>
                              <p:par>
                                <p:cTn id="37" presetID="12" presetClass="entr" presetSubtype="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30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39" dur="500"/>
                                        <p:tgtEl>
                                          <p:spTgt spid="2530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3500"/>
                            </p:stCondLst>
                            <p:childTnLst>
                              <p:par>
                                <p:cTn id="41" presetID="12" presetClass="entr" presetSubtype="1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9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43" dur="500"/>
                                        <p:tgtEl>
                                          <p:spTgt spid="2529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2993" grpId="0" animBg="1"/>
      <p:bldP spid="252994" grpId="0" autoUpdateAnimBg="0"/>
      <p:bldP spid="252995" grpId="0" autoUpdateAnimBg="0"/>
      <p:bldP spid="252996" grpId="0" animBg="1"/>
      <p:bldP spid="252997" grpId="0" animBg="1"/>
      <p:bldP spid="252998" grpId="0" animBg="1"/>
      <p:bldP spid="252999" grpId="0" autoUpdateAnimBg="0"/>
      <p:bldP spid="253000" grpId="0" autoUpdateAnimBg="0"/>
      <p:bldP spid="253001" grpId="0" autoUpdateAnimBg="0"/>
    </p:bld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6165" name="Rectangle 53"/>
          <p:cNvSpPr>
            <a:spLocks noChangeArrowheads="1"/>
          </p:cNvSpPr>
          <p:nvPr/>
        </p:nvSpPr>
        <p:spPr bwMode="auto">
          <a:xfrm>
            <a:off x="685800" y="239713"/>
            <a:ext cx="7772400" cy="4524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r>
              <a:rPr lang="en-US"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Hypothesis Tests about </a:t>
            </a:r>
            <a:r>
              <a:rPr lang="en-US" sz="2800" i="1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p</a:t>
            </a:r>
            <a:r>
              <a:rPr lang="en-US" sz="2800" baseline="-250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1</a:t>
            </a:r>
            <a:r>
              <a:rPr lang="en-US"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- </a:t>
            </a:r>
            <a:r>
              <a:rPr lang="en-US" sz="2800" i="1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p</a:t>
            </a:r>
            <a:r>
              <a:rPr lang="en-US" sz="2800" baseline="-250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2</a:t>
            </a:r>
          </a:p>
        </p:txBody>
      </p:sp>
      <p:sp>
        <p:nvSpPr>
          <p:cNvPr id="346166" name="Text Box 54"/>
          <p:cNvSpPr txBox="1">
            <a:spLocks noChangeArrowheads="1"/>
          </p:cNvSpPr>
          <p:nvPr/>
        </p:nvSpPr>
        <p:spPr bwMode="auto">
          <a:xfrm>
            <a:off x="685800" y="1119188"/>
            <a:ext cx="3852863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buFont typeface="Wingdings" pitchFamily="2" charset="2"/>
              <a:buChar char="n"/>
            </a:pPr>
            <a:r>
              <a:rPr lang="en-US" sz="24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 Critical Value Approach</a:t>
            </a:r>
          </a:p>
        </p:txBody>
      </p:sp>
      <p:sp>
        <p:nvSpPr>
          <p:cNvPr id="346167" name="Rectangle 55"/>
          <p:cNvSpPr>
            <a:spLocks noChangeArrowheads="1"/>
          </p:cNvSpPr>
          <p:nvPr/>
        </p:nvSpPr>
        <p:spPr bwMode="auto">
          <a:xfrm>
            <a:off x="1181100" y="3562350"/>
            <a:ext cx="4933950" cy="571500"/>
          </a:xfrm>
          <a:prstGeom prst="rect">
            <a:avLst/>
          </a:prstGeom>
          <a:solidFill>
            <a:schemeClr val="accent4">
              <a:lumMod val="50000"/>
            </a:schemeClr>
          </a:solidFill>
          <a:ln w="12700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en-US"/>
          </a:p>
        </p:txBody>
      </p:sp>
      <p:sp>
        <p:nvSpPr>
          <p:cNvPr id="346168" name="Text Box 56"/>
          <p:cNvSpPr txBox="1">
            <a:spLocks noChangeArrowheads="1"/>
          </p:cNvSpPr>
          <p:nvPr/>
        </p:nvSpPr>
        <p:spPr bwMode="auto">
          <a:xfrm>
            <a:off x="1255713" y="3614738"/>
            <a:ext cx="4824412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5.  Determine whether to reject </a:t>
            </a: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H</a:t>
            </a:r>
            <a:r>
              <a:rPr lang="en-US" sz="2400" baseline="-250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0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.</a:t>
            </a:r>
          </a:p>
        </p:txBody>
      </p:sp>
      <p:sp>
        <p:nvSpPr>
          <p:cNvPr id="346170" name="Text Box 58"/>
          <p:cNvSpPr txBox="1">
            <a:spLocks noChangeArrowheads="1"/>
          </p:cNvSpPr>
          <p:nvPr/>
        </p:nvSpPr>
        <p:spPr bwMode="auto">
          <a:xfrm>
            <a:off x="1844675" y="4224338"/>
            <a:ext cx="5718175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Because 1.56 &lt; 1.645, we cannot reject </a:t>
            </a: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H</a:t>
            </a:r>
            <a:r>
              <a:rPr lang="en-US" sz="2400" baseline="-250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0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.</a:t>
            </a:r>
          </a:p>
        </p:txBody>
      </p:sp>
      <p:sp>
        <p:nvSpPr>
          <p:cNvPr id="346171" name="AutoShape 59"/>
          <p:cNvSpPr>
            <a:spLocks noChangeArrowheads="1"/>
          </p:cNvSpPr>
          <p:nvPr/>
        </p:nvSpPr>
        <p:spPr bwMode="auto">
          <a:xfrm rot="5400000">
            <a:off x="771525" y="1841500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346172" name="AutoShape 60"/>
          <p:cNvSpPr>
            <a:spLocks noChangeArrowheads="1"/>
          </p:cNvSpPr>
          <p:nvPr/>
        </p:nvSpPr>
        <p:spPr bwMode="auto">
          <a:xfrm rot="5400000">
            <a:off x="771525" y="3746500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346173" name="Text Box 61"/>
          <p:cNvSpPr txBox="1">
            <a:spLocks noChangeArrowheads="1"/>
          </p:cNvSpPr>
          <p:nvPr/>
        </p:nvSpPr>
        <p:spPr bwMode="auto">
          <a:xfrm>
            <a:off x="3016250" y="2316163"/>
            <a:ext cx="3267075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For </a:t>
            </a: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  <a:latin typeface="Symbol" pitchFamily="18" charset="2"/>
              </a:rPr>
              <a:t>a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= .05,  </a:t>
            </a: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z</a:t>
            </a:r>
            <a:r>
              <a:rPr lang="en-US" sz="2400" baseline="-250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.05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= 1.645</a:t>
            </a:r>
          </a:p>
        </p:txBody>
      </p:sp>
      <p:sp>
        <p:nvSpPr>
          <p:cNvPr id="346174" name="Rectangle 62"/>
          <p:cNvSpPr>
            <a:spLocks noChangeArrowheads="1"/>
          </p:cNvSpPr>
          <p:nvPr/>
        </p:nvSpPr>
        <p:spPr bwMode="auto">
          <a:xfrm>
            <a:off x="1181100" y="1657350"/>
            <a:ext cx="6934200" cy="571500"/>
          </a:xfrm>
          <a:prstGeom prst="rect">
            <a:avLst/>
          </a:prstGeom>
          <a:solidFill>
            <a:schemeClr val="accent4">
              <a:lumMod val="50000"/>
            </a:schemeClr>
          </a:solidFill>
          <a:ln w="12700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en-US"/>
          </a:p>
        </p:txBody>
      </p:sp>
      <p:sp>
        <p:nvSpPr>
          <p:cNvPr id="346175" name="Text Box 63"/>
          <p:cNvSpPr txBox="1">
            <a:spLocks noChangeArrowheads="1"/>
          </p:cNvSpPr>
          <p:nvPr/>
        </p:nvSpPr>
        <p:spPr bwMode="auto">
          <a:xfrm>
            <a:off x="1236663" y="1690688"/>
            <a:ext cx="6815137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4.  Determine the critical value and rejection rule.</a:t>
            </a:r>
          </a:p>
        </p:txBody>
      </p:sp>
      <p:sp>
        <p:nvSpPr>
          <p:cNvPr id="346176" name="Text Box 64"/>
          <p:cNvSpPr txBox="1">
            <a:spLocks noChangeArrowheads="1"/>
          </p:cNvSpPr>
          <p:nvPr/>
        </p:nvSpPr>
        <p:spPr bwMode="auto">
          <a:xfrm>
            <a:off x="3201988" y="2871788"/>
            <a:ext cx="2900362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Reject </a:t>
            </a: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H</a:t>
            </a:r>
            <a:r>
              <a:rPr lang="en-US" sz="2400" baseline="-250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0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if </a:t>
            </a: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z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</a:t>
            </a:r>
            <a:r>
              <a:rPr lang="en-US" sz="2400" u="sng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&gt;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1.645</a:t>
            </a:r>
          </a:p>
        </p:txBody>
      </p:sp>
      <p:sp>
        <p:nvSpPr>
          <p:cNvPr id="346177" name="Rectangle 65"/>
          <p:cNvSpPr>
            <a:spLocks noChangeArrowheads="1"/>
          </p:cNvSpPr>
          <p:nvPr/>
        </p:nvSpPr>
        <p:spPr bwMode="auto">
          <a:xfrm>
            <a:off x="1009650" y="4770438"/>
            <a:ext cx="7677150" cy="13081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114300" lvl="1" algn="l">
              <a:lnSpc>
                <a:spcPct val="90000"/>
              </a:lnSpc>
              <a:spcBef>
                <a:spcPct val="20000"/>
              </a:spcBef>
              <a:buClr>
                <a:srgbClr val="66FFFF"/>
              </a:buClr>
              <a:buSzPct val="125000"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We </a:t>
            </a:r>
            <a:r>
              <a:rPr lang="en-US" sz="2400" u="sng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cannot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conclude that the proportion of households</a:t>
            </a:r>
          </a:p>
          <a:p>
            <a:pPr marL="114300" lvl="1" algn="l">
              <a:lnSpc>
                <a:spcPct val="90000"/>
              </a:lnSpc>
              <a:spcBef>
                <a:spcPct val="20000"/>
              </a:spcBef>
              <a:buClr>
                <a:srgbClr val="66FFFF"/>
              </a:buClr>
              <a:buSzPct val="125000"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aware of the client’s product increased after the new</a:t>
            </a:r>
          </a:p>
          <a:p>
            <a:pPr marL="114300" lvl="1" algn="l">
              <a:lnSpc>
                <a:spcPct val="90000"/>
              </a:lnSpc>
              <a:spcBef>
                <a:spcPct val="20000"/>
              </a:spcBef>
              <a:buClr>
                <a:srgbClr val="66FFFF"/>
              </a:buClr>
              <a:buSzPct val="125000"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campaign.</a:t>
            </a:r>
          </a:p>
        </p:txBody>
      </p:sp>
    </p:spTree>
    <p:extLst>
      <p:ext uri="{BB962C8B-B14F-4D97-AF65-F5344CB8AC3E}">
        <p14:creationId xmlns:p14="http://schemas.microsoft.com/office/powerpoint/2010/main" val="2472149293"/>
      </p:ext>
    </p:extLst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6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34617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46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6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46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3" presetClass="entr" presetSubtype="27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6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461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461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000"/>
                            </p:stCondLst>
                            <p:childTnLst>
                              <p:par>
                                <p:cTn id="19" presetID="12" presetClass="entr" presetSubtype="1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6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21" dur="500"/>
                                        <p:tgtEl>
                                          <p:spTgt spid="346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500"/>
                            </p:stCondLst>
                            <p:childTnLst>
                              <p:par>
                                <p:cTn id="23" presetID="12" presetClass="entr" presetSubtype="1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6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25" dur="500"/>
                                        <p:tgtEl>
                                          <p:spTgt spid="346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6000"/>
                            </p:stCondLst>
                            <p:childTnLst>
                              <p:par>
                                <p:cTn id="27" presetID="12" presetClass="entr" presetSubtype="8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6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29" dur="500"/>
                                        <p:tgtEl>
                                          <p:spTgt spid="34617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46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6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3461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500"/>
                            </p:stCondLst>
                            <p:childTnLst>
                              <p:par>
                                <p:cTn id="36" presetID="23" presetClass="entr" presetSubtype="27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6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3461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3461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2000"/>
                            </p:stCondLst>
                            <p:childTnLst>
                              <p:par>
                                <p:cTn id="41" presetID="12" presetClass="entr" presetSubtype="1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6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43" dur="500"/>
                                        <p:tgtEl>
                                          <p:spTgt spid="346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4500"/>
                            </p:stCondLst>
                            <p:childTnLst>
                              <p:par>
                                <p:cTn id="45" presetID="12" presetClass="entr" presetSubtype="1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6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47" dur="500"/>
                                        <p:tgtEl>
                                          <p:spTgt spid="346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6167" grpId="0" animBg="1"/>
      <p:bldP spid="346168" grpId="0" autoUpdateAnimBg="0"/>
      <p:bldP spid="346170" grpId="0" autoUpdateAnimBg="0"/>
      <p:bldP spid="346171" grpId="0" animBg="1"/>
      <p:bldP spid="346172" grpId="0" animBg="1"/>
      <p:bldP spid="346173" grpId="0" autoUpdateAnimBg="0"/>
      <p:bldP spid="346174" grpId="0" animBg="1"/>
      <p:bldP spid="346175" grpId="0" autoUpdateAnimBg="0"/>
      <p:bldP spid="346176" grpId="0" autoUpdateAnimBg="0"/>
      <p:bldP spid="346177" grpId="0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894" name="Rectangle 166"/>
          <p:cNvSpPr>
            <a:spLocks noChangeArrowheads="1"/>
          </p:cNvSpPr>
          <p:nvPr/>
        </p:nvSpPr>
        <p:spPr bwMode="auto">
          <a:xfrm>
            <a:off x="685800" y="146050"/>
            <a:ext cx="7772400" cy="8143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r>
              <a:rPr lang="en-US"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Interval Estimation of </a:t>
            </a:r>
            <a:r>
              <a:rPr lang="en-US" sz="2800" i="1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Symbol" pitchFamily="18" charset="2"/>
              </a:rPr>
              <a:t></a:t>
            </a:r>
            <a:r>
              <a:rPr lang="en-US" sz="2800" baseline="-250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1</a:t>
            </a:r>
            <a:r>
              <a:rPr lang="en-US"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- </a:t>
            </a:r>
            <a:r>
              <a:rPr lang="en-US" sz="2800" i="1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Symbol" pitchFamily="18" charset="2"/>
              </a:rPr>
              <a:t></a:t>
            </a:r>
            <a:r>
              <a:rPr lang="en-US" sz="2800" baseline="-250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2</a:t>
            </a:r>
            <a:r>
              <a:rPr lang="en-US"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:</a:t>
            </a:r>
            <a:br>
              <a:rPr lang="en-US"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</a:br>
            <a:r>
              <a:rPr lang="en-US"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</a:t>
            </a:r>
            <a:r>
              <a:rPr lang="en-US" sz="2800" i="1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Symbol" pitchFamily="18" charset="2"/>
              </a:rPr>
              <a:t>s</a:t>
            </a:r>
            <a:r>
              <a:rPr lang="en-US" sz="2800" baseline="-250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1</a:t>
            </a:r>
            <a:r>
              <a:rPr lang="en-US"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and </a:t>
            </a:r>
            <a:r>
              <a:rPr lang="en-US" sz="2800" i="1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Symbol" pitchFamily="18" charset="2"/>
              </a:rPr>
              <a:t>s</a:t>
            </a:r>
            <a:r>
              <a:rPr lang="en-US" sz="2800" baseline="-250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2</a:t>
            </a:r>
            <a:r>
              <a:rPr lang="en-US"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Known</a:t>
            </a:r>
          </a:p>
        </p:txBody>
      </p:sp>
      <p:sp>
        <p:nvSpPr>
          <p:cNvPr id="201895" name="Text Box 167"/>
          <p:cNvSpPr txBox="1">
            <a:spLocks noChangeArrowheads="1"/>
          </p:cNvSpPr>
          <p:nvPr/>
        </p:nvSpPr>
        <p:spPr bwMode="auto">
          <a:xfrm>
            <a:off x="1069975" y="3017838"/>
            <a:ext cx="7672388" cy="223445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     In a test of driving distance using a mechanical</a:t>
            </a:r>
          </a:p>
          <a:p>
            <a:pPr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driving device, a sample of Par golf balls was</a:t>
            </a:r>
          </a:p>
          <a:p>
            <a:pPr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compared with a sample of golf balls made by Rap,</a:t>
            </a:r>
          </a:p>
          <a:p>
            <a:pPr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Ltd., a competitor.  The sample statistics appear on</a:t>
            </a:r>
          </a:p>
          <a:p>
            <a:pPr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the next slide.</a:t>
            </a:r>
          </a:p>
        </p:txBody>
      </p:sp>
      <p:sp>
        <p:nvSpPr>
          <p:cNvPr id="201896" name="AutoShape 168"/>
          <p:cNvSpPr>
            <a:spLocks noChangeArrowheads="1"/>
          </p:cNvSpPr>
          <p:nvPr/>
        </p:nvSpPr>
        <p:spPr bwMode="auto">
          <a:xfrm rot="5400000">
            <a:off x="733425" y="1727200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201897" name="AutoShape 169"/>
          <p:cNvSpPr>
            <a:spLocks noChangeArrowheads="1"/>
          </p:cNvSpPr>
          <p:nvPr/>
        </p:nvSpPr>
        <p:spPr bwMode="auto">
          <a:xfrm rot="5400000">
            <a:off x="752475" y="3194050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201898" name="Text Box 170"/>
          <p:cNvSpPr txBox="1">
            <a:spLocks noChangeArrowheads="1"/>
          </p:cNvSpPr>
          <p:nvPr/>
        </p:nvSpPr>
        <p:spPr bwMode="auto">
          <a:xfrm>
            <a:off x="1031874" y="1576388"/>
            <a:ext cx="7337425" cy="134806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     Par, Inc. is a manufacturer of golf equipment and</a:t>
            </a:r>
          </a:p>
          <a:p>
            <a:pPr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has developed a new golf ball that has been </a:t>
            </a:r>
          </a:p>
          <a:p>
            <a:pPr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designed to provide “extra distance.”</a:t>
            </a:r>
          </a:p>
        </p:txBody>
      </p:sp>
      <p:sp>
        <p:nvSpPr>
          <p:cNvPr id="201899" name="Rectangle 171"/>
          <p:cNvSpPr>
            <a:spLocks noChangeArrowheads="1"/>
          </p:cNvSpPr>
          <p:nvPr/>
        </p:nvSpPr>
        <p:spPr bwMode="auto">
          <a:xfrm>
            <a:off x="687388" y="1104900"/>
            <a:ext cx="7772400" cy="6048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342900" indent="-342900"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Char char="n"/>
            </a:pPr>
            <a:r>
              <a:rPr lang="en-US" sz="24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Example:  Par, Inc.</a:t>
            </a:r>
            <a:endParaRPr lang="en-US" sz="2400">
              <a:effectLst>
                <a:outerShdw blurRad="38100" dist="38100" dir="2700000" algn="tl">
                  <a:srgbClr val="000000"/>
                </a:outerShdw>
              </a:effectLst>
              <a:latin typeface="Book Antiqua" pitchFamily="18" charset="0"/>
            </a:endParaRP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8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20189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018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8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018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2" presetClass="entr" presetSubtype="8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8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6" dur="500"/>
                                        <p:tgtEl>
                                          <p:spTgt spid="20189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018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8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2018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1895" grpId="0" autoUpdateAnimBg="0"/>
      <p:bldP spid="201896" grpId="0" animBg="1"/>
      <p:bldP spid="201897" grpId="0" animBg="1"/>
      <p:bldP spid="201898" grpId="0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754" name="Rectangle 2"/>
          <p:cNvSpPr>
            <a:spLocks noChangeArrowheads="1"/>
          </p:cNvSpPr>
          <p:nvPr/>
        </p:nvSpPr>
        <p:spPr bwMode="auto">
          <a:xfrm>
            <a:off x="1430338" y="1724025"/>
            <a:ext cx="6424612" cy="2008188"/>
          </a:xfrm>
          <a:prstGeom prst="rect">
            <a:avLst/>
          </a:prstGeom>
          <a:gradFill rotWithShape="0">
            <a:gsLst>
              <a:gs pos="0">
                <a:srgbClr val="006699">
                  <a:gamma/>
                  <a:shade val="46275"/>
                  <a:invGamma/>
                </a:srgbClr>
              </a:gs>
              <a:gs pos="50000">
                <a:srgbClr val="006699"/>
              </a:gs>
              <a:gs pos="100000">
                <a:srgbClr val="006699">
                  <a:gamma/>
                  <a:shade val="46275"/>
                  <a:invGamma/>
                </a:srgbClr>
              </a:gs>
            </a:gsLst>
            <a:lin ang="5400000" scaled="1"/>
          </a:gradFill>
          <a:ln w="6350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en-US"/>
          </a:p>
        </p:txBody>
      </p:sp>
      <p:sp>
        <p:nvSpPr>
          <p:cNvPr id="202755" name="Rectangle 3"/>
          <p:cNvSpPr>
            <a:spLocks noChangeArrowheads="1"/>
          </p:cNvSpPr>
          <p:nvPr/>
        </p:nvSpPr>
        <p:spPr bwMode="auto">
          <a:xfrm>
            <a:off x="687388" y="1104900"/>
            <a:ext cx="7772400" cy="6048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342900" indent="-342900"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Char char="n"/>
            </a:pPr>
            <a:r>
              <a:rPr lang="en-US" sz="24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Example:  Par, Inc.</a:t>
            </a:r>
            <a:endParaRPr lang="en-US" sz="2400">
              <a:effectLst>
                <a:outerShdw blurRad="38100" dist="38100" dir="2700000" algn="tl">
                  <a:srgbClr val="000000"/>
                </a:outerShdw>
              </a:effectLst>
              <a:latin typeface="Book Antiqua" pitchFamily="18" charset="0"/>
            </a:endParaRPr>
          </a:p>
        </p:txBody>
      </p:sp>
      <p:sp>
        <p:nvSpPr>
          <p:cNvPr id="202780" name="Rectangle 28"/>
          <p:cNvSpPr>
            <a:spLocks noChangeArrowheads="1"/>
          </p:cNvSpPr>
          <p:nvPr/>
        </p:nvSpPr>
        <p:spPr bwMode="auto">
          <a:xfrm>
            <a:off x="685800" y="146050"/>
            <a:ext cx="7772400" cy="8143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r>
              <a:rPr lang="en-US"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Interval Estimation of </a:t>
            </a:r>
            <a:r>
              <a:rPr lang="en-US" sz="2800" i="1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Symbol" pitchFamily="18" charset="2"/>
              </a:rPr>
              <a:t></a:t>
            </a:r>
            <a:r>
              <a:rPr lang="en-US" sz="2800" baseline="-250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1</a:t>
            </a:r>
            <a:r>
              <a:rPr lang="en-US"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- </a:t>
            </a:r>
            <a:r>
              <a:rPr lang="en-US" sz="2800" i="1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Symbol" pitchFamily="18" charset="2"/>
              </a:rPr>
              <a:t></a:t>
            </a:r>
            <a:r>
              <a:rPr lang="en-US" sz="2800" baseline="-250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2</a:t>
            </a:r>
            <a:r>
              <a:rPr lang="en-US"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:</a:t>
            </a:r>
            <a:br>
              <a:rPr lang="en-US"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</a:br>
            <a:r>
              <a:rPr lang="en-US"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</a:t>
            </a:r>
            <a:r>
              <a:rPr lang="en-US" sz="2800" i="1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Symbol" pitchFamily="18" charset="2"/>
              </a:rPr>
              <a:t>s</a:t>
            </a:r>
            <a:r>
              <a:rPr lang="en-US" sz="2800" baseline="-250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1</a:t>
            </a:r>
            <a:r>
              <a:rPr lang="en-US"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and </a:t>
            </a:r>
            <a:r>
              <a:rPr lang="en-US" sz="2800" i="1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Symbol" pitchFamily="18" charset="2"/>
              </a:rPr>
              <a:t>s</a:t>
            </a:r>
            <a:r>
              <a:rPr lang="en-US" sz="2800" baseline="-250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2</a:t>
            </a:r>
            <a:r>
              <a:rPr lang="en-US"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Known</a:t>
            </a:r>
          </a:p>
        </p:txBody>
      </p:sp>
      <p:sp>
        <p:nvSpPr>
          <p:cNvPr id="202781" name="Text Box 29"/>
          <p:cNvSpPr txBox="1">
            <a:spLocks noChangeArrowheads="1"/>
          </p:cNvSpPr>
          <p:nvPr/>
        </p:nvSpPr>
        <p:spPr bwMode="auto">
          <a:xfrm>
            <a:off x="1649413" y="2700338"/>
            <a:ext cx="1808162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Sample Size</a:t>
            </a:r>
          </a:p>
        </p:txBody>
      </p:sp>
      <p:sp>
        <p:nvSpPr>
          <p:cNvPr id="202782" name="Text Box 30"/>
          <p:cNvSpPr txBox="1">
            <a:spLocks noChangeArrowheads="1"/>
          </p:cNvSpPr>
          <p:nvPr/>
        </p:nvSpPr>
        <p:spPr bwMode="auto">
          <a:xfrm>
            <a:off x="1635125" y="3138488"/>
            <a:ext cx="2025650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Sample Mean</a:t>
            </a:r>
          </a:p>
        </p:txBody>
      </p:sp>
      <p:sp>
        <p:nvSpPr>
          <p:cNvPr id="202784" name="Text Box 32"/>
          <p:cNvSpPr txBox="1">
            <a:spLocks noChangeArrowheads="1"/>
          </p:cNvSpPr>
          <p:nvPr/>
        </p:nvSpPr>
        <p:spPr bwMode="auto">
          <a:xfrm>
            <a:off x="4287838" y="1881188"/>
            <a:ext cx="1597025" cy="8223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Sample #1</a:t>
            </a:r>
          </a:p>
          <a:p>
            <a:r>
              <a:rPr lang="en-US" sz="2400" u="sng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Par, Inc.</a:t>
            </a:r>
          </a:p>
        </p:txBody>
      </p:sp>
      <p:sp>
        <p:nvSpPr>
          <p:cNvPr id="202785" name="Text Box 33"/>
          <p:cNvSpPr txBox="1">
            <a:spLocks noChangeArrowheads="1"/>
          </p:cNvSpPr>
          <p:nvPr/>
        </p:nvSpPr>
        <p:spPr bwMode="auto">
          <a:xfrm>
            <a:off x="6097588" y="1881188"/>
            <a:ext cx="1597025" cy="82232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Sample #2</a:t>
            </a:r>
          </a:p>
          <a:p>
            <a:r>
              <a:rPr lang="en-US" sz="2400" u="sng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Rap, Ltd.</a:t>
            </a:r>
          </a:p>
        </p:txBody>
      </p:sp>
      <p:sp>
        <p:nvSpPr>
          <p:cNvPr id="202786" name="Text Box 34"/>
          <p:cNvSpPr txBox="1">
            <a:spLocks noChangeArrowheads="1"/>
          </p:cNvSpPr>
          <p:nvPr/>
        </p:nvSpPr>
        <p:spPr bwMode="auto">
          <a:xfrm>
            <a:off x="4249738" y="2700338"/>
            <a:ext cx="3249612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 120 balls	  </a:t>
            </a: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80 balls</a:t>
            </a:r>
          </a:p>
        </p:txBody>
      </p:sp>
      <p:sp>
        <p:nvSpPr>
          <p:cNvPr id="202787" name="Text Box 35"/>
          <p:cNvSpPr txBox="1">
            <a:spLocks noChangeArrowheads="1"/>
          </p:cNvSpPr>
          <p:nvPr/>
        </p:nvSpPr>
        <p:spPr bwMode="auto">
          <a:xfrm>
            <a:off x="4356509" y="3138488"/>
            <a:ext cx="3329758" cy="46166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295 yards       278 yards</a:t>
            </a:r>
          </a:p>
        </p:txBody>
      </p:sp>
      <p:sp>
        <p:nvSpPr>
          <p:cNvPr id="202789" name="AutoShape 37"/>
          <p:cNvSpPr>
            <a:spLocks noChangeArrowheads="1"/>
          </p:cNvSpPr>
          <p:nvPr/>
        </p:nvSpPr>
        <p:spPr bwMode="auto">
          <a:xfrm rot="5400000">
            <a:off x="1095375" y="2832100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202790" name="AutoShape 38"/>
          <p:cNvSpPr>
            <a:spLocks noChangeArrowheads="1"/>
          </p:cNvSpPr>
          <p:nvPr/>
        </p:nvSpPr>
        <p:spPr bwMode="auto">
          <a:xfrm rot="5400000">
            <a:off x="1095375" y="3251200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202791" name="AutoShape 39"/>
          <p:cNvSpPr>
            <a:spLocks noChangeArrowheads="1"/>
          </p:cNvSpPr>
          <p:nvPr/>
        </p:nvSpPr>
        <p:spPr bwMode="auto">
          <a:xfrm rot="5400000">
            <a:off x="771525" y="4089400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202792" name="AutoShape 40"/>
          <p:cNvSpPr>
            <a:spLocks noChangeArrowheads="1"/>
          </p:cNvSpPr>
          <p:nvPr/>
        </p:nvSpPr>
        <p:spPr bwMode="auto">
          <a:xfrm rot="5400000">
            <a:off x="1095375" y="2127250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203143" name="Text Box 391"/>
          <p:cNvSpPr txBox="1">
            <a:spLocks noChangeArrowheads="1"/>
          </p:cNvSpPr>
          <p:nvPr/>
        </p:nvSpPr>
        <p:spPr bwMode="auto">
          <a:xfrm>
            <a:off x="1042988" y="3938588"/>
            <a:ext cx="6784975" cy="11874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   Based on data from previous driving distance</a:t>
            </a:r>
          </a:p>
          <a:p>
            <a:pPr algn="l"/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tests, the two population standard deviations are</a:t>
            </a:r>
          </a:p>
          <a:p>
            <a:pPr algn="l"/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known with </a:t>
            </a: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  <a:latin typeface="Symbol" pitchFamily="18" charset="2"/>
              </a:rPr>
              <a:t>s</a:t>
            </a:r>
            <a:r>
              <a:rPr lang="en-US" sz="2400" baseline="-250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1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= 15 yards and </a:t>
            </a:r>
            <a:r>
              <a:rPr lang="en-US" sz="2400" i="1">
                <a:effectLst>
                  <a:outerShdw blurRad="38100" dist="38100" dir="2700000" algn="tl">
                    <a:srgbClr val="000000"/>
                  </a:outerShdw>
                </a:effectLst>
                <a:latin typeface="Symbol" pitchFamily="18" charset="2"/>
              </a:rPr>
              <a:t>s</a:t>
            </a:r>
            <a:r>
              <a:rPr lang="en-US" sz="2400" baseline="-250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2</a:t>
            </a: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= 20 yards.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7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20279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027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7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027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2" presetClass="entr" presetSubtype="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7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6" dur="500"/>
                                        <p:tgtEl>
                                          <p:spTgt spid="2027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000"/>
                            </p:stCondLst>
                            <p:childTnLst>
                              <p:par>
                                <p:cTn id="18" presetID="12" presetClass="entr" presetSubtype="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7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20" dur="500"/>
                                        <p:tgtEl>
                                          <p:spTgt spid="2027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3500"/>
                            </p:stCondLst>
                            <p:childTnLst>
                              <p:par>
                                <p:cTn id="22" presetID="1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7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24" dur="500"/>
                                        <p:tgtEl>
                                          <p:spTgt spid="20278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027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7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29" dur="500"/>
                                        <p:tgtEl>
                                          <p:spTgt spid="2027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500"/>
                            </p:stCondLst>
                            <p:childTnLst>
                              <p:par>
                                <p:cTn id="31" presetID="12" presetClass="entr" presetSubtype="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7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33" dur="500"/>
                                        <p:tgtEl>
                                          <p:spTgt spid="2027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000"/>
                            </p:stCondLst>
                            <p:childTnLst>
                              <p:par>
                                <p:cTn id="35" presetID="1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7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37" dur="500"/>
                                        <p:tgtEl>
                                          <p:spTgt spid="20279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027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7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42" dur="500"/>
                                        <p:tgtEl>
                                          <p:spTgt spid="2027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500"/>
                            </p:stCondLst>
                            <p:childTnLst>
                              <p:par>
                                <p:cTn id="44" presetID="12" presetClass="entr" presetSubtype="1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7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46" dur="500"/>
                                        <p:tgtEl>
                                          <p:spTgt spid="2027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2000"/>
                            </p:stCondLst>
                            <p:childTnLst>
                              <p:par>
                                <p:cTn id="48" presetID="1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7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50" dur="500"/>
                                        <p:tgtEl>
                                          <p:spTgt spid="20279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027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203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2754" grpId="0" animBg="1"/>
      <p:bldP spid="202781" grpId="0" autoUpdateAnimBg="0"/>
      <p:bldP spid="202782" grpId="0" autoUpdateAnimBg="0"/>
      <p:bldP spid="202784" grpId="0" autoUpdateAnimBg="0"/>
      <p:bldP spid="202785" grpId="0" autoUpdateAnimBg="0"/>
      <p:bldP spid="202786" grpId="0" autoUpdateAnimBg="0"/>
      <p:bldP spid="202787" grpId="0" autoUpdateAnimBg="0"/>
      <p:bldP spid="202789" grpId="0" animBg="1"/>
      <p:bldP spid="202790" grpId="0" animBg="1"/>
      <p:bldP spid="202791" grpId="0" animBg="1"/>
      <p:bldP spid="202792" grpId="0" animBg="1"/>
      <p:bldP spid="203143" grpId="0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5330" name="Rectangle 2"/>
          <p:cNvSpPr>
            <a:spLocks noChangeArrowheads="1"/>
          </p:cNvSpPr>
          <p:nvPr/>
        </p:nvSpPr>
        <p:spPr bwMode="auto">
          <a:xfrm>
            <a:off x="685800" y="146050"/>
            <a:ext cx="7772400" cy="8143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r>
              <a:rPr lang="en-US"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Interval Estimation of </a:t>
            </a:r>
            <a:r>
              <a:rPr lang="en-US" sz="2800" i="1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Symbol" pitchFamily="18" charset="2"/>
              </a:rPr>
              <a:t></a:t>
            </a:r>
            <a:r>
              <a:rPr lang="en-US" sz="2800" baseline="-250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1</a:t>
            </a:r>
            <a:r>
              <a:rPr lang="en-US"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- </a:t>
            </a:r>
            <a:r>
              <a:rPr lang="en-US" sz="2800" i="1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Symbol" pitchFamily="18" charset="2"/>
              </a:rPr>
              <a:t></a:t>
            </a:r>
            <a:r>
              <a:rPr lang="en-US" sz="2800" baseline="-250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2</a:t>
            </a:r>
            <a:r>
              <a:rPr lang="en-US"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:</a:t>
            </a:r>
            <a:br>
              <a:rPr lang="en-US"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</a:br>
            <a:r>
              <a:rPr lang="en-US"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</a:t>
            </a:r>
            <a:r>
              <a:rPr lang="en-US" sz="2800" i="1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Symbol" pitchFamily="18" charset="2"/>
              </a:rPr>
              <a:t>s</a:t>
            </a:r>
            <a:r>
              <a:rPr lang="en-US" sz="2800" baseline="-250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1</a:t>
            </a:r>
            <a:r>
              <a:rPr lang="en-US"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and </a:t>
            </a:r>
            <a:r>
              <a:rPr lang="en-US" sz="2800" i="1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Symbol" pitchFamily="18" charset="2"/>
              </a:rPr>
              <a:t>s</a:t>
            </a:r>
            <a:r>
              <a:rPr lang="en-US" sz="2800" baseline="-250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2</a:t>
            </a:r>
            <a:r>
              <a:rPr lang="en-US"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Known</a:t>
            </a:r>
          </a:p>
        </p:txBody>
      </p:sp>
      <p:sp>
        <p:nvSpPr>
          <p:cNvPr id="355355" name="Rectangle 27"/>
          <p:cNvSpPr>
            <a:spLocks noChangeArrowheads="1"/>
          </p:cNvSpPr>
          <p:nvPr/>
        </p:nvSpPr>
        <p:spPr bwMode="auto">
          <a:xfrm>
            <a:off x="687388" y="1104900"/>
            <a:ext cx="7772400" cy="6048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/>
          <a:lstStyle/>
          <a:p>
            <a:pPr marL="342900" indent="-342900"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Char char="n"/>
            </a:pPr>
            <a:r>
              <a:rPr lang="en-US" sz="24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Example:  Par, Inc.</a:t>
            </a:r>
            <a:endParaRPr lang="en-US" sz="2400">
              <a:effectLst>
                <a:outerShdw blurRad="38100" dist="38100" dir="2700000" algn="tl">
                  <a:srgbClr val="000000"/>
                </a:outerShdw>
              </a:effectLst>
              <a:latin typeface="Book Antiqua" pitchFamily="18" charset="0"/>
            </a:endParaRPr>
          </a:p>
        </p:txBody>
      </p:sp>
      <p:sp>
        <p:nvSpPr>
          <p:cNvPr id="355356" name="Text Box 28"/>
          <p:cNvSpPr txBox="1">
            <a:spLocks noChangeArrowheads="1"/>
          </p:cNvSpPr>
          <p:nvPr/>
        </p:nvSpPr>
        <p:spPr bwMode="auto">
          <a:xfrm>
            <a:off x="993775" y="1595438"/>
            <a:ext cx="7672388" cy="13335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     Let us develop a 95% confidence interval estimate</a:t>
            </a:r>
          </a:p>
          <a:p>
            <a:pPr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of the difference between the mean driving distances of</a:t>
            </a:r>
          </a:p>
          <a:p>
            <a:pPr algn="l">
              <a:spcBef>
                <a:spcPct val="20000"/>
              </a:spcBef>
              <a:buClr>
                <a:srgbClr val="66FFFF"/>
              </a:buClr>
              <a:buSzPct val="75000"/>
              <a:buFont typeface="Monotype Sorts" pitchFamily="2" charset="2"/>
              <a:buNone/>
            </a:pPr>
            <a:r>
              <a:rPr lang="en-US" sz="24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the two brands of golf ball.</a:t>
            </a:r>
          </a:p>
        </p:txBody>
      </p:sp>
      <p:sp>
        <p:nvSpPr>
          <p:cNvPr id="355357" name="AutoShape 29"/>
          <p:cNvSpPr>
            <a:spLocks noChangeArrowheads="1"/>
          </p:cNvSpPr>
          <p:nvPr/>
        </p:nvSpPr>
        <p:spPr bwMode="auto">
          <a:xfrm rot="5400000">
            <a:off x="752475" y="1746250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53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35535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553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53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553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5356" grpId="0" autoUpdateAnimBg="0"/>
      <p:bldP spid="35535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778" name="Rectangle 2"/>
          <p:cNvSpPr>
            <a:spLocks noChangeArrowheads="1"/>
          </p:cNvSpPr>
          <p:nvPr/>
        </p:nvSpPr>
        <p:spPr bwMode="auto">
          <a:xfrm>
            <a:off x="685800" y="141288"/>
            <a:ext cx="7772400" cy="8143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r>
              <a:rPr lang="en-US"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Estimating the Difference Between</a:t>
            </a:r>
            <a:br>
              <a:rPr lang="en-US"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</a:br>
            <a:r>
              <a:rPr lang="en-US" sz="2800">
                <a:solidFill>
                  <a:srgbClr val="66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Two Population Means</a:t>
            </a:r>
          </a:p>
        </p:txBody>
      </p:sp>
      <p:sp>
        <p:nvSpPr>
          <p:cNvPr id="203781" name="Line 5"/>
          <p:cNvSpPr>
            <a:spLocks noChangeShapeType="1"/>
          </p:cNvSpPr>
          <p:nvPr/>
        </p:nvSpPr>
        <p:spPr bwMode="auto">
          <a:xfrm flipH="1">
            <a:off x="2266950" y="3219450"/>
            <a:ext cx="0" cy="7016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>
            <a:outerShdw dist="35921" dir="2700000" algn="ctr" rotWithShape="0">
              <a:schemeClr val="bg2"/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03782" name="Text Box 6"/>
          <p:cNvSpPr txBox="1">
            <a:spLocks noChangeArrowheads="1"/>
          </p:cNvSpPr>
          <p:nvPr/>
        </p:nvSpPr>
        <p:spPr bwMode="auto">
          <a:xfrm>
            <a:off x="2727325" y="3124200"/>
            <a:ext cx="3602038" cy="762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 i="1">
                <a:effectLst>
                  <a:outerShdw blurRad="38100" dist="38100" dir="2700000" algn="tl">
                    <a:srgbClr val="000000"/>
                  </a:outerShdw>
                </a:effectLst>
                <a:latin typeface="MT Symbol" pitchFamily="82" charset="2"/>
              </a:rPr>
              <a:t>m</a:t>
            </a:r>
            <a:r>
              <a:rPr lang="en-US" baseline="-25000">
                <a:effectLst>
                  <a:outerShdw blurRad="38100" dist="38100" dir="2700000" algn="tl">
                    <a:srgbClr val="000000"/>
                  </a:outerShdw>
                </a:effectLst>
                <a:latin typeface="Arial Narrow" pitchFamily="34" charset="0"/>
              </a:rPr>
              <a:t>1</a:t>
            </a:r>
            <a:r>
              <a:rPr lang="en-US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 –</a:t>
            </a:r>
            <a:r>
              <a:rPr lang="en-US">
                <a:effectLst>
                  <a:outerShdw blurRad="38100" dist="38100" dir="2700000" algn="tl">
                    <a:srgbClr val="000000"/>
                  </a:outerShdw>
                </a:effectLst>
                <a:latin typeface="Arial Narrow" pitchFamily="34" charset="0"/>
              </a:rPr>
              <a:t> </a:t>
            </a:r>
            <a:r>
              <a:rPr lang="en-US" i="1">
                <a:effectLst>
                  <a:outerShdw blurRad="38100" dist="38100" dir="2700000" algn="tl">
                    <a:srgbClr val="000000"/>
                  </a:outerShdw>
                </a:effectLst>
                <a:latin typeface="Symbol" pitchFamily="18" charset="2"/>
              </a:rPr>
              <a:t>m</a:t>
            </a:r>
            <a:r>
              <a:rPr lang="en-US" baseline="-25000">
                <a:effectLst>
                  <a:outerShdw blurRad="38100" dist="38100" dir="2700000" algn="tl">
                    <a:srgbClr val="000000"/>
                  </a:outerShdw>
                </a:effectLst>
                <a:latin typeface="Arial Narrow" pitchFamily="34" charset="0"/>
              </a:rPr>
              <a:t>2</a:t>
            </a:r>
            <a:r>
              <a:rPr lang="en-US">
                <a:effectLst>
                  <a:outerShdw blurRad="38100" dist="38100" dir="2700000" algn="tl">
                    <a:srgbClr val="000000"/>
                  </a:outerShdw>
                </a:effectLst>
                <a:latin typeface="Arial Narrow" pitchFamily="34" charset="0"/>
              </a:rPr>
              <a:t> </a:t>
            </a:r>
            <a:r>
              <a:rPr lang="en-US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= difference between</a:t>
            </a:r>
          </a:p>
          <a:p>
            <a:pPr algn="l"/>
            <a:r>
              <a:rPr lang="en-US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rPr>
              <a:t>	  the mean distances</a:t>
            </a:r>
            <a:endParaRPr lang="en-US">
              <a:effectLst>
                <a:outerShdw blurRad="38100" dist="38100" dir="2700000" algn="tl">
                  <a:srgbClr val="000000"/>
                </a:outerShdw>
              </a:effectLst>
              <a:latin typeface="Arial Narrow" pitchFamily="34" charset="0"/>
            </a:endParaRPr>
          </a:p>
        </p:txBody>
      </p:sp>
      <p:sp>
        <p:nvSpPr>
          <p:cNvPr id="203783" name="Line 7"/>
          <p:cNvSpPr>
            <a:spLocks noChangeShapeType="1"/>
          </p:cNvSpPr>
          <p:nvPr/>
        </p:nvSpPr>
        <p:spPr bwMode="auto">
          <a:xfrm flipH="1">
            <a:off x="6896100" y="3219450"/>
            <a:ext cx="0" cy="7016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>
            <a:outerShdw dist="35921" dir="2700000" algn="ctr" rotWithShape="0">
              <a:schemeClr val="bg2"/>
            </a:outerShdw>
          </a:effectLst>
        </p:spPr>
        <p:txBody>
          <a:bodyPr/>
          <a:lstStyle/>
          <a:p>
            <a:endParaRPr lang="en-US"/>
          </a:p>
        </p:txBody>
      </p:sp>
      <p:grpSp>
        <p:nvGrpSpPr>
          <p:cNvPr id="203790" name="Group 14"/>
          <p:cNvGrpSpPr>
            <a:grpSpLocks/>
          </p:cNvGrpSpPr>
          <p:nvPr/>
        </p:nvGrpSpPr>
        <p:grpSpPr bwMode="auto">
          <a:xfrm>
            <a:off x="2484438" y="5600700"/>
            <a:ext cx="4173537" cy="427038"/>
            <a:chOff x="1745" y="3732"/>
            <a:chExt cx="2629" cy="269"/>
          </a:xfrm>
        </p:grpSpPr>
        <p:sp>
          <p:nvSpPr>
            <p:cNvPr id="203791" name="Text Box 15"/>
            <p:cNvSpPr txBox="1">
              <a:spLocks noChangeArrowheads="1"/>
            </p:cNvSpPr>
            <p:nvPr/>
          </p:nvSpPr>
          <p:spPr bwMode="auto">
            <a:xfrm>
              <a:off x="1745" y="3732"/>
              <a:ext cx="2629" cy="26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l"/>
              <a:r>
                <a:rPr lang="en-US" i="1">
                  <a:effectLst>
                    <a:outerShdw blurRad="38100" dist="38100" dir="2700000" algn="tl">
                      <a:srgbClr val="000000"/>
                    </a:outerShdw>
                  </a:effectLst>
                  <a:latin typeface="Book Antiqua" pitchFamily="18" charset="0"/>
                </a:rPr>
                <a:t>x</a:t>
              </a:r>
              <a:r>
                <a:rPr lang="en-US" baseline="-25000">
                  <a:effectLst>
                    <a:outerShdw blurRad="38100" dist="38100" dir="2700000" algn="tl">
                      <a:srgbClr val="000000"/>
                    </a:outerShdw>
                  </a:effectLst>
                  <a:latin typeface="Book Antiqua" pitchFamily="18" charset="0"/>
                </a:rPr>
                <a:t>1</a:t>
              </a:r>
              <a:r>
                <a:rPr lang="en-US">
                  <a:effectLst>
                    <a:outerShdw blurRad="38100" dist="38100" dir="2700000" algn="tl">
                      <a:srgbClr val="000000"/>
                    </a:outerShdw>
                  </a:effectLst>
                  <a:latin typeface="Book Antiqua" pitchFamily="18" charset="0"/>
                </a:rPr>
                <a:t> - </a:t>
              </a:r>
              <a:r>
                <a:rPr lang="en-US" i="1">
                  <a:effectLst>
                    <a:outerShdw blurRad="38100" dist="38100" dir="2700000" algn="tl">
                      <a:srgbClr val="000000"/>
                    </a:outerShdw>
                  </a:effectLst>
                  <a:latin typeface="Book Antiqua" pitchFamily="18" charset="0"/>
                </a:rPr>
                <a:t>x</a:t>
              </a:r>
              <a:r>
                <a:rPr lang="en-US" baseline="-25000">
                  <a:effectLst>
                    <a:outerShdw blurRad="38100" dist="38100" dir="2700000" algn="tl">
                      <a:srgbClr val="000000"/>
                    </a:outerShdw>
                  </a:effectLst>
                  <a:latin typeface="Book Antiqua" pitchFamily="18" charset="0"/>
                </a:rPr>
                <a:t>2</a:t>
              </a:r>
              <a:r>
                <a:rPr lang="en-US">
                  <a:effectLst>
                    <a:outerShdw blurRad="38100" dist="38100" dir="2700000" algn="tl">
                      <a:srgbClr val="000000"/>
                    </a:outerShdw>
                  </a:effectLst>
                  <a:latin typeface="Book Antiqua" pitchFamily="18" charset="0"/>
                </a:rPr>
                <a:t> = Point Estimate of </a:t>
              </a:r>
              <a:r>
                <a:rPr lang="en-US" i="1">
                  <a:effectLst>
                    <a:outerShdw blurRad="38100" dist="38100" dir="2700000" algn="tl">
                      <a:srgbClr val="000000"/>
                    </a:outerShdw>
                  </a:effectLst>
                  <a:latin typeface="MT Symbol" pitchFamily="82" charset="2"/>
                </a:rPr>
                <a:t>m</a:t>
              </a:r>
              <a:r>
                <a:rPr lang="en-US" baseline="-25000">
                  <a:effectLst>
                    <a:outerShdw blurRad="38100" dist="38100" dir="2700000" algn="tl">
                      <a:srgbClr val="000000"/>
                    </a:outerShdw>
                  </a:effectLst>
                  <a:latin typeface="Arial Narrow" pitchFamily="34" charset="0"/>
                </a:rPr>
                <a:t>1</a:t>
              </a:r>
              <a:r>
                <a:rPr lang="en-US">
                  <a:effectLst>
                    <a:outerShdw blurRad="38100" dist="38100" dir="2700000" algn="tl">
                      <a:srgbClr val="000000"/>
                    </a:outerShdw>
                  </a:effectLst>
                  <a:latin typeface="Book Antiqua" pitchFamily="18" charset="0"/>
                </a:rPr>
                <a:t> –</a:t>
              </a:r>
              <a:r>
                <a:rPr lang="en-US">
                  <a:effectLst>
                    <a:outerShdw blurRad="38100" dist="38100" dir="2700000" algn="tl">
                      <a:srgbClr val="000000"/>
                    </a:outerShdw>
                  </a:effectLst>
                  <a:latin typeface="Arial Narrow" pitchFamily="34" charset="0"/>
                </a:rPr>
                <a:t> </a:t>
              </a:r>
              <a:r>
                <a:rPr lang="en-US" i="1">
                  <a:effectLst>
                    <a:outerShdw blurRad="38100" dist="38100" dir="2700000" algn="tl">
                      <a:srgbClr val="000000"/>
                    </a:outerShdw>
                  </a:effectLst>
                  <a:latin typeface="Symbol" pitchFamily="18" charset="2"/>
                </a:rPr>
                <a:t>m</a:t>
              </a:r>
              <a:r>
                <a:rPr lang="en-US" baseline="-25000">
                  <a:effectLst>
                    <a:outerShdw blurRad="38100" dist="38100" dir="2700000" algn="tl">
                      <a:srgbClr val="000000"/>
                    </a:outerShdw>
                  </a:effectLst>
                  <a:latin typeface="Arial Narrow" pitchFamily="34" charset="0"/>
                </a:rPr>
                <a:t>2</a:t>
              </a:r>
              <a:r>
                <a:rPr lang="en-US">
                  <a:effectLst>
                    <a:outerShdw blurRad="38100" dist="38100" dir="2700000" algn="tl">
                      <a:srgbClr val="000000"/>
                    </a:outerShdw>
                  </a:effectLst>
                  <a:latin typeface="Arial Narrow" pitchFamily="34" charset="0"/>
                </a:rPr>
                <a:t> </a:t>
              </a:r>
            </a:p>
          </p:txBody>
        </p:sp>
        <p:sp>
          <p:nvSpPr>
            <p:cNvPr id="203792" name="Line 16"/>
            <p:cNvSpPr>
              <a:spLocks noChangeShapeType="1"/>
            </p:cNvSpPr>
            <p:nvPr/>
          </p:nvSpPr>
          <p:spPr bwMode="auto">
            <a:xfrm flipV="1">
              <a:off x="1788" y="3804"/>
              <a:ext cx="12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>
              <a:outerShdw dist="35921" dir="2700000" algn="ctr" rotWithShape="0">
                <a:schemeClr val="bg2"/>
              </a:outerShdw>
            </a:effectLst>
          </p:spPr>
          <p:txBody>
            <a:bodyPr/>
            <a:lstStyle/>
            <a:p>
              <a:endParaRPr lang="en-US"/>
            </a:p>
          </p:txBody>
        </p:sp>
        <p:sp>
          <p:nvSpPr>
            <p:cNvPr id="203793" name="Line 17"/>
            <p:cNvSpPr>
              <a:spLocks noChangeShapeType="1"/>
            </p:cNvSpPr>
            <p:nvPr/>
          </p:nvSpPr>
          <p:spPr bwMode="auto">
            <a:xfrm flipV="1">
              <a:off x="2076" y="3804"/>
              <a:ext cx="12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>
              <a:outerShdw dist="35921" dir="2700000" algn="ctr" rotWithShape="0">
                <a:schemeClr val="bg2"/>
              </a:outerShdw>
            </a:effec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03818" name="AutoShape 42"/>
          <p:cNvSpPr>
            <a:spLocks noChangeArrowheads="1"/>
          </p:cNvSpPr>
          <p:nvPr/>
        </p:nvSpPr>
        <p:spPr bwMode="auto">
          <a:xfrm rot="5400000">
            <a:off x="219075" y="2108200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203819" name="AutoShape 43"/>
          <p:cNvSpPr>
            <a:spLocks noChangeArrowheads="1"/>
          </p:cNvSpPr>
          <p:nvPr/>
        </p:nvSpPr>
        <p:spPr bwMode="auto">
          <a:xfrm rot="5400000">
            <a:off x="219075" y="4641850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203820" name="AutoShape 44"/>
          <p:cNvSpPr>
            <a:spLocks noChangeArrowheads="1"/>
          </p:cNvSpPr>
          <p:nvPr/>
        </p:nvSpPr>
        <p:spPr bwMode="auto">
          <a:xfrm rot="5400000">
            <a:off x="4810125" y="2108200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203821" name="AutoShape 45"/>
          <p:cNvSpPr>
            <a:spLocks noChangeArrowheads="1"/>
          </p:cNvSpPr>
          <p:nvPr/>
        </p:nvSpPr>
        <p:spPr bwMode="auto">
          <a:xfrm rot="5400000">
            <a:off x="4810125" y="4641850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203822" name="AutoShape 46"/>
          <p:cNvSpPr>
            <a:spLocks noChangeArrowheads="1"/>
          </p:cNvSpPr>
          <p:nvPr/>
        </p:nvSpPr>
        <p:spPr bwMode="auto">
          <a:xfrm rot="5400000">
            <a:off x="219075" y="3251200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203823" name="AutoShape 47"/>
          <p:cNvSpPr>
            <a:spLocks noChangeArrowheads="1"/>
          </p:cNvSpPr>
          <p:nvPr/>
        </p:nvSpPr>
        <p:spPr bwMode="auto">
          <a:xfrm rot="5400000">
            <a:off x="219075" y="5727700"/>
            <a:ext cx="244475" cy="155575"/>
          </a:xfrm>
          <a:prstGeom prst="triangle">
            <a:avLst>
              <a:gd name="adj" fmla="val 50000"/>
            </a:avLst>
          </a:prstGeom>
          <a:solidFill>
            <a:srgbClr val="66FFFF"/>
          </a:solidFill>
          <a:ln w="12700">
            <a:solidFill>
              <a:srgbClr val="66FFFF"/>
            </a:solidFill>
            <a:miter lim="800000"/>
            <a:headEnd/>
            <a:tailEnd/>
          </a:ln>
          <a:effectLst>
            <a:outerShdw dist="17961" dir="2700000" algn="ctr" rotWithShape="0">
              <a:srgbClr val="000000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03832" name="Group 56"/>
          <p:cNvGrpSpPr>
            <a:grpSpLocks/>
          </p:cNvGrpSpPr>
          <p:nvPr/>
        </p:nvGrpSpPr>
        <p:grpSpPr bwMode="auto">
          <a:xfrm>
            <a:off x="476250" y="1162050"/>
            <a:ext cx="3600450" cy="2038350"/>
            <a:chOff x="300" y="732"/>
            <a:chExt cx="2268" cy="1284"/>
          </a:xfrm>
          <a:solidFill>
            <a:schemeClr val="tx1">
              <a:lumMod val="50000"/>
            </a:schemeClr>
          </a:solidFill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</p:grpSpPr>
        <p:sp>
          <p:nvSpPr>
            <p:cNvPr id="203779" name="Oval 3"/>
            <p:cNvSpPr>
              <a:spLocks noChangeArrowheads="1"/>
            </p:cNvSpPr>
            <p:nvPr/>
          </p:nvSpPr>
          <p:spPr bwMode="auto">
            <a:xfrm>
              <a:off x="300" y="732"/>
              <a:ext cx="2268" cy="1284"/>
            </a:xfrm>
            <a:prstGeom prst="ellipse">
              <a:avLst/>
            </a:prstGeom>
            <a:grpFill/>
            <a:ln w="12700">
              <a:noFill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 wrap="none" anchor="ctr"/>
            <a:lstStyle/>
            <a:p>
              <a:r>
                <a:rPr lang="en-US" b="1">
                  <a:effectLst>
                    <a:outerShdw blurRad="38100" dist="38100" dir="2700000" algn="tl">
                      <a:srgbClr val="000000"/>
                    </a:outerShdw>
                  </a:effectLst>
                  <a:latin typeface="Book Antiqua" pitchFamily="18" charset="0"/>
                </a:rPr>
                <a:t>Population 1</a:t>
              </a:r>
            </a:p>
            <a:p>
              <a:r>
                <a:rPr lang="en-US">
                  <a:effectLst>
                    <a:outerShdw blurRad="38100" dist="38100" dir="2700000" algn="tl">
                      <a:srgbClr val="000000"/>
                    </a:outerShdw>
                  </a:effectLst>
                  <a:latin typeface="Book Antiqua" pitchFamily="18" charset="0"/>
                </a:rPr>
                <a:t>Par, Inc. Golf Balls</a:t>
              </a:r>
            </a:p>
            <a:p>
              <a:endParaRPr lang="en-US" sz="6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endParaRPr>
            </a:p>
            <a:p>
              <a:pPr>
                <a:lnSpc>
                  <a:spcPct val="90000"/>
                </a:lnSpc>
              </a:pPr>
              <a:r>
                <a:rPr lang="en-US" i="1">
                  <a:effectLst>
                    <a:outerShdw blurRad="38100" dist="38100" dir="2700000" algn="tl">
                      <a:srgbClr val="000000"/>
                    </a:outerShdw>
                  </a:effectLst>
                  <a:latin typeface="Symbol" pitchFamily="18" charset="2"/>
                </a:rPr>
                <a:t>m</a:t>
              </a:r>
              <a:r>
                <a:rPr lang="en-US" baseline="-25000">
                  <a:effectLst>
                    <a:outerShdw blurRad="38100" dist="38100" dir="2700000" algn="tl">
                      <a:srgbClr val="000000"/>
                    </a:outerShdw>
                  </a:effectLst>
                  <a:latin typeface="Book Antiqua" pitchFamily="18" charset="0"/>
                </a:rPr>
                <a:t>1</a:t>
              </a:r>
              <a:r>
                <a:rPr lang="en-US">
                  <a:effectLst>
                    <a:outerShdw blurRad="38100" dist="38100" dir="2700000" algn="tl">
                      <a:srgbClr val="000000"/>
                    </a:outerShdw>
                  </a:effectLst>
                  <a:latin typeface="Book Antiqua" pitchFamily="18" charset="0"/>
                </a:rPr>
                <a:t> = mean driving</a:t>
              </a:r>
            </a:p>
            <a:p>
              <a:pPr>
                <a:lnSpc>
                  <a:spcPct val="90000"/>
                </a:lnSpc>
              </a:pPr>
              <a:r>
                <a:rPr lang="en-US">
                  <a:effectLst>
                    <a:outerShdw blurRad="38100" dist="38100" dir="2700000" algn="tl">
                      <a:srgbClr val="000000"/>
                    </a:outerShdw>
                  </a:effectLst>
                  <a:latin typeface="Book Antiqua" pitchFamily="18" charset="0"/>
                </a:rPr>
                <a:t>          distance of Par</a:t>
              </a:r>
            </a:p>
            <a:p>
              <a:pPr>
                <a:lnSpc>
                  <a:spcPct val="90000"/>
                </a:lnSpc>
              </a:pPr>
              <a:r>
                <a:rPr lang="en-US">
                  <a:effectLst>
                    <a:outerShdw blurRad="38100" dist="38100" dir="2700000" algn="tl">
                      <a:srgbClr val="000000"/>
                    </a:outerShdw>
                  </a:effectLst>
                  <a:latin typeface="Book Antiqua" pitchFamily="18" charset="0"/>
                </a:rPr>
                <a:t>golf balls</a:t>
              </a:r>
            </a:p>
          </p:txBody>
        </p:sp>
        <p:sp>
          <p:nvSpPr>
            <p:cNvPr id="203824" name="Line 48"/>
            <p:cNvSpPr>
              <a:spLocks noChangeShapeType="1"/>
            </p:cNvSpPr>
            <p:nvPr/>
          </p:nvSpPr>
          <p:spPr bwMode="auto">
            <a:xfrm>
              <a:off x="480" y="1308"/>
              <a:ext cx="1920" cy="0"/>
            </a:xfrm>
            <a:prstGeom prst="line">
              <a:avLst/>
            </a:prstGeom>
            <a:grpFill/>
            <a:ln w="9525">
              <a:noFill/>
              <a:prstDash val="dash"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03833" name="Group 57"/>
          <p:cNvGrpSpPr>
            <a:grpSpLocks/>
          </p:cNvGrpSpPr>
          <p:nvPr/>
        </p:nvGrpSpPr>
        <p:grpSpPr bwMode="auto">
          <a:xfrm>
            <a:off x="5086350" y="1181100"/>
            <a:ext cx="3619500" cy="2038350"/>
            <a:chOff x="3204" y="744"/>
            <a:chExt cx="2280" cy="1284"/>
          </a:xfrm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</p:grpSpPr>
        <p:sp>
          <p:nvSpPr>
            <p:cNvPr id="203780" name="Oval 4"/>
            <p:cNvSpPr>
              <a:spLocks noChangeArrowheads="1"/>
            </p:cNvSpPr>
            <p:nvPr/>
          </p:nvSpPr>
          <p:spPr bwMode="auto">
            <a:xfrm>
              <a:off x="3204" y="744"/>
              <a:ext cx="2280" cy="1284"/>
            </a:xfrm>
            <a:prstGeom prst="ellipse">
              <a:avLst/>
            </a:prstGeom>
            <a:gradFill rotWithShape="0">
              <a:gsLst>
                <a:gs pos="0">
                  <a:srgbClr val="666699">
                    <a:gamma/>
                    <a:shade val="46275"/>
                    <a:invGamma/>
                  </a:srgbClr>
                </a:gs>
                <a:gs pos="50000">
                  <a:srgbClr val="666699"/>
                </a:gs>
                <a:gs pos="100000">
                  <a:srgbClr val="666699">
                    <a:gamma/>
                    <a:shade val="46275"/>
                    <a:invGamma/>
                  </a:srgbClr>
                </a:gs>
              </a:gsLst>
              <a:lin ang="5400000" scaled="1"/>
            </a:gradFill>
            <a:ln w="12700">
              <a:noFill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 wrap="none" anchor="ctr"/>
            <a:lstStyle/>
            <a:p>
              <a:r>
                <a:rPr lang="en-US" b="1">
                  <a:effectLst>
                    <a:outerShdw blurRad="38100" dist="38100" dir="2700000" algn="tl">
                      <a:srgbClr val="000000"/>
                    </a:outerShdw>
                  </a:effectLst>
                  <a:latin typeface="Book Antiqua" pitchFamily="18" charset="0"/>
                </a:rPr>
                <a:t>Population 2</a:t>
              </a:r>
            </a:p>
            <a:p>
              <a:r>
                <a:rPr lang="en-US">
                  <a:effectLst>
                    <a:outerShdw blurRad="38100" dist="38100" dir="2700000" algn="tl">
                      <a:srgbClr val="000000"/>
                    </a:outerShdw>
                  </a:effectLst>
                  <a:latin typeface="Book Antiqua" pitchFamily="18" charset="0"/>
                </a:rPr>
                <a:t>Rap, Ltd. Golf Balls</a:t>
              </a:r>
            </a:p>
            <a:p>
              <a:endParaRPr lang="en-US" sz="600">
                <a:effectLst>
                  <a:outerShdw blurRad="38100" dist="38100" dir="2700000" algn="tl">
                    <a:srgbClr val="000000"/>
                  </a:outerShdw>
                </a:effectLst>
                <a:latin typeface="Book Antiqua" pitchFamily="18" charset="0"/>
              </a:endParaRPr>
            </a:p>
            <a:p>
              <a:pPr>
                <a:lnSpc>
                  <a:spcPct val="90000"/>
                </a:lnSpc>
              </a:pPr>
              <a:r>
                <a:rPr lang="en-US" i="1">
                  <a:effectLst>
                    <a:outerShdw blurRad="38100" dist="38100" dir="2700000" algn="tl">
                      <a:srgbClr val="000000"/>
                    </a:outerShdw>
                  </a:effectLst>
                  <a:latin typeface="Symbol" pitchFamily="18" charset="2"/>
                </a:rPr>
                <a:t>m</a:t>
              </a:r>
              <a:r>
                <a:rPr lang="en-US" baseline="-25000">
                  <a:effectLst>
                    <a:outerShdw blurRad="38100" dist="38100" dir="2700000" algn="tl">
                      <a:srgbClr val="000000"/>
                    </a:outerShdw>
                  </a:effectLst>
                  <a:latin typeface="Book Antiqua" pitchFamily="18" charset="0"/>
                </a:rPr>
                <a:t>2</a:t>
              </a:r>
              <a:r>
                <a:rPr lang="en-US">
                  <a:effectLst>
                    <a:outerShdw blurRad="38100" dist="38100" dir="2700000" algn="tl">
                      <a:srgbClr val="000000"/>
                    </a:outerShdw>
                  </a:effectLst>
                  <a:latin typeface="Book Antiqua" pitchFamily="18" charset="0"/>
                </a:rPr>
                <a:t> = mean driving</a:t>
              </a:r>
            </a:p>
            <a:p>
              <a:pPr>
                <a:lnSpc>
                  <a:spcPct val="90000"/>
                </a:lnSpc>
              </a:pPr>
              <a:r>
                <a:rPr lang="en-US">
                  <a:effectLst>
                    <a:outerShdw blurRad="38100" dist="38100" dir="2700000" algn="tl">
                      <a:srgbClr val="000000"/>
                    </a:outerShdw>
                  </a:effectLst>
                  <a:latin typeface="Book Antiqua" pitchFamily="18" charset="0"/>
                </a:rPr>
                <a:t>          distance of Rap</a:t>
              </a:r>
            </a:p>
            <a:p>
              <a:pPr>
                <a:lnSpc>
                  <a:spcPct val="90000"/>
                </a:lnSpc>
              </a:pPr>
              <a:r>
                <a:rPr lang="en-US">
                  <a:effectLst>
                    <a:outerShdw blurRad="38100" dist="38100" dir="2700000" algn="tl">
                      <a:srgbClr val="000000"/>
                    </a:outerShdw>
                  </a:effectLst>
                  <a:latin typeface="Book Antiqua" pitchFamily="18" charset="0"/>
                </a:rPr>
                <a:t>golf balls</a:t>
              </a:r>
            </a:p>
          </p:txBody>
        </p:sp>
        <p:sp>
          <p:nvSpPr>
            <p:cNvPr id="203825" name="Line 49"/>
            <p:cNvSpPr>
              <a:spLocks noChangeShapeType="1"/>
            </p:cNvSpPr>
            <p:nvPr/>
          </p:nvSpPr>
          <p:spPr bwMode="auto">
            <a:xfrm>
              <a:off x="3408" y="1320"/>
              <a:ext cx="1920" cy="0"/>
            </a:xfrm>
            <a:prstGeom prst="line">
              <a:avLst/>
            </a:prstGeom>
            <a:noFill/>
            <a:ln w="9525">
              <a:noFill/>
              <a:prstDash val="dash"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03831" name="Group 55"/>
          <p:cNvGrpSpPr>
            <a:grpSpLocks/>
          </p:cNvGrpSpPr>
          <p:nvPr/>
        </p:nvGrpSpPr>
        <p:grpSpPr bwMode="auto">
          <a:xfrm>
            <a:off x="5165725" y="3962400"/>
            <a:ext cx="3470275" cy="1538288"/>
            <a:chOff x="3254" y="2496"/>
            <a:chExt cx="2186" cy="969"/>
          </a:xfrm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</p:grpSpPr>
        <p:grpSp>
          <p:nvGrpSpPr>
            <p:cNvPr id="203828" name="Group 52"/>
            <p:cNvGrpSpPr>
              <a:grpSpLocks/>
            </p:cNvGrpSpPr>
            <p:nvPr/>
          </p:nvGrpSpPr>
          <p:grpSpPr bwMode="auto">
            <a:xfrm>
              <a:off x="3254" y="2496"/>
              <a:ext cx="2186" cy="969"/>
              <a:chOff x="3254" y="2496"/>
              <a:chExt cx="2186" cy="969"/>
            </a:xfrm>
          </p:grpSpPr>
          <p:sp>
            <p:nvSpPr>
              <p:cNvPr id="203788" name="Text Box 12"/>
              <p:cNvSpPr txBox="1">
                <a:spLocks noChangeArrowheads="1"/>
              </p:cNvSpPr>
              <p:nvPr/>
            </p:nvSpPr>
            <p:spPr bwMode="auto">
              <a:xfrm>
                <a:off x="3254" y="2496"/>
                <a:ext cx="2186" cy="969"/>
              </a:xfrm>
              <a:prstGeom prst="rect">
                <a:avLst/>
              </a:prstGeom>
              <a:gradFill rotWithShape="0">
                <a:gsLst>
                  <a:gs pos="0">
                    <a:srgbClr val="666699">
                      <a:gamma/>
                      <a:shade val="46275"/>
                      <a:invGamma/>
                    </a:srgbClr>
                  </a:gs>
                  <a:gs pos="50000">
                    <a:srgbClr val="666699"/>
                  </a:gs>
                  <a:gs pos="100000">
                    <a:srgbClr val="666699">
                      <a:gamma/>
                      <a:shade val="46275"/>
                      <a:invGamma/>
                    </a:srgbClr>
                  </a:gs>
                </a:gsLst>
                <a:lin ang="5400000" scaled="1"/>
              </a:gradFill>
              <a:ln w="12700">
                <a:noFill/>
                <a:miter lim="800000"/>
                <a:headEnd/>
                <a:tailEnd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p3d>
                <a:bevelT w="190500" h="38100"/>
              </a:sp3d>
            </p:spPr>
            <p:txBody>
              <a:bodyPr wrap="none">
                <a:spAutoFit/>
              </a:bodyPr>
              <a:lstStyle/>
              <a:p>
                <a:pPr algn="l"/>
                <a:r>
                  <a:rPr lang="en-US"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Book Antiqua" pitchFamily="18" charset="0"/>
                  </a:rPr>
                  <a:t>   Simple random sample</a:t>
                </a:r>
              </a:p>
              <a:p>
                <a:pPr algn="l"/>
                <a:r>
                  <a:rPr lang="en-US"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Book Antiqua" pitchFamily="18" charset="0"/>
                  </a:rPr>
                  <a:t>       of </a:t>
                </a:r>
                <a:r>
                  <a:rPr lang="en-US" i="1"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Book Antiqua" pitchFamily="18" charset="0"/>
                  </a:rPr>
                  <a:t>n</a:t>
                </a:r>
                <a:r>
                  <a:rPr lang="en-US" baseline="-25000"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Book Antiqua" pitchFamily="18" charset="0"/>
                  </a:rPr>
                  <a:t>2</a:t>
                </a:r>
                <a:r>
                  <a:rPr lang="en-US"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Book Antiqua" pitchFamily="18" charset="0"/>
                  </a:rPr>
                  <a:t> Rap golf balls</a:t>
                </a:r>
              </a:p>
              <a:p>
                <a:pPr algn="l"/>
                <a:endParaRPr lang="en-US" sz="600">
                  <a:effectLst>
                    <a:outerShdw blurRad="38100" dist="38100" dir="2700000" algn="tl">
                      <a:srgbClr val="000000"/>
                    </a:outerShdw>
                  </a:effectLst>
                  <a:latin typeface="Book Antiqua" pitchFamily="18" charset="0"/>
                </a:endParaRPr>
              </a:p>
              <a:p>
                <a:pPr algn="l"/>
                <a:r>
                  <a:rPr lang="en-US" i="1"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Book Antiqua" pitchFamily="18" charset="0"/>
                  </a:rPr>
                  <a:t>x</a:t>
                </a:r>
                <a:r>
                  <a:rPr lang="en-US" baseline="-25000"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Book Antiqua" pitchFamily="18" charset="0"/>
                  </a:rPr>
                  <a:t>2</a:t>
                </a:r>
                <a:r>
                  <a:rPr lang="en-US"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Book Antiqua" pitchFamily="18" charset="0"/>
                  </a:rPr>
                  <a:t> = sample mean distance</a:t>
                </a:r>
              </a:p>
              <a:p>
                <a:pPr algn="l"/>
                <a:r>
                  <a:rPr lang="en-US"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Book Antiqua" pitchFamily="18" charset="0"/>
                  </a:rPr>
                  <a:t>        for the Rap golf balls</a:t>
                </a:r>
              </a:p>
            </p:txBody>
          </p:sp>
          <p:sp>
            <p:nvSpPr>
              <p:cNvPr id="203789" name="Line 13"/>
              <p:cNvSpPr>
                <a:spLocks noChangeShapeType="1"/>
              </p:cNvSpPr>
              <p:nvPr/>
            </p:nvSpPr>
            <p:spPr bwMode="auto">
              <a:xfrm flipV="1">
                <a:off x="3312" y="3045"/>
                <a:ext cx="120" cy="0"/>
              </a:xfrm>
              <a:prstGeom prst="line">
                <a:avLst/>
              </a:prstGeom>
              <a:noFill/>
              <a:ln w="12700">
                <a:noFill/>
                <a:round/>
                <a:headEnd/>
                <a:tailEnd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p3d>
                <a:bevelT w="190500" h="38100"/>
              </a:sp3d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203826" name="Line 50"/>
            <p:cNvSpPr>
              <a:spLocks noChangeShapeType="1"/>
            </p:cNvSpPr>
            <p:nvPr/>
          </p:nvSpPr>
          <p:spPr bwMode="auto">
            <a:xfrm>
              <a:off x="3360" y="2988"/>
              <a:ext cx="1980" cy="0"/>
            </a:xfrm>
            <a:prstGeom prst="line">
              <a:avLst/>
            </a:prstGeom>
            <a:noFill/>
            <a:ln w="9525">
              <a:noFill/>
              <a:prstDash val="dash"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03830" name="Group 54"/>
          <p:cNvGrpSpPr>
            <a:grpSpLocks/>
          </p:cNvGrpSpPr>
          <p:nvPr/>
        </p:nvGrpSpPr>
        <p:grpSpPr bwMode="auto">
          <a:xfrm>
            <a:off x="536575" y="3962400"/>
            <a:ext cx="3470275" cy="1536700"/>
            <a:chOff x="338" y="2496"/>
            <a:chExt cx="2186" cy="968"/>
          </a:xfrm>
          <a:solidFill>
            <a:schemeClr val="tx1">
              <a:lumMod val="50000"/>
            </a:schemeClr>
          </a:solidFill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</p:grpSpPr>
        <p:grpSp>
          <p:nvGrpSpPr>
            <p:cNvPr id="203829" name="Group 53"/>
            <p:cNvGrpSpPr>
              <a:grpSpLocks/>
            </p:cNvGrpSpPr>
            <p:nvPr/>
          </p:nvGrpSpPr>
          <p:grpSpPr bwMode="auto">
            <a:xfrm>
              <a:off x="338" y="2496"/>
              <a:ext cx="2186" cy="968"/>
              <a:chOff x="338" y="2496"/>
              <a:chExt cx="2186" cy="968"/>
            </a:xfrm>
            <a:grpFill/>
          </p:grpSpPr>
          <p:sp>
            <p:nvSpPr>
              <p:cNvPr id="203785" name="Text Box 9"/>
              <p:cNvSpPr txBox="1">
                <a:spLocks noChangeArrowheads="1"/>
              </p:cNvSpPr>
              <p:nvPr/>
            </p:nvSpPr>
            <p:spPr bwMode="auto">
              <a:xfrm>
                <a:off x="338" y="2496"/>
                <a:ext cx="2186" cy="968"/>
              </a:xfrm>
              <a:prstGeom prst="rect">
                <a:avLst/>
              </a:prstGeom>
              <a:grpFill/>
              <a:ln w="12700">
                <a:noFill/>
                <a:miter lim="800000"/>
                <a:headEnd/>
                <a:tailEnd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p3d>
                <a:bevelT w="190500" h="38100"/>
              </a:sp3d>
            </p:spPr>
            <p:txBody>
              <a:bodyPr wrap="none">
                <a:spAutoFit/>
              </a:bodyPr>
              <a:lstStyle/>
              <a:p>
                <a:pPr algn="l"/>
                <a:r>
                  <a:rPr lang="en-US"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Book Antiqua" pitchFamily="18" charset="0"/>
                  </a:rPr>
                  <a:t>   Simple random sample</a:t>
                </a:r>
              </a:p>
              <a:p>
                <a:pPr algn="l"/>
                <a:r>
                  <a:rPr lang="en-US"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Book Antiqua" pitchFamily="18" charset="0"/>
                  </a:rPr>
                  <a:t>       of </a:t>
                </a:r>
                <a:r>
                  <a:rPr lang="en-US" i="1"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Book Antiqua" pitchFamily="18" charset="0"/>
                  </a:rPr>
                  <a:t>n</a:t>
                </a:r>
                <a:r>
                  <a:rPr lang="en-US" baseline="-25000"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Book Antiqua" pitchFamily="18" charset="0"/>
                  </a:rPr>
                  <a:t>1</a:t>
                </a:r>
                <a:r>
                  <a:rPr lang="en-US"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Book Antiqua" pitchFamily="18" charset="0"/>
                  </a:rPr>
                  <a:t> Par golf balls</a:t>
                </a:r>
              </a:p>
              <a:p>
                <a:pPr algn="l"/>
                <a:endParaRPr lang="en-US" sz="600">
                  <a:effectLst>
                    <a:outerShdw blurRad="38100" dist="38100" dir="2700000" algn="tl">
                      <a:srgbClr val="000000"/>
                    </a:outerShdw>
                  </a:effectLst>
                  <a:latin typeface="Book Antiqua" pitchFamily="18" charset="0"/>
                </a:endParaRPr>
              </a:p>
              <a:p>
                <a:pPr algn="l"/>
                <a:r>
                  <a:rPr lang="en-US" i="1"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Book Antiqua" pitchFamily="18" charset="0"/>
                  </a:rPr>
                  <a:t>x</a:t>
                </a:r>
                <a:r>
                  <a:rPr lang="en-US" baseline="-25000"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Book Antiqua" pitchFamily="18" charset="0"/>
                  </a:rPr>
                  <a:t>1</a:t>
                </a:r>
                <a:r>
                  <a:rPr lang="en-US"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Book Antiqua" pitchFamily="18" charset="0"/>
                  </a:rPr>
                  <a:t> = sample mean distance</a:t>
                </a:r>
              </a:p>
              <a:p>
                <a:pPr algn="l"/>
                <a:r>
                  <a:rPr lang="en-US"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Book Antiqua" pitchFamily="18" charset="0"/>
                  </a:rPr>
                  <a:t>        for the Par golf balls</a:t>
                </a:r>
              </a:p>
            </p:txBody>
          </p:sp>
          <p:sp>
            <p:nvSpPr>
              <p:cNvPr id="203786" name="Line 10"/>
              <p:cNvSpPr>
                <a:spLocks noChangeShapeType="1"/>
              </p:cNvSpPr>
              <p:nvPr/>
            </p:nvSpPr>
            <p:spPr bwMode="auto">
              <a:xfrm flipV="1">
                <a:off x="396" y="3048"/>
                <a:ext cx="120" cy="0"/>
              </a:xfrm>
              <a:prstGeom prst="line">
                <a:avLst/>
              </a:prstGeom>
              <a:grpFill/>
              <a:ln w="12700">
                <a:noFill/>
                <a:round/>
                <a:headEnd/>
                <a:tailEnd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p3d>
                <a:bevelT w="190500" h="38100"/>
              </a:sp3d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203827" name="Line 51"/>
            <p:cNvSpPr>
              <a:spLocks noChangeShapeType="1"/>
            </p:cNvSpPr>
            <p:nvPr/>
          </p:nvSpPr>
          <p:spPr bwMode="auto">
            <a:xfrm>
              <a:off x="432" y="2988"/>
              <a:ext cx="1980" cy="0"/>
            </a:xfrm>
            <a:prstGeom prst="line">
              <a:avLst/>
            </a:prstGeom>
            <a:grpFill/>
            <a:ln w="9525">
              <a:noFill/>
              <a:prstDash val="dash"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8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20381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038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8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038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2" presetClass="entr" presetSubtype="8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8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6" dur="500"/>
                                        <p:tgtEl>
                                          <p:spTgt spid="20382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038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8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2038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12" presetClass="entr" presetSubtype="8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8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25" dur="500"/>
                                        <p:tgtEl>
                                          <p:spTgt spid="20382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038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7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30" dur="500"/>
                                        <p:tgtEl>
                                          <p:spTgt spid="2037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12" presetClass="entr" presetSubtype="8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8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34" dur="500"/>
                                        <p:tgtEl>
                                          <p:spTgt spid="20381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038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7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39" dur="500"/>
                                        <p:tgtEl>
                                          <p:spTgt spid="2037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500"/>
                            </p:stCondLst>
                            <p:childTnLst>
                              <p:par>
                                <p:cTn id="41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8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3" dur="500"/>
                                        <p:tgtEl>
                                          <p:spTgt spid="2038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000"/>
                            </p:stCondLst>
                            <p:childTnLst>
                              <p:par>
                                <p:cTn id="45" presetID="12" presetClass="entr" presetSubtype="8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8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47" dur="500"/>
                                        <p:tgtEl>
                                          <p:spTgt spid="20382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038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7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52" dur="500"/>
                                        <p:tgtEl>
                                          <p:spTgt spid="2037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500"/>
                            </p:stCondLst>
                            <p:childTnLst>
                              <p:par>
                                <p:cTn id="54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8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6" dur="500"/>
                                        <p:tgtEl>
                                          <p:spTgt spid="2038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1000"/>
                            </p:stCondLst>
                            <p:childTnLst>
                              <p:par>
                                <p:cTn id="58" presetID="12" presetClass="entr" presetSubtype="8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8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60" dur="500"/>
                                        <p:tgtEl>
                                          <p:spTgt spid="20382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038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7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65" dur="500"/>
                                        <p:tgtEl>
                                          <p:spTgt spid="2037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3781" grpId="0" animBg="1"/>
      <p:bldP spid="203782" grpId="0" autoUpdateAnimBg="0"/>
      <p:bldP spid="203783" grpId="0" animBg="1"/>
      <p:bldP spid="203818" grpId="0" animBg="1"/>
      <p:bldP spid="203819" grpId="0" animBg="1"/>
      <p:bldP spid="203820" grpId="0" animBg="1"/>
      <p:bldP spid="203821" grpId="0" animBg="1"/>
      <p:bldP spid="203822" grpId="0" animBg="1"/>
      <p:bldP spid="203823" grpId="0" animBg="1"/>
    </p:bldLst>
  </p:timing>
</p:sld>
</file>

<file path=ppt/theme/theme1.xml><?xml version="1.0" encoding="utf-8"?>
<a:theme xmlns:a="http://schemas.openxmlformats.org/drawingml/2006/main" name="SBE9ch01">
  <a:themeElements>
    <a:clrScheme name="">
      <a:dk1>
        <a:srgbClr val="3C0023"/>
      </a:dk1>
      <a:lt1>
        <a:srgbClr val="FFFFFF"/>
      </a:lt1>
      <a:dk2>
        <a:srgbClr val="300153"/>
      </a:dk2>
      <a:lt2>
        <a:srgbClr val="F6BF69"/>
      </a:lt2>
      <a:accent1>
        <a:srgbClr val="618FFD"/>
      </a:accent1>
      <a:accent2>
        <a:srgbClr val="B760F9"/>
      </a:accent2>
      <a:accent3>
        <a:srgbClr val="ADAAB3"/>
      </a:accent3>
      <a:accent4>
        <a:srgbClr val="DADADA"/>
      </a:accent4>
      <a:accent5>
        <a:srgbClr val="B7C6FE"/>
      </a:accent5>
      <a:accent6>
        <a:srgbClr val="A656E2"/>
      </a:accent6>
      <a:hlink>
        <a:srgbClr val="919191"/>
      </a:hlink>
      <a:folHlink>
        <a:srgbClr val="B50069"/>
      </a:folHlink>
    </a:clrScheme>
    <a:fontScheme name="SBE9ch01">
      <a:majorFont>
        <a:latin typeface="Book Antiqua"/>
        <a:ea typeface=""/>
        <a:cs typeface=""/>
      </a:majorFont>
      <a:minorFont>
        <a:latin typeface="Book Antiqu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457200" marR="0" indent="-45720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200" b="0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MS Reference Serif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457200" marR="0" indent="-45720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200" b="0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MS Reference Serif" pitchFamily="18" charset="0"/>
          </a:defRPr>
        </a:defPPr>
      </a:lstStyle>
    </a:lnDef>
  </a:objectDefaults>
  <a:extraClrSchemeLst>
    <a:extraClrScheme>
      <a:clrScheme name="SBE9ch0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BE9ch01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BE9ch01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BE9ch01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BE9ch01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BE9ch01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BE9ch01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C:\Slides\SBE9ppt\SBE9ch01.PPT</Template>
  <TotalTime>3105</TotalTime>
  <Pages>39</Pages>
  <Words>2821</Words>
  <Application>Microsoft Macintosh PowerPoint</Application>
  <PresentationFormat>On-screen Show (4:3)</PresentationFormat>
  <Paragraphs>454</Paragraphs>
  <Slides>59</Slides>
  <Notes>59</Notes>
  <HiddenSlides>0</HiddenSlides>
  <MMClips>0</MMClips>
  <ScaleCrop>false</ScaleCrop>
  <HeadingPairs>
    <vt:vector size="8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59</vt:i4>
      </vt:variant>
    </vt:vector>
  </HeadingPairs>
  <TitlesOfParts>
    <vt:vector size="69" baseType="lpstr">
      <vt:lpstr>MS Reference Serif</vt:lpstr>
      <vt:lpstr>Wingdings</vt:lpstr>
      <vt:lpstr>MT Symbol</vt:lpstr>
      <vt:lpstr>Monotype Sorts</vt:lpstr>
      <vt:lpstr>Symbol</vt:lpstr>
      <vt:lpstr>Arial Narrow</vt:lpstr>
      <vt:lpstr>Times New Roman</vt:lpstr>
      <vt:lpstr>Book Antiqua</vt:lpstr>
      <vt:lpstr>SBE9ch01</vt:lpstr>
      <vt:lpstr>Equation</vt:lpstr>
      <vt:lpstr>Inference About Means with Two Populations</vt:lpstr>
      <vt:lpstr>Inferences About the Difference Between Two Population Means:  s 1 and s 2 Known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  Inference About Proportions with Two Populations</vt:lpstr>
      <vt:lpstr>Inferences About the Difference Between Two Population Proportions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INFERENCE: TWO POPULATIONS</dc:title>
  <cp:lastModifiedBy>Anirban Ghatak</cp:lastModifiedBy>
  <cp:revision>113</cp:revision>
  <cp:lastPrinted>1601-01-01T00:00:00Z</cp:lastPrinted>
  <dcterms:created xsi:type="dcterms:W3CDTF">1996-08-27T08:30:46Z</dcterms:created>
  <dcterms:modified xsi:type="dcterms:W3CDTF">2019-08-29T02:07:21Z</dcterms:modified>
</cp:coreProperties>
</file>