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47"/>
  </p:notesMasterIdLst>
  <p:handoutMasterIdLst>
    <p:handoutMasterId r:id="rId48"/>
  </p:handoutMasterIdLst>
  <p:sldIdLst>
    <p:sldId id="257" r:id="rId2"/>
    <p:sldId id="351" r:id="rId3"/>
    <p:sldId id="258" r:id="rId4"/>
    <p:sldId id="259" r:id="rId5"/>
    <p:sldId id="307" r:id="rId6"/>
    <p:sldId id="313" r:id="rId7"/>
    <p:sldId id="316" r:id="rId8"/>
    <p:sldId id="312" r:id="rId9"/>
    <p:sldId id="260" r:id="rId10"/>
    <p:sldId id="273" r:id="rId11"/>
    <p:sldId id="262" r:id="rId12"/>
    <p:sldId id="305" r:id="rId13"/>
    <p:sldId id="346" r:id="rId14"/>
    <p:sldId id="314" r:id="rId15"/>
    <p:sldId id="347" r:id="rId16"/>
    <p:sldId id="318" r:id="rId17"/>
    <p:sldId id="264" r:id="rId18"/>
    <p:sldId id="265" r:id="rId19"/>
    <p:sldId id="295" r:id="rId20"/>
    <p:sldId id="319" r:id="rId21"/>
    <p:sldId id="320" r:id="rId22"/>
    <p:sldId id="321" r:id="rId23"/>
    <p:sldId id="322" r:id="rId24"/>
    <p:sldId id="300" r:id="rId25"/>
    <p:sldId id="306" r:id="rId26"/>
    <p:sldId id="301" r:id="rId27"/>
    <p:sldId id="348" r:id="rId28"/>
    <p:sldId id="324" r:id="rId29"/>
    <p:sldId id="302" r:id="rId30"/>
    <p:sldId id="304" r:id="rId31"/>
    <p:sldId id="350" r:id="rId32"/>
    <p:sldId id="325" r:id="rId33"/>
    <p:sldId id="326" r:id="rId34"/>
    <p:sldId id="327" r:id="rId35"/>
    <p:sldId id="328" r:id="rId36"/>
    <p:sldId id="267" r:id="rId37"/>
    <p:sldId id="329" r:id="rId38"/>
    <p:sldId id="268" r:id="rId39"/>
    <p:sldId id="349" r:id="rId40"/>
    <p:sldId id="269" r:id="rId41"/>
    <p:sldId id="284" r:id="rId42"/>
    <p:sldId id="352" r:id="rId43"/>
    <p:sldId id="353" r:id="rId44"/>
    <p:sldId id="354" r:id="rId45"/>
    <p:sldId id="355" r:id="rId46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3">
          <p15:clr>
            <a:srgbClr val="A4A3A4"/>
          </p15:clr>
        </p15:guide>
        <p15:guide id="2" pos="5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A436"/>
    <a:srgbClr val="7DB03A"/>
    <a:srgbClr val="82B63C"/>
    <a:srgbClr val="8EBF61"/>
    <a:srgbClr val="354C20"/>
    <a:srgbClr val="2CB4B1"/>
    <a:srgbClr val="FFAB03"/>
    <a:srgbClr val="2EBDBA"/>
    <a:srgbClr val="9933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89" autoAdjust="0"/>
    <p:restoredTop sz="95814" autoAdjust="0"/>
  </p:normalViewPr>
  <p:slideViewPr>
    <p:cSldViewPr snapToGrid="0">
      <p:cViewPr varScale="1">
        <p:scale>
          <a:sx n="107" d="100"/>
          <a:sy n="107" d="100"/>
        </p:scale>
        <p:origin x="2008" y="160"/>
      </p:cViewPr>
      <p:guideLst>
        <p:guide orient="horz" pos="813"/>
        <p:guide pos="50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7.xml"/><Relationship Id="rId13" Type="http://schemas.openxmlformats.org/officeDocument/2006/relationships/slide" Target="slides/slide28.xml"/><Relationship Id="rId18" Type="http://schemas.openxmlformats.org/officeDocument/2006/relationships/slide" Target="slides/slide38.xml"/><Relationship Id="rId3" Type="http://schemas.openxmlformats.org/officeDocument/2006/relationships/slide" Target="slides/slide5.xml"/><Relationship Id="rId7" Type="http://schemas.openxmlformats.org/officeDocument/2006/relationships/slide" Target="slides/slide14.xml"/><Relationship Id="rId12" Type="http://schemas.openxmlformats.org/officeDocument/2006/relationships/slide" Target="slides/slide26.xml"/><Relationship Id="rId17" Type="http://schemas.openxmlformats.org/officeDocument/2006/relationships/slide" Target="slides/slide36.xml"/><Relationship Id="rId2" Type="http://schemas.openxmlformats.org/officeDocument/2006/relationships/slide" Target="slides/slide4.xml"/><Relationship Id="rId16" Type="http://schemas.openxmlformats.org/officeDocument/2006/relationships/slide" Target="slides/slide32.xml"/><Relationship Id="rId20" Type="http://schemas.openxmlformats.org/officeDocument/2006/relationships/slide" Target="slides/slide41.xml"/><Relationship Id="rId1" Type="http://schemas.openxmlformats.org/officeDocument/2006/relationships/slide" Target="slides/slide1.xml"/><Relationship Id="rId6" Type="http://schemas.openxmlformats.org/officeDocument/2006/relationships/slide" Target="slides/slide12.xml"/><Relationship Id="rId11" Type="http://schemas.openxmlformats.org/officeDocument/2006/relationships/slide" Target="slides/slide24.xml"/><Relationship Id="rId5" Type="http://schemas.openxmlformats.org/officeDocument/2006/relationships/slide" Target="slides/slide8.xml"/><Relationship Id="rId15" Type="http://schemas.openxmlformats.org/officeDocument/2006/relationships/slide" Target="slides/slide30.xml"/><Relationship Id="rId10" Type="http://schemas.openxmlformats.org/officeDocument/2006/relationships/slide" Target="slides/slide20.xml"/><Relationship Id="rId19" Type="http://schemas.openxmlformats.org/officeDocument/2006/relationships/slide" Target="slides/slide40.xml"/><Relationship Id="rId4" Type="http://schemas.openxmlformats.org/officeDocument/2006/relationships/slide" Target="slides/slide6.xml"/><Relationship Id="rId9" Type="http://schemas.openxmlformats.org/officeDocument/2006/relationships/slide" Target="slides/slide19.xml"/><Relationship Id="rId14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image" Target="../media/image20.wmf"/><Relationship Id="rId4" Type="http://schemas.openxmlformats.org/officeDocument/2006/relationships/image" Target="../media/image23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8.e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image" Target="../media/image29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emf"/><Relationship Id="rId1" Type="http://schemas.openxmlformats.org/officeDocument/2006/relationships/image" Target="../media/image20.wmf"/><Relationship Id="rId4" Type="http://schemas.openxmlformats.org/officeDocument/2006/relationships/image" Target="../media/image3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image" Target="../media/image34.e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image" Target="../media/image36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e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emf"/><Relationship Id="rId2" Type="http://schemas.openxmlformats.org/officeDocument/2006/relationships/image" Target="../media/image43.emf"/><Relationship Id="rId1" Type="http://schemas.openxmlformats.org/officeDocument/2006/relationships/image" Target="../media/image42.e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5815B069-DEF5-4B44-A7B4-9D7FFE99F7F7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590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420856CE-747B-46DD-A0A9-2536D8E58A15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5902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52388"/>
            <a:ext cx="1943100" cy="5695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678488" cy="5695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0A8">
                <a:gamma/>
                <a:shade val="46275"/>
                <a:invGamma/>
              </a:srgbClr>
            </a:gs>
            <a:gs pos="50000">
              <a:srgbClr val="0070A8"/>
            </a:gs>
            <a:gs pos="100000">
              <a:srgbClr val="0070A8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354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100355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100356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57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58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0359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100360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1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2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63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036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036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7724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Rectangle 14"/>
          <p:cNvSpPr>
            <a:spLocks noChangeArrowheads="1"/>
          </p:cNvSpPr>
          <p:nvPr userDrawn="1"/>
        </p:nvSpPr>
        <p:spPr bwMode="auto">
          <a:xfrm>
            <a:off x="8191500" y="6245225"/>
            <a:ext cx="5445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</a:t>
            </a:r>
            <a:fld id="{ACCBB94D-2D05-4074-A2A1-6ADB95F3FE9F}" type="slidenum">
              <a:rPr lang="en-US" sz="1600">
                <a:effectLst/>
                <a:latin typeface="Book Antiqua" pitchFamily="18" charset="0"/>
              </a:rPr>
              <a:pPr algn="l">
                <a:defRPr/>
              </a:pPr>
              <a:t>‹#›</a:t>
            </a:fld>
            <a:endParaRPr lang="en-US" sz="1600" dirty="0">
              <a:effectLst/>
              <a:latin typeface="Book Antiqua" pitchFamily="18" charset="0"/>
            </a:endParaRPr>
          </a:p>
        </p:txBody>
      </p:sp>
      <p:sp>
        <p:nvSpPr>
          <p:cNvPr id="18" name="Rectangle 15"/>
          <p:cNvSpPr>
            <a:spLocks noChangeArrowheads="1"/>
          </p:cNvSpPr>
          <p:nvPr userDrawn="1"/>
        </p:nvSpPr>
        <p:spPr bwMode="auto">
          <a:xfrm>
            <a:off x="7737475" y="5995988"/>
            <a:ext cx="831850" cy="582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          Slide</a:t>
            </a:r>
          </a:p>
        </p:txBody>
      </p:sp>
      <p:sp>
        <p:nvSpPr>
          <p:cNvPr id="19" name="Rectangle 16"/>
          <p:cNvSpPr>
            <a:spLocks noChangeArrowheads="1"/>
          </p:cNvSpPr>
          <p:nvPr userDrawn="1"/>
        </p:nvSpPr>
        <p:spPr bwMode="auto">
          <a:xfrm>
            <a:off x="563563" y="6164263"/>
            <a:ext cx="6827837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© 2014  Cengage Learning.  All Rights Reserved.  May not be scanned, copied</a:t>
            </a:r>
          </a:p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or duplicated, or posted to a publicly accessible website, in whole or in part.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5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6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e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2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4.emf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28.e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2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3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29.emf"/><Relationship Id="rId4" Type="http://schemas.openxmlformats.org/officeDocument/2006/relationships/oleObject" Target="../embeddings/oleObject2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31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2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7" Type="http://schemas.openxmlformats.org/officeDocument/2006/relationships/image" Target="../media/image3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4.emf"/><Relationship Id="rId4" Type="http://schemas.openxmlformats.org/officeDocument/2006/relationships/oleObject" Target="../embeddings/oleObject35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3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6.emf"/><Relationship Id="rId4" Type="http://schemas.openxmlformats.org/officeDocument/2006/relationships/oleObject" Target="../embeddings/oleObject37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8.e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40.emf"/><Relationship Id="rId4" Type="http://schemas.openxmlformats.org/officeDocument/2006/relationships/oleObject" Target="../embeddings/oleObject40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41.emf"/><Relationship Id="rId4" Type="http://schemas.openxmlformats.org/officeDocument/2006/relationships/oleObject" Target="../embeddings/oleObject4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4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43.bin"/><Relationship Id="rId5" Type="http://schemas.openxmlformats.org/officeDocument/2006/relationships/image" Target="../media/image42.e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44.e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7.e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49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8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51.emf"/><Relationship Id="rId4" Type="http://schemas.openxmlformats.org/officeDocument/2006/relationships/oleObject" Target="../embeddings/oleObject50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Relationship Id="rId9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1038" y="109538"/>
            <a:ext cx="7772400" cy="928687"/>
          </a:xfrm>
          <a:noFill/>
          <a:ln/>
        </p:spPr>
        <p:txBody>
          <a:bodyPr/>
          <a:lstStyle/>
          <a:p>
            <a:br>
              <a:rPr lang="en-US" dirty="0"/>
            </a:br>
            <a:r>
              <a:rPr lang="en-US" dirty="0"/>
              <a:t> Inferences About Population Variances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1117600"/>
            <a:ext cx="7727950" cy="495300"/>
          </a:xfrm>
          <a:noFill/>
          <a:ln/>
        </p:spPr>
        <p:txBody>
          <a:bodyPr/>
          <a:lstStyle/>
          <a:p>
            <a:r>
              <a:rPr lang="en-US"/>
              <a:t>Inference about a Population Variance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79450" y="1593850"/>
            <a:ext cx="772795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Two Populations Variances</a:t>
            </a:r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 rot="5400000">
            <a:off x="44132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 rot="5400000">
            <a:off x="441325" y="1746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  <p:bldP spid="6149" grpId="0" autoUpdateAnimBg="0"/>
      <p:bldP spid="6150" grpId="0" animBg="1"/>
      <p:bldP spid="615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Interval Estimation of </a:t>
            </a:r>
            <a:r>
              <a:rPr lang="en-US" i="1">
                <a:latin typeface="Symbol" pitchFamily="18" charset="2"/>
              </a:rPr>
              <a:t></a:t>
            </a:r>
            <a:endParaRPr lang="en-US" baseline="3000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17600"/>
            <a:ext cx="7772400" cy="4905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Interval Estimate of a Population Standard Deviation</a:t>
            </a:r>
            <a:endParaRPr lang="en-US"/>
          </a:p>
        </p:txBody>
      </p:sp>
      <p:sp>
        <p:nvSpPr>
          <p:cNvPr id="38916" name="AutoShape 4"/>
          <p:cNvSpPr>
            <a:spLocks noChangeArrowheads="1"/>
          </p:cNvSpPr>
          <p:nvPr/>
        </p:nvSpPr>
        <p:spPr bwMode="auto">
          <a:xfrm rot="5400000">
            <a:off x="752475" y="1739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012825" y="1589088"/>
            <a:ext cx="7440613" cy="13335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Taking the square root of the upper and lower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limits of the variance interval provides the confidence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for the population standard deviation.</a:t>
            </a: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2744788" y="3108325"/>
            <a:ext cx="3652837" cy="1333500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8919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2960688" y="3252788"/>
          <a:ext cx="3201987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Equation" r:id="rId4" imgW="1726920" imgH="507960" progId="Equation.DSMT4">
                  <p:embed/>
                </p:oleObj>
              </mc:Choice>
              <mc:Fallback>
                <p:oleObj name="Equation" r:id="rId4" imgW="1726920" imgH="507960" progId="Equation.DSMT4">
                  <p:embed/>
                  <p:pic>
                    <p:nvPicPr>
                      <p:cNvPr id="38919" name="Object 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3252788"/>
                        <a:ext cx="3201987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2700" dir="54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20" name="AutoShape 8"/>
          <p:cNvSpPr>
            <a:spLocks noChangeArrowheads="1"/>
          </p:cNvSpPr>
          <p:nvPr/>
        </p:nvSpPr>
        <p:spPr bwMode="auto">
          <a:xfrm rot="5400000">
            <a:off x="2409825" y="3625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/>
      <p:bldP spid="38917" grpId="0" autoUpdateAnimBg="0"/>
      <p:bldP spid="38918" grpId="0" animBg="1"/>
      <p:bldP spid="389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7764" y="1644650"/>
            <a:ext cx="7415213" cy="3232150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en-US"/>
              <a:t>	Buyer’s Digest rates thermostats manufactured for</a:t>
            </a:r>
          </a:p>
          <a:p>
            <a:pPr>
              <a:buFont typeface="Monotype Sorts" pitchFamily="2" charset="2"/>
              <a:buNone/>
            </a:pPr>
            <a:r>
              <a:rPr lang="en-US"/>
              <a:t>home temperature control.  In a recent test, 10</a:t>
            </a:r>
          </a:p>
          <a:p>
            <a:pPr>
              <a:buFont typeface="Monotype Sorts" pitchFamily="2" charset="2"/>
              <a:buNone/>
            </a:pPr>
            <a:r>
              <a:rPr lang="en-US"/>
              <a:t>thermostats manufactured by ThermoRite were</a:t>
            </a:r>
          </a:p>
          <a:p>
            <a:pPr>
              <a:buFont typeface="Monotype Sorts" pitchFamily="2" charset="2"/>
              <a:buNone/>
            </a:pPr>
            <a:r>
              <a:rPr lang="en-US"/>
              <a:t>selected and placed in a test room that was</a:t>
            </a:r>
          </a:p>
          <a:p>
            <a:pPr>
              <a:buFont typeface="Monotype Sorts" pitchFamily="2" charset="2"/>
              <a:buNone/>
            </a:pPr>
            <a:r>
              <a:rPr lang="en-US"/>
              <a:t>maintained at a temperature of 68</a:t>
            </a:r>
            <a:r>
              <a:rPr lang="en-US" baseline="40000"/>
              <a:t>o</a:t>
            </a:r>
            <a:r>
              <a:rPr lang="en-US"/>
              <a:t>F.  The</a:t>
            </a:r>
          </a:p>
          <a:p>
            <a:pPr>
              <a:buFont typeface="Monotype Sorts" pitchFamily="2" charset="2"/>
              <a:buNone/>
            </a:pPr>
            <a:r>
              <a:rPr lang="en-US"/>
              <a:t>temperature readings of the ten thermostats are</a:t>
            </a:r>
          </a:p>
          <a:p>
            <a:pPr>
              <a:buFont typeface="Monotype Sorts" pitchFamily="2" charset="2"/>
              <a:buNone/>
            </a:pPr>
            <a:r>
              <a:rPr lang="en-US"/>
              <a:t>shown on the next slide. </a:t>
            </a:r>
            <a:endParaRPr lang="en-US" sz="12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1038" y="176213"/>
            <a:ext cx="7772400" cy="566737"/>
          </a:xfrm>
          <a:noFill/>
          <a:ln/>
        </p:spPr>
        <p:txBody>
          <a:bodyPr/>
          <a:lstStyle/>
          <a:p>
            <a:r>
              <a:rPr lang="en-US"/>
              <a:t>Interval Estimation of </a:t>
            </a:r>
            <a:r>
              <a:rPr lang="en-US" i="1">
                <a:latin typeface="Symbol" pitchFamily="18" charset="2"/>
              </a:rPr>
              <a:t></a:t>
            </a:r>
            <a:r>
              <a:rPr lang="en-US" baseline="30000"/>
              <a:t>2</a:t>
            </a:r>
          </a:p>
        </p:txBody>
      </p:sp>
      <p:sp>
        <p:nvSpPr>
          <p:cNvPr id="16466" name="Rectangle 82"/>
          <p:cNvSpPr>
            <a:spLocks noChangeArrowheads="1"/>
          </p:cNvSpPr>
          <p:nvPr/>
        </p:nvSpPr>
        <p:spPr bwMode="auto">
          <a:xfrm>
            <a:off x="677863" y="111125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Buyer’s Digest (A)</a:t>
            </a:r>
          </a:p>
        </p:txBody>
      </p:sp>
      <p:sp>
        <p:nvSpPr>
          <p:cNvPr id="16467" name="AutoShape 83"/>
          <p:cNvSpPr>
            <a:spLocks noChangeArrowheads="1"/>
          </p:cNvSpPr>
          <p:nvPr/>
        </p:nvSpPr>
        <p:spPr bwMode="auto">
          <a:xfrm rot="5400000">
            <a:off x="739775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4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utoUpdateAnimBg="0"/>
      <p:bldP spid="164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493" name="Rectangle 117"/>
          <p:cNvSpPr>
            <a:spLocks noChangeArrowheads="1"/>
          </p:cNvSpPr>
          <p:nvPr/>
        </p:nvSpPr>
        <p:spPr bwMode="auto">
          <a:xfrm>
            <a:off x="681038" y="176213"/>
            <a:ext cx="7772400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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101568" name="Text Box 192"/>
          <p:cNvSpPr txBox="1">
            <a:spLocks noChangeArrowheads="1"/>
          </p:cNvSpPr>
          <p:nvPr/>
        </p:nvSpPr>
        <p:spPr bwMode="auto">
          <a:xfrm>
            <a:off x="1012825" y="1624013"/>
            <a:ext cx="7372350" cy="1223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We will use the 10 readings below to develop a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95% confidence interval estimate of the population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variance.</a:t>
            </a:r>
          </a:p>
        </p:txBody>
      </p:sp>
      <p:sp>
        <p:nvSpPr>
          <p:cNvPr id="101569" name="Rectangle 193"/>
          <p:cNvSpPr>
            <a:spLocks noChangeArrowheads="1"/>
          </p:cNvSpPr>
          <p:nvPr/>
        </p:nvSpPr>
        <p:spPr bwMode="auto">
          <a:xfrm>
            <a:off x="677863" y="111125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Buyer’s Digest (A)</a:t>
            </a:r>
          </a:p>
        </p:txBody>
      </p:sp>
      <p:sp>
        <p:nvSpPr>
          <p:cNvPr id="101570" name="Rectangle 194"/>
          <p:cNvSpPr>
            <a:spLocks noChangeArrowheads="1"/>
          </p:cNvSpPr>
          <p:nvPr/>
        </p:nvSpPr>
        <p:spPr bwMode="auto">
          <a:xfrm>
            <a:off x="439738" y="3246438"/>
            <a:ext cx="8234362" cy="1185862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1571" name="Line 195"/>
          <p:cNvSpPr>
            <a:spLocks noChangeShapeType="1"/>
          </p:cNvSpPr>
          <p:nvPr/>
        </p:nvSpPr>
        <p:spPr bwMode="auto">
          <a:xfrm>
            <a:off x="596900" y="3790950"/>
            <a:ext cx="7943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1645" name="Text Box 269"/>
          <p:cNvSpPr txBox="1">
            <a:spLocks noChangeArrowheads="1"/>
          </p:cNvSpPr>
          <p:nvPr/>
        </p:nvSpPr>
        <p:spPr bwMode="auto">
          <a:xfrm>
            <a:off x="485775" y="3848100"/>
            <a:ext cx="8147050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Temperature 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67.4  67.8  68.2  69.3  69.5  67.0  68.1  68.6  67.9  67.2</a:t>
            </a:r>
          </a:p>
        </p:txBody>
      </p:sp>
      <p:sp>
        <p:nvSpPr>
          <p:cNvPr id="101567" name="Text Box 191"/>
          <p:cNvSpPr txBox="1">
            <a:spLocks noChangeArrowheads="1"/>
          </p:cNvSpPr>
          <p:nvPr/>
        </p:nvSpPr>
        <p:spPr bwMode="auto">
          <a:xfrm>
            <a:off x="504825" y="3333750"/>
            <a:ext cx="8166100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Thermostat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1       2       3      4       5       6       7       8       9      10</a:t>
            </a:r>
            <a:endParaRPr lang="en-US" u="sng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01646" name="AutoShape 270"/>
          <p:cNvSpPr>
            <a:spLocks noChangeArrowheads="1"/>
          </p:cNvSpPr>
          <p:nvPr/>
        </p:nvSpPr>
        <p:spPr bwMode="auto">
          <a:xfrm rot="5400000">
            <a:off x="739775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720" name="AutoShape 344"/>
          <p:cNvSpPr>
            <a:spLocks noChangeArrowheads="1"/>
          </p:cNvSpPr>
          <p:nvPr/>
        </p:nvSpPr>
        <p:spPr bwMode="auto">
          <a:xfrm rot="10800000">
            <a:off x="765175" y="2965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16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017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0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0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01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68" grpId="0" autoUpdateAnimBg="0"/>
      <p:bldP spid="101570" grpId="0" animBg="1"/>
      <p:bldP spid="101571" grpId="0" animBg="1"/>
      <p:bldP spid="101645" grpId="0" autoUpdateAnimBg="0"/>
      <p:bldP spid="101567" grpId="0" autoUpdateAnimBg="0"/>
      <p:bldP spid="101646" grpId="0" animBg="1"/>
      <p:bldP spid="1017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431" name="Picture 8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738" y="2173288"/>
            <a:ext cx="8542337" cy="32591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</p:pic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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185420" name="Text Box 76"/>
          <p:cNvSpPr txBox="1">
            <a:spLocks noChangeArrowheads="1"/>
          </p:cNvSpPr>
          <p:nvPr/>
        </p:nvSpPr>
        <p:spPr bwMode="auto">
          <a:xfrm>
            <a:off x="1035050" y="1754188"/>
            <a:ext cx="7092006" cy="43088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Selected Values from the Chi-Square Distribution Table</a:t>
            </a:r>
          </a:p>
        </p:txBody>
      </p:sp>
      <p:sp>
        <p:nvSpPr>
          <p:cNvPr id="185421" name="Oval 77"/>
          <p:cNvSpPr>
            <a:spLocks noChangeArrowheads="1"/>
          </p:cNvSpPr>
          <p:nvPr/>
        </p:nvSpPr>
        <p:spPr bwMode="auto">
          <a:xfrm>
            <a:off x="2673350" y="2520950"/>
            <a:ext cx="800100" cy="4381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422" name="Oval 78"/>
          <p:cNvSpPr>
            <a:spLocks noChangeArrowheads="1"/>
          </p:cNvSpPr>
          <p:nvPr/>
        </p:nvSpPr>
        <p:spPr bwMode="auto">
          <a:xfrm>
            <a:off x="755650" y="4356100"/>
            <a:ext cx="546100" cy="4127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423" name="Oval 79"/>
          <p:cNvSpPr>
            <a:spLocks noChangeArrowheads="1"/>
          </p:cNvSpPr>
          <p:nvPr/>
        </p:nvSpPr>
        <p:spPr bwMode="auto">
          <a:xfrm>
            <a:off x="2578100" y="4349750"/>
            <a:ext cx="952500" cy="4381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424" name="Arc 80"/>
          <p:cNvSpPr>
            <a:spLocks/>
          </p:cNvSpPr>
          <p:nvPr/>
        </p:nvSpPr>
        <p:spPr bwMode="auto">
          <a:xfrm rot="16499517">
            <a:off x="1646238" y="3998912"/>
            <a:ext cx="552450" cy="1298575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28658"/>
              <a:gd name="T2" fmla="*/ 18026 w 21600"/>
              <a:gd name="T3" fmla="*/ 28658 h 28658"/>
              <a:gd name="T4" fmla="*/ 0 w 21600"/>
              <a:gd name="T5" fmla="*/ 16757 h 28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8658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</a:path>
              <a:path w="21600" h="28658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425" name="Arc 81"/>
          <p:cNvSpPr>
            <a:spLocks/>
          </p:cNvSpPr>
          <p:nvPr/>
        </p:nvSpPr>
        <p:spPr bwMode="auto">
          <a:xfrm rot="21602677">
            <a:off x="2941638" y="2889250"/>
            <a:ext cx="649287" cy="1538288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33073"/>
              <a:gd name="T2" fmla="*/ 14154 w 21600"/>
              <a:gd name="T3" fmla="*/ 33073 h 33073"/>
              <a:gd name="T4" fmla="*/ 0 w 21600"/>
              <a:gd name="T5" fmla="*/ 16757 h 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3073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</a:path>
              <a:path w="21600" h="33073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5426" name="Group 82"/>
          <p:cNvGrpSpPr>
            <a:grpSpLocks/>
          </p:cNvGrpSpPr>
          <p:nvPr/>
        </p:nvGrpSpPr>
        <p:grpSpPr bwMode="auto">
          <a:xfrm>
            <a:off x="3689350" y="5473700"/>
            <a:ext cx="2381250" cy="647700"/>
            <a:chOff x="2340" y="3504"/>
            <a:chExt cx="1500" cy="40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85427" name="AutoShape 83"/>
            <p:cNvSpPr>
              <a:spLocks noChangeArrowheads="1"/>
            </p:cNvSpPr>
            <p:nvPr/>
          </p:nvSpPr>
          <p:spPr bwMode="auto">
            <a:xfrm>
              <a:off x="2340" y="3504"/>
              <a:ext cx="1500" cy="408"/>
            </a:xfrm>
            <a:prstGeom prst="wedgeRoundRectCallout">
              <a:avLst>
                <a:gd name="adj1" fmla="val -59198"/>
                <a:gd name="adj2" fmla="val -171814"/>
                <a:gd name="adj3" fmla="val 16667"/>
              </a:avLst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anchor="ctr"/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Our            value     </a:t>
              </a:r>
            </a:p>
          </p:txBody>
        </p:sp>
        <p:graphicFrame>
          <p:nvGraphicFramePr>
            <p:cNvPr id="185428" name="Object 84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834" y="3540"/>
            <a:ext cx="462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69" name="Equation" r:id="rId5" imgW="279360" imgH="215640" progId="Equation.DSMT4">
                    <p:embed/>
                  </p:oleObj>
                </mc:Choice>
                <mc:Fallback>
                  <p:oleObj name="Equation" r:id="rId5" imgW="279360" imgH="215640" progId="Equation.DSMT4">
                    <p:embed/>
                    <p:pic>
                      <p:nvPicPr>
                        <p:cNvPr id="185428" name="Object 84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4" y="3540"/>
                          <a:ext cx="462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5429" name="Rectangle 85"/>
          <p:cNvSpPr>
            <a:spLocks noChangeArrowheads="1"/>
          </p:cNvSpPr>
          <p:nvPr/>
        </p:nvSpPr>
        <p:spPr bwMode="auto">
          <a:xfrm>
            <a:off x="1354138" y="1104900"/>
            <a:ext cx="5734050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For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 = 10 - 1 = 9 d.f. and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</a:t>
            </a:r>
          </a:p>
        </p:txBody>
      </p:sp>
      <p:sp>
        <p:nvSpPr>
          <p:cNvPr id="185430" name="AutoShape 86"/>
          <p:cNvSpPr>
            <a:spLocks noChangeArrowheads="1"/>
          </p:cNvSpPr>
          <p:nvPr/>
        </p:nvSpPr>
        <p:spPr bwMode="auto">
          <a:xfrm rot="5400000">
            <a:off x="771525" y="1860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54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8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18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8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8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8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420" grpId="0" animBg="1" autoUpdateAnimBg="0"/>
      <p:bldP spid="185421" grpId="0" animBg="1"/>
      <p:bldP spid="185422" grpId="0" animBg="1"/>
      <p:bldP spid="185423" grpId="0" animBg="1"/>
      <p:bldP spid="185424" grpId="0" animBg="1"/>
      <p:bldP spid="185425" grpId="0" animBg="1"/>
      <p:bldP spid="1854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32" name="Rectangle 76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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121934" name="Rectangle 78"/>
          <p:cNvSpPr>
            <a:spLocks noChangeArrowheads="1"/>
          </p:cNvSpPr>
          <p:nvPr/>
        </p:nvSpPr>
        <p:spPr bwMode="auto">
          <a:xfrm>
            <a:off x="1219200" y="1714500"/>
            <a:ext cx="6705600" cy="3924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1967" name="Group 111"/>
          <p:cNvGrpSpPr>
            <a:grpSpLocks/>
          </p:cNvGrpSpPr>
          <p:nvPr/>
        </p:nvGrpSpPr>
        <p:grpSpPr bwMode="auto">
          <a:xfrm>
            <a:off x="2322513" y="2257425"/>
            <a:ext cx="4491037" cy="2657475"/>
            <a:chOff x="1463" y="1422"/>
            <a:chExt cx="2829" cy="1674"/>
          </a:xfrm>
        </p:grpSpPr>
        <p:sp>
          <p:nvSpPr>
            <p:cNvPr id="121960" name="Freeform 104"/>
            <p:cNvSpPr>
              <a:spLocks/>
            </p:cNvSpPr>
            <p:nvPr/>
          </p:nvSpPr>
          <p:spPr bwMode="auto">
            <a:xfrm>
              <a:off x="3426" y="2787"/>
              <a:ext cx="866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05"/>
                </a:cxn>
                <a:cxn ang="0">
                  <a:pos x="866" y="305"/>
                </a:cxn>
                <a:cxn ang="0">
                  <a:pos x="866" y="272"/>
                </a:cxn>
                <a:cxn ang="0">
                  <a:pos x="819" y="267"/>
                </a:cxn>
                <a:cxn ang="0">
                  <a:pos x="774" y="260"/>
                </a:cxn>
                <a:cxn ang="0">
                  <a:pos x="735" y="255"/>
                </a:cxn>
                <a:cxn ang="0">
                  <a:pos x="695" y="249"/>
                </a:cxn>
                <a:cxn ang="0">
                  <a:pos x="665" y="246"/>
                </a:cxn>
                <a:cxn ang="0">
                  <a:pos x="623" y="239"/>
                </a:cxn>
                <a:cxn ang="0">
                  <a:pos x="587" y="233"/>
                </a:cxn>
                <a:cxn ang="0">
                  <a:pos x="551" y="227"/>
                </a:cxn>
                <a:cxn ang="0">
                  <a:pos x="516" y="219"/>
                </a:cxn>
                <a:cxn ang="0">
                  <a:pos x="480" y="212"/>
                </a:cxn>
                <a:cxn ang="0">
                  <a:pos x="446" y="203"/>
                </a:cxn>
                <a:cxn ang="0">
                  <a:pos x="411" y="195"/>
                </a:cxn>
                <a:cxn ang="0">
                  <a:pos x="380" y="189"/>
                </a:cxn>
                <a:cxn ang="0">
                  <a:pos x="347" y="180"/>
                </a:cxn>
                <a:cxn ang="0">
                  <a:pos x="311" y="170"/>
                </a:cxn>
                <a:cxn ang="0">
                  <a:pos x="281" y="157"/>
                </a:cxn>
                <a:cxn ang="0">
                  <a:pos x="253" y="149"/>
                </a:cxn>
                <a:cxn ang="0">
                  <a:pos x="218" y="135"/>
                </a:cxn>
                <a:cxn ang="0">
                  <a:pos x="182" y="120"/>
                </a:cxn>
                <a:cxn ang="0">
                  <a:pos x="149" y="105"/>
                </a:cxn>
                <a:cxn ang="0">
                  <a:pos x="113" y="81"/>
                </a:cxn>
                <a:cxn ang="0">
                  <a:pos x="74" y="57"/>
                </a:cxn>
                <a:cxn ang="0">
                  <a:pos x="48" y="39"/>
                </a:cxn>
                <a:cxn ang="0">
                  <a:pos x="33" y="29"/>
                </a:cxn>
                <a:cxn ang="0">
                  <a:pos x="11" y="11"/>
                </a:cxn>
              </a:cxnLst>
              <a:rect l="0" t="0" r="r" b="b"/>
              <a:pathLst>
                <a:path w="866" h="305">
                  <a:moveTo>
                    <a:pt x="0" y="0"/>
                  </a:moveTo>
                  <a:lnTo>
                    <a:pt x="2" y="305"/>
                  </a:lnTo>
                  <a:lnTo>
                    <a:pt x="866" y="305"/>
                  </a:lnTo>
                  <a:lnTo>
                    <a:pt x="866" y="272"/>
                  </a:lnTo>
                  <a:lnTo>
                    <a:pt x="819" y="267"/>
                  </a:lnTo>
                  <a:lnTo>
                    <a:pt x="774" y="260"/>
                  </a:lnTo>
                  <a:lnTo>
                    <a:pt x="735" y="255"/>
                  </a:lnTo>
                  <a:lnTo>
                    <a:pt x="695" y="249"/>
                  </a:lnTo>
                  <a:lnTo>
                    <a:pt x="665" y="246"/>
                  </a:lnTo>
                  <a:lnTo>
                    <a:pt x="623" y="239"/>
                  </a:lnTo>
                  <a:lnTo>
                    <a:pt x="587" y="233"/>
                  </a:lnTo>
                  <a:lnTo>
                    <a:pt x="551" y="227"/>
                  </a:lnTo>
                  <a:lnTo>
                    <a:pt x="516" y="219"/>
                  </a:lnTo>
                  <a:lnTo>
                    <a:pt x="480" y="212"/>
                  </a:lnTo>
                  <a:lnTo>
                    <a:pt x="446" y="203"/>
                  </a:lnTo>
                  <a:lnTo>
                    <a:pt x="411" y="195"/>
                  </a:lnTo>
                  <a:lnTo>
                    <a:pt x="380" y="189"/>
                  </a:lnTo>
                  <a:lnTo>
                    <a:pt x="347" y="180"/>
                  </a:lnTo>
                  <a:lnTo>
                    <a:pt x="311" y="170"/>
                  </a:lnTo>
                  <a:lnTo>
                    <a:pt x="281" y="157"/>
                  </a:lnTo>
                  <a:lnTo>
                    <a:pt x="253" y="149"/>
                  </a:lnTo>
                  <a:lnTo>
                    <a:pt x="218" y="135"/>
                  </a:lnTo>
                  <a:lnTo>
                    <a:pt x="182" y="120"/>
                  </a:lnTo>
                  <a:lnTo>
                    <a:pt x="149" y="105"/>
                  </a:lnTo>
                  <a:lnTo>
                    <a:pt x="113" y="81"/>
                  </a:lnTo>
                  <a:lnTo>
                    <a:pt x="74" y="57"/>
                  </a:lnTo>
                  <a:lnTo>
                    <a:pt x="48" y="39"/>
                  </a:lnTo>
                  <a:lnTo>
                    <a:pt x="33" y="29"/>
                  </a:lnTo>
                  <a:lnTo>
                    <a:pt x="11" y="11"/>
                  </a:lnTo>
                </a:path>
              </a:pathLst>
            </a:custGeom>
            <a:gradFill rotWithShape="0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1961" name="Freeform 105"/>
            <p:cNvSpPr>
              <a:spLocks/>
            </p:cNvSpPr>
            <p:nvPr/>
          </p:nvSpPr>
          <p:spPr bwMode="auto">
            <a:xfrm>
              <a:off x="1463" y="1422"/>
              <a:ext cx="1968" cy="1674"/>
            </a:xfrm>
            <a:custGeom>
              <a:avLst/>
              <a:gdLst/>
              <a:ahLst/>
              <a:cxnLst>
                <a:cxn ang="0">
                  <a:pos x="3" y="1674"/>
                </a:cxn>
                <a:cxn ang="0">
                  <a:pos x="1968" y="1374"/>
                </a:cxn>
                <a:cxn ang="0">
                  <a:pos x="1906" y="1323"/>
                </a:cxn>
                <a:cxn ang="0">
                  <a:pos x="1828" y="1251"/>
                </a:cxn>
                <a:cxn ang="0">
                  <a:pos x="1761" y="1188"/>
                </a:cxn>
                <a:cxn ang="0">
                  <a:pos x="1714" y="1139"/>
                </a:cxn>
                <a:cxn ang="0">
                  <a:pos x="1657" y="1082"/>
                </a:cxn>
                <a:cxn ang="0">
                  <a:pos x="1596" y="1011"/>
                </a:cxn>
                <a:cxn ang="0">
                  <a:pos x="1537" y="948"/>
                </a:cxn>
                <a:cxn ang="0">
                  <a:pos x="1488" y="891"/>
                </a:cxn>
                <a:cxn ang="0">
                  <a:pos x="1443" y="836"/>
                </a:cxn>
                <a:cxn ang="0">
                  <a:pos x="1399" y="783"/>
                </a:cxn>
                <a:cxn ang="0">
                  <a:pos x="1356" y="725"/>
                </a:cxn>
                <a:cxn ang="0">
                  <a:pos x="1296" y="644"/>
                </a:cxn>
                <a:cxn ang="0">
                  <a:pos x="1243" y="564"/>
                </a:cxn>
                <a:cxn ang="0">
                  <a:pos x="1206" y="501"/>
                </a:cxn>
                <a:cxn ang="0">
                  <a:pos x="1167" y="438"/>
                </a:cxn>
                <a:cxn ang="0">
                  <a:pos x="1114" y="362"/>
                </a:cxn>
                <a:cxn ang="0">
                  <a:pos x="1072" y="302"/>
                </a:cxn>
                <a:cxn ang="0">
                  <a:pos x="1024" y="240"/>
                </a:cxn>
                <a:cxn ang="0">
                  <a:pos x="979" y="182"/>
                </a:cxn>
                <a:cxn ang="0">
                  <a:pos x="925" y="123"/>
                </a:cxn>
                <a:cxn ang="0">
                  <a:pos x="888" y="87"/>
                </a:cxn>
                <a:cxn ang="0">
                  <a:pos x="835" y="42"/>
                </a:cxn>
                <a:cxn ang="0">
                  <a:pos x="748" y="0"/>
                </a:cxn>
                <a:cxn ang="0">
                  <a:pos x="681" y="30"/>
                </a:cxn>
                <a:cxn ang="0">
                  <a:pos x="630" y="75"/>
                </a:cxn>
                <a:cxn ang="0">
                  <a:pos x="564" y="156"/>
                </a:cxn>
                <a:cxn ang="0">
                  <a:pos x="516" y="231"/>
                </a:cxn>
                <a:cxn ang="0">
                  <a:pos x="474" y="294"/>
                </a:cxn>
                <a:cxn ang="0">
                  <a:pos x="441" y="359"/>
                </a:cxn>
                <a:cxn ang="0">
                  <a:pos x="405" y="429"/>
                </a:cxn>
                <a:cxn ang="0">
                  <a:pos x="366" y="504"/>
                </a:cxn>
                <a:cxn ang="0">
                  <a:pos x="333" y="579"/>
                </a:cxn>
                <a:cxn ang="0">
                  <a:pos x="303" y="645"/>
                </a:cxn>
                <a:cxn ang="0">
                  <a:pos x="273" y="720"/>
                </a:cxn>
                <a:cxn ang="0">
                  <a:pos x="246" y="792"/>
                </a:cxn>
                <a:cxn ang="0">
                  <a:pos x="216" y="870"/>
                </a:cxn>
                <a:cxn ang="0">
                  <a:pos x="183" y="933"/>
                </a:cxn>
                <a:cxn ang="0">
                  <a:pos x="144" y="1002"/>
                </a:cxn>
                <a:cxn ang="0">
                  <a:pos x="106" y="1077"/>
                </a:cxn>
                <a:cxn ang="0">
                  <a:pos x="63" y="1152"/>
                </a:cxn>
                <a:cxn ang="0">
                  <a:pos x="21" y="1227"/>
                </a:cxn>
              </a:cxnLst>
              <a:rect l="0" t="0" r="r" b="b"/>
              <a:pathLst>
                <a:path w="1968" h="1674">
                  <a:moveTo>
                    <a:pt x="0" y="1263"/>
                  </a:moveTo>
                  <a:lnTo>
                    <a:pt x="3" y="1674"/>
                  </a:lnTo>
                  <a:lnTo>
                    <a:pt x="1968" y="1673"/>
                  </a:lnTo>
                  <a:lnTo>
                    <a:pt x="1968" y="1374"/>
                  </a:lnTo>
                  <a:lnTo>
                    <a:pt x="1941" y="1349"/>
                  </a:lnTo>
                  <a:lnTo>
                    <a:pt x="1906" y="1323"/>
                  </a:lnTo>
                  <a:lnTo>
                    <a:pt x="1869" y="1290"/>
                  </a:lnTo>
                  <a:lnTo>
                    <a:pt x="1828" y="1251"/>
                  </a:lnTo>
                  <a:lnTo>
                    <a:pt x="1792" y="1221"/>
                  </a:lnTo>
                  <a:lnTo>
                    <a:pt x="1761" y="1188"/>
                  </a:lnTo>
                  <a:lnTo>
                    <a:pt x="1738" y="1163"/>
                  </a:lnTo>
                  <a:lnTo>
                    <a:pt x="1714" y="1139"/>
                  </a:lnTo>
                  <a:lnTo>
                    <a:pt x="1687" y="1115"/>
                  </a:lnTo>
                  <a:lnTo>
                    <a:pt x="1657" y="1082"/>
                  </a:lnTo>
                  <a:lnTo>
                    <a:pt x="1623" y="1044"/>
                  </a:lnTo>
                  <a:lnTo>
                    <a:pt x="1596" y="1011"/>
                  </a:lnTo>
                  <a:lnTo>
                    <a:pt x="1564" y="980"/>
                  </a:lnTo>
                  <a:lnTo>
                    <a:pt x="1537" y="948"/>
                  </a:lnTo>
                  <a:lnTo>
                    <a:pt x="1515" y="921"/>
                  </a:lnTo>
                  <a:lnTo>
                    <a:pt x="1488" y="891"/>
                  </a:lnTo>
                  <a:lnTo>
                    <a:pt x="1467" y="867"/>
                  </a:lnTo>
                  <a:lnTo>
                    <a:pt x="1443" y="836"/>
                  </a:lnTo>
                  <a:lnTo>
                    <a:pt x="1419" y="807"/>
                  </a:lnTo>
                  <a:lnTo>
                    <a:pt x="1399" y="783"/>
                  </a:lnTo>
                  <a:lnTo>
                    <a:pt x="1375" y="753"/>
                  </a:lnTo>
                  <a:lnTo>
                    <a:pt x="1356" y="725"/>
                  </a:lnTo>
                  <a:lnTo>
                    <a:pt x="1323" y="683"/>
                  </a:lnTo>
                  <a:lnTo>
                    <a:pt x="1296" y="644"/>
                  </a:lnTo>
                  <a:lnTo>
                    <a:pt x="1269" y="605"/>
                  </a:lnTo>
                  <a:lnTo>
                    <a:pt x="1243" y="564"/>
                  </a:lnTo>
                  <a:lnTo>
                    <a:pt x="1225" y="534"/>
                  </a:lnTo>
                  <a:lnTo>
                    <a:pt x="1206" y="501"/>
                  </a:lnTo>
                  <a:lnTo>
                    <a:pt x="1189" y="474"/>
                  </a:lnTo>
                  <a:lnTo>
                    <a:pt x="1167" y="438"/>
                  </a:lnTo>
                  <a:lnTo>
                    <a:pt x="1134" y="392"/>
                  </a:lnTo>
                  <a:lnTo>
                    <a:pt x="1114" y="362"/>
                  </a:lnTo>
                  <a:lnTo>
                    <a:pt x="1096" y="336"/>
                  </a:lnTo>
                  <a:lnTo>
                    <a:pt x="1072" y="302"/>
                  </a:lnTo>
                  <a:lnTo>
                    <a:pt x="1041" y="261"/>
                  </a:lnTo>
                  <a:lnTo>
                    <a:pt x="1024" y="240"/>
                  </a:lnTo>
                  <a:lnTo>
                    <a:pt x="1003" y="212"/>
                  </a:lnTo>
                  <a:lnTo>
                    <a:pt x="979" y="182"/>
                  </a:lnTo>
                  <a:lnTo>
                    <a:pt x="954" y="155"/>
                  </a:lnTo>
                  <a:lnTo>
                    <a:pt x="925" y="123"/>
                  </a:lnTo>
                  <a:lnTo>
                    <a:pt x="906" y="105"/>
                  </a:lnTo>
                  <a:lnTo>
                    <a:pt x="888" y="87"/>
                  </a:lnTo>
                  <a:lnTo>
                    <a:pt x="870" y="69"/>
                  </a:lnTo>
                  <a:lnTo>
                    <a:pt x="835" y="42"/>
                  </a:lnTo>
                  <a:lnTo>
                    <a:pt x="796" y="18"/>
                  </a:lnTo>
                  <a:lnTo>
                    <a:pt x="748" y="0"/>
                  </a:lnTo>
                  <a:lnTo>
                    <a:pt x="712" y="8"/>
                  </a:lnTo>
                  <a:lnTo>
                    <a:pt x="681" y="30"/>
                  </a:lnTo>
                  <a:lnTo>
                    <a:pt x="651" y="54"/>
                  </a:lnTo>
                  <a:lnTo>
                    <a:pt x="630" y="75"/>
                  </a:lnTo>
                  <a:lnTo>
                    <a:pt x="592" y="117"/>
                  </a:lnTo>
                  <a:lnTo>
                    <a:pt x="564" y="156"/>
                  </a:lnTo>
                  <a:lnTo>
                    <a:pt x="537" y="192"/>
                  </a:lnTo>
                  <a:lnTo>
                    <a:pt x="516" y="231"/>
                  </a:lnTo>
                  <a:lnTo>
                    <a:pt x="492" y="264"/>
                  </a:lnTo>
                  <a:lnTo>
                    <a:pt x="474" y="294"/>
                  </a:lnTo>
                  <a:lnTo>
                    <a:pt x="462" y="324"/>
                  </a:lnTo>
                  <a:lnTo>
                    <a:pt x="441" y="359"/>
                  </a:lnTo>
                  <a:lnTo>
                    <a:pt x="423" y="390"/>
                  </a:lnTo>
                  <a:lnTo>
                    <a:pt x="405" y="429"/>
                  </a:lnTo>
                  <a:lnTo>
                    <a:pt x="384" y="465"/>
                  </a:lnTo>
                  <a:lnTo>
                    <a:pt x="366" y="504"/>
                  </a:lnTo>
                  <a:lnTo>
                    <a:pt x="351" y="540"/>
                  </a:lnTo>
                  <a:lnTo>
                    <a:pt x="333" y="579"/>
                  </a:lnTo>
                  <a:lnTo>
                    <a:pt x="318" y="612"/>
                  </a:lnTo>
                  <a:lnTo>
                    <a:pt x="303" y="645"/>
                  </a:lnTo>
                  <a:lnTo>
                    <a:pt x="285" y="684"/>
                  </a:lnTo>
                  <a:lnTo>
                    <a:pt x="273" y="720"/>
                  </a:lnTo>
                  <a:lnTo>
                    <a:pt x="258" y="756"/>
                  </a:lnTo>
                  <a:lnTo>
                    <a:pt x="246" y="792"/>
                  </a:lnTo>
                  <a:lnTo>
                    <a:pt x="231" y="831"/>
                  </a:lnTo>
                  <a:lnTo>
                    <a:pt x="216" y="870"/>
                  </a:lnTo>
                  <a:lnTo>
                    <a:pt x="198" y="900"/>
                  </a:lnTo>
                  <a:lnTo>
                    <a:pt x="183" y="933"/>
                  </a:lnTo>
                  <a:lnTo>
                    <a:pt x="162" y="969"/>
                  </a:lnTo>
                  <a:lnTo>
                    <a:pt x="144" y="1002"/>
                  </a:lnTo>
                  <a:lnTo>
                    <a:pt x="126" y="1040"/>
                  </a:lnTo>
                  <a:lnTo>
                    <a:pt x="106" y="1077"/>
                  </a:lnTo>
                  <a:lnTo>
                    <a:pt x="82" y="1121"/>
                  </a:lnTo>
                  <a:lnTo>
                    <a:pt x="63" y="1152"/>
                  </a:lnTo>
                  <a:lnTo>
                    <a:pt x="42" y="1191"/>
                  </a:lnTo>
                  <a:lnTo>
                    <a:pt x="21" y="1227"/>
                  </a:lnTo>
                </a:path>
              </a:pathLst>
            </a:cu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100000">
                  <a:srgbClr val="006699"/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1936" name="Freeform 80"/>
          <p:cNvSpPr>
            <a:spLocks/>
          </p:cNvSpPr>
          <p:nvPr/>
        </p:nvSpPr>
        <p:spPr bwMode="auto">
          <a:xfrm>
            <a:off x="1900238" y="4252913"/>
            <a:ext cx="427037" cy="652462"/>
          </a:xfrm>
          <a:custGeom>
            <a:avLst/>
            <a:gdLst/>
            <a:ahLst/>
            <a:cxnLst>
              <a:cxn ang="0">
                <a:pos x="267" y="0"/>
              </a:cxn>
              <a:cxn ang="0">
                <a:pos x="269" y="411"/>
              </a:cxn>
              <a:cxn ang="0">
                <a:pos x="0" y="411"/>
              </a:cxn>
              <a:cxn ang="0">
                <a:pos x="14" y="395"/>
              </a:cxn>
              <a:cxn ang="0">
                <a:pos x="33" y="372"/>
              </a:cxn>
              <a:cxn ang="0">
                <a:pos x="53" y="347"/>
              </a:cxn>
              <a:cxn ang="0">
                <a:pos x="78" y="314"/>
              </a:cxn>
              <a:cxn ang="0">
                <a:pos x="98" y="287"/>
              </a:cxn>
              <a:cxn ang="0">
                <a:pos x="111" y="261"/>
              </a:cxn>
              <a:cxn ang="0">
                <a:pos x="132" y="230"/>
              </a:cxn>
              <a:cxn ang="0">
                <a:pos x="158" y="194"/>
              </a:cxn>
              <a:cxn ang="0">
                <a:pos x="176" y="162"/>
              </a:cxn>
              <a:cxn ang="0">
                <a:pos x="197" y="129"/>
              </a:cxn>
              <a:cxn ang="0">
                <a:pos x="215" y="96"/>
              </a:cxn>
              <a:cxn ang="0">
                <a:pos x="231" y="68"/>
              </a:cxn>
              <a:cxn ang="0">
                <a:pos x="243" y="47"/>
              </a:cxn>
              <a:cxn ang="0">
                <a:pos x="252" y="35"/>
              </a:cxn>
              <a:cxn ang="0">
                <a:pos x="261" y="17"/>
              </a:cxn>
            </a:cxnLst>
            <a:rect l="0" t="0" r="r" b="b"/>
            <a:pathLst>
              <a:path w="269" h="411">
                <a:moveTo>
                  <a:pt x="267" y="0"/>
                </a:moveTo>
                <a:lnTo>
                  <a:pt x="269" y="411"/>
                </a:lnTo>
                <a:lnTo>
                  <a:pt x="0" y="411"/>
                </a:lnTo>
                <a:lnTo>
                  <a:pt x="14" y="395"/>
                </a:lnTo>
                <a:lnTo>
                  <a:pt x="33" y="372"/>
                </a:lnTo>
                <a:lnTo>
                  <a:pt x="53" y="347"/>
                </a:lnTo>
                <a:lnTo>
                  <a:pt x="78" y="314"/>
                </a:lnTo>
                <a:lnTo>
                  <a:pt x="98" y="287"/>
                </a:lnTo>
                <a:lnTo>
                  <a:pt x="111" y="261"/>
                </a:lnTo>
                <a:lnTo>
                  <a:pt x="132" y="230"/>
                </a:lnTo>
                <a:lnTo>
                  <a:pt x="158" y="194"/>
                </a:lnTo>
                <a:lnTo>
                  <a:pt x="176" y="162"/>
                </a:lnTo>
                <a:lnTo>
                  <a:pt x="197" y="129"/>
                </a:lnTo>
                <a:lnTo>
                  <a:pt x="215" y="96"/>
                </a:lnTo>
                <a:lnTo>
                  <a:pt x="231" y="68"/>
                </a:lnTo>
                <a:lnTo>
                  <a:pt x="243" y="47"/>
                </a:lnTo>
                <a:lnTo>
                  <a:pt x="252" y="35"/>
                </a:lnTo>
                <a:lnTo>
                  <a:pt x="261" y="17"/>
                </a:lnTo>
              </a:path>
            </a:pathLst>
          </a:custGeom>
          <a:gradFill rotWithShape="0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1966" name="Group 110"/>
          <p:cNvGrpSpPr>
            <a:grpSpLocks/>
          </p:cNvGrpSpPr>
          <p:nvPr/>
        </p:nvGrpSpPr>
        <p:grpSpPr bwMode="auto">
          <a:xfrm>
            <a:off x="2233613" y="2103438"/>
            <a:ext cx="4741862" cy="2897187"/>
            <a:chOff x="1407" y="1325"/>
            <a:chExt cx="2987" cy="1825"/>
          </a:xfrm>
        </p:grpSpPr>
        <p:sp>
          <p:nvSpPr>
            <p:cNvPr id="121938" name="Arc 82"/>
            <p:cNvSpPr>
              <a:spLocks/>
            </p:cNvSpPr>
            <p:nvPr/>
          </p:nvSpPr>
          <p:spPr bwMode="auto">
            <a:xfrm rot="3120000">
              <a:off x="2610" y="2306"/>
              <a:ext cx="1217" cy="269"/>
            </a:xfrm>
            <a:custGeom>
              <a:avLst/>
              <a:gdLst>
                <a:gd name="G0" fmla="+- 3435 0 0"/>
                <a:gd name="G1" fmla="+- 0 0 0"/>
                <a:gd name="G2" fmla="+- 21600 0 0"/>
                <a:gd name="T0" fmla="*/ 22917 w 22917"/>
                <a:gd name="T1" fmla="*/ 9328 h 21600"/>
                <a:gd name="T2" fmla="*/ 0 w 22917"/>
                <a:gd name="T3" fmla="*/ 21325 h 21600"/>
                <a:gd name="T4" fmla="*/ 3435 w 2291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17" h="21600" fill="none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</a:path>
                <a:path w="22917" h="21600" stroke="0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  <a:lnTo>
                    <a:pt x="343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39" name="Arc 83"/>
            <p:cNvSpPr>
              <a:spLocks/>
            </p:cNvSpPr>
            <p:nvPr/>
          </p:nvSpPr>
          <p:spPr bwMode="auto">
            <a:xfrm rot="300000">
              <a:off x="3605" y="2849"/>
              <a:ext cx="789" cy="182"/>
            </a:xfrm>
            <a:custGeom>
              <a:avLst/>
              <a:gdLst>
                <a:gd name="G0" fmla="+- 18659 0 0"/>
                <a:gd name="G1" fmla="+- 0 0 0"/>
                <a:gd name="G2" fmla="+- 21600 0 0"/>
                <a:gd name="T0" fmla="*/ 16352 w 18659"/>
                <a:gd name="T1" fmla="*/ 21476 h 21476"/>
                <a:gd name="T2" fmla="*/ 0 w 18659"/>
                <a:gd name="T3" fmla="*/ 10882 h 21476"/>
                <a:gd name="T4" fmla="*/ 18659 w 18659"/>
                <a:gd name="T5" fmla="*/ 0 h 21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59" h="21476" fill="none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</a:path>
                <a:path w="18659" h="21476" stroke="0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  <a:lnTo>
                    <a:pt x="186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40" name="Arc 84"/>
            <p:cNvSpPr>
              <a:spLocks/>
            </p:cNvSpPr>
            <p:nvPr/>
          </p:nvSpPr>
          <p:spPr bwMode="auto">
            <a:xfrm rot="6600000">
              <a:off x="1475" y="1742"/>
              <a:ext cx="963" cy="219"/>
            </a:xfrm>
            <a:custGeom>
              <a:avLst/>
              <a:gdLst>
                <a:gd name="G0" fmla="+- 21197 0 0"/>
                <a:gd name="G1" fmla="+- 0 0 0"/>
                <a:gd name="G2" fmla="+- 21600 0 0"/>
                <a:gd name="T0" fmla="*/ 21153 w 21197"/>
                <a:gd name="T1" fmla="*/ 21600 h 21600"/>
                <a:gd name="T2" fmla="*/ 0 w 21197"/>
                <a:gd name="T3" fmla="*/ 4153 h 21600"/>
                <a:gd name="T4" fmla="*/ 21197 w 2119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97" h="21600" fill="none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</a:path>
                <a:path w="21197" h="21600" stroke="0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  <a:lnTo>
                    <a:pt x="2119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41" name="Arc 85"/>
            <p:cNvSpPr>
              <a:spLocks/>
            </p:cNvSpPr>
            <p:nvPr/>
          </p:nvSpPr>
          <p:spPr bwMode="auto">
            <a:xfrm rot="17820000">
              <a:off x="942" y="2597"/>
              <a:ext cx="1018" cy="87"/>
            </a:xfrm>
            <a:custGeom>
              <a:avLst/>
              <a:gdLst>
                <a:gd name="G0" fmla="+- 20959 0 0"/>
                <a:gd name="G1" fmla="+- 0 0 0"/>
                <a:gd name="G2" fmla="+- 21600 0 0"/>
                <a:gd name="T0" fmla="*/ 19815 w 20959"/>
                <a:gd name="T1" fmla="*/ 21570 h 21570"/>
                <a:gd name="T2" fmla="*/ 0 w 20959"/>
                <a:gd name="T3" fmla="*/ 5223 h 21570"/>
                <a:gd name="T4" fmla="*/ 20959 w 20959"/>
                <a:gd name="T5" fmla="*/ 0 h 2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9" h="21570" fill="none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</a:path>
                <a:path w="20959" h="21570" stroke="0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  <a:lnTo>
                    <a:pt x="209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42" name="Arc 86"/>
            <p:cNvSpPr>
              <a:spLocks/>
            </p:cNvSpPr>
            <p:nvPr/>
          </p:nvSpPr>
          <p:spPr bwMode="auto">
            <a:xfrm rot="14520000">
              <a:off x="2018" y="1703"/>
              <a:ext cx="961" cy="206"/>
            </a:xfrm>
            <a:custGeom>
              <a:avLst/>
              <a:gdLst>
                <a:gd name="G0" fmla="+- 0 0 0"/>
                <a:gd name="G1" fmla="+- 104 0 0"/>
                <a:gd name="G2" fmla="+- 21600 0 0"/>
                <a:gd name="T0" fmla="*/ 21600 w 21600"/>
                <a:gd name="T1" fmla="*/ 0 h 21413"/>
                <a:gd name="T2" fmla="*/ 3532 w 21600"/>
                <a:gd name="T3" fmla="*/ 21413 h 21413"/>
                <a:gd name="T4" fmla="*/ 0 w 21600"/>
                <a:gd name="T5" fmla="*/ 104 h 21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413" fill="none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</a:path>
                <a:path w="21600" h="21413" stroke="0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  <a:lnTo>
                    <a:pt x="0" y="10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1943" name="Line 87"/>
          <p:cNvSpPr>
            <a:spLocks noChangeShapeType="1"/>
          </p:cNvSpPr>
          <p:nvPr/>
        </p:nvSpPr>
        <p:spPr bwMode="auto">
          <a:xfrm>
            <a:off x="2139950" y="3646488"/>
            <a:ext cx="0" cy="590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945" name="Line 89"/>
          <p:cNvSpPr>
            <a:spLocks noChangeShapeType="1"/>
          </p:cNvSpPr>
          <p:nvPr/>
        </p:nvSpPr>
        <p:spPr bwMode="auto">
          <a:xfrm flipV="1">
            <a:off x="1876425" y="2024063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946" name="Rectangle 90"/>
          <p:cNvSpPr>
            <a:spLocks noChangeArrowheads="1"/>
          </p:cNvSpPr>
          <p:nvPr/>
        </p:nvSpPr>
        <p:spPr bwMode="auto">
          <a:xfrm>
            <a:off x="7129463" y="4610100"/>
            <a:ext cx="4492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Symbol" pitchFamily="18" charset="2"/>
              </a:rPr>
              <a:t></a:t>
            </a:r>
            <a:r>
              <a:rPr lang="en-US" sz="2400" baseline="30000">
                <a:effectLst/>
                <a:latin typeface="Book Antiqua" pitchFamily="18" charset="0"/>
              </a:rPr>
              <a:t>2</a:t>
            </a:r>
          </a:p>
        </p:txBody>
      </p:sp>
      <p:sp>
        <p:nvSpPr>
          <p:cNvPr id="121947" name="Rectangle 91"/>
          <p:cNvSpPr>
            <a:spLocks noChangeArrowheads="1"/>
          </p:cNvSpPr>
          <p:nvPr/>
        </p:nvSpPr>
        <p:spPr bwMode="auto">
          <a:xfrm>
            <a:off x="1643063" y="4991100"/>
            <a:ext cx="333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0</a:t>
            </a:r>
          </a:p>
        </p:txBody>
      </p:sp>
      <p:sp>
        <p:nvSpPr>
          <p:cNvPr id="121949" name="Rectangle 93"/>
          <p:cNvSpPr>
            <a:spLocks noChangeArrowheads="1"/>
          </p:cNvSpPr>
          <p:nvPr/>
        </p:nvSpPr>
        <p:spPr bwMode="auto">
          <a:xfrm>
            <a:off x="1900238" y="3162300"/>
            <a:ext cx="714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.025</a:t>
            </a:r>
          </a:p>
        </p:txBody>
      </p:sp>
      <p:sp>
        <p:nvSpPr>
          <p:cNvPr id="121953" name="Line 97"/>
          <p:cNvSpPr>
            <a:spLocks noChangeShapeType="1"/>
          </p:cNvSpPr>
          <p:nvPr/>
        </p:nvSpPr>
        <p:spPr bwMode="auto">
          <a:xfrm rot="5400000" flipV="1">
            <a:off x="4460875" y="2322513"/>
            <a:ext cx="0" cy="516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955" name="Freeform 99"/>
          <p:cNvSpPr>
            <a:spLocks/>
          </p:cNvSpPr>
          <p:nvPr/>
        </p:nvSpPr>
        <p:spPr bwMode="auto">
          <a:xfrm>
            <a:off x="2324100" y="4259263"/>
            <a:ext cx="3175" cy="752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473"/>
              </a:cxn>
            </a:cxnLst>
            <a:rect l="0" t="0" r="r" b="b"/>
            <a:pathLst>
              <a:path w="2" h="474">
                <a:moveTo>
                  <a:pt x="0" y="0"/>
                </a:moveTo>
                <a:lnTo>
                  <a:pt x="1" y="473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graphicFrame>
        <p:nvGraphicFramePr>
          <p:cNvPr id="121956" name="Object 100">
            <a:hlinkClick r:id="" action="ppaction://ole?verb=0"/>
          </p:cNvPr>
          <p:cNvGraphicFramePr>
            <a:graphicFrameLocks/>
          </p:cNvGraphicFramePr>
          <p:nvPr/>
        </p:nvGraphicFramePr>
        <p:xfrm>
          <a:off x="4224338" y="2093913"/>
          <a:ext cx="3398837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" name="Equation" r:id="rId4" imgW="1358640" imgH="380880" progId="Equation.DSMT4">
                  <p:embed/>
                </p:oleObj>
              </mc:Choice>
              <mc:Fallback>
                <p:oleObj name="Equation" r:id="rId4" imgW="1358640" imgH="380880" progId="Equation.DSMT4">
                  <p:embed/>
                  <p:pic>
                    <p:nvPicPr>
                      <p:cNvPr id="121956" name="Object 10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4338" y="2093913"/>
                        <a:ext cx="3398837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957" name="Text Box 101"/>
          <p:cNvSpPr txBox="1">
            <a:spLocks noChangeArrowheads="1"/>
          </p:cNvSpPr>
          <p:nvPr/>
        </p:nvSpPr>
        <p:spPr bwMode="auto">
          <a:xfrm>
            <a:off x="2857500" y="3468688"/>
            <a:ext cx="1646238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in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Upper Tail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.975</a:t>
            </a:r>
          </a:p>
        </p:txBody>
      </p:sp>
      <p:sp>
        <p:nvSpPr>
          <p:cNvPr id="121958" name="Rectangle 102"/>
          <p:cNvSpPr>
            <a:spLocks noChangeArrowheads="1"/>
          </p:cNvSpPr>
          <p:nvPr/>
        </p:nvSpPr>
        <p:spPr bwMode="auto">
          <a:xfrm>
            <a:off x="2005013" y="4995863"/>
            <a:ext cx="866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2.700</a:t>
            </a:r>
          </a:p>
        </p:txBody>
      </p:sp>
      <p:sp>
        <p:nvSpPr>
          <p:cNvPr id="121962" name="Rectangle 106"/>
          <p:cNvSpPr>
            <a:spLocks noChangeArrowheads="1"/>
          </p:cNvSpPr>
          <p:nvPr/>
        </p:nvSpPr>
        <p:spPr bwMode="auto">
          <a:xfrm>
            <a:off x="1354138" y="1104900"/>
            <a:ext cx="5886450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For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 = 10 - 1 = 9 d.f. and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</a:t>
            </a:r>
          </a:p>
        </p:txBody>
      </p:sp>
      <p:sp>
        <p:nvSpPr>
          <p:cNvPr id="121963" name="AutoShape 107"/>
          <p:cNvSpPr>
            <a:spLocks noChangeArrowheads="1"/>
          </p:cNvSpPr>
          <p:nvPr/>
        </p:nvSpPr>
        <p:spPr bwMode="auto">
          <a:xfrm rot="5400000">
            <a:off x="866775" y="3651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19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1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1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2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2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2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12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21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5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121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0"/>
                            </p:stCondLst>
                            <p:childTnLst>
                              <p:par>
                                <p:cTn id="4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21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500"/>
                            </p:stCondLst>
                            <p:childTnLst>
                              <p:par>
                                <p:cTn id="47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21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2000"/>
                            </p:stCondLst>
                            <p:childTnLst>
                              <p:par>
                                <p:cTn id="51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3" dur="500"/>
                                        <p:tgtEl>
                                          <p:spTgt spid="12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35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2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0"/>
                            </p:stCondLst>
                            <p:childTnLst>
                              <p:par>
                                <p:cTn id="5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2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500"/>
                            </p:stCondLst>
                            <p:childTnLst>
                              <p:par>
                                <p:cTn id="63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1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1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934" grpId="0" animBg="1"/>
      <p:bldP spid="121936" grpId="0" animBg="1"/>
      <p:bldP spid="121943" grpId="0" animBg="1"/>
      <p:bldP spid="121945" grpId="0" animBg="1"/>
      <p:bldP spid="121946" grpId="0" autoUpdateAnimBg="0"/>
      <p:bldP spid="121947" grpId="0" autoUpdateAnimBg="0"/>
      <p:bldP spid="121949" grpId="0" autoUpdateAnimBg="0"/>
      <p:bldP spid="121953" grpId="0" animBg="1"/>
      <p:bldP spid="121955" grpId="0" animBg="1"/>
      <p:bldP spid="121957" grpId="0" autoUpdateAnimBg="0"/>
      <p:bldP spid="121958" grpId="0" autoUpdateAnimBg="0"/>
      <p:bldP spid="12196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455" name="Picture 8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2179638"/>
            <a:ext cx="8570913" cy="32972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</p:pic>
      <p:sp>
        <p:nvSpPr>
          <p:cNvPr id="186370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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186444" name="Text Box 76"/>
          <p:cNvSpPr txBox="1">
            <a:spLocks noChangeArrowheads="1"/>
          </p:cNvSpPr>
          <p:nvPr/>
        </p:nvSpPr>
        <p:spPr bwMode="auto">
          <a:xfrm>
            <a:off x="1050925" y="1741488"/>
            <a:ext cx="7037388" cy="43973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Selected Values from the Chi-Square Distribution Table</a:t>
            </a:r>
          </a:p>
        </p:txBody>
      </p:sp>
      <p:sp>
        <p:nvSpPr>
          <p:cNvPr id="186445" name="Rectangle 77"/>
          <p:cNvSpPr>
            <a:spLocks noChangeArrowheads="1"/>
          </p:cNvSpPr>
          <p:nvPr/>
        </p:nvSpPr>
        <p:spPr bwMode="auto">
          <a:xfrm>
            <a:off x="1354138" y="1104900"/>
            <a:ext cx="5734050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For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 = 10 - 1 = 9 d.f. and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</a:t>
            </a:r>
          </a:p>
        </p:txBody>
      </p:sp>
      <p:sp>
        <p:nvSpPr>
          <p:cNvPr id="186446" name="AutoShape 78"/>
          <p:cNvSpPr>
            <a:spLocks noChangeArrowheads="1"/>
          </p:cNvSpPr>
          <p:nvPr/>
        </p:nvSpPr>
        <p:spPr bwMode="auto">
          <a:xfrm rot="5400000">
            <a:off x="771525" y="1860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6447" name="Oval 79"/>
          <p:cNvSpPr>
            <a:spLocks noChangeArrowheads="1"/>
          </p:cNvSpPr>
          <p:nvPr/>
        </p:nvSpPr>
        <p:spPr bwMode="auto">
          <a:xfrm>
            <a:off x="7042150" y="2533650"/>
            <a:ext cx="838200" cy="4381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48" name="Oval 80"/>
          <p:cNvSpPr>
            <a:spLocks noChangeArrowheads="1"/>
          </p:cNvSpPr>
          <p:nvPr/>
        </p:nvSpPr>
        <p:spPr bwMode="auto">
          <a:xfrm>
            <a:off x="781050" y="4406900"/>
            <a:ext cx="501650" cy="3810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49" name="Oval 81"/>
          <p:cNvSpPr>
            <a:spLocks noChangeArrowheads="1"/>
          </p:cNvSpPr>
          <p:nvPr/>
        </p:nvSpPr>
        <p:spPr bwMode="auto">
          <a:xfrm>
            <a:off x="6972300" y="4375150"/>
            <a:ext cx="952500" cy="4381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50" name="Arc 82"/>
          <p:cNvSpPr>
            <a:spLocks/>
          </p:cNvSpPr>
          <p:nvPr/>
        </p:nvSpPr>
        <p:spPr bwMode="auto">
          <a:xfrm rot="16288696">
            <a:off x="3604419" y="1939132"/>
            <a:ext cx="1073150" cy="5707062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28658"/>
              <a:gd name="T2" fmla="*/ 18026 w 21600"/>
              <a:gd name="T3" fmla="*/ 28658 h 28658"/>
              <a:gd name="T4" fmla="*/ 0 w 21600"/>
              <a:gd name="T5" fmla="*/ 16757 h 28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8658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</a:path>
              <a:path w="21600" h="28658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51" name="Arc 83"/>
          <p:cNvSpPr>
            <a:spLocks/>
          </p:cNvSpPr>
          <p:nvPr/>
        </p:nvSpPr>
        <p:spPr bwMode="auto">
          <a:xfrm rot="21602677">
            <a:off x="7373938" y="2901950"/>
            <a:ext cx="649287" cy="1538288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33073"/>
              <a:gd name="T2" fmla="*/ 14154 w 21600"/>
              <a:gd name="T3" fmla="*/ 33073 h 33073"/>
              <a:gd name="T4" fmla="*/ 0 w 21600"/>
              <a:gd name="T5" fmla="*/ 16757 h 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3073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</a:path>
              <a:path w="21600" h="33073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6452" name="Group 84"/>
          <p:cNvGrpSpPr>
            <a:grpSpLocks/>
          </p:cNvGrpSpPr>
          <p:nvPr/>
        </p:nvGrpSpPr>
        <p:grpSpPr bwMode="auto">
          <a:xfrm>
            <a:off x="3746500" y="5492750"/>
            <a:ext cx="2381250" cy="647700"/>
            <a:chOff x="2376" y="3564"/>
            <a:chExt cx="1500" cy="40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86453" name="AutoShape 85"/>
            <p:cNvSpPr>
              <a:spLocks noChangeArrowheads="1"/>
            </p:cNvSpPr>
            <p:nvPr/>
          </p:nvSpPr>
          <p:spPr bwMode="auto">
            <a:xfrm>
              <a:off x="2376" y="3564"/>
              <a:ext cx="1500" cy="408"/>
            </a:xfrm>
            <a:prstGeom prst="wedgeRoundRectCallout">
              <a:avLst>
                <a:gd name="adj1" fmla="val 87731"/>
                <a:gd name="adj2" fmla="val -180639"/>
                <a:gd name="adj3" fmla="val 16667"/>
              </a:avLst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190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anchor="ctr"/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Our            value     </a:t>
              </a:r>
            </a:p>
          </p:txBody>
        </p:sp>
        <p:graphicFrame>
          <p:nvGraphicFramePr>
            <p:cNvPr id="186454" name="Object 86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870" y="3600"/>
            <a:ext cx="462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17" name="Equation" r:id="rId5" imgW="279360" imgH="215640" progId="Equation.DSMT4">
                    <p:embed/>
                  </p:oleObj>
                </mc:Choice>
                <mc:Fallback>
                  <p:oleObj name="Equation" r:id="rId5" imgW="279360" imgH="215640" progId="Equation.DSMT4">
                    <p:embed/>
                    <p:pic>
                      <p:nvPicPr>
                        <p:cNvPr id="186454" name="Object 86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0" y="3600"/>
                          <a:ext cx="462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64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6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8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18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86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8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8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6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444" grpId="0" animBg="1" autoUpdateAnimBg="0"/>
      <p:bldP spid="186446" grpId="0" animBg="1"/>
      <p:bldP spid="186447" grpId="0" animBg="1"/>
      <p:bldP spid="186448" grpId="0" animBg="1"/>
      <p:bldP spid="186449" grpId="0" animBg="1"/>
      <p:bldP spid="186450" grpId="0" animBg="1"/>
      <p:bldP spid="18645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1219200" y="1714500"/>
            <a:ext cx="6705600" cy="39243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0051" name="Group 3"/>
          <p:cNvGrpSpPr>
            <a:grpSpLocks/>
          </p:cNvGrpSpPr>
          <p:nvPr/>
        </p:nvGrpSpPr>
        <p:grpSpPr bwMode="auto">
          <a:xfrm>
            <a:off x="2328863" y="2286000"/>
            <a:ext cx="4484687" cy="2630488"/>
            <a:chOff x="1479" y="1440"/>
            <a:chExt cx="2813" cy="1657"/>
          </a:xfrm>
        </p:grpSpPr>
        <p:sp>
          <p:nvSpPr>
            <p:cNvPr id="130052" name="Freeform 4"/>
            <p:cNvSpPr>
              <a:spLocks/>
            </p:cNvSpPr>
            <p:nvPr/>
          </p:nvSpPr>
          <p:spPr bwMode="auto">
            <a:xfrm>
              <a:off x="3428" y="2790"/>
              <a:ext cx="864" cy="30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02"/>
                </a:cxn>
                <a:cxn ang="0">
                  <a:pos x="864" y="302"/>
                </a:cxn>
                <a:cxn ang="0">
                  <a:pos x="855" y="278"/>
                </a:cxn>
                <a:cxn ang="0">
                  <a:pos x="810" y="272"/>
                </a:cxn>
                <a:cxn ang="0">
                  <a:pos x="768" y="263"/>
                </a:cxn>
                <a:cxn ang="0">
                  <a:pos x="732" y="260"/>
                </a:cxn>
                <a:cxn ang="0">
                  <a:pos x="693" y="254"/>
                </a:cxn>
                <a:cxn ang="0">
                  <a:pos x="657" y="248"/>
                </a:cxn>
                <a:cxn ang="0">
                  <a:pos x="621" y="242"/>
                </a:cxn>
                <a:cxn ang="0">
                  <a:pos x="585" y="239"/>
                </a:cxn>
                <a:cxn ang="0">
                  <a:pos x="549" y="230"/>
                </a:cxn>
                <a:cxn ang="0">
                  <a:pos x="513" y="224"/>
                </a:cxn>
                <a:cxn ang="0">
                  <a:pos x="477" y="218"/>
                </a:cxn>
                <a:cxn ang="0">
                  <a:pos x="447" y="212"/>
                </a:cxn>
                <a:cxn ang="0">
                  <a:pos x="414" y="203"/>
                </a:cxn>
                <a:cxn ang="0">
                  <a:pos x="378" y="194"/>
                </a:cxn>
                <a:cxn ang="0">
                  <a:pos x="345" y="185"/>
                </a:cxn>
                <a:cxn ang="0">
                  <a:pos x="309" y="176"/>
                </a:cxn>
                <a:cxn ang="0">
                  <a:pos x="279" y="164"/>
                </a:cxn>
                <a:cxn ang="0">
                  <a:pos x="251" y="156"/>
                </a:cxn>
                <a:cxn ang="0">
                  <a:pos x="216" y="143"/>
                </a:cxn>
                <a:cxn ang="0">
                  <a:pos x="177" y="119"/>
                </a:cxn>
                <a:cxn ang="0">
                  <a:pos x="146" y="104"/>
                </a:cxn>
                <a:cxn ang="0">
                  <a:pos x="111" y="78"/>
                </a:cxn>
                <a:cxn ang="0">
                  <a:pos x="66" y="50"/>
                </a:cxn>
                <a:cxn ang="0">
                  <a:pos x="36" y="29"/>
                </a:cxn>
                <a:cxn ang="0">
                  <a:pos x="18" y="11"/>
                </a:cxn>
                <a:cxn ang="0">
                  <a:pos x="0" y="0"/>
                </a:cxn>
              </a:cxnLst>
              <a:rect l="0" t="0" r="r" b="b"/>
              <a:pathLst>
                <a:path w="864" h="302">
                  <a:moveTo>
                    <a:pt x="0" y="0"/>
                  </a:moveTo>
                  <a:lnTo>
                    <a:pt x="0" y="302"/>
                  </a:lnTo>
                  <a:lnTo>
                    <a:pt x="864" y="302"/>
                  </a:lnTo>
                  <a:lnTo>
                    <a:pt x="855" y="278"/>
                  </a:lnTo>
                  <a:lnTo>
                    <a:pt x="810" y="272"/>
                  </a:lnTo>
                  <a:lnTo>
                    <a:pt x="768" y="263"/>
                  </a:lnTo>
                  <a:lnTo>
                    <a:pt x="732" y="260"/>
                  </a:lnTo>
                  <a:lnTo>
                    <a:pt x="693" y="254"/>
                  </a:lnTo>
                  <a:lnTo>
                    <a:pt x="657" y="248"/>
                  </a:lnTo>
                  <a:lnTo>
                    <a:pt x="621" y="242"/>
                  </a:lnTo>
                  <a:lnTo>
                    <a:pt x="585" y="239"/>
                  </a:lnTo>
                  <a:lnTo>
                    <a:pt x="549" y="230"/>
                  </a:lnTo>
                  <a:lnTo>
                    <a:pt x="513" y="224"/>
                  </a:lnTo>
                  <a:lnTo>
                    <a:pt x="477" y="218"/>
                  </a:lnTo>
                  <a:lnTo>
                    <a:pt x="447" y="212"/>
                  </a:lnTo>
                  <a:lnTo>
                    <a:pt x="414" y="203"/>
                  </a:lnTo>
                  <a:lnTo>
                    <a:pt x="378" y="194"/>
                  </a:lnTo>
                  <a:lnTo>
                    <a:pt x="345" y="185"/>
                  </a:lnTo>
                  <a:lnTo>
                    <a:pt x="309" y="176"/>
                  </a:lnTo>
                  <a:lnTo>
                    <a:pt x="279" y="164"/>
                  </a:lnTo>
                  <a:lnTo>
                    <a:pt x="251" y="156"/>
                  </a:lnTo>
                  <a:lnTo>
                    <a:pt x="216" y="143"/>
                  </a:lnTo>
                  <a:lnTo>
                    <a:pt x="177" y="119"/>
                  </a:lnTo>
                  <a:lnTo>
                    <a:pt x="146" y="104"/>
                  </a:lnTo>
                  <a:lnTo>
                    <a:pt x="111" y="78"/>
                  </a:lnTo>
                  <a:lnTo>
                    <a:pt x="66" y="50"/>
                  </a:lnTo>
                  <a:lnTo>
                    <a:pt x="36" y="29"/>
                  </a:lnTo>
                  <a:lnTo>
                    <a:pt x="18" y="11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0053" name="Freeform 5"/>
            <p:cNvSpPr>
              <a:spLocks/>
            </p:cNvSpPr>
            <p:nvPr/>
          </p:nvSpPr>
          <p:spPr bwMode="auto">
            <a:xfrm>
              <a:off x="1479" y="1440"/>
              <a:ext cx="1957" cy="1657"/>
            </a:xfrm>
            <a:custGeom>
              <a:avLst/>
              <a:gdLst/>
              <a:ahLst/>
              <a:cxnLst>
                <a:cxn ang="0">
                  <a:pos x="3" y="1656"/>
                </a:cxn>
                <a:cxn ang="0">
                  <a:pos x="1956" y="1359"/>
                </a:cxn>
                <a:cxn ang="0">
                  <a:pos x="1889" y="1308"/>
                </a:cxn>
                <a:cxn ang="0">
                  <a:pos x="1815" y="1242"/>
                </a:cxn>
                <a:cxn ang="0">
                  <a:pos x="1743" y="1170"/>
                </a:cxn>
                <a:cxn ang="0">
                  <a:pos x="1692" y="1122"/>
                </a:cxn>
                <a:cxn ang="0">
                  <a:pos x="1638" y="1065"/>
                </a:cxn>
                <a:cxn ang="0">
                  <a:pos x="1578" y="999"/>
                </a:cxn>
                <a:cxn ang="0">
                  <a:pos x="1530" y="939"/>
                </a:cxn>
                <a:cxn ang="0">
                  <a:pos x="1482" y="882"/>
                </a:cxn>
                <a:cxn ang="0">
                  <a:pos x="1431" y="819"/>
                </a:cxn>
                <a:cxn ang="0">
                  <a:pos x="1386" y="768"/>
                </a:cxn>
                <a:cxn ang="0">
                  <a:pos x="1341" y="708"/>
                </a:cxn>
                <a:cxn ang="0">
                  <a:pos x="1301" y="648"/>
                </a:cxn>
                <a:cxn ang="0">
                  <a:pos x="1239" y="555"/>
                </a:cxn>
                <a:cxn ang="0">
                  <a:pos x="1194" y="483"/>
                </a:cxn>
                <a:cxn ang="0">
                  <a:pos x="1152" y="420"/>
                </a:cxn>
                <a:cxn ang="0">
                  <a:pos x="1110" y="351"/>
                </a:cxn>
                <a:cxn ang="0">
                  <a:pos x="1062" y="291"/>
                </a:cxn>
                <a:cxn ang="0">
                  <a:pos x="1017" y="234"/>
                </a:cxn>
                <a:cxn ang="0">
                  <a:pos x="977" y="180"/>
                </a:cxn>
                <a:cxn ang="0">
                  <a:pos x="912" y="108"/>
                </a:cxn>
                <a:cxn ang="0">
                  <a:pos x="855" y="57"/>
                </a:cxn>
                <a:cxn ang="0">
                  <a:pos x="792" y="15"/>
                </a:cxn>
                <a:cxn ang="0">
                  <a:pos x="713" y="0"/>
                </a:cxn>
                <a:cxn ang="0">
                  <a:pos x="651" y="36"/>
                </a:cxn>
                <a:cxn ang="0">
                  <a:pos x="597" y="102"/>
                </a:cxn>
                <a:cxn ang="0">
                  <a:pos x="537" y="171"/>
                </a:cxn>
                <a:cxn ang="0">
                  <a:pos x="492" y="246"/>
                </a:cxn>
                <a:cxn ang="0">
                  <a:pos x="462" y="306"/>
                </a:cxn>
                <a:cxn ang="0">
                  <a:pos x="423" y="372"/>
                </a:cxn>
                <a:cxn ang="0">
                  <a:pos x="384" y="447"/>
                </a:cxn>
                <a:cxn ang="0">
                  <a:pos x="351" y="522"/>
                </a:cxn>
                <a:cxn ang="0">
                  <a:pos x="318" y="594"/>
                </a:cxn>
                <a:cxn ang="0">
                  <a:pos x="285" y="666"/>
                </a:cxn>
                <a:cxn ang="0">
                  <a:pos x="258" y="738"/>
                </a:cxn>
                <a:cxn ang="0">
                  <a:pos x="231" y="813"/>
                </a:cxn>
                <a:cxn ang="0">
                  <a:pos x="198" y="882"/>
                </a:cxn>
                <a:cxn ang="0">
                  <a:pos x="162" y="951"/>
                </a:cxn>
                <a:cxn ang="0">
                  <a:pos x="123" y="1020"/>
                </a:cxn>
                <a:cxn ang="0">
                  <a:pos x="87" y="1086"/>
                </a:cxn>
                <a:cxn ang="0">
                  <a:pos x="42" y="1173"/>
                </a:cxn>
              </a:cxnLst>
              <a:rect l="0" t="0" r="r" b="b"/>
              <a:pathLst>
                <a:path w="1957" h="1657">
                  <a:moveTo>
                    <a:pt x="0" y="1245"/>
                  </a:moveTo>
                  <a:lnTo>
                    <a:pt x="3" y="1656"/>
                  </a:lnTo>
                  <a:lnTo>
                    <a:pt x="1949" y="1656"/>
                  </a:lnTo>
                  <a:lnTo>
                    <a:pt x="1956" y="1359"/>
                  </a:lnTo>
                  <a:lnTo>
                    <a:pt x="1923" y="1332"/>
                  </a:lnTo>
                  <a:lnTo>
                    <a:pt x="1889" y="1308"/>
                  </a:lnTo>
                  <a:lnTo>
                    <a:pt x="1857" y="1284"/>
                  </a:lnTo>
                  <a:lnTo>
                    <a:pt x="1815" y="1242"/>
                  </a:lnTo>
                  <a:lnTo>
                    <a:pt x="1779" y="1206"/>
                  </a:lnTo>
                  <a:lnTo>
                    <a:pt x="1743" y="1170"/>
                  </a:lnTo>
                  <a:lnTo>
                    <a:pt x="1716" y="1149"/>
                  </a:lnTo>
                  <a:lnTo>
                    <a:pt x="1692" y="1122"/>
                  </a:lnTo>
                  <a:lnTo>
                    <a:pt x="1665" y="1095"/>
                  </a:lnTo>
                  <a:lnTo>
                    <a:pt x="1638" y="1065"/>
                  </a:lnTo>
                  <a:lnTo>
                    <a:pt x="1605" y="1035"/>
                  </a:lnTo>
                  <a:lnTo>
                    <a:pt x="1578" y="999"/>
                  </a:lnTo>
                  <a:lnTo>
                    <a:pt x="1548" y="963"/>
                  </a:lnTo>
                  <a:lnTo>
                    <a:pt x="1530" y="939"/>
                  </a:lnTo>
                  <a:lnTo>
                    <a:pt x="1506" y="912"/>
                  </a:lnTo>
                  <a:lnTo>
                    <a:pt x="1482" y="882"/>
                  </a:lnTo>
                  <a:lnTo>
                    <a:pt x="1455" y="852"/>
                  </a:lnTo>
                  <a:lnTo>
                    <a:pt x="1431" y="819"/>
                  </a:lnTo>
                  <a:lnTo>
                    <a:pt x="1410" y="792"/>
                  </a:lnTo>
                  <a:lnTo>
                    <a:pt x="1386" y="768"/>
                  </a:lnTo>
                  <a:lnTo>
                    <a:pt x="1365" y="735"/>
                  </a:lnTo>
                  <a:lnTo>
                    <a:pt x="1341" y="708"/>
                  </a:lnTo>
                  <a:lnTo>
                    <a:pt x="1317" y="672"/>
                  </a:lnTo>
                  <a:lnTo>
                    <a:pt x="1301" y="648"/>
                  </a:lnTo>
                  <a:lnTo>
                    <a:pt x="1272" y="606"/>
                  </a:lnTo>
                  <a:lnTo>
                    <a:pt x="1239" y="555"/>
                  </a:lnTo>
                  <a:lnTo>
                    <a:pt x="1215" y="516"/>
                  </a:lnTo>
                  <a:lnTo>
                    <a:pt x="1194" y="483"/>
                  </a:lnTo>
                  <a:lnTo>
                    <a:pt x="1176" y="453"/>
                  </a:lnTo>
                  <a:lnTo>
                    <a:pt x="1152" y="420"/>
                  </a:lnTo>
                  <a:lnTo>
                    <a:pt x="1134" y="390"/>
                  </a:lnTo>
                  <a:lnTo>
                    <a:pt x="1110" y="351"/>
                  </a:lnTo>
                  <a:lnTo>
                    <a:pt x="1086" y="321"/>
                  </a:lnTo>
                  <a:lnTo>
                    <a:pt x="1062" y="291"/>
                  </a:lnTo>
                  <a:lnTo>
                    <a:pt x="1041" y="258"/>
                  </a:lnTo>
                  <a:lnTo>
                    <a:pt x="1017" y="234"/>
                  </a:lnTo>
                  <a:lnTo>
                    <a:pt x="999" y="204"/>
                  </a:lnTo>
                  <a:lnTo>
                    <a:pt x="977" y="180"/>
                  </a:lnTo>
                  <a:lnTo>
                    <a:pt x="939" y="141"/>
                  </a:lnTo>
                  <a:lnTo>
                    <a:pt x="912" y="108"/>
                  </a:lnTo>
                  <a:lnTo>
                    <a:pt x="885" y="84"/>
                  </a:lnTo>
                  <a:lnTo>
                    <a:pt x="855" y="57"/>
                  </a:lnTo>
                  <a:lnTo>
                    <a:pt x="825" y="36"/>
                  </a:lnTo>
                  <a:lnTo>
                    <a:pt x="792" y="15"/>
                  </a:lnTo>
                  <a:lnTo>
                    <a:pt x="747" y="0"/>
                  </a:lnTo>
                  <a:lnTo>
                    <a:pt x="713" y="0"/>
                  </a:lnTo>
                  <a:lnTo>
                    <a:pt x="681" y="12"/>
                  </a:lnTo>
                  <a:lnTo>
                    <a:pt x="651" y="36"/>
                  </a:lnTo>
                  <a:lnTo>
                    <a:pt x="630" y="57"/>
                  </a:lnTo>
                  <a:lnTo>
                    <a:pt x="597" y="102"/>
                  </a:lnTo>
                  <a:lnTo>
                    <a:pt x="564" y="138"/>
                  </a:lnTo>
                  <a:lnTo>
                    <a:pt x="537" y="171"/>
                  </a:lnTo>
                  <a:lnTo>
                    <a:pt x="516" y="213"/>
                  </a:lnTo>
                  <a:lnTo>
                    <a:pt x="492" y="246"/>
                  </a:lnTo>
                  <a:lnTo>
                    <a:pt x="474" y="276"/>
                  </a:lnTo>
                  <a:lnTo>
                    <a:pt x="462" y="306"/>
                  </a:lnTo>
                  <a:lnTo>
                    <a:pt x="444" y="339"/>
                  </a:lnTo>
                  <a:lnTo>
                    <a:pt x="423" y="372"/>
                  </a:lnTo>
                  <a:lnTo>
                    <a:pt x="405" y="411"/>
                  </a:lnTo>
                  <a:lnTo>
                    <a:pt x="384" y="447"/>
                  </a:lnTo>
                  <a:lnTo>
                    <a:pt x="366" y="486"/>
                  </a:lnTo>
                  <a:lnTo>
                    <a:pt x="351" y="522"/>
                  </a:lnTo>
                  <a:lnTo>
                    <a:pt x="333" y="561"/>
                  </a:lnTo>
                  <a:lnTo>
                    <a:pt x="318" y="594"/>
                  </a:lnTo>
                  <a:lnTo>
                    <a:pt x="303" y="627"/>
                  </a:lnTo>
                  <a:lnTo>
                    <a:pt x="285" y="666"/>
                  </a:lnTo>
                  <a:lnTo>
                    <a:pt x="273" y="702"/>
                  </a:lnTo>
                  <a:lnTo>
                    <a:pt x="258" y="738"/>
                  </a:lnTo>
                  <a:lnTo>
                    <a:pt x="246" y="774"/>
                  </a:lnTo>
                  <a:lnTo>
                    <a:pt x="231" y="813"/>
                  </a:lnTo>
                  <a:lnTo>
                    <a:pt x="216" y="852"/>
                  </a:lnTo>
                  <a:lnTo>
                    <a:pt x="198" y="882"/>
                  </a:lnTo>
                  <a:lnTo>
                    <a:pt x="183" y="915"/>
                  </a:lnTo>
                  <a:lnTo>
                    <a:pt x="162" y="951"/>
                  </a:lnTo>
                  <a:lnTo>
                    <a:pt x="144" y="981"/>
                  </a:lnTo>
                  <a:lnTo>
                    <a:pt x="123" y="1020"/>
                  </a:lnTo>
                  <a:lnTo>
                    <a:pt x="105" y="1050"/>
                  </a:lnTo>
                  <a:lnTo>
                    <a:pt x="87" y="1086"/>
                  </a:lnTo>
                  <a:lnTo>
                    <a:pt x="63" y="1134"/>
                  </a:lnTo>
                  <a:lnTo>
                    <a:pt x="42" y="1173"/>
                  </a:lnTo>
                  <a:lnTo>
                    <a:pt x="21" y="1209"/>
                  </a:lnTo>
                </a:path>
              </a:pathLst>
            </a:cu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100000">
                  <a:srgbClr val="006699"/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0148" name="Freeform 100"/>
          <p:cNvSpPr>
            <a:spLocks/>
          </p:cNvSpPr>
          <p:nvPr/>
        </p:nvSpPr>
        <p:spPr bwMode="auto">
          <a:xfrm>
            <a:off x="5429250" y="4413250"/>
            <a:ext cx="1387475" cy="4905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09"/>
              </a:cxn>
              <a:cxn ang="0">
                <a:pos x="874" y="308"/>
              </a:cxn>
              <a:cxn ang="0">
                <a:pos x="874" y="280"/>
              </a:cxn>
              <a:cxn ang="0">
                <a:pos x="830" y="274"/>
              </a:cxn>
              <a:cxn ang="0">
                <a:pos x="786" y="268"/>
              </a:cxn>
              <a:cxn ang="0">
                <a:pos x="750" y="266"/>
              </a:cxn>
              <a:cxn ang="0">
                <a:pos x="709" y="258"/>
              </a:cxn>
              <a:cxn ang="0">
                <a:pos x="672" y="252"/>
              </a:cxn>
              <a:cxn ang="0">
                <a:pos x="635" y="246"/>
              </a:cxn>
              <a:cxn ang="0">
                <a:pos x="598" y="242"/>
              </a:cxn>
              <a:cxn ang="0">
                <a:pos x="562" y="233"/>
              </a:cxn>
              <a:cxn ang="0">
                <a:pos x="525" y="227"/>
              </a:cxn>
              <a:cxn ang="0">
                <a:pos x="490" y="220"/>
              </a:cxn>
              <a:cxn ang="0">
                <a:pos x="457" y="214"/>
              </a:cxn>
              <a:cxn ang="0">
                <a:pos x="424" y="205"/>
              </a:cxn>
              <a:cxn ang="0">
                <a:pos x="387" y="195"/>
              </a:cxn>
              <a:cxn ang="0">
                <a:pos x="353" y="186"/>
              </a:cxn>
              <a:cxn ang="0">
                <a:pos x="316" y="176"/>
              </a:cxn>
              <a:cxn ang="0">
                <a:pos x="285" y="164"/>
              </a:cxn>
              <a:cxn ang="0">
                <a:pos x="257" y="155"/>
              </a:cxn>
              <a:cxn ang="0">
                <a:pos x="221" y="142"/>
              </a:cxn>
              <a:cxn ang="0">
                <a:pos x="178" y="124"/>
              </a:cxn>
              <a:cxn ang="0">
                <a:pos x="138" y="102"/>
              </a:cxn>
              <a:cxn ang="0">
                <a:pos x="98" y="74"/>
              </a:cxn>
              <a:cxn ang="0">
                <a:pos x="62" y="52"/>
              </a:cxn>
              <a:cxn ang="0">
                <a:pos x="34" y="30"/>
              </a:cxn>
              <a:cxn ang="0">
                <a:pos x="14" y="12"/>
              </a:cxn>
              <a:cxn ang="0">
                <a:pos x="0" y="2"/>
              </a:cxn>
            </a:cxnLst>
            <a:rect l="0" t="0" r="r" b="b"/>
            <a:pathLst>
              <a:path w="874" h="309">
                <a:moveTo>
                  <a:pt x="0" y="0"/>
                </a:moveTo>
                <a:lnTo>
                  <a:pt x="0" y="309"/>
                </a:lnTo>
                <a:lnTo>
                  <a:pt x="874" y="308"/>
                </a:lnTo>
                <a:lnTo>
                  <a:pt x="874" y="280"/>
                </a:lnTo>
                <a:lnTo>
                  <a:pt x="830" y="274"/>
                </a:lnTo>
                <a:lnTo>
                  <a:pt x="786" y="268"/>
                </a:lnTo>
                <a:lnTo>
                  <a:pt x="750" y="266"/>
                </a:lnTo>
                <a:lnTo>
                  <a:pt x="709" y="258"/>
                </a:lnTo>
                <a:lnTo>
                  <a:pt x="672" y="252"/>
                </a:lnTo>
                <a:lnTo>
                  <a:pt x="635" y="246"/>
                </a:lnTo>
                <a:lnTo>
                  <a:pt x="598" y="242"/>
                </a:lnTo>
                <a:lnTo>
                  <a:pt x="562" y="233"/>
                </a:lnTo>
                <a:lnTo>
                  <a:pt x="525" y="227"/>
                </a:lnTo>
                <a:lnTo>
                  <a:pt x="490" y="220"/>
                </a:lnTo>
                <a:lnTo>
                  <a:pt x="457" y="214"/>
                </a:lnTo>
                <a:lnTo>
                  <a:pt x="424" y="205"/>
                </a:lnTo>
                <a:lnTo>
                  <a:pt x="387" y="195"/>
                </a:lnTo>
                <a:lnTo>
                  <a:pt x="353" y="186"/>
                </a:lnTo>
                <a:lnTo>
                  <a:pt x="316" y="176"/>
                </a:lnTo>
                <a:lnTo>
                  <a:pt x="285" y="164"/>
                </a:lnTo>
                <a:lnTo>
                  <a:pt x="257" y="155"/>
                </a:lnTo>
                <a:lnTo>
                  <a:pt x="221" y="142"/>
                </a:lnTo>
                <a:lnTo>
                  <a:pt x="178" y="124"/>
                </a:lnTo>
                <a:lnTo>
                  <a:pt x="138" y="102"/>
                </a:lnTo>
                <a:lnTo>
                  <a:pt x="98" y="74"/>
                </a:lnTo>
                <a:lnTo>
                  <a:pt x="62" y="52"/>
                </a:lnTo>
                <a:lnTo>
                  <a:pt x="34" y="30"/>
                </a:lnTo>
                <a:lnTo>
                  <a:pt x="14" y="12"/>
                </a:lnTo>
                <a:lnTo>
                  <a:pt x="0" y="2"/>
                </a:lnTo>
              </a:path>
            </a:pathLst>
          </a:custGeom>
          <a:gradFill rotWithShape="0">
            <a:gsLst>
              <a:gs pos="0">
                <a:srgbClr val="66FFFF">
                  <a:gamma/>
                  <a:shade val="46275"/>
                  <a:invGamma/>
                </a:srgbClr>
              </a:gs>
              <a:gs pos="100000">
                <a:srgbClr val="66FFFF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54" name="Freeform 6"/>
          <p:cNvSpPr>
            <a:spLocks/>
          </p:cNvSpPr>
          <p:nvPr/>
        </p:nvSpPr>
        <p:spPr bwMode="auto">
          <a:xfrm>
            <a:off x="1893888" y="4243388"/>
            <a:ext cx="439737" cy="665162"/>
          </a:xfrm>
          <a:custGeom>
            <a:avLst/>
            <a:gdLst/>
            <a:ahLst/>
            <a:cxnLst>
              <a:cxn ang="0">
                <a:pos x="276" y="0"/>
              </a:cxn>
              <a:cxn ang="0">
                <a:pos x="273" y="414"/>
              </a:cxn>
              <a:cxn ang="0">
                <a:pos x="0" y="414"/>
              </a:cxn>
              <a:cxn ang="0">
                <a:pos x="18" y="399"/>
              </a:cxn>
              <a:cxn ang="0">
                <a:pos x="36" y="375"/>
              </a:cxn>
              <a:cxn ang="0">
                <a:pos x="57" y="348"/>
              </a:cxn>
              <a:cxn ang="0">
                <a:pos x="75" y="324"/>
              </a:cxn>
              <a:cxn ang="0">
                <a:pos x="99" y="291"/>
              </a:cxn>
              <a:cxn ang="0">
                <a:pos x="117" y="261"/>
              </a:cxn>
              <a:cxn ang="0">
                <a:pos x="144" y="222"/>
              </a:cxn>
              <a:cxn ang="0">
                <a:pos x="165" y="186"/>
              </a:cxn>
              <a:cxn ang="0">
                <a:pos x="183" y="156"/>
              </a:cxn>
              <a:cxn ang="0">
                <a:pos x="204" y="123"/>
              </a:cxn>
              <a:cxn ang="0">
                <a:pos x="225" y="90"/>
              </a:cxn>
              <a:cxn ang="0">
                <a:pos x="237" y="63"/>
              </a:cxn>
              <a:cxn ang="0">
                <a:pos x="249" y="42"/>
              </a:cxn>
              <a:cxn ang="0">
                <a:pos x="255" y="33"/>
              </a:cxn>
              <a:cxn ang="0">
                <a:pos x="267" y="12"/>
              </a:cxn>
            </a:cxnLst>
            <a:rect l="0" t="0" r="r" b="b"/>
            <a:pathLst>
              <a:path w="277" h="415">
                <a:moveTo>
                  <a:pt x="276" y="0"/>
                </a:moveTo>
                <a:lnTo>
                  <a:pt x="273" y="414"/>
                </a:lnTo>
                <a:lnTo>
                  <a:pt x="0" y="414"/>
                </a:lnTo>
                <a:lnTo>
                  <a:pt x="18" y="399"/>
                </a:lnTo>
                <a:lnTo>
                  <a:pt x="36" y="375"/>
                </a:lnTo>
                <a:lnTo>
                  <a:pt x="57" y="348"/>
                </a:lnTo>
                <a:lnTo>
                  <a:pt x="75" y="324"/>
                </a:lnTo>
                <a:lnTo>
                  <a:pt x="99" y="291"/>
                </a:lnTo>
                <a:lnTo>
                  <a:pt x="117" y="261"/>
                </a:lnTo>
                <a:lnTo>
                  <a:pt x="144" y="222"/>
                </a:lnTo>
                <a:lnTo>
                  <a:pt x="165" y="186"/>
                </a:lnTo>
                <a:lnTo>
                  <a:pt x="183" y="156"/>
                </a:lnTo>
                <a:lnTo>
                  <a:pt x="204" y="123"/>
                </a:lnTo>
                <a:lnTo>
                  <a:pt x="225" y="90"/>
                </a:lnTo>
                <a:lnTo>
                  <a:pt x="237" y="63"/>
                </a:lnTo>
                <a:lnTo>
                  <a:pt x="249" y="42"/>
                </a:lnTo>
                <a:lnTo>
                  <a:pt x="255" y="33"/>
                </a:lnTo>
                <a:lnTo>
                  <a:pt x="267" y="12"/>
                </a:lnTo>
              </a:path>
            </a:pathLst>
          </a:custGeom>
          <a:gradFill rotWithShape="0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30055" name="Group 7"/>
          <p:cNvGrpSpPr>
            <a:grpSpLocks/>
          </p:cNvGrpSpPr>
          <p:nvPr/>
        </p:nvGrpSpPr>
        <p:grpSpPr bwMode="auto">
          <a:xfrm>
            <a:off x="2236788" y="2103438"/>
            <a:ext cx="4738687" cy="2897187"/>
            <a:chOff x="1409" y="1325"/>
            <a:chExt cx="2985" cy="1825"/>
          </a:xfrm>
        </p:grpSpPr>
        <p:sp>
          <p:nvSpPr>
            <p:cNvPr id="130056" name="Arc 8"/>
            <p:cNvSpPr>
              <a:spLocks/>
            </p:cNvSpPr>
            <p:nvPr/>
          </p:nvSpPr>
          <p:spPr bwMode="auto">
            <a:xfrm rot="3120000">
              <a:off x="2610" y="2306"/>
              <a:ext cx="1217" cy="269"/>
            </a:xfrm>
            <a:custGeom>
              <a:avLst/>
              <a:gdLst>
                <a:gd name="G0" fmla="+- 3435 0 0"/>
                <a:gd name="G1" fmla="+- 0 0 0"/>
                <a:gd name="G2" fmla="+- 21600 0 0"/>
                <a:gd name="T0" fmla="*/ 22917 w 22917"/>
                <a:gd name="T1" fmla="*/ 9328 h 21600"/>
                <a:gd name="T2" fmla="*/ 0 w 22917"/>
                <a:gd name="T3" fmla="*/ 21325 h 21600"/>
                <a:gd name="T4" fmla="*/ 3435 w 2291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17" h="21600" fill="none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</a:path>
                <a:path w="22917" h="21600" stroke="0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  <a:lnTo>
                    <a:pt x="343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57" name="Arc 9"/>
            <p:cNvSpPr>
              <a:spLocks/>
            </p:cNvSpPr>
            <p:nvPr/>
          </p:nvSpPr>
          <p:spPr bwMode="auto">
            <a:xfrm rot="300000">
              <a:off x="3605" y="2849"/>
              <a:ext cx="789" cy="182"/>
            </a:xfrm>
            <a:custGeom>
              <a:avLst/>
              <a:gdLst>
                <a:gd name="G0" fmla="+- 18659 0 0"/>
                <a:gd name="G1" fmla="+- 0 0 0"/>
                <a:gd name="G2" fmla="+- 21600 0 0"/>
                <a:gd name="T0" fmla="*/ 16352 w 18659"/>
                <a:gd name="T1" fmla="*/ 21476 h 21476"/>
                <a:gd name="T2" fmla="*/ 0 w 18659"/>
                <a:gd name="T3" fmla="*/ 10882 h 21476"/>
                <a:gd name="T4" fmla="*/ 18659 w 18659"/>
                <a:gd name="T5" fmla="*/ 0 h 21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59" h="21476" fill="none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</a:path>
                <a:path w="18659" h="21476" stroke="0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  <a:lnTo>
                    <a:pt x="186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58" name="Arc 10"/>
            <p:cNvSpPr>
              <a:spLocks/>
            </p:cNvSpPr>
            <p:nvPr/>
          </p:nvSpPr>
          <p:spPr bwMode="auto">
            <a:xfrm rot="6600000">
              <a:off x="1475" y="1742"/>
              <a:ext cx="963" cy="219"/>
            </a:xfrm>
            <a:custGeom>
              <a:avLst/>
              <a:gdLst>
                <a:gd name="G0" fmla="+- 21197 0 0"/>
                <a:gd name="G1" fmla="+- 0 0 0"/>
                <a:gd name="G2" fmla="+- 21600 0 0"/>
                <a:gd name="T0" fmla="*/ 21153 w 21197"/>
                <a:gd name="T1" fmla="*/ 21600 h 21600"/>
                <a:gd name="T2" fmla="*/ 0 w 21197"/>
                <a:gd name="T3" fmla="*/ 4153 h 21600"/>
                <a:gd name="T4" fmla="*/ 21197 w 2119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97" h="21600" fill="none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</a:path>
                <a:path w="21197" h="21600" stroke="0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  <a:lnTo>
                    <a:pt x="2119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59" name="Arc 11"/>
            <p:cNvSpPr>
              <a:spLocks/>
            </p:cNvSpPr>
            <p:nvPr/>
          </p:nvSpPr>
          <p:spPr bwMode="auto">
            <a:xfrm rot="17820000">
              <a:off x="944" y="2597"/>
              <a:ext cx="1018" cy="87"/>
            </a:xfrm>
            <a:custGeom>
              <a:avLst/>
              <a:gdLst>
                <a:gd name="G0" fmla="+- 20959 0 0"/>
                <a:gd name="G1" fmla="+- 0 0 0"/>
                <a:gd name="G2" fmla="+- 21600 0 0"/>
                <a:gd name="T0" fmla="*/ 19815 w 20959"/>
                <a:gd name="T1" fmla="*/ 21570 h 21570"/>
                <a:gd name="T2" fmla="*/ 0 w 20959"/>
                <a:gd name="T3" fmla="*/ 5223 h 21570"/>
                <a:gd name="T4" fmla="*/ 20959 w 20959"/>
                <a:gd name="T5" fmla="*/ 0 h 2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9" h="21570" fill="none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</a:path>
                <a:path w="20959" h="21570" stroke="0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  <a:lnTo>
                    <a:pt x="209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0" name="Arc 12"/>
            <p:cNvSpPr>
              <a:spLocks/>
            </p:cNvSpPr>
            <p:nvPr/>
          </p:nvSpPr>
          <p:spPr bwMode="auto">
            <a:xfrm rot="14520000">
              <a:off x="2018" y="1703"/>
              <a:ext cx="961" cy="206"/>
            </a:xfrm>
            <a:custGeom>
              <a:avLst/>
              <a:gdLst>
                <a:gd name="G0" fmla="+- 0 0 0"/>
                <a:gd name="G1" fmla="+- 104 0 0"/>
                <a:gd name="G2" fmla="+- 21600 0 0"/>
                <a:gd name="T0" fmla="*/ 21600 w 21600"/>
                <a:gd name="T1" fmla="*/ 0 h 21413"/>
                <a:gd name="T2" fmla="*/ 3532 w 21600"/>
                <a:gd name="T3" fmla="*/ 21413 h 21413"/>
                <a:gd name="T4" fmla="*/ 0 w 21600"/>
                <a:gd name="T5" fmla="*/ 104 h 21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413" fill="none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</a:path>
                <a:path w="21600" h="21413" stroke="0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  <a:lnTo>
                    <a:pt x="0" y="10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2139950" y="3646488"/>
            <a:ext cx="0" cy="590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62" name="Line 14"/>
          <p:cNvSpPr>
            <a:spLocks noChangeShapeType="1"/>
          </p:cNvSpPr>
          <p:nvPr/>
        </p:nvSpPr>
        <p:spPr bwMode="auto">
          <a:xfrm flipV="1">
            <a:off x="1876425" y="2024063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63" name="Rectangle 15"/>
          <p:cNvSpPr>
            <a:spLocks noChangeArrowheads="1"/>
          </p:cNvSpPr>
          <p:nvPr/>
        </p:nvSpPr>
        <p:spPr bwMode="auto">
          <a:xfrm>
            <a:off x="7129463" y="4610100"/>
            <a:ext cx="4492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Symbol" pitchFamily="18" charset="2"/>
              </a:rPr>
              <a:t></a:t>
            </a:r>
            <a:r>
              <a:rPr lang="en-US" sz="2400" baseline="30000">
                <a:effectLst/>
                <a:latin typeface="Book Antiqua" pitchFamily="18" charset="0"/>
              </a:rPr>
              <a:t>2</a:t>
            </a:r>
          </a:p>
        </p:txBody>
      </p:sp>
      <p:sp>
        <p:nvSpPr>
          <p:cNvPr id="130064" name="Rectangle 16"/>
          <p:cNvSpPr>
            <a:spLocks noChangeArrowheads="1"/>
          </p:cNvSpPr>
          <p:nvPr/>
        </p:nvSpPr>
        <p:spPr bwMode="auto">
          <a:xfrm>
            <a:off x="1643063" y="4991100"/>
            <a:ext cx="333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0</a:t>
            </a:r>
          </a:p>
        </p:txBody>
      </p:sp>
      <p:sp>
        <p:nvSpPr>
          <p:cNvPr id="130065" name="Rectangle 17"/>
          <p:cNvSpPr>
            <a:spLocks noChangeArrowheads="1"/>
          </p:cNvSpPr>
          <p:nvPr/>
        </p:nvSpPr>
        <p:spPr bwMode="auto">
          <a:xfrm>
            <a:off x="1900238" y="3162300"/>
            <a:ext cx="714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.025</a:t>
            </a:r>
          </a:p>
        </p:txBody>
      </p:sp>
      <p:sp>
        <p:nvSpPr>
          <p:cNvPr id="130066" name="Line 18"/>
          <p:cNvSpPr>
            <a:spLocks noChangeShapeType="1"/>
          </p:cNvSpPr>
          <p:nvPr/>
        </p:nvSpPr>
        <p:spPr bwMode="auto">
          <a:xfrm rot="5400000" flipV="1">
            <a:off x="4460875" y="2322513"/>
            <a:ext cx="0" cy="516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67" name="Freeform 19"/>
          <p:cNvSpPr>
            <a:spLocks/>
          </p:cNvSpPr>
          <p:nvPr/>
        </p:nvSpPr>
        <p:spPr bwMode="auto">
          <a:xfrm>
            <a:off x="2324100" y="4259263"/>
            <a:ext cx="3175" cy="7524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473"/>
              </a:cxn>
            </a:cxnLst>
            <a:rect l="0" t="0" r="r" b="b"/>
            <a:pathLst>
              <a:path w="2" h="474">
                <a:moveTo>
                  <a:pt x="0" y="0"/>
                </a:moveTo>
                <a:lnTo>
                  <a:pt x="1" y="473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0070" name="Rectangle 22"/>
          <p:cNvSpPr>
            <a:spLocks noChangeArrowheads="1"/>
          </p:cNvSpPr>
          <p:nvPr/>
        </p:nvSpPr>
        <p:spPr bwMode="auto">
          <a:xfrm>
            <a:off x="2005013" y="4995863"/>
            <a:ext cx="866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2.700</a:t>
            </a:r>
          </a:p>
        </p:txBody>
      </p:sp>
      <p:sp>
        <p:nvSpPr>
          <p:cNvPr id="130071" name="AutoShape 23"/>
          <p:cNvSpPr>
            <a:spLocks noChangeArrowheads="1"/>
          </p:cNvSpPr>
          <p:nvPr/>
        </p:nvSpPr>
        <p:spPr bwMode="auto">
          <a:xfrm rot="5400000">
            <a:off x="866775" y="3651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145" name="Rectangle 97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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130146" name="Rectangle 98"/>
          <p:cNvSpPr>
            <a:spLocks noChangeArrowheads="1"/>
          </p:cNvSpPr>
          <p:nvPr/>
        </p:nvSpPr>
        <p:spPr bwMode="auto">
          <a:xfrm>
            <a:off x="687388" y="1104900"/>
            <a:ext cx="7772400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baseline="30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 = 10 - 1 = 9 degrees of freedom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</a:t>
            </a:r>
          </a:p>
        </p:txBody>
      </p:sp>
      <p:graphicFrame>
        <p:nvGraphicFramePr>
          <p:cNvPr id="130147" name="Object 99">
            <a:hlinkClick r:id="" action="ppaction://ole?verb=0"/>
          </p:cNvPr>
          <p:cNvGraphicFramePr>
            <a:graphicFrameLocks/>
          </p:cNvGraphicFramePr>
          <p:nvPr/>
        </p:nvGraphicFramePr>
        <p:xfrm>
          <a:off x="4106863" y="2055813"/>
          <a:ext cx="352107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" name="Equation" r:id="rId4" imgW="1511280" imgH="380880" progId="Equation.DSMT4">
                  <p:embed/>
                </p:oleObj>
              </mc:Choice>
              <mc:Fallback>
                <p:oleObj name="Equation" r:id="rId4" imgW="1511280" imgH="380880" progId="Equation.DSMT4">
                  <p:embed/>
                  <p:pic>
                    <p:nvPicPr>
                      <p:cNvPr id="130147" name="Object 99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2055813"/>
                        <a:ext cx="3521075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0149" name="Line 101"/>
          <p:cNvSpPr>
            <a:spLocks noChangeShapeType="1"/>
          </p:cNvSpPr>
          <p:nvPr/>
        </p:nvSpPr>
        <p:spPr bwMode="auto">
          <a:xfrm>
            <a:off x="5419725" y="4411663"/>
            <a:ext cx="0" cy="54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150" name="Rectangle 102"/>
          <p:cNvSpPr>
            <a:spLocks noChangeArrowheads="1"/>
          </p:cNvSpPr>
          <p:nvPr/>
        </p:nvSpPr>
        <p:spPr bwMode="auto">
          <a:xfrm>
            <a:off x="4881563" y="4991100"/>
            <a:ext cx="1019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19.023</a:t>
            </a:r>
          </a:p>
        </p:txBody>
      </p:sp>
      <p:sp>
        <p:nvSpPr>
          <p:cNvPr id="130151" name="Rectangle 103"/>
          <p:cNvSpPr>
            <a:spLocks noChangeArrowheads="1"/>
          </p:cNvSpPr>
          <p:nvPr/>
        </p:nvSpPr>
        <p:spPr bwMode="auto">
          <a:xfrm>
            <a:off x="5145088" y="3135313"/>
            <a:ext cx="21240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in Upper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Tail = .025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00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0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0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0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0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3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30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3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13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130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3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9" dur="5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3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5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30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500"/>
                            </p:stCondLst>
                            <p:childTnLst>
                              <p:par>
                                <p:cTn id="6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5" dur="500"/>
                                        <p:tgtEl>
                                          <p:spTgt spid="130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9000"/>
                            </p:stCondLst>
                            <p:childTnLst>
                              <p:par>
                                <p:cTn id="6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9" dur="500"/>
                                        <p:tgtEl>
                                          <p:spTgt spid="13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9500"/>
                            </p:stCondLst>
                            <p:childTnLst>
                              <p:par>
                                <p:cTn id="7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13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1000"/>
                            </p:stCondLst>
                            <p:childTnLst>
                              <p:par>
                                <p:cTn id="7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0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 animBg="1"/>
      <p:bldP spid="130148" grpId="0" animBg="1"/>
      <p:bldP spid="130054" grpId="0" animBg="1"/>
      <p:bldP spid="130061" grpId="0" animBg="1"/>
      <p:bldP spid="130062" grpId="0" animBg="1"/>
      <p:bldP spid="130063" grpId="0" autoUpdateAnimBg="0"/>
      <p:bldP spid="130064" grpId="0" autoUpdateAnimBg="0"/>
      <p:bldP spid="130065" grpId="0" autoUpdateAnimBg="0"/>
      <p:bldP spid="130066" grpId="0" animBg="1"/>
      <p:bldP spid="130067" grpId="0" animBg="1"/>
      <p:bldP spid="130070" grpId="0" autoUpdateAnimBg="0"/>
      <p:bldP spid="130071" grpId="0" animBg="1"/>
      <p:bldP spid="130149" grpId="0" animBg="1"/>
      <p:bldP spid="130150" grpId="0" autoUpdateAnimBg="0"/>
      <p:bldP spid="130151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505200" y="4368800"/>
            <a:ext cx="2552700" cy="7429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103313"/>
            <a:ext cx="7920038" cy="552450"/>
          </a:xfrm>
          <a:noFill/>
          <a:ln/>
        </p:spPr>
        <p:txBody>
          <a:bodyPr/>
          <a:lstStyle/>
          <a:p>
            <a:r>
              <a:rPr lang="en-US"/>
              <a:t>Sample variance </a:t>
            </a:r>
            <a:r>
              <a:rPr lang="en-US" i="1"/>
              <a:t>s</a:t>
            </a:r>
            <a:r>
              <a:rPr lang="en-US" baseline="30000"/>
              <a:t>2</a:t>
            </a:r>
            <a:r>
              <a:rPr lang="en-US"/>
              <a:t> provides a point estimate of </a:t>
            </a:r>
            <a:r>
              <a:rPr lang="en-US" i="1">
                <a:latin typeface="Symbol" pitchFamily="18" charset="2"/>
              </a:rPr>
              <a:t> </a:t>
            </a:r>
            <a:r>
              <a:rPr lang="en-US" baseline="30000"/>
              <a:t>2</a:t>
            </a:r>
            <a:r>
              <a:rPr lang="en-US"/>
              <a:t>.</a:t>
            </a:r>
          </a:p>
        </p:txBody>
      </p:sp>
      <p:graphicFrame>
        <p:nvGraphicFramePr>
          <p:cNvPr id="20483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3087688" y="1671638"/>
          <a:ext cx="3367087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" name="Equation" r:id="rId4" imgW="3365280" imgH="799920" progId="Equation.DSMT4">
                  <p:embed/>
                </p:oleObj>
              </mc:Choice>
              <mc:Fallback>
                <p:oleObj name="Equation" r:id="rId4" imgW="3365280" imgH="799920" progId="Equation.DSMT4">
                  <p:embed/>
                  <p:pic>
                    <p:nvPicPr>
                      <p:cNvPr id="20483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688" y="1671638"/>
                        <a:ext cx="3367087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2986088" y="3392488"/>
          <a:ext cx="3608387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6" imgW="3606480" imgH="749160" progId="Equation.DSMT4">
                  <p:embed/>
                </p:oleObj>
              </mc:Choice>
              <mc:Fallback>
                <p:oleObj name="Equation" r:id="rId6" imgW="3606480" imgH="749160" progId="Equation.DSMT4">
                  <p:embed/>
                  <p:pic>
                    <p:nvPicPr>
                      <p:cNvPr id="20484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088" y="3392488"/>
                        <a:ext cx="3608387" cy="750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Interval Estimation of </a:t>
            </a:r>
            <a:r>
              <a:rPr lang="en-US" i="1">
                <a:latin typeface="Symbol" pitchFamily="18" charset="2"/>
              </a:rPr>
              <a:t></a:t>
            </a:r>
            <a:r>
              <a:rPr lang="en-US" baseline="30000"/>
              <a:t>2</a:t>
            </a:r>
          </a:p>
        </p:txBody>
      </p:sp>
      <p:sp>
        <p:nvSpPr>
          <p:cNvPr id="20563" name="Text Box 83"/>
          <p:cNvSpPr txBox="1">
            <a:spLocks noChangeArrowheads="1"/>
          </p:cNvSpPr>
          <p:nvPr/>
        </p:nvSpPr>
        <p:spPr bwMode="auto">
          <a:xfrm>
            <a:off x="3756025" y="4494213"/>
            <a:ext cx="21082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.33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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2.33</a:t>
            </a:r>
          </a:p>
        </p:txBody>
      </p:sp>
      <p:sp>
        <p:nvSpPr>
          <p:cNvPr id="20564" name="Rectangle 84"/>
          <p:cNvSpPr>
            <a:spLocks noChangeArrowheads="1"/>
          </p:cNvSpPr>
          <p:nvPr/>
        </p:nvSpPr>
        <p:spPr bwMode="auto">
          <a:xfrm>
            <a:off x="685800" y="2570163"/>
            <a:ext cx="7920038" cy="876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95% confidence interval for the population variance is given by:</a:t>
            </a:r>
          </a:p>
        </p:txBody>
      </p:sp>
      <p:sp>
        <p:nvSpPr>
          <p:cNvPr id="20565" name="AutoShape 85"/>
          <p:cNvSpPr>
            <a:spLocks noChangeArrowheads="1"/>
          </p:cNvSpPr>
          <p:nvPr/>
        </p:nvSpPr>
        <p:spPr bwMode="auto">
          <a:xfrm rot="5400000">
            <a:off x="428625" y="1257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6" name="AutoShape 86"/>
          <p:cNvSpPr>
            <a:spLocks noChangeArrowheads="1"/>
          </p:cNvSpPr>
          <p:nvPr/>
        </p:nvSpPr>
        <p:spPr bwMode="auto">
          <a:xfrm rot="5400000">
            <a:off x="428625" y="2724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5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205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animBg="1"/>
      <p:bldP spid="20482" grpId="0" build="p" autoUpdateAnimBg="0"/>
      <p:bldP spid="20563" grpId="0" autoUpdateAnimBg="0"/>
      <p:bldP spid="20564" grpId="0" autoUpdateAnimBg="0"/>
      <p:bldP spid="20565" grpId="0" animBg="1"/>
      <p:bldP spid="2056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038" y="1116013"/>
            <a:ext cx="6934200" cy="538162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 Left-Tailed Test</a:t>
            </a:r>
            <a:endParaRPr lang="en-US"/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3538538" y="1724025"/>
            <a:ext cx="2019300" cy="1212850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1038" y="147638"/>
            <a:ext cx="7772400" cy="814387"/>
          </a:xfrm>
          <a:noFill/>
          <a:ln/>
        </p:spPr>
        <p:txBody>
          <a:bodyPr/>
          <a:lstStyle/>
          <a:p>
            <a:r>
              <a:rPr lang="en-US"/>
              <a:t>Hypothesis Testing</a:t>
            </a:r>
            <a:br>
              <a:rPr lang="en-US"/>
            </a:br>
            <a:r>
              <a:rPr lang="en-US"/>
              <a:t>About a Population Variance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3543300" y="4173538"/>
            <a:ext cx="2019300" cy="1254125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38" name="Object 10">
            <a:hlinkClick r:id="" action="ppaction://ole?verb=0"/>
          </p:cNvPr>
          <p:cNvGraphicFramePr>
            <a:graphicFrameLocks/>
          </p:cNvGraphicFramePr>
          <p:nvPr/>
        </p:nvGraphicFramePr>
        <p:xfrm>
          <a:off x="3687763" y="4379913"/>
          <a:ext cx="1766887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89" name="Equation" r:id="rId4" imgW="1765080" imgH="888840" progId="Equation.DSMT4">
                  <p:embed/>
                </p:oleObj>
              </mc:Choice>
              <mc:Fallback>
                <p:oleObj name="Equation" r:id="rId4" imgW="1765080" imgH="888840" progId="Equation.DSMT4">
                  <p:embed/>
                  <p:pic>
                    <p:nvPicPr>
                      <p:cNvPr id="22538" name="Object 1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763" y="4379913"/>
                        <a:ext cx="1766887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  <a:gs pos="50000">
                                  <a:srgbClr val="993366"/>
                                </a:gs>
                                <a:gs pos="10000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553" name="Group 25"/>
          <p:cNvGrpSpPr>
            <a:grpSpLocks/>
          </p:cNvGrpSpPr>
          <p:nvPr/>
        </p:nvGrpSpPr>
        <p:grpSpPr bwMode="auto">
          <a:xfrm>
            <a:off x="2079625" y="3024188"/>
            <a:ext cx="4921250" cy="822325"/>
            <a:chOff x="854" y="3381"/>
            <a:chExt cx="3100" cy="518"/>
          </a:xfrm>
        </p:grpSpPr>
        <p:sp>
          <p:nvSpPr>
            <p:cNvPr id="22552" name="Text Box 24"/>
            <p:cNvSpPr txBox="1">
              <a:spLocks noChangeArrowheads="1"/>
            </p:cNvSpPr>
            <p:nvPr/>
          </p:nvSpPr>
          <p:spPr bwMode="auto">
            <a:xfrm>
              <a:off x="854" y="3381"/>
              <a:ext cx="3100" cy="51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where      is the hypothesized value</a:t>
              </a:r>
            </a:p>
            <a:p>
              <a:pPr algn="l"/>
              <a:r>
                <a: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for the population variance</a:t>
              </a:r>
            </a:p>
          </p:txBody>
        </p:sp>
        <p:graphicFrame>
          <p:nvGraphicFramePr>
            <p:cNvPr id="22548" name="Object 20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485" y="3402"/>
            <a:ext cx="231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90" name="Equation" r:id="rId6" imgW="355320" imgH="406080" progId="Equation.DSMT4">
                    <p:embed/>
                  </p:oleObj>
                </mc:Choice>
                <mc:Fallback>
                  <p:oleObj name="Equation" r:id="rId6" imgW="355320" imgH="406080" progId="Equation.DSMT4">
                    <p:embed/>
                    <p:pic>
                      <p:nvPicPr>
                        <p:cNvPr id="22548" name="Object 20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5" y="3402"/>
                          <a:ext cx="231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2549" name="AutoShape 21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AutoShape 22"/>
          <p:cNvSpPr>
            <a:spLocks noChangeArrowheads="1"/>
          </p:cNvSpPr>
          <p:nvPr/>
        </p:nvSpPr>
        <p:spPr bwMode="auto">
          <a:xfrm rot="5400000">
            <a:off x="752475" y="4127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1050925" y="4033838"/>
            <a:ext cx="23336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Test Statistic</a:t>
            </a:r>
          </a:p>
        </p:txBody>
      </p:sp>
      <p:sp>
        <p:nvSpPr>
          <p:cNvPr id="22554" name="Text Box 26"/>
          <p:cNvSpPr txBox="1">
            <a:spLocks noChangeArrowheads="1"/>
          </p:cNvSpPr>
          <p:nvPr/>
        </p:nvSpPr>
        <p:spPr bwMode="auto">
          <a:xfrm>
            <a:off x="1050925" y="1557338"/>
            <a:ext cx="224155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Hypotheses</a:t>
            </a:r>
          </a:p>
        </p:txBody>
      </p:sp>
      <p:graphicFrame>
        <p:nvGraphicFramePr>
          <p:cNvPr id="22555" name="Object 27">
            <a:hlinkClick r:id="" action="ppaction://ole?verb=0"/>
          </p:cNvPr>
          <p:cNvGraphicFramePr>
            <a:graphicFrameLocks/>
          </p:cNvGraphicFramePr>
          <p:nvPr/>
        </p:nvGraphicFramePr>
        <p:xfrm>
          <a:off x="3697288" y="1876425"/>
          <a:ext cx="1725612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8" imgW="1676160" imgH="406080" progId="Equation.DSMT4">
                  <p:embed/>
                </p:oleObj>
              </mc:Choice>
              <mc:Fallback>
                <p:oleObj name="Equation" r:id="rId8" imgW="1676160" imgH="406080" progId="Equation.DSMT4">
                  <p:embed/>
                  <p:pic>
                    <p:nvPicPr>
                      <p:cNvPr id="22555" name="Object 2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7288" y="1876425"/>
                        <a:ext cx="1725612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6" name="Object 28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05225" y="2371725"/>
          <a:ext cx="16827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10" imgW="1663560" imgH="406080" progId="Equation.DSMT4">
                  <p:embed/>
                </p:oleObj>
              </mc:Choice>
              <mc:Fallback>
                <p:oleObj name="Equation" r:id="rId10" imgW="1663560" imgH="406080" progId="Equation.DSMT4">
                  <p:embed/>
                  <p:pic>
                    <p:nvPicPr>
                      <p:cNvPr id="22556" name="Object 28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25" y="2371725"/>
                        <a:ext cx="16827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2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2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 animBg="1"/>
      <p:bldP spid="22545" grpId="0" animBg="1"/>
      <p:bldP spid="22549" grpId="0" animBg="1"/>
      <p:bldP spid="22550" grpId="0" animBg="1"/>
      <p:bldP spid="22551" grpId="0" autoUpdateAnimBg="0"/>
      <p:bldP spid="2255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681038" y="1116013"/>
            <a:ext cx="7772400" cy="557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Left-Tailed Test (continued)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4800600" y="2800350"/>
            <a:ext cx="3486150" cy="6667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5181600" y="1924050"/>
            <a:ext cx="3105150" cy="6858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4875213" y="2887663"/>
            <a:ext cx="32686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</a:p>
        </p:txBody>
      </p:sp>
      <p:sp>
        <p:nvSpPr>
          <p:cNvPr id="77838" name="AutoShape 14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1717675" y="2909888"/>
            <a:ext cx="265271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approach:</a:t>
            </a:r>
          </a:p>
        </p:txBody>
      </p:sp>
      <p:sp>
        <p:nvSpPr>
          <p:cNvPr id="77840" name="Text Box 16"/>
          <p:cNvSpPr txBox="1">
            <a:spLocks noChangeArrowheads="1"/>
          </p:cNvSpPr>
          <p:nvPr/>
        </p:nvSpPr>
        <p:spPr bwMode="auto">
          <a:xfrm>
            <a:off x="1717675" y="1995488"/>
            <a:ext cx="34163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Critical value approach:</a:t>
            </a:r>
          </a:p>
        </p:txBody>
      </p: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1050925" y="1557338"/>
            <a:ext cx="25749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Rule</a:t>
            </a:r>
          </a:p>
        </p:txBody>
      </p:sp>
      <p:grpSp>
        <p:nvGrpSpPr>
          <p:cNvPr id="77850" name="Group 26"/>
          <p:cNvGrpSpPr>
            <a:grpSpLocks/>
          </p:cNvGrpSpPr>
          <p:nvPr/>
        </p:nvGrpSpPr>
        <p:grpSpPr bwMode="auto">
          <a:xfrm>
            <a:off x="5257800" y="2014538"/>
            <a:ext cx="2890838" cy="477837"/>
            <a:chOff x="3300" y="1269"/>
            <a:chExt cx="1821" cy="301"/>
          </a:xfrm>
        </p:grpSpPr>
        <p:sp>
          <p:nvSpPr>
            <p:cNvPr id="77843" name="Text Box 19"/>
            <p:cNvSpPr txBox="1">
              <a:spLocks noChangeArrowheads="1"/>
            </p:cNvSpPr>
            <p:nvPr/>
          </p:nvSpPr>
          <p:spPr bwMode="auto">
            <a:xfrm>
              <a:off x="3300" y="1269"/>
              <a:ext cx="105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Reject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H</a:t>
              </a:r>
              <a:r>
                <a:rPr lang="en-US" sz="24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0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if</a:t>
              </a:r>
            </a:p>
          </p:txBody>
        </p:sp>
        <p:graphicFrame>
          <p:nvGraphicFramePr>
            <p:cNvPr id="77844" name="Object 20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4342" y="1289"/>
            <a:ext cx="779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3" name="Equation" r:id="rId4" imgW="1320480" imgH="444240" progId="Equation.DSMT4">
                    <p:embed/>
                  </p:oleObj>
                </mc:Choice>
                <mc:Fallback>
                  <p:oleObj name="Equation" r:id="rId4" imgW="1320480" imgH="444240" progId="Equation.DSMT4">
                    <p:embed/>
                    <p:pic>
                      <p:nvPicPr>
                        <p:cNvPr id="77844" name="Object 20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42" y="1289"/>
                          <a:ext cx="779" cy="2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7849" name="Group 25"/>
          <p:cNvGrpSpPr>
            <a:grpSpLocks/>
          </p:cNvGrpSpPr>
          <p:nvPr/>
        </p:nvGrpSpPr>
        <p:grpSpPr bwMode="auto">
          <a:xfrm>
            <a:off x="2441575" y="3671888"/>
            <a:ext cx="5073650" cy="822325"/>
            <a:chOff x="1490" y="2697"/>
            <a:chExt cx="3196" cy="518"/>
          </a:xfrm>
        </p:grpSpPr>
        <p:sp>
          <p:nvSpPr>
            <p:cNvPr id="77848" name="Text Box 24"/>
            <p:cNvSpPr txBox="1">
              <a:spLocks noChangeArrowheads="1"/>
            </p:cNvSpPr>
            <p:nvPr/>
          </p:nvSpPr>
          <p:spPr bwMode="auto">
            <a:xfrm>
              <a:off x="1490" y="2697"/>
              <a:ext cx="3196" cy="51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where           is based on a chi-square</a:t>
              </a:r>
            </a:p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distribution with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n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- 1 d.f.</a:t>
              </a:r>
            </a:p>
          </p:txBody>
        </p:sp>
        <p:graphicFrame>
          <p:nvGraphicFramePr>
            <p:cNvPr id="77845" name="Object 21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101" y="2710"/>
            <a:ext cx="477" cy="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4" name="Equation" r:id="rId6" imgW="342720" imgH="241200" progId="Equation.DSMT4">
                    <p:embed/>
                  </p:oleObj>
                </mc:Choice>
                <mc:Fallback>
                  <p:oleObj name="Equation" r:id="rId6" imgW="342720" imgH="241200" progId="Equation.DSMT4">
                    <p:embed/>
                    <p:pic>
                      <p:nvPicPr>
                        <p:cNvPr id="77845" name="Object 21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01" y="2710"/>
                          <a:ext cx="477" cy="3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78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78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7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3" grpId="0" animBg="1"/>
      <p:bldP spid="77832" grpId="0" animBg="1"/>
      <p:bldP spid="77831" grpId="0" autoUpdateAnimBg="0"/>
      <p:bldP spid="77838" grpId="0" animBg="1"/>
      <p:bldP spid="77839" grpId="0" autoUpdateAnimBg="0"/>
      <p:bldP spid="77840" grpId="0" autoUpdateAnimBg="0"/>
      <p:bldP spid="7784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1038" y="192088"/>
            <a:ext cx="7772400" cy="585787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Inferences About a Population Variance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82625" y="4878388"/>
            <a:ext cx="7861447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8CF4EA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If the sample variance is excessive, overfilling and</a:t>
            </a:r>
          </a:p>
          <a:p>
            <a:pPr algn="l">
              <a:buClr>
                <a:srgbClr val="8CF4EA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underfilling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may be occurring even though the mean</a:t>
            </a:r>
          </a:p>
          <a:p>
            <a:pPr algn="l">
              <a:buClr>
                <a:srgbClr val="8CF4EA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is correct.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2625" y="2830513"/>
            <a:ext cx="816927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Clr>
                <a:srgbClr val="8CF4EA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mean filling weight is important, but also is the</a:t>
            </a:r>
          </a:p>
          <a:p>
            <a:pPr algn="l">
              <a:buClr>
                <a:srgbClr val="8CF4EA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variance of the filling weights.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82625" y="1989138"/>
            <a:ext cx="775244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8CF4EA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Consider the production process of filling containers</a:t>
            </a:r>
          </a:p>
          <a:p>
            <a:pPr algn="l">
              <a:buClr>
                <a:srgbClr val="8CF4EA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with a liquid detergent product.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76275" y="1131888"/>
            <a:ext cx="7485063" cy="831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 variance can provide important decision-making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information.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 rot="5400000">
            <a:off x="415925" y="1244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 rot="5400000">
            <a:off x="415925" y="2120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 rot="5400000">
            <a:off x="415925" y="2965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 rot="5400000">
            <a:off x="415925" y="5010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82625" y="3694113"/>
            <a:ext cx="8169275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Clr>
                <a:srgbClr val="8CF4EA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By selecting a sample of containers, we can compute</a:t>
            </a:r>
          </a:p>
          <a:p>
            <a:pPr algn="l">
              <a:buClr>
                <a:srgbClr val="8CF4EA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a sample variance for the amount of detergent placed</a:t>
            </a:r>
          </a:p>
          <a:p>
            <a:pPr algn="l">
              <a:buClr>
                <a:srgbClr val="8CF4EA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in a container.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 rot="5400000">
            <a:off x="415925" y="3829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utoUpdateAnimBg="0"/>
      <p:bldP spid="6" grpId="0" autoUpdateAnimBg="0"/>
      <p:bldP spid="7" grpId="0" animBg="1"/>
      <p:bldP spid="8" grpId="0" animBg="1"/>
      <p:bldP spid="9" grpId="0" animBg="1"/>
      <p:bldP spid="10" grpId="0" animBg="1"/>
      <p:bldP spid="11" grpId="0" autoUpdateAnimBg="0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ChangeArrowheads="1"/>
          </p:cNvSpPr>
          <p:nvPr/>
        </p:nvSpPr>
        <p:spPr bwMode="auto">
          <a:xfrm>
            <a:off x="681038" y="1116013"/>
            <a:ext cx="6934200" cy="538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Right-Tailed Test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3123" name="Rectangle 3"/>
          <p:cNvSpPr>
            <a:spLocks noChangeArrowheads="1"/>
          </p:cNvSpPr>
          <p:nvPr/>
        </p:nvSpPr>
        <p:spPr bwMode="auto">
          <a:xfrm>
            <a:off x="3538538" y="1724025"/>
            <a:ext cx="2019300" cy="1212850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graphicFrame>
        <p:nvGraphicFramePr>
          <p:cNvPr id="133125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94125" y="1838325"/>
          <a:ext cx="1608138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Equation" r:id="rId4" imgW="1562040" imgH="444240" progId="Equation.DSMT4">
                  <p:embed/>
                </p:oleObj>
              </mc:Choice>
              <mc:Fallback>
                <p:oleObj name="Equation" r:id="rId4" imgW="1562040" imgH="444240" progId="Equation.DSMT4">
                  <p:embed/>
                  <p:pic>
                    <p:nvPicPr>
                      <p:cNvPr id="133125" name="Object 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1838325"/>
                        <a:ext cx="1608138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26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87775" y="2333625"/>
          <a:ext cx="1592263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6" imgW="1574640" imgH="444240" progId="Equation.DSMT4">
                  <p:embed/>
                </p:oleObj>
              </mc:Choice>
              <mc:Fallback>
                <p:oleObj name="Equation" r:id="rId6" imgW="1574640" imgH="444240" progId="Equation.DSMT4">
                  <p:embed/>
                  <p:pic>
                    <p:nvPicPr>
                      <p:cNvPr id="133126" name="Object 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7775" y="2333625"/>
                        <a:ext cx="1592263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27" name="Rectangle 7"/>
          <p:cNvSpPr>
            <a:spLocks noChangeArrowheads="1"/>
          </p:cNvSpPr>
          <p:nvPr/>
        </p:nvSpPr>
        <p:spPr bwMode="auto">
          <a:xfrm>
            <a:off x="3543300" y="4173538"/>
            <a:ext cx="2019300" cy="1254125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3128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3687763" y="4379913"/>
          <a:ext cx="1766887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8" imgW="1765080" imgH="888840" progId="Equation.DSMT4">
                  <p:embed/>
                </p:oleObj>
              </mc:Choice>
              <mc:Fallback>
                <p:oleObj name="Equation" r:id="rId8" imgW="1765080" imgH="888840" progId="Equation.DSMT4">
                  <p:embed/>
                  <p:pic>
                    <p:nvPicPr>
                      <p:cNvPr id="133128" name="Object 8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763" y="4379913"/>
                        <a:ext cx="1766887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  <a:gs pos="50000">
                                  <a:srgbClr val="993366"/>
                                </a:gs>
                                <a:gs pos="10000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3129" name="Group 9"/>
          <p:cNvGrpSpPr>
            <a:grpSpLocks/>
          </p:cNvGrpSpPr>
          <p:nvPr/>
        </p:nvGrpSpPr>
        <p:grpSpPr bwMode="auto">
          <a:xfrm>
            <a:off x="2079625" y="3024188"/>
            <a:ext cx="4921250" cy="822325"/>
            <a:chOff x="854" y="3381"/>
            <a:chExt cx="3100" cy="518"/>
          </a:xfrm>
        </p:grpSpPr>
        <p:sp>
          <p:nvSpPr>
            <p:cNvPr id="133130" name="Text Box 10"/>
            <p:cNvSpPr txBox="1">
              <a:spLocks noChangeArrowheads="1"/>
            </p:cNvSpPr>
            <p:nvPr/>
          </p:nvSpPr>
          <p:spPr bwMode="auto">
            <a:xfrm>
              <a:off x="854" y="3381"/>
              <a:ext cx="3100" cy="51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where      is the hypothesized value</a:t>
              </a:r>
            </a:p>
            <a:p>
              <a:pPr algn="l"/>
              <a:r>
                <a: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for the population variance</a:t>
              </a:r>
            </a:p>
          </p:txBody>
        </p:sp>
        <p:graphicFrame>
          <p:nvGraphicFramePr>
            <p:cNvPr id="133131" name="Object 11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485" y="3402"/>
            <a:ext cx="231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40" name="Equation" r:id="rId10" imgW="355320" imgH="406080" progId="Equation.DSMT4">
                    <p:embed/>
                  </p:oleObj>
                </mc:Choice>
                <mc:Fallback>
                  <p:oleObj name="Equation" r:id="rId10" imgW="355320" imgH="406080" progId="Equation.DSMT4">
                    <p:embed/>
                    <p:pic>
                      <p:nvPicPr>
                        <p:cNvPr id="133131" name="Object 11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5" y="3402"/>
                          <a:ext cx="231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132" name="AutoShape 12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33" name="AutoShape 13"/>
          <p:cNvSpPr>
            <a:spLocks noChangeArrowheads="1"/>
          </p:cNvSpPr>
          <p:nvPr/>
        </p:nvSpPr>
        <p:spPr bwMode="auto">
          <a:xfrm rot="5400000">
            <a:off x="752475" y="4127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34" name="Text Box 14"/>
          <p:cNvSpPr txBox="1">
            <a:spLocks noChangeArrowheads="1"/>
          </p:cNvSpPr>
          <p:nvPr/>
        </p:nvSpPr>
        <p:spPr bwMode="auto">
          <a:xfrm>
            <a:off x="1050925" y="4033838"/>
            <a:ext cx="23336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Test Statistic</a:t>
            </a:r>
          </a:p>
        </p:txBody>
      </p:sp>
      <p:sp>
        <p:nvSpPr>
          <p:cNvPr id="133135" name="Text Box 15"/>
          <p:cNvSpPr txBox="1">
            <a:spLocks noChangeArrowheads="1"/>
          </p:cNvSpPr>
          <p:nvPr/>
        </p:nvSpPr>
        <p:spPr bwMode="auto">
          <a:xfrm>
            <a:off x="1050925" y="1557338"/>
            <a:ext cx="224155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31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3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331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13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3" grpId="0" animBg="1"/>
      <p:bldP spid="133127" grpId="0" animBg="1"/>
      <p:bldP spid="133132" grpId="0" animBg="1"/>
      <p:bldP spid="133133" grpId="0" animBg="1"/>
      <p:bldP spid="133134" grpId="0" autoUpdateAnimBg="0"/>
      <p:bldP spid="133135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ChangeArrowheads="1"/>
          </p:cNvSpPr>
          <p:nvPr/>
        </p:nvSpPr>
        <p:spPr bwMode="auto">
          <a:xfrm>
            <a:off x="681038" y="1116013"/>
            <a:ext cx="7772400" cy="557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Right-Tailed Test (continued)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4610100" y="2800350"/>
            <a:ext cx="3486150" cy="6667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5257800" y="1924050"/>
            <a:ext cx="2819400" cy="6286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grpSp>
        <p:nvGrpSpPr>
          <p:cNvPr id="134162" name="Group 18"/>
          <p:cNvGrpSpPr>
            <a:grpSpLocks/>
          </p:cNvGrpSpPr>
          <p:nvPr/>
        </p:nvGrpSpPr>
        <p:grpSpPr bwMode="auto">
          <a:xfrm>
            <a:off x="5353050" y="1995488"/>
            <a:ext cx="2516188" cy="469900"/>
            <a:chOff x="3324" y="1257"/>
            <a:chExt cx="1585" cy="296"/>
          </a:xfrm>
        </p:grpSpPr>
        <p:sp>
          <p:nvSpPr>
            <p:cNvPr id="134151" name="Text Box 7"/>
            <p:cNvSpPr txBox="1">
              <a:spLocks noChangeArrowheads="1"/>
            </p:cNvSpPr>
            <p:nvPr/>
          </p:nvSpPr>
          <p:spPr bwMode="auto">
            <a:xfrm>
              <a:off x="3324" y="1257"/>
              <a:ext cx="1050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Reject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H</a:t>
              </a:r>
              <a:r>
                <a:rPr lang="en-US" sz="24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0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if</a:t>
              </a:r>
            </a:p>
          </p:txBody>
        </p:sp>
        <p:graphicFrame>
          <p:nvGraphicFramePr>
            <p:cNvPr id="134152" name="Object 8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4392" y="1269"/>
            <a:ext cx="51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1" name="Equation" r:id="rId4" imgW="533160" imgH="241200" progId="Equation.DSMT4">
                    <p:embed/>
                  </p:oleObj>
                </mc:Choice>
                <mc:Fallback>
                  <p:oleObj name="Equation" r:id="rId4" imgW="533160" imgH="241200" progId="Equation.DSMT4">
                    <p:embed/>
                    <p:pic>
                      <p:nvPicPr>
                        <p:cNvPr id="134152" name="Object 8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92" y="1269"/>
                          <a:ext cx="51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4153" name="Text Box 9"/>
          <p:cNvSpPr txBox="1">
            <a:spLocks noChangeArrowheads="1"/>
          </p:cNvSpPr>
          <p:nvPr/>
        </p:nvSpPr>
        <p:spPr bwMode="auto">
          <a:xfrm>
            <a:off x="4684713" y="2887663"/>
            <a:ext cx="32686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</a:p>
        </p:txBody>
      </p:sp>
      <p:grpSp>
        <p:nvGrpSpPr>
          <p:cNvPr id="134154" name="Group 10"/>
          <p:cNvGrpSpPr>
            <a:grpSpLocks/>
          </p:cNvGrpSpPr>
          <p:nvPr/>
        </p:nvGrpSpPr>
        <p:grpSpPr bwMode="auto">
          <a:xfrm>
            <a:off x="2365375" y="3760788"/>
            <a:ext cx="4768850" cy="828675"/>
            <a:chOff x="818" y="3245"/>
            <a:chExt cx="3004" cy="522"/>
          </a:xfrm>
        </p:grpSpPr>
        <p:graphicFrame>
          <p:nvGraphicFramePr>
            <p:cNvPr id="134155" name="Object 11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454" y="3245"/>
            <a:ext cx="265" cy="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2" name="Equation" r:id="rId6" imgW="190440" imgH="215640" progId="Equation.DSMT4">
                    <p:embed/>
                  </p:oleObj>
                </mc:Choice>
                <mc:Fallback>
                  <p:oleObj name="Equation" r:id="rId6" imgW="190440" imgH="215640" progId="Equation.DSMT4">
                    <p:embed/>
                    <p:pic>
                      <p:nvPicPr>
                        <p:cNvPr id="134155" name="Object 11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54" y="3245"/>
                          <a:ext cx="265" cy="2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4156" name="Text Box 12"/>
            <p:cNvSpPr txBox="1">
              <a:spLocks noChangeArrowheads="1"/>
            </p:cNvSpPr>
            <p:nvPr/>
          </p:nvSpPr>
          <p:spPr bwMode="auto">
            <a:xfrm>
              <a:off x="818" y="3249"/>
              <a:ext cx="3004" cy="51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where       is based on a chi-square</a:t>
              </a:r>
            </a:p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distribution with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n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- 1 d.f.</a:t>
              </a:r>
            </a:p>
          </p:txBody>
        </p:sp>
      </p:grpSp>
      <p:sp>
        <p:nvSpPr>
          <p:cNvPr id="134157" name="AutoShape 13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8" name="Text Box 14"/>
          <p:cNvSpPr txBox="1">
            <a:spLocks noChangeArrowheads="1"/>
          </p:cNvSpPr>
          <p:nvPr/>
        </p:nvSpPr>
        <p:spPr bwMode="auto">
          <a:xfrm>
            <a:off x="1717675" y="2909888"/>
            <a:ext cx="265271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approach:</a:t>
            </a:r>
          </a:p>
        </p:txBody>
      </p:sp>
      <p:sp>
        <p:nvSpPr>
          <p:cNvPr id="134159" name="Text Box 15"/>
          <p:cNvSpPr txBox="1">
            <a:spLocks noChangeArrowheads="1"/>
          </p:cNvSpPr>
          <p:nvPr/>
        </p:nvSpPr>
        <p:spPr bwMode="auto">
          <a:xfrm>
            <a:off x="1717675" y="1995488"/>
            <a:ext cx="34163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Critical value approach:</a:t>
            </a:r>
          </a:p>
        </p:txBody>
      </p:sp>
      <p:sp>
        <p:nvSpPr>
          <p:cNvPr id="134160" name="Text Box 16"/>
          <p:cNvSpPr txBox="1">
            <a:spLocks noChangeArrowheads="1"/>
          </p:cNvSpPr>
          <p:nvPr/>
        </p:nvSpPr>
        <p:spPr bwMode="auto">
          <a:xfrm>
            <a:off x="1050925" y="1557338"/>
            <a:ext cx="25749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Rule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3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animBg="1"/>
      <p:bldP spid="134148" grpId="0" animBg="1"/>
      <p:bldP spid="134153" grpId="0" autoUpdateAnimBg="0"/>
      <p:bldP spid="134157" grpId="0" animBg="1"/>
      <p:bldP spid="134158" grpId="0" autoUpdateAnimBg="0"/>
      <p:bldP spid="134159" grpId="0" autoUpdateAnimBg="0"/>
      <p:bldP spid="134160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681038" y="1116013"/>
            <a:ext cx="6934200" cy="538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Two-Tailed Test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5174" name="Rectangle 6"/>
          <p:cNvSpPr>
            <a:spLocks noChangeArrowheads="1"/>
          </p:cNvSpPr>
          <p:nvPr/>
        </p:nvSpPr>
        <p:spPr bwMode="auto">
          <a:xfrm>
            <a:off x="3538538" y="1724025"/>
            <a:ext cx="2019300" cy="1212850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35175" name="Rectangle 7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sp>
        <p:nvSpPr>
          <p:cNvPr id="135178" name="Rectangle 10"/>
          <p:cNvSpPr>
            <a:spLocks noChangeArrowheads="1"/>
          </p:cNvSpPr>
          <p:nvPr/>
        </p:nvSpPr>
        <p:spPr bwMode="auto">
          <a:xfrm>
            <a:off x="3543300" y="4173538"/>
            <a:ext cx="2019300" cy="1254125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5179" name="Object 11">
            <a:hlinkClick r:id="" action="ppaction://ole?verb=0"/>
          </p:cNvPr>
          <p:cNvGraphicFramePr>
            <a:graphicFrameLocks/>
          </p:cNvGraphicFramePr>
          <p:nvPr/>
        </p:nvGraphicFramePr>
        <p:xfrm>
          <a:off x="3687763" y="4379913"/>
          <a:ext cx="1766887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5" name="Equation" r:id="rId4" imgW="1765080" imgH="888840" progId="Equation.DSMT4">
                  <p:embed/>
                </p:oleObj>
              </mc:Choice>
              <mc:Fallback>
                <p:oleObj name="Equation" r:id="rId4" imgW="1765080" imgH="888840" progId="Equation.DSMT4">
                  <p:embed/>
                  <p:pic>
                    <p:nvPicPr>
                      <p:cNvPr id="135179" name="Object 11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7763" y="4379913"/>
                        <a:ext cx="1766887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  <a:gs pos="50000">
                                  <a:srgbClr val="993366"/>
                                </a:gs>
                                <a:gs pos="10000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35180" name="Group 12"/>
          <p:cNvGrpSpPr>
            <a:grpSpLocks/>
          </p:cNvGrpSpPr>
          <p:nvPr/>
        </p:nvGrpSpPr>
        <p:grpSpPr bwMode="auto">
          <a:xfrm>
            <a:off x="2079625" y="3024188"/>
            <a:ext cx="4921250" cy="822325"/>
            <a:chOff x="854" y="3381"/>
            <a:chExt cx="3100" cy="518"/>
          </a:xfrm>
        </p:grpSpPr>
        <p:sp>
          <p:nvSpPr>
            <p:cNvPr id="135181" name="Text Box 13"/>
            <p:cNvSpPr txBox="1">
              <a:spLocks noChangeArrowheads="1"/>
            </p:cNvSpPr>
            <p:nvPr/>
          </p:nvSpPr>
          <p:spPr bwMode="auto">
            <a:xfrm>
              <a:off x="854" y="3381"/>
              <a:ext cx="3100" cy="51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where      is the hypothesized value</a:t>
              </a:r>
            </a:p>
            <a:p>
              <a:pPr algn="l"/>
              <a:r>
                <a: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for the population variance</a:t>
              </a:r>
            </a:p>
          </p:txBody>
        </p:sp>
        <p:graphicFrame>
          <p:nvGraphicFramePr>
            <p:cNvPr id="135182" name="Object 14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485" y="3402"/>
            <a:ext cx="231" cy="2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86" name="Equation" r:id="rId6" imgW="355320" imgH="406080" progId="Equation.DSMT4">
                    <p:embed/>
                  </p:oleObj>
                </mc:Choice>
                <mc:Fallback>
                  <p:oleObj name="Equation" r:id="rId6" imgW="355320" imgH="406080" progId="Equation.DSMT4">
                    <p:embed/>
                    <p:pic>
                      <p:nvPicPr>
                        <p:cNvPr id="135182" name="Object 14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5" y="3402"/>
                          <a:ext cx="231" cy="2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chemeClr val="bg2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5183" name="AutoShape 15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84" name="AutoShape 16"/>
          <p:cNvSpPr>
            <a:spLocks noChangeArrowheads="1"/>
          </p:cNvSpPr>
          <p:nvPr/>
        </p:nvSpPr>
        <p:spPr bwMode="auto">
          <a:xfrm rot="5400000">
            <a:off x="752475" y="4127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185" name="Text Box 17"/>
          <p:cNvSpPr txBox="1">
            <a:spLocks noChangeArrowheads="1"/>
          </p:cNvSpPr>
          <p:nvPr/>
        </p:nvSpPr>
        <p:spPr bwMode="auto">
          <a:xfrm>
            <a:off x="1050925" y="4033838"/>
            <a:ext cx="23336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Test Statistic</a:t>
            </a:r>
          </a:p>
        </p:txBody>
      </p:sp>
      <p:sp>
        <p:nvSpPr>
          <p:cNvPr id="135186" name="Text Box 18"/>
          <p:cNvSpPr txBox="1">
            <a:spLocks noChangeArrowheads="1"/>
          </p:cNvSpPr>
          <p:nvPr/>
        </p:nvSpPr>
        <p:spPr bwMode="auto">
          <a:xfrm>
            <a:off x="1050925" y="1557338"/>
            <a:ext cx="224155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Hypotheses</a:t>
            </a:r>
          </a:p>
        </p:txBody>
      </p:sp>
      <p:graphicFrame>
        <p:nvGraphicFramePr>
          <p:cNvPr id="135187" name="Object 19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57613" y="2370138"/>
          <a:ext cx="163353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8" imgW="1574640" imgH="444240" progId="Equation.DSMT4">
                  <p:embed/>
                </p:oleObj>
              </mc:Choice>
              <mc:Fallback>
                <p:oleObj name="Equation" r:id="rId8" imgW="1574640" imgH="444240" progId="Equation.DSMT4">
                  <p:embed/>
                  <p:pic>
                    <p:nvPicPr>
                      <p:cNvPr id="135187" name="Object 19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13" y="2370138"/>
                        <a:ext cx="163353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88" name="Object 20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63963" y="1881188"/>
          <a:ext cx="163353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" name="Equation" r:id="rId10" imgW="1562040" imgH="444240" progId="Equation.DSMT4">
                  <p:embed/>
                </p:oleObj>
              </mc:Choice>
              <mc:Fallback>
                <p:oleObj name="Equation" r:id="rId10" imgW="1562040" imgH="444240" progId="Equation.DSMT4">
                  <p:embed/>
                  <p:pic>
                    <p:nvPicPr>
                      <p:cNvPr id="135188" name="Object 2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963" y="1881188"/>
                        <a:ext cx="1633537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51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3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5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5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5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3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351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13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5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74" grpId="0" animBg="1"/>
      <p:bldP spid="135178" grpId="0" animBg="1"/>
      <p:bldP spid="135183" grpId="0" animBg="1"/>
      <p:bldP spid="135184" grpId="0" animBg="1"/>
      <p:bldP spid="135185" grpId="0" autoUpdateAnimBg="0"/>
      <p:bldP spid="135186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681038" y="1116013"/>
            <a:ext cx="7772400" cy="557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Two-Tailed Test (continued)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6195" name="Rectangle 3"/>
          <p:cNvSpPr>
            <a:spLocks noChangeArrowheads="1"/>
          </p:cNvSpPr>
          <p:nvPr/>
        </p:nvSpPr>
        <p:spPr bwMode="auto">
          <a:xfrm>
            <a:off x="2876550" y="3848100"/>
            <a:ext cx="3486150" cy="6667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2000250" y="2514600"/>
            <a:ext cx="5105400" cy="6858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sp>
        <p:nvSpPr>
          <p:cNvPr id="136201" name="Text Box 9"/>
          <p:cNvSpPr txBox="1">
            <a:spLocks noChangeArrowheads="1"/>
          </p:cNvSpPr>
          <p:nvPr/>
        </p:nvSpPr>
        <p:spPr bwMode="auto">
          <a:xfrm>
            <a:off x="2951163" y="3935413"/>
            <a:ext cx="32686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</a:p>
        </p:txBody>
      </p:sp>
      <p:sp>
        <p:nvSpPr>
          <p:cNvPr id="136205" name="AutoShape 13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06" name="Text Box 14"/>
          <p:cNvSpPr txBox="1">
            <a:spLocks noChangeArrowheads="1"/>
          </p:cNvSpPr>
          <p:nvPr/>
        </p:nvSpPr>
        <p:spPr bwMode="auto">
          <a:xfrm>
            <a:off x="1717675" y="3309938"/>
            <a:ext cx="265271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approach:</a:t>
            </a:r>
          </a:p>
        </p:txBody>
      </p:sp>
      <p:sp>
        <p:nvSpPr>
          <p:cNvPr id="136207" name="Text Box 15"/>
          <p:cNvSpPr txBox="1">
            <a:spLocks noChangeArrowheads="1"/>
          </p:cNvSpPr>
          <p:nvPr/>
        </p:nvSpPr>
        <p:spPr bwMode="auto">
          <a:xfrm>
            <a:off x="1717675" y="1995488"/>
            <a:ext cx="34163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Critical value approach:</a:t>
            </a:r>
          </a:p>
        </p:txBody>
      </p:sp>
      <p:sp>
        <p:nvSpPr>
          <p:cNvPr id="136208" name="Text Box 16"/>
          <p:cNvSpPr txBox="1">
            <a:spLocks noChangeArrowheads="1"/>
          </p:cNvSpPr>
          <p:nvPr/>
        </p:nvSpPr>
        <p:spPr bwMode="auto">
          <a:xfrm>
            <a:off x="1050925" y="1557338"/>
            <a:ext cx="25749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Rule</a:t>
            </a:r>
          </a:p>
        </p:txBody>
      </p:sp>
      <p:grpSp>
        <p:nvGrpSpPr>
          <p:cNvPr id="136216" name="Group 24"/>
          <p:cNvGrpSpPr>
            <a:grpSpLocks/>
          </p:cNvGrpSpPr>
          <p:nvPr/>
        </p:nvGrpSpPr>
        <p:grpSpPr bwMode="auto">
          <a:xfrm>
            <a:off x="2138363" y="2590800"/>
            <a:ext cx="4805362" cy="500063"/>
            <a:chOff x="1347" y="1632"/>
            <a:chExt cx="3027" cy="315"/>
          </a:xfrm>
        </p:grpSpPr>
        <p:graphicFrame>
          <p:nvGraphicFramePr>
            <p:cNvPr id="136212" name="Object 20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426" y="1678"/>
            <a:ext cx="1948" cy="2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09" name="Equation" r:id="rId4" imgW="3200400" imgH="444240" progId="Equation.DSMT4">
                    <p:embed/>
                  </p:oleObj>
                </mc:Choice>
                <mc:Fallback>
                  <p:oleObj name="Equation" r:id="rId4" imgW="3200400" imgH="444240" progId="Equation.DSMT4">
                    <p:embed/>
                    <p:pic>
                      <p:nvPicPr>
                        <p:cNvPr id="136212" name="Object 20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26" y="1678"/>
                          <a:ext cx="1948" cy="26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6213" name="Rectangle 21"/>
            <p:cNvSpPr>
              <a:spLocks noChangeArrowheads="1"/>
            </p:cNvSpPr>
            <p:nvPr/>
          </p:nvSpPr>
          <p:spPr bwMode="auto">
            <a:xfrm>
              <a:off x="1347" y="1632"/>
              <a:ext cx="1050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Reject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H</a:t>
              </a:r>
              <a:r>
                <a:rPr lang="en-US" sz="24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0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if</a:t>
              </a:r>
            </a:p>
          </p:txBody>
        </p:sp>
      </p:grpSp>
      <p:grpSp>
        <p:nvGrpSpPr>
          <p:cNvPr id="136215" name="Group 23"/>
          <p:cNvGrpSpPr>
            <a:grpSpLocks/>
          </p:cNvGrpSpPr>
          <p:nvPr/>
        </p:nvGrpSpPr>
        <p:grpSpPr bwMode="auto">
          <a:xfrm>
            <a:off x="2060575" y="4605338"/>
            <a:ext cx="5130800" cy="822325"/>
            <a:chOff x="1322" y="2901"/>
            <a:chExt cx="3232" cy="518"/>
          </a:xfrm>
        </p:grpSpPr>
        <p:sp>
          <p:nvSpPr>
            <p:cNvPr id="136204" name="Text Box 12"/>
            <p:cNvSpPr txBox="1">
              <a:spLocks noChangeArrowheads="1"/>
            </p:cNvSpPr>
            <p:nvPr/>
          </p:nvSpPr>
          <p:spPr bwMode="auto">
            <a:xfrm>
              <a:off x="1322" y="2901"/>
              <a:ext cx="3232" cy="51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where                           are based on a</a:t>
              </a:r>
            </a:p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chi-square distribution with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n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- 1 d.f.</a:t>
              </a:r>
            </a:p>
          </p:txBody>
        </p:sp>
        <p:graphicFrame>
          <p:nvGraphicFramePr>
            <p:cNvPr id="136214" name="Object 22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943" y="2913"/>
            <a:ext cx="1227" cy="32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10" name="Equation" r:id="rId6" imgW="1015920" imgH="241200" progId="Equation.DSMT4">
                    <p:embed/>
                  </p:oleObj>
                </mc:Choice>
                <mc:Fallback>
                  <p:oleObj name="Equation" r:id="rId6" imgW="1015920" imgH="241200" progId="Equation.DSMT4">
                    <p:embed/>
                    <p:pic>
                      <p:nvPicPr>
                        <p:cNvPr id="136214" name="Object 22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43" y="2913"/>
                          <a:ext cx="1227" cy="32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62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36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6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6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6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5" grpId="0" animBg="1"/>
      <p:bldP spid="136196" grpId="0" animBg="1"/>
      <p:bldP spid="136201" grpId="0" autoUpdateAnimBg="0"/>
      <p:bldP spid="136205" grpId="0" animBg="1"/>
      <p:bldP spid="136206" grpId="0" autoUpdateAnimBg="0"/>
      <p:bldP spid="136207" grpId="0" autoUpdateAnimBg="0"/>
      <p:bldP spid="136208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6638" y="1581150"/>
            <a:ext cx="7302500" cy="1843088"/>
          </a:xfrm>
        </p:spPr>
        <p:txBody>
          <a:bodyPr/>
          <a:lstStyle/>
          <a:p>
            <a:pPr marL="0" indent="0">
              <a:buFont typeface="Monotype Sorts" pitchFamily="2" charset="2"/>
              <a:buNone/>
            </a:pPr>
            <a:r>
              <a:rPr lang="en-US"/>
              <a:t>     Recall that Buyer’s Digest is rating ThermoRite</a:t>
            </a:r>
          </a:p>
          <a:p>
            <a:pPr marL="0" indent="0">
              <a:buFont typeface="Monotype Sorts" pitchFamily="2" charset="2"/>
              <a:buNone/>
            </a:pPr>
            <a:r>
              <a:rPr lang="en-US"/>
              <a:t>thermostats.  Buyer’s Digest gives an “acceptable”</a:t>
            </a:r>
          </a:p>
          <a:p>
            <a:pPr marL="0" indent="0">
              <a:buFont typeface="Monotype Sorts" pitchFamily="2" charset="2"/>
              <a:buNone/>
            </a:pPr>
            <a:r>
              <a:rPr lang="en-US"/>
              <a:t>rating to a thermostat with a temperature variance</a:t>
            </a:r>
          </a:p>
          <a:p>
            <a:pPr marL="0" indent="0">
              <a:buFont typeface="Monotype Sorts" pitchFamily="2" charset="2"/>
              <a:buNone/>
            </a:pPr>
            <a:r>
              <a:rPr lang="en-US"/>
              <a:t>of 0.5 or less.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sp>
        <p:nvSpPr>
          <p:cNvPr id="83024" name="Rectangle 80"/>
          <p:cNvSpPr>
            <a:spLocks noChangeArrowheads="1"/>
          </p:cNvSpPr>
          <p:nvPr/>
        </p:nvSpPr>
        <p:spPr bwMode="auto">
          <a:xfrm>
            <a:off x="677863" y="111125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Buyer’s Digest (B)</a:t>
            </a:r>
          </a:p>
        </p:txBody>
      </p:sp>
      <p:sp>
        <p:nvSpPr>
          <p:cNvPr id="83025" name="AutoShape 81"/>
          <p:cNvSpPr>
            <a:spLocks noChangeArrowheads="1"/>
          </p:cNvSpPr>
          <p:nvPr/>
        </p:nvSpPr>
        <p:spPr bwMode="auto">
          <a:xfrm rot="5400000">
            <a:off x="752475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3099" name="Text Box 155"/>
          <p:cNvSpPr txBox="1">
            <a:spLocks noChangeArrowheads="1"/>
          </p:cNvSpPr>
          <p:nvPr/>
        </p:nvSpPr>
        <p:spPr bwMode="auto">
          <a:xfrm>
            <a:off x="1050925" y="3316288"/>
            <a:ext cx="7273925" cy="13335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We will conduct a hypothesis test (with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.10)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to determine whether the ThermoRite thermostat’s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temperature variance is “acceptable”.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30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autoUpdateAnimBg="0"/>
      <p:bldP spid="83025" grpId="0" animBg="1"/>
      <p:bldP spid="8309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sp>
        <p:nvSpPr>
          <p:cNvPr id="103504" name="Text Box 80"/>
          <p:cNvSpPr txBox="1">
            <a:spLocks noChangeArrowheads="1"/>
          </p:cNvSpPr>
          <p:nvPr/>
        </p:nvSpPr>
        <p:spPr bwMode="auto">
          <a:xfrm>
            <a:off x="1031875" y="1576388"/>
            <a:ext cx="7369175" cy="1771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Using the 10 readings, we will conduct a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 (with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.10) to determine whether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ThermoRite thermostat’s temperature variance is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“acceptable”.</a:t>
            </a:r>
          </a:p>
        </p:txBody>
      </p:sp>
      <p:sp>
        <p:nvSpPr>
          <p:cNvPr id="103505" name="Rectangle 81"/>
          <p:cNvSpPr>
            <a:spLocks noChangeArrowheads="1"/>
          </p:cNvSpPr>
          <p:nvPr/>
        </p:nvSpPr>
        <p:spPr bwMode="auto">
          <a:xfrm>
            <a:off x="677863" y="111125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Buyer’s Digest (B)</a:t>
            </a:r>
          </a:p>
        </p:txBody>
      </p:sp>
      <p:sp>
        <p:nvSpPr>
          <p:cNvPr id="103506" name="AutoShape 82"/>
          <p:cNvSpPr>
            <a:spLocks noChangeArrowheads="1"/>
          </p:cNvSpPr>
          <p:nvPr/>
        </p:nvSpPr>
        <p:spPr bwMode="auto">
          <a:xfrm rot="5400000">
            <a:off x="752475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07" name="Rectangle 83"/>
          <p:cNvSpPr>
            <a:spLocks noChangeArrowheads="1"/>
          </p:cNvSpPr>
          <p:nvPr/>
        </p:nvSpPr>
        <p:spPr bwMode="auto">
          <a:xfrm>
            <a:off x="452438" y="3494088"/>
            <a:ext cx="8234362" cy="1179512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3508" name="Line 84"/>
          <p:cNvSpPr>
            <a:spLocks noChangeShapeType="1"/>
          </p:cNvSpPr>
          <p:nvPr/>
        </p:nvSpPr>
        <p:spPr bwMode="auto">
          <a:xfrm>
            <a:off x="609600" y="4038600"/>
            <a:ext cx="7943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3509" name="Text Box 85"/>
          <p:cNvSpPr txBox="1">
            <a:spLocks noChangeArrowheads="1"/>
          </p:cNvSpPr>
          <p:nvPr/>
        </p:nvSpPr>
        <p:spPr bwMode="auto">
          <a:xfrm>
            <a:off x="498475" y="4095750"/>
            <a:ext cx="8147050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Temperature 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67.4  67.8  68.2  69.3  69.5  67.0  68.1  68.6  67.9  67.2</a:t>
            </a:r>
          </a:p>
        </p:txBody>
      </p:sp>
      <p:sp>
        <p:nvSpPr>
          <p:cNvPr id="103510" name="Text Box 86"/>
          <p:cNvSpPr txBox="1">
            <a:spLocks noChangeArrowheads="1"/>
          </p:cNvSpPr>
          <p:nvPr/>
        </p:nvSpPr>
        <p:spPr bwMode="auto">
          <a:xfrm>
            <a:off x="517525" y="3581400"/>
            <a:ext cx="8166100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Thermostat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1       2       3      4       5       6       7       8       9      10</a:t>
            </a:r>
            <a:endParaRPr lang="en-US" u="sng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03511" name="AutoShape 87"/>
          <p:cNvSpPr>
            <a:spLocks noChangeArrowheads="1"/>
          </p:cNvSpPr>
          <p:nvPr/>
        </p:nvSpPr>
        <p:spPr bwMode="auto">
          <a:xfrm rot="10800000">
            <a:off x="739775" y="3213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35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035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0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0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0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0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04" grpId="0" autoUpdateAnimBg="0"/>
      <p:bldP spid="103506" grpId="0" animBg="1"/>
      <p:bldP spid="103507" grpId="0" animBg="1"/>
      <p:bldP spid="103508" grpId="0" animBg="1"/>
      <p:bldP spid="103509" grpId="0" autoUpdateAnimBg="0"/>
      <p:bldP spid="103510" grpId="0" autoUpdateAnimBg="0"/>
      <p:bldP spid="1035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6" name="Rectangle 8"/>
          <p:cNvSpPr>
            <a:spLocks noChangeArrowheads="1"/>
          </p:cNvSpPr>
          <p:nvPr/>
        </p:nvSpPr>
        <p:spPr bwMode="auto">
          <a:xfrm>
            <a:off x="2686050" y="3460750"/>
            <a:ext cx="3638550" cy="7048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17600"/>
            <a:ext cx="7772400" cy="50958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 Hypotheses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3519488" y="1603375"/>
            <a:ext cx="2114550" cy="11938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83973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09988" y="1736725"/>
          <a:ext cx="17399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3" name="Equation" r:id="rId4" imgW="1726920" imgH="406080" progId="Equation.DSMT4">
                  <p:embed/>
                </p:oleObj>
              </mc:Choice>
              <mc:Fallback>
                <p:oleObj name="Equation" r:id="rId4" imgW="1726920" imgH="406080" progId="Equation.DSMT4">
                  <p:embed/>
                  <p:pic>
                    <p:nvPicPr>
                      <p:cNvPr id="83973" name="Object 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1736725"/>
                        <a:ext cx="173990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11575" y="2232025"/>
          <a:ext cx="17462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Equation" r:id="rId6" imgW="1726920" imgH="406080" progId="Equation.DSMT4">
                  <p:embed/>
                </p:oleObj>
              </mc:Choice>
              <mc:Fallback>
                <p:oleObj name="Equation" r:id="rId6" imgW="1726920" imgH="406080" progId="Equation.DSMT4">
                  <p:embed/>
                  <p:pic>
                    <p:nvPicPr>
                      <p:cNvPr id="83974" name="Object 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1575" y="2232025"/>
                        <a:ext cx="17462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9" name="Rectangle 11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sp>
        <p:nvSpPr>
          <p:cNvPr id="84053" name="Text Box 85"/>
          <p:cNvSpPr txBox="1">
            <a:spLocks noChangeArrowheads="1"/>
          </p:cNvSpPr>
          <p:nvPr/>
        </p:nvSpPr>
        <p:spPr bwMode="auto">
          <a:xfrm>
            <a:off x="2860675" y="3567113"/>
            <a:ext cx="326231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c </a:t>
            </a: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14.684</a:t>
            </a:r>
          </a:p>
        </p:txBody>
      </p:sp>
      <p:sp>
        <p:nvSpPr>
          <p:cNvPr id="84054" name="Rectangle 86"/>
          <p:cNvSpPr>
            <a:spLocks noChangeArrowheads="1"/>
          </p:cNvSpPr>
          <p:nvPr/>
        </p:nvSpPr>
        <p:spPr bwMode="auto">
          <a:xfrm>
            <a:off x="687388" y="2927350"/>
            <a:ext cx="3429000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Rejection Rule</a:t>
            </a: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84055" name="AutoShape 87"/>
          <p:cNvSpPr>
            <a:spLocks noChangeArrowheads="1"/>
          </p:cNvSpPr>
          <p:nvPr/>
        </p:nvSpPr>
        <p:spPr bwMode="auto">
          <a:xfrm rot="5400000">
            <a:off x="466725" y="1282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4056" name="AutoShape 88"/>
          <p:cNvSpPr>
            <a:spLocks noChangeArrowheads="1"/>
          </p:cNvSpPr>
          <p:nvPr/>
        </p:nvSpPr>
        <p:spPr bwMode="auto">
          <a:xfrm rot="5400000">
            <a:off x="466725" y="3092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4057" name="AutoShape 89"/>
          <p:cNvSpPr>
            <a:spLocks noChangeArrowheads="1"/>
          </p:cNvSpPr>
          <p:nvPr/>
        </p:nvSpPr>
        <p:spPr bwMode="auto">
          <a:xfrm>
            <a:off x="6184900" y="1957388"/>
            <a:ext cx="1206500" cy="1247775"/>
          </a:xfrm>
          <a:prstGeom prst="wedgeRoundRectCallout">
            <a:avLst>
              <a:gd name="adj1" fmla="val -104606"/>
              <a:gd name="adj2" fmla="val -29519"/>
              <a:gd name="adj3" fmla="val 16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0" tIns="0" rIns="0" bIns="0" anchor="ctr" anchorCtr="1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Right-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tailed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test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40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39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39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4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4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840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8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3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4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4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6" grpId="0" animBg="1"/>
      <p:bldP spid="83971" grpId="0" build="p" autoUpdateAnimBg="0"/>
      <p:bldP spid="83972" grpId="0" animBg="1"/>
      <p:bldP spid="84053" grpId="0" autoUpdateAnimBg="0"/>
      <p:bldP spid="84054" grpId="0" autoUpdateAnimBg="0"/>
      <p:bldP spid="84055" grpId="0" animBg="1"/>
      <p:bldP spid="84056" grpId="0" animBg="1"/>
      <p:bldP spid="84057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479" name="Picture 8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8138" y="2173288"/>
            <a:ext cx="8542337" cy="325913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</p:pic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1087438" y="1746250"/>
            <a:ext cx="7092006" cy="43088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Selected Values from the Chi-Square Distribution Table</a:t>
            </a:r>
          </a:p>
        </p:txBody>
      </p:sp>
      <p:sp>
        <p:nvSpPr>
          <p:cNvPr id="187395" name="Oval 3"/>
          <p:cNvSpPr>
            <a:spLocks noChangeArrowheads="1"/>
          </p:cNvSpPr>
          <p:nvPr/>
        </p:nvSpPr>
        <p:spPr bwMode="auto">
          <a:xfrm>
            <a:off x="5314950" y="2520950"/>
            <a:ext cx="800100" cy="4381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396" name="Oval 4"/>
          <p:cNvSpPr>
            <a:spLocks noChangeArrowheads="1"/>
          </p:cNvSpPr>
          <p:nvPr/>
        </p:nvSpPr>
        <p:spPr bwMode="auto">
          <a:xfrm>
            <a:off x="812800" y="4368800"/>
            <a:ext cx="527050" cy="4000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397" name="Oval 5"/>
          <p:cNvSpPr>
            <a:spLocks noChangeArrowheads="1"/>
          </p:cNvSpPr>
          <p:nvPr/>
        </p:nvSpPr>
        <p:spPr bwMode="auto">
          <a:xfrm>
            <a:off x="5264150" y="4349750"/>
            <a:ext cx="952500" cy="4381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398" name="Arc 6"/>
          <p:cNvSpPr>
            <a:spLocks/>
          </p:cNvSpPr>
          <p:nvPr/>
        </p:nvSpPr>
        <p:spPr bwMode="auto">
          <a:xfrm rot="16270838">
            <a:off x="3033713" y="2655887"/>
            <a:ext cx="552450" cy="3946525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28658"/>
              <a:gd name="T2" fmla="*/ 18026 w 21600"/>
              <a:gd name="T3" fmla="*/ 28658 h 28658"/>
              <a:gd name="T4" fmla="*/ 0 w 21600"/>
              <a:gd name="T5" fmla="*/ 16757 h 28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8658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</a:path>
              <a:path w="21600" h="28658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399" name="Arc 7"/>
          <p:cNvSpPr>
            <a:spLocks/>
          </p:cNvSpPr>
          <p:nvPr/>
        </p:nvSpPr>
        <p:spPr bwMode="auto">
          <a:xfrm rot="21602677">
            <a:off x="5640388" y="2876550"/>
            <a:ext cx="649287" cy="1538288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33073"/>
              <a:gd name="T2" fmla="*/ 14154 w 21600"/>
              <a:gd name="T3" fmla="*/ 33073 h 33073"/>
              <a:gd name="T4" fmla="*/ 0 w 21600"/>
              <a:gd name="T5" fmla="*/ 16757 h 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3073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</a:path>
              <a:path w="21600" h="33073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7400" name="Rectangle 8"/>
          <p:cNvSpPr>
            <a:spLocks noChangeArrowheads="1"/>
          </p:cNvSpPr>
          <p:nvPr/>
        </p:nvSpPr>
        <p:spPr bwMode="auto">
          <a:xfrm>
            <a:off x="1354138" y="1104900"/>
            <a:ext cx="5734050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For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 = 10 - 1 = 9 d.f. and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.10</a:t>
            </a:r>
          </a:p>
        </p:txBody>
      </p:sp>
      <p:sp>
        <p:nvSpPr>
          <p:cNvPr id="187401" name="AutoShape 9"/>
          <p:cNvSpPr>
            <a:spLocks noChangeArrowheads="1"/>
          </p:cNvSpPr>
          <p:nvPr/>
        </p:nvSpPr>
        <p:spPr bwMode="auto">
          <a:xfrm rot="5400000">
            <a:off x="771525" y="1860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2" name="Rectangle 10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grpSp>
        <p:nvGrpSpPr>
          <p:cNvPr id="187476" name="Group 84"/>
          <p:cNvGrpSpPr>
            <a:grpSpLocks/>
          </p:cNvGrpSpPr>
          <p:nvPr/>
        </p:nvGrpSpPr>
        <p:grpSpPr bwMode="auto">
          <a:xfrm>
            <a:off x="2082800" y="5467350"/>
            <a:ext cx="2286000" cy="647700"/>
            <a:chOff x="1320" y="3564"/>
            <a:chExt cx="1440" cy="408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87477" name="AutoShape 85"/>
            <p:cNvSpPr>
              <a:spLocks noChangeArrowheads="1"/>
            </p:cNvSpPr>
            <p:nvPr/>
          </p:nvSpPr>
          <p:spPr bwMode="auto">
            <a:xfrm>
              <a:off x="1320" y="3564"/>
              <a:ext cx="1440" cy="408"/>
            </a:xfrm>
            <a:prstGeom prst="wedgeRoundRectCallout">
              <a:avLst>
                <a:gd name="adj1" fmla="val 93472"/>
                <a:gd name="adj2" fmla="val -180639"/>
                <a:gd name="adj3" fmla="val 16667"/>
              </a:avLst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46275"/>
                    <a:invGamma/>
                  </a:schemeClr>
                </a:gs>
              </a:gsLst>
              <a:path path="rect">
                <a:fillToRect l="50000" t="50000" r="50000" b="50000"/>
              </a:path>
            </a:gradFill>
            <a:ln w="190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anchor="ctr"/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</a:rPr>
                <a:t>Our         value     </a:t>
              </a:r>
            </a:p>
          </p:txBody>
        </p:sp>
        <p:graphicFrame>
          <p:nvGraphicFramePr>
            <p:cNvPr id="187478" name="Object 86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785" y="3600"/>
            <a:ext cx="399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57" name="Equation" r:id="rId5" imgW="241200" imgH="215640" progId="Equation.DSMT4">
                    <p:embed/>
                  </p:oleObj>
                </mc:Choice>
                <mc:Fallback>
                  <p:oleObj name="Equation" r:id="rId5" imgW="241200" imgH="215640" progId="Equation.DSMT4">
                    <p:embed/>
                    <p:pic>
                      <p:nvPicPr>
                        <p:cNvPr id="187478" name="Object 86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85" y="3600"/>
                          <a:ext cx="399" cy="32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8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8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18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8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2" dur="500"/>
                                        <p:tgtEl>
                                          <p:spTgt spid="18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8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 animBg="1" autoUpdateAnimBg="0"/>
      <p:bldP spid="187395" grpId="0" animBg="1"/>
      <p:bldP spid="187396" grpId="0" animBg="1"/>
      <p:bldP spid="187397" grpId="0" animBg="1"/>
      <p:bldP spid="187398" grpId="0" animBg="1"/>
      <p:bldP spid="187399" grpId="0" animBg="1"/>
      <p:bldP spid="18740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/>
          </p:cNvSpPr>
          <p:nvPr/>
        </p:nvSpPr>
        <p:spPr bwMode="auto">
          <a:xfrm>
            <a:off x="1162050" y="1619250"/>
            <a:ext cx="6800850" cy="4400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2451" name="Group 115"/>
          <p:cNvGrpSpPr>
            <a:grpSpLocks/>
          </p:cNvGrpSpPr>
          <p:nvPr/>
        </p:nvGrpSpPr>
        <p:grpSpPr bwMode="auto">
          <a:xfrm>
            <a:off x="1831975" y="2168525"/>
            <a:ext cx="4924425" cy="2651125"/>
            <a:chOff x="1154" y="1414"/>
            <a:chExt cx="3102" cy="1670"/>
          </a:xfrm>
        </p:grpSpPr>
        <p:sp>
          <p:nvSpPr>
            <p:cNvPr id="142340" name="Freeform 4"/>
            <p:cNvSpPr>
              <a:spLocks/>
            </p:cNvSpPr>
            <p:nvPr/>
          </p:nvSpPr>
          <p:spPr bwMode="auto">
            <a:xfrm>
              <a:off x="3374" y="2764"/>
              <a:ext cx="882" cy="31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4"/>
                </a:cxn>
                <a:cxn ang="0">
                  <a:pos x="882" y="318"/>
                </a:cxn>
                <a:cxn ang="0">
                  <a:pos x="880" y="282"/>
                </a:cxn>
                <a:cxn ang="0">
                  <a:pos x="832" y="278"/>
                </a:cxn>
                <a:cxn ang="0">
                  <a:pos x="788" y="274"/>
                </a:cxn>
                <a:cxn ang="0">
                  <a:pos x="752" y="264"/>
                </a:cxn>
                <a:cxn ang="0">
                  <a:pos x="712" y="260"/>
                </a:cxn>
                <a:cxn ang="0">
                  <a:pos x="677" y="258"/>
                </a:cxn>
                <a:cxn ang="0">
                  <a:pos x="640" y="252"/>
                </a:cxn>
                <a:cxn ang="0">
                  <a:pos x="606" y="242"/>
                </a:cxn>
                <a:cxn ang="0">
                  <a:pos x="566" y="236"/>
                </a:cxn>
                <a:cxn ang="0">
                  <a:pos x="532" y="230"/>
                </a:cxn>
                <a:cxn ang="0">
                  <a:pos x="498" y="224"/>
                </a:cxn>
                <a:cxn ang="0">
                  <a:pos x="468" y="216"/>
                </a:cxn>
                <a:cxn ang="0">
                  <a:pos x="433" y="210"/>
                </a:cxn>
                <a:cxn ang="0">
                  <a:pos x="397" y="201"/>
                </a:cxn>
                <a:cxn ang="0">
                  <a:pos x="364" y="191"/>
                </a:cxn>
                <a:cxn ang="0">
                  <a:pos x="328" y="182"/>
                </a:cxn>
                <a:cxn ang="0">
                  <a:pos x="298" y="169"/>
                </a:cxn>
                <a:cxn ang="0">
                  <a:pos x="270" y="160"/>
                </a:cxn>
                <a:cxn ang="0">
                  <a:pos x="235" y="146"/>
                </a:cxn>
                <a:cxn ang="0">
                  <a:pos x="184" y="122"/>
                </a:cxn>
                <a:cxn ang="0">
                  <a:pos x="150" y="106"/>
                </a:cxn>
                <a:cxn ang="0">
                  <a:pos x="120" y="88"/>
                </a:cxn>
                <a:cxn ang="0">
                  <a:pos x="94" y="68"/>
                </a:cxn>
                <a:cxn ang="0">
                  <a:pos x="56" y="44"/>
                </a:cxn>
                <a:cxn ang="0">
                  <a:pos x="36" y="28"/>
                </a:cxn>
                <a:cxn ang="0">
                  <a:pos x="18" y="12"/>
                </a:cxn>
              </a:cxnLst>
              <a:rect l="0" t="0" r="r" b="b"/>
              <a:pathLst>
                <a:path w="882" h="318">
                  <a:moveTo>
                    <a:pt x="0" y="0"/>
                  </a:moveTo>
                  <a:lnTo>
                    <a:pt x="0" y="314"/>
                  </a:lnTo>
                  <a:lnTo>
                    <a:pt x="882" y="318"/>
                  </a:lnTo>
                  <a:lnTo>
                    <a:pt x="880" y="282"/>
                  </a:lnTo>
                  <a:lnTo>
                    <a:pt x="832" y="278"/>
                  </a:lnTo>
                  <a:lnTo>
                    <a:pt x="788" y="274"/>
                  </a:lnTo>
                  <a:lnTo>
                    <a:pt x="752" y="264"/>
                  </a:lnTo>
                  <a:lnTo>
                    <a:pt x="712" y="260"/>
                  </a:lnTo>
                  <a:lnTo>
                    <a:pt x="677" y="258"/>
                  </a:lnTo>
                  <a:lnTo>
                    <a:pt x="640" y="252"/>
                  </a:lnTo>
                  <a:lnTo>
                    <a:pt x="606" y="242"/>
                  </a:lnTo>
                  <a:lnTo>
                    <a:pt x="566" y="236"/>
                  </a:lnTo>
                  <a:lnTo>
                    <a:pt x="532" y="230"/>
                  </a:lnTo>
                  <a:lnTo>
                    <a:pt x="498" y="224"/>
                  </a:lnTo>
                  <a:lnTo>
                    <a:pt x="468" y="216"/>
                  </a:lnTo>
                  <a:lnTo>
                    <a:pt x="433" y="210"/>
                  </a:lnTo>
                  <a:lnTo>
                    <a:pt x="397" y="201"/>
                  </a:lnTo>
                  <a:lnTo>
                    <a:pt x="364" y="191"/>
                  </a:lnTo>
                  <a:lnTo>
                    <a:pt x="328" y="182"/>
                  </a:lnTo>
                  <a:lnTo>
                    <a:pt x="298" y="169"/>
                  </a:lnTo>
                  <a:lnTo>
                    <a:pt x="270" y="160"/>
                  </a:lnTo>
                  <a:lnTo>
                    <a:pt x="235" y="146"/>
                  </a:lnTo>
                  <a:lnTo>
                    <a:pt x="184" y="122"/>
                  </a:lnTo>
                  <a:lnTo>
                    <a:pt x="150" y="106"/>
                  </a:lnTo>
                  <a:lnTo>
                    <a:pt x="120" y="88"/>
                  </a:lnTo>
                  <a:lnTo>
                    <a:pt x="94" y="68"/>
                  </a:lnTo>
                  <a:lnTo>
                    <a:pt x="56" y="44"/>
                  </a:lnTo>
                  <a:lnTo>
                    <a:pt x="36" y="28"/>
                  </a:lnTo>
                  <a:lnTo>
                    <a:pt x="18" y="12"/>
                  </a:lnTo>
                </a:path>
              </a:pathLst>
            </a:custGeom>
            <a:solidFill>
              <a:srgbClr val="002D44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2341" name="Freeform 5"/>
            <p:cNvSpPr>
              <a:spLocks/>
            </p:cNvSpPr>
            <p:nvPr/>
          </p:nvSpPr>
          <p:spPr bwMode="auto">
            <a:xfrm>
              <a:off x="1438" y="1414"/>
              <a:ext cx="1942" cy="1670"/>
            </a:xfrm>
            <a:custGeom>
              <a:avLst/>
              <a:gdLst/>
              <a:ahLst/>
              <a:cxnLst>
                <a:cxn ang="0">
                  <a:pos x="8" y="1670"/>
                </a:cxn>
                <a:cxn ang="0">
                  <a:pos x="1942" y="1356"/>
                </a:cxn>
                <a:cxn ang="0">
                  <a:pos x="1894" y="1322"/>
                </a:cxn>
                <a:cxn ang="0">
                  <a:pos x="1820" y="1256"/>
                </a:cxn>
                <a:cxn ang="0">
                  <a:pos x="1748" y="1184"/>
                </a:cxn>
                <a:cxn ang="0">
                  <a:pos x="1697" y="1136"/>
                </a:cxn>
                <a:cxn ang="0">
                  <a:pos x="1643" y="1079"/>
                </a:cxn>
                <a:cxn ang="0">
                  <a:pos x="1583" y="1013"/>
                </a:cxn>
                <a:cxn ang="0">
                  <a:pos x="1535" y="953"/>
                </a:cxn>
                <a:cxn ang="0">
                  <a:pos x="1487" y="896"/>
                </a:cxn>
                <a:cxn ang="0">
                  <a:pos x="1436" y="833"/>
                </a:cxn>
                <a:cxn ang="0">
                  <a:pos x="1391" y="782"/>
                </a:cxn>
                <a:cxn ang="0">
                  <a:pos x="1346" y="722"/>
                </a:cxn>
                <a:cxn ang="0">
                  <a:pos x="1306" y="662"/>
                </a:cxn>
                <a:cxn ang="0">
                  <a:pos x="1244" y="569"/>
                </a:cxn>
                <a:cxn ang="0">
                  <a:pos x="1199" y="497"/>
                </a:cxn>
                <a:cxn ang="0">
                  <a:pos x="1157" y="434"/>
                </a:cxn>
                <a:cxn ang="0">
                  <a:pos x="1115" y="365"/>
                </a:cxn>
                <a:cxn ang="0">
                  <a:pos x="1067" y="305"/>
                </a:cxn>
                <a:cxn ang="0">
                  <a:pos x="1022" y="248"/>
                </a:cxn>
                <a:cxn ang="0">
                  <a:pos x="982" y="194"/>
                </a:cxn>
                <a:cxn ang="0">
                  <a:pos x="917" y="122"/>
                </a:cxn>
                <a:cxn ang="0">
                  <a:pos x="860" y="71"/>
                </a:cxn>
                <a:cxn ang="0">
                  <a:pos x="798" y="18"/>
                </a:cxn>
                <a:cxn ang="0">
                  <a:pos x="700" y="0"/>
                </a:cxn>
                <a:cxn ang="0">
                  <a:pos x="648" y="44"/>
                </a:cxn>
                <a:cxn ang="0">
                  <a:pos x="586" y="110"/>
                </a:cxn>
                <a:cxn ang="0">
                  <a:pos x="530" y="184"/>
                </a:cxn>
                <a:cxn ang="0">
                  <a:pos x="484" y="262"/>
                </a:cxn>
                <a:cxn ang="0">
                  <a:pos x="450" y="320"/>
                </a:cxn>
                <a:cxn ang="0">
                  <a:pos x="420" y="378"/>
                </a:cxn>
                <a:cxn ang="0">
                  <a:pos x="382" y="450"/>
                </a:cxn>
                <a:cxn ang="0">
                  <a:pos x="348" y="522"/>
                </a:cxn>
                <a:cxn ang="0">
                  <a:pos x="312" y="606"/>
                </a:cxn>
                <a:cxn ang="0">
                  <a:pos x="276" y="688"/>
                </a:cxn>
                <a:cxn ang="0">
                  <a:pos x="248" y="762"/>
                </a:cxn>
                <a:cxn ang="0">
                  <a:pos x="224" y="830"/>
                </a:cxn>
                <a:cxn ang="0">
                  <a:pos x="188" y="898"/>
                </a:cxn>
                <a:cxn ang="0">
                  <a:pos x="154" y="968"/>
                </a:cxn>
                <a:cxn ang="0">
                  <a:pos x="118" y="1036"/>
                </a:cxn>
                <a:cxn ang="0">
                  <a:pos x="90" y="1094"/>
                </a:cxn>
                <a:cxn ang="0">
                  <a:pos x="44" y="1172"/>
                </a:cxn>
              </a:cxnLst>
              <a:rect l="0" t="0" r="r" b="b"/>
              <a:pathLst>
                <a:path w="1942" h="1670">
                  <a:moveTo>
                    <a:pt x="0" y="1248"/>
                  </a:moveTo>
                  <a:lnTo>
                    <a:pt x="8" y="1670"/>
                  </a:lnTo>
                  <a:lnTo>
                    <a:pt x="1938" y="1670"/>
                  </a:lnTo>
                  <a:lnTo>
                    <a:pt x="1942" y="1356"/>
                  </a:lnTo>
                  <a:lnTo>
                    <a:pt x="1928" y="1346"/>
                  </a:lnTo>
                  <a:lnTo>
                    <a:pt x="1894" y="1322"/>
                  </a:lnTo>
                  <a:lnTo>
                    <a:pt x="1862" y="1298"/>
                  </a:lnTo>
                  <a:lnTo>
                    <a:pt x="1820" y="1256"/>
                  </a:lnTo>
                  <a:lnTo>
                    <a:pt x="1784" y="1220"/>
                  </a:lnTo>
                  <a:lnTo>
                    <a:pt x="1748" y="1184"/>
                  </a:lnTo>
                  <a:lnTo>
                    <a:pt x="1721" y="1163"/>
                  </a:lnTo>
                  <a:lnTo>
                    <a:pt x="1697" y="1136"/>
                  </a:lnTo>
                  <a:lnTo>
                    <a:pt x="1670" y="1109"/>
                  </a:lnTo>
                  <a:lnTo>
                    <a:pt x="1643" y="1079"/>
                  </a:lnTo>
                  <a:lnTo>
                    <a:pt x="1610" y="1049"/>
                  </a:lnTo>
                  <a:lnTo>
                    <a:pt x="1583" y="1013"/>
                  </a:lnTo>
                  <a:lnTo>
                    <a:pt x="1553" y="977"/>
                  </a:lnTo>
                  <a:lnTo>
                    <a:pt x="1535" y="953"/>
                  </a:lnTo>
                  <a:lnTo>
                    <a:pt x="1511" y="926"/>
                  </a:lnTo>
                  <a:lnTo>
                    <a:pt x="1487" y="896"/>
                  </a:lnTo>
                  <a:lnTo>
                    <a:pt x="1460" y="866"/>
                  </a:lnTo>
                  <a:lnTo>
                    <a:pt x="1436" y="833"/>
                  </a:lnTo>
                  <a:lnTo>
                    <a:pt x="1415" y="806"/>
                  </a:lnTo>
                  <a:lnTo>
                    <a:pt x="1391" y="782"/>
                  </a:lnTo>
                  <a:lnTo>
                    <a:pt x="1370" y="749"/>
                  </a:lnTo>
                  <a:lnTo>
                    <a:pt x="1346" y="722"/>
                  </a:lnTo>
                  <a:lnTo>
                    <a:pt x="1322" y="686"/>
                  </a:lnTo>
                  <a:lnTo>
                    <a:pt x="1306" y="662"/>
                  </a:lnTo>
                  <a:lnTo>
                    <a:pt x="1277" y="620"/>
                  </a:lnTo>
                  <a:lnTo>
                    <a:pt x="1244" y="569"/>
                  </a:lnTo>
                  <a:lnTo>
                    <a:pt x="1220" y="530"/>
                  </a:lnTo>
                  <a:lnTo>
                    <a:pt x="1199" y="497"/>
                  </a:lnTo>
                  <a:lnTo>
                    <a:pt x="1181" y="467"/>
                  </a:lnTo>
                  <a:lnTo>
                    <a:pt x="1157" y="434"/>
                  </a:lnTo>
                  <a:lnTo>
                    <a:pt x="1139" y="404"/>
                  </a:lnTo>
                  <a:lnTo>
                    <a:pt x="1115" y="365"/>
                  </a:lnTo>
                  <a:lnTo>
                    <a:pt x="1091" y="335"/>
                  </a:lnTo>
                  <a:lnTo>
                    <a:pt x="1067" y="305"/>
                  </a:lnTo>
                  <a:lnTo>
                    <a:pt x="1046" y="272"/>
                  </a:lnTo>
                  <a:lnTo>
                    <a:pt x="1022" y="248"/>
                  </a:lnTo>
                  <a:lnTo>
                    <a:pt x="1004" y="218"/>
                  </a:lnTo>
                  <a:lnTo>
                    <a:pt x="982" y="194"/>
                  </a:lnTo>
                  <a:lnTo>
                    <a:pt x="944" y="155"/>
                  </a:lnTo>
                  <a:lnTo>
                    <a:pt x="917" y="122"/>
                  </a:lnTo>
                  <a:lnTo>
                    <a:pt x="890" y="98"/>
                  </a:lnTo>
                  <a:lnTo>
                    <a:pt x="860" y="71"/>
                  </a:lnTo>
                  <a:lnTo>
                    <a:pt x="830" y="44"/>
                  </a:lnTo>
                  <a:lnTo>
                    <a:pt x="798" y="18"/>
                  </a:lnTo>
                  <a:lnTo>
                    <a:pt x="752" y="2"/>
                  </a:lnTo>
                  <a:lnTo>
                    <a:pt x="700" y="0"/>
                  </a:lnTo>
                  <a:lnTo>
                    <a:pt x="676" y="20"/>
                  </a:lnTo>
                  <a:lnTo>
                    <a:pt x="648" y="44"/>
                  </a:lnTo>
                  <a:lnTo>
                    <a:pt x="622" y="66"/>
                  </a:lnTo>
                  <a:lnTo>
                    <a:pt x="586" y="110"/>
                  </a:lnTo>
                  <a:lnTo>
                    <a:pt x="554" y="152"/>
                  </a:lnTo>
                  <a:lnTo>
                    <a:pt x="530" y="184"/>
                  </a:lnTo>
                  <a:lnTo>
                    <a:pt x="504" y="228"/>
                  </a:lnTo>
                  <a:lnTo>
                    <a:pt x="484" y="262"/>
                  </a:lnTo>
                  <a:lnTo>
                    <a:pt x="464" y="294"/>
                  </a:lnTo>
                  <a:lnTo>
                    <a:pt x="450" y="320"/>
                  </a:lnTo>
                  <a:lnTo>
                    <a:pt x="440" y="342"/>
                  </a:lnTo>
                  <a:lnTo>
                    <a:pt x="420" y="378"/>
                  </a:lnTo>
                  <a:lnTo>
                    <a:pt x="400" y="412"/>
                  </a:lnTo>
                  <a:lnTo>
                    <a:pt x="382" y="450"/>
                  </a:lnTo>
                  <a:lnTo>
                    <a:pt x="366" y="486"/>
                  </a:lnTo>
                  <a:lnTo>
                    <a:pt x="348" y="522"/>
                  </a:lnTo>
                  <a:lnTo>
                    <a:pt x="326" y="570"/>
                  </a:lnTo>
                  <a:lnTo>
                    <a:pt x="312" y="606"/>
                  </a:lnTo>
                  <a:lnTo>
                    <a:pt x="294" y="644"/>
                  </a:lnTo>
                  <a:lnTo>
                    <a:pt x="276" y="688"/>
                  </a:lnTo>
                  <a:lnTo>
                    <a:pt x="264" y="722"/>
                  </a:lnTo>
                  <a:lnTo>
                    <a:pt x="248" y="762"/>
                  </a:lnTo>
                  <a:lnTo>
                    <a:pt x="236" y="796"/>
                  </a:lnTo>
                  <a:lnTo>
                    <a:pt x="224" y="830"/>
                  </a:lnTo>
                  <a:lnTo>
                    <a:pt x="208" y="870"/>
                  </a:lnTo>
                  <a:lnTo>
                    <a:pt x="188" y="898"/>
                  </a:lnTo>
                  <a:lnTo>
                    <a:pt x="174" y="928"/>
                  </a:lnTo>
                  <a:lnTo>
                    <a:pt x="154" y="968"/>
                  </a:lnTo>
                  <a:lnTo>
                    <a:pt x="136" y="1002"/>
                  </a:lnTo>
                  <a:lnTo>
                    <a:pt x="118" y="1036"/>
                  </a:lnTo>
                  <a:lnTo>
                    <a:pt x="102" y="1068"/>
                  </a:lnTo>
                  <a:lnTo>
                    <a:pt x="90" y="1094"/>
                  </a:lnTo>
                  <a:lnTo>
                    <a:pt x="64" y="1138"/>
                  </a:lnTo>
                  <a:lnTo>
                    <a:pt x="44" y="1172"/>
                  </a:lnTo>
                  <a:lnTo>
                    <a:pt x="18" y="1216"/>
                  </a:lnTo>
                </a:path>
              </a:pathLst>
            </a:cu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2343" name="Freeform 7"/>
            <p:cNvSpPr>
              <a:spLocks/>
            </p:cNvSpPr>
            <p:nvPr/>
          </p:nvSpPr>
          <p:spPr bwMode="auto">
            <a:xfrm>
              <a:off x="1154" y="2636"/>
              <a:ext cx="298" cy="442"/>
            </a:xfrm>
            <a:custGeom>
              <a:avLst/>
              <a:gdLst/>
              <a:ahLst/>
              <a:cxnLst>
                <a:cxn ang="0">
                  <a:pos x="298" y="0"/>
                </a:cxn>
                <a:cxn ang="0">
                  <a:pos x="298" y="442"/>
                </a:cxn>
                <a:cxn ang="0">
                  <a:pos x="0" y="442"/>
                </a:cxn>
                <a:cxn ang="0">
                  <a:pos x="24" y="424"/>
                </a:cxn>
                <a:cxn ang="0">
                  <a:pos x="38" y="408"/>
                </a:cxn>
                <a:cxn ang="0">
                  <a:pos x="62" y="376"/>
                </a:cxn>
                <a:cxn ang="0">
                  <a:pos x="77" y="348"/>
                </a:cxn>
                <a:cxn ang="0">
                  <a:pos x="103" y="316"/>
                </a:cxn>
                <a:cxn ang="0">
                  <a:pos x="124" y="286"/>
                </a:cxn>
                <a:cxn ang="0">
                  <a:pos x="154" y="248"/>
                </a:cxn>
                <a:cxn ang="0">
                  <a:pos x="177" y="212"/>
                </a:cxn>
                <a:cxn ang="0">
                  <a:pos x="194" y="176"/>
                </a:cxn>
                <a:cxn ang="0">
                  <a:pos x="210" y="146"/>
                </a:cxn>
                <a:cxn ang="0">
                  <a:pos x="230" y="118"/>
                </a:cxn>
                <a:cxn ang="0">
                  <a:pos x="246" y="96"/>
                </a:cxn>
                <a:cxn ang="0">
                  <a:pos x="256" y="70"/>
                </a:cxn>
                <a:cxn ang="0">
                  <a:pos x="266" y="54"/>
                </a:cxn>
                <a:cxn ang="0">
                  <a:pos x="278" y="36"/>
                </a:cxn>
              </a:cxnLst>
              <a:rect l="0" t="0" r="r" b="b"/>
              <a:pathLst>
                <a:path w="298" h="442">
                  <a:moveTo>
                    <a:pt x="298" y="0"/>
                  </a:moveTo>
                  <a:lnTo>
                    <a:pt x="298" y="442"/>
                  </a:lnTo>
                  <a:lnTo>
                    <a:pt x="0" y="442"/>
                  </a:lnTo>
                  <a:lnTo>
                    <a:pt x="24" y="424"/>
                  </a:lnTo>
                  <a:lnTo>
                    <a:pt x="38" y="408"/>
                  </a:lnTo>
                  <a:lnTo>
                    <a:pt x="62" y="376"/>
                  </a:lnTo>
                  <a:lnTo>
                    <a:pt x="77" y="348"/>
                  </a:lnTo>
                  <a:lnTo>
                    <a:pt x="103" y="316"/>
                  </a:lnTo>
                  <a:lnTo>
                    <a:pt x="124" y="286"/>
                  </a:lnTo>
                  <a:lnTo>
                    <a:pt x="154" y="248"/>
                  </a:lnTo>
                  <a:lnTo>
                    <a:pt x="177" y="212"/>
                  </a:lnTo>
                  <a:lnTo>
                    <a:pt x="194" y="176"/>
                  </a:lnTo>
                  <a:lnTo>
                    <a:pt x="210" y="146"/>
                  </a:lnTo>
                  <a:lnTo>
                    <a:pt x="230" y="118"/>
                  </a:lnTo>
                  <a:lnTo>
                    <a:pt x="246" y="96"/>
                  </a:lnTo>
                  <a:lnTo>
                    <a:pt x="256" y="70"/>
                  </a:lnTo>
                  <a:lnTo>
                    <a:pt x="266" y="54"/>
                  </a:lnTo>
                  <a:lnTo>
                    <a:pt x="278" y="36"/>
                  </a:lnTo>
                </a:path>
              </a:pathLst>
            </a:custGeom>
            <a:solidFill>
              <a:srgbClr val="002D44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2351" name="Line 15"/>
          <p:cNvSpPr>
            <a:spLocks noChangeShapeType="1"/>
          </p:cNvSpPr>
          <p:nvPr/>
        </p:nvSpPr>
        <p:spPr bwMode="auto">
          <a:xfrm flipV="1">
            <a:off x="1819275" y="192405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2" name="Rectangle 16"/>
          <p:cNvSpPr>
            <a:spLocks noChangeArrowheads="1"/>
          </p:cNvSpPr>
          <p:nvPr/>
        </p:nvSpPr>
        <p:spPr bwMode="auto">
          <a:xfrm>
            <a:off x="7072313" y="4514850"/>
            <a:ext cx="4492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Symbol" pitchFamily="18" charset="2"/>
              </a:rPr>
              <a:t></a:t>
            </a:r>
            <a:r>
              <a:rPr lang="en-US" sz="2400" baseline="30000">
                <a:effectLst/>
                <a:latin typeface="Book Antiqua" pitchFamily="18" charset="0"/>
              </a:rPr>
              <a:t>2</a:t>
            </a:r>
          </a:p>
        </p:txBody>
      </p:sp>
      <p:sp>
        <p:nvSpPr>
          <p:cNvPr id="142353" name="Rectangle 17"/>
          <p:cNvSpPr>
            <a:spLocks noChangeArrowheads="1"/>
          </p:cNvSpPr>
          <p:nvPr/>
        </p:nvSpPr>
        <p:spPr bwMode="auto">
          <a:xfrm>
            <a:off x="1585913" y="4895850"/>
            <a:ext cx="333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0</a:t>
            </a:r>
          </a:p>
        </p:txBody>
      </p:sp>
      <p:sp>
        <p:nvSpPr>
          <p:cNvPr id="142358" name="AutoShape 22"/>
          <p:cNvSpPr>
            <a:spLocks noChangeArrowheads="1"/>
          </p:cNvSpPr>
          <p:nvPr/>
        </p:nvSpPr>
        <p:spPr bwMode="auto">
          <a:xfrm rot="5400000">
            <a:off x="809625" y="3556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4824413" y="4876800"/>
            <a:ext cx="1019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14.684</a:t>
            </a: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5087938" y="3040063"/>
            <a:ext cx="2124075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in Upper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Tail = .10</a:t>
            </a:r>
          </a:p>
        </p:txBody>
      </p:sp>
      <p:sp>
        <p:nvSpPr>
          <p:cNvPr id="142364" name="Rectangle 28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sp>
        <p:nvSpPr>
          <p:cNvPr id="142438" name="Rectangle 102"/>
          <p:cNvSpPr>
            <a:spLocks noChangeArrowheads="1"/>
          </p:cNvSpPr>
          <p:nvPr/>
        </p:nvSpPr>
        <p:spPr bwMode="auto">
          <a:xfrm>
            <a:off x="687388" y="1117600"/>
            <a:ext cx="77724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Region</a:t>
            </a:r>
          </a:p>
        </p:txBody>
      </p:sp>
      <p:sp>
        <p:nvSpPr>
          <p:cNvPr id="142439" name="Line 103"/>
          <p:cNvSpPr>
            <a:spLocks noChangeShapeType="1"/>
          </p:cNvSpPr>
          <p:nvPr/>
        </p:nvSpPr>
        <p:spPr bwMode="auto">
          <a:xfrm>
            <a:off x="5892800" y="3900488"/>
            <a:ext cx="0" cy="590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2440" name="Object 104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6063378"/>
              </p:ext>
            </p:extLst>
          </p:nvPr>
        </p:nvGraphicFramePr>
        <p:xfrm>
          <a:off x="4406900" y="1941513"/>
          <a:ext cx="3054350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" name="Equation" r:id="rId4" imgW="1193760" imgH="380880" progId="Equation.DSMT4">
                  <p:embed/>
                </p:oleObj>
              </mc:Choice>
              <mc:Fallback>
                <p:oleObj name="Equation" r:id="rId4" imgW="1193760" imgH="380880" progId="Equation.DSMT4">
                  <p:embed/>
                  <p:pic>
                    <p:nvPicPr>
                      <p:cNvPr id="142440" name="Object 10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1941513"/>
                        <a:ext cx="3054350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441" name="Line 105"/>
          <p:cNvSpPr>
            <a:spLocks noChangeShapeType="1"/>
          </p:cNvSpPr>
          <p:nvPr/>
        </p:nvSpPr>
        <p:spPr bwMode="auto">
          <a:xfrm>
            <a:off x="5372100" y="5391150"/>
            <a:ext cx="0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2442" name="Line 106"/>
          <p:cNvSpPr>
            <a:spLocks noChangeShapeType="1"/>
          </p:cNvSpPr>
          <p:nvPr/>
        </p:nvSpPr>
        <p:spPr bwMode="auto">
          <a:xfrm>
            <a:off x="5416550" y="5600700"/>
            <a:ext cx="723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2443" name="Rectangle 107"/>
          <p:cNvSpPr>
            <a:spLocks noChangeArrowheads="1"/>
          </p:cNvSpPr>
          <p:nvPr/>
        </p:nvSpPr>
        <p:spPr bwMode="auto">
          <a:xfrm>
            <a:off x="6183313" y="5372100"/>
            <a:ext cx="13970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</a:p>
        </p:txBody>
      </p:sp>
      <p:sp>
        <p:nvSpPr>
          <p:cNvPr id="142448" name="Freeform 112"/>
          <p:cNvSpPr>
            <a:spLocks/>
          </p:cNvSpPr>
          <p:nvPr/>
        </p:nvSpPr>
        <p:spPr bwMode="auto">
          <a:xfrm>
            <a:off x="5362575" y="4318000"/>
            <a:ext cx="1387475" cy="495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" y="312"/>
              </a:cxn>
              <a:cxn ang="0">
                <a:pos x="874" y="312"/>
              </a:cxn>
              <a:cxn ang="0">
                <a:pos x="874" y="278"/>
              </a:cxn>
              <a:cxn ang="0">
                <a:pos x="824" y="274"/>
              </a:cxn>
              <a:cxn ang="0">
                <a:pos x="788" y="266"/>
              </a:cxn>
              <a:cxn ang="0">
                <a:pos x="752" y="260"/>
              </a:cxn>
              <a:cxn ang="0">
                <a:pos x="710" y="256"/>
              </a:cxn>
              <a:cxn ang="0">
                <a:pos x="676" y="252"/>
              </a:cxn>
              <a:cxn ang="0">
                <a:pos x="640" y="248"/>
              </a:cxn>
              <a:cxn ang="0">
                <a:pos x="590" y="236"/>
              </a:cxn>
              <a:cxn ang="0">
                <a:pos x="564" y="234"/>
              </a:cxn>
              <a:cxn ang="0">
                <a:pos x="526" y="226"/>
              </a:cxn>
              <a:cxn ang="0">
                <a:pos x="494" y="218"/>
              </a:cxn>
              <a:cxn ang="0">
                <a:pos x="462" y="210"/>
              </a:cxn>
              <a:cxn ang="0">
                <a:pos x="424" y="202"/>
              </a:cxn>
              <a:cxn ang="0">
                <a:pos x="388" y="192"/>
              </a:cxn>
              <a:cxn ang="0">
                <a:pos x="350" y="184"/>
              </a:cxn>
              <a:cxn ang="0">
                <a:pos x="316" y="174"/>
              </a:cxn>
              <a:cxn ang="0">
                <a:pos x="284" y="164"/>
              </a:cxn>
              <a:cxn ang="0">
                <a:pos x="252" y="152"/>
              </a:cxn>
              <a:cxn ang="0">
                <a:pos x="220" y="138"/>
              </a:cxn>
              <a:cxn ang="0">
                <a:pos x="182" y="122"/>
              </a:cxn>
              <a:cxn ang="0">
                <a:pos x="144" y="102"/>
              </a:cxn>
              <a:cxn ang="0">
                <a:pos x="104" y="80"/>
              </a:cxn>
              <a:cxn ang="0">
                <a:pos x="68" y="54"/>
              </a:cxn>
              <a:cxn ang="0">
                <a:pos x="40" y="32"/>
              </a:cxn>
              <a:cxn ang="0">
                <a:pos x="2" y="8"/>
              </a:cxn>
              <a:cxn ang="0">
                <a:pos x="2" y="2"/>
              </a:cxn>
            </a:cxnLst>
            <a:rect l="0" t="0" r="r" b="b"/>
            <a:pathLst>
              <a:path w="874" h="312">
                <a:moveTo>
                  <a:pt x="0" y="0"/>
                </a:moveTo>
                <a:lnTo>
                  <a:pt x="2" y="312"/>
                </a:lnTo>
                <a:lnTo>
                  <a:pt x="874" y="312"/>
                </a:lnTo>
                <a:lnTo>
                  <a:pt x="874" y="278"/>
                </a:lnTo>
                <a:lnTo>
                  <a:pt x="824" y="274"/>
                </a:lnTo>
                <a:lnTo>
                  <a:pt x="788" y="266"/>
                </a:lnTo>
                <a:lnTo>
                  <a:pt x="752" y="260"/>
                </a:lnTo>
                <a:lnTo>
                  <a:pt x="710" y="256"/>
                </a:lnTo>
                <a:lnTo>
                  <a:pt x="676" y="252"/>
                </a:lnTo>
                <a:lnTo>
                  <a:pt x="640" y="248"/>
                </a:lnTo>
                <a:lnTo>
                  <a:pt x="590" y="236"/>
                </a:lnTo>
                <a:lnTo>
                  <a:pt x="564" y="234"/>
                </a:lnTo>
                <a:lnTo>
                  <a:pt x="526" y="226"/>
                </a:lnTo>
                <a:lnTo>
                  <a:pt x="494" y="218"/>
                </a:lnTo>
                <a:lnTo>
                  <a:pt x="462" y="210"/>
                </a:lnTo>
                <a:lnTo>
                  <a:pt x="424" y="202"/>
                </a:lnTo>
                <a:lnTo>
                  <a:pt x="388" y="192"/>
                </a:lnTo>
                <a:lnTo>
                  <a:pt x="350" y="184"/>
                </a:lnTo>
                <a:lnTo>
                  <a:pt x="316" y="174"/>
                </a:lnTo>
                <a:lnTo>
                  <a:pt x="284" y="164"/>
                </a:lnTo>
                <a:lnTo>
                  <a:pt x="252" y="152"/>
                </a:lnTo>
                <a:lnTo>
                  <a:pt x="220" y="138"/>
                </a:lnTo>
                <a:lnTo>
                  <a:pt x="182" y="122"/>
                </a:lnTo>
                <a:lnTo>
                  <a:pt x="144" y="102"/>
                </a:lnTo>
                <a:lnTo>
                  <a:pt x="104" y="80"/>
                </a:lnTo>
                <a:lnTo>
                  <a:pt x="68" y="54"/>
                </a:lnTo>
                <a:lnTo>
                  <a:pt x="40" y="32"/>
                </a:lnTo>
                <a:lnTo>
                  <a:pt x="2" y="8"/>
                </a:lnTo>
                <a:lnTo>
                  <a:pt x="2" y="2"/>
                </a:lnTo>
              </a:path>
            </a:pathLst>
          </a:custGeom>
          <a:gradFill rotWithShape="0">
            <a:gsLst>
              <a:gs pos="0">
                <a:srgbClr val="66FFFF">
                  <a:gamma/>
                  <a:shade val="46275"/>
                  <a:invGamma/>
                </a:srgbClr>
              </a:gs>
              <a:gs pos="100000">
                <a:srgbClr val="66FFFF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42450" name="Group 114"/>
          <p:cNvGrpSpPr>
            <a:grpSpLocks/>
          </p:cNvGrpSpPr>
          <p:nvPr/>
        </p:nvGrpSpPr>
        <p:grpSpPr bwMode="auto">
          <a:xfrm>
            <a:off x="2176463" y="2008188"/>
            <a:ext cx="4741862" cy="2897187"/>
            <a:chOff x="1371" y="1313"/>
            <a:chExt cx="2987" cy="1825"/>
          </a:xfrm>
        </p:grpSpPr>
        <p:sp>
          <p:nvSpPr>
            <p:cNvPr id="142345" name="Arc 9"/>
            <p:cNvSpPr>
              <a:spLocks/>
            </p:cNvSpPr>
            <p:nvPr/>
          </p:nvSpPr>
          <p:spPr bwMode="auto">
            <a:xfrm rot="3120000">
              <a:off x="2574" y="2294"/>
              <a:ext cx="1217" cy="269"/>
            </a:xfrm>
            <a:custGeom>
              <a:avLst/>
              <a:gdLst>
                <a:gd name="G0" fmla="+- 3435 0 0"/>
                <a:gd name="G1" fmla="+- 0 0 0"/>
                <a:gd name="G2" fmla="+- 21600 0 0"/>
                <a:gd name="T0" fmla="*/ 22917 w 22917"/>
                <a:gd name="T1" fmla="*/ 9328 h 21600"/>
                <a:gd name="T2" fmla="*/ 0 w 22917"/>
                <a:gd name="T3" fmla="*/ 21325 h 21600"/>
                <a:gd name="T4" fmla="*/ 3435 w 2291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17" h="21600" fill="none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</a:path>
                <a:path w="22917" h="21600" stroke="0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  <a:lnTo>
                    <a:pt x="343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46" name="Arc 10"/>
            <p:cNvSpPr>
              <a:spLocks/>
            </p:cNvSpPr>
            <p:nvPr/>
          </p:nvSpPr>
          <p:spPr bwMode="auto">
            <a:xfrm rot="300000">
              <a:off x="3569" y="2837"/>
              <a:ext cx="789" cy="182"/>
            </a:xfrm>
            <a:custGeom>
              <a:avLst/>
              <a:gdLst>
                <a:gd name="G0" fmla="+- 18659 0 0"/>
                <a:gd name="G1" fmla="+- 0 0 0"/>
                <a:gd name="G2" fmla="+- 21600 0 0"/>
                <a:gd name="T0" fmla="*/ 16352 w 18659"/>
                <a:gd name="T1" fmla="*/ 21476 h 21476"/>
                <a:gd name="T2" fmla="*/ 0 w 18659"/>
                <a:gd name="T3" fmla="*/ 10882 h 21476"/>
                <a:gd name="T4" fmla="*/ 18659 w 18659"/>
                <a:gd name="T5" fmla="*/ 0 h 21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59" h="21476" fill="none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</a:path>
                <a:path w="18659" h="21476" stroke="0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  <a:lnTo>
                    <a:pt x="186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47" name="Arc 11"/>
            <p:cNvSpPr>
              <a:spLocks/>
            </p:cNvSpPr>
            <p:nvPr/>
          </p:nvSpPr>
          <p:spPr bwMode="auto">
            <a:xfrm rot="6600000">
              <a:off x="1439" y="1730"/>
              <a:ext cx="963" cy="219"/>
            </a:xfrm>
            <a:custGeom>
              <a:avLst/>
              <a:gdLst>
                <a:gd name="G0" fmla="+- 21197 0 0"/>
                <a:gd name="G1" fmla="+- 0 0 0"/>
                <a:gd name="G2" fmla="+- 21600 0 0"/>
                <a:gd name="T0" fmla="*/ 21153 w 21197"/>
                <a:gd name="T1" fmla="*/ 21600 h 21600"/>
                <a:gd name="T2" fmla="*/ 0 w 21197"/>
                <a:gd name="T3" fmla="*/ 4153 h 21600"/>
                <a:gd name="T4" fmla="*/ 21197 w 2119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97" h="21600" fill="none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</a:path>
                <a:path w="21197" h="21600" stroke="0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  <a:lnTo>
                    <a:pt x="2119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48" name="Arc 12"/>
            <p:cNvSpPr>
              <a:spLocks/>
            </p:cNvSpPr>
            <p:nvPr/>
          </p:nvSpPr>
          <p:spPr bwMode="auto">
            <a:xfrm rot="17820000">
              <a:off x="906" y="2585"/>
              <a:ext cx="1018" cy="87"/>
            </a:xfrm>
            <a:custGeom>
              <a:avLst/>
              <a:gdLst>
                <a:gd name="G0" fmla="+- 20959 0 0"/>
                <a:gd name="G1" fmla="+- 0 0 0"/>
                <a:gd name="G2" fmla="+- 21600 0 0"/>
                <a:gd name="T0" fmla="*/ 19815 w 20959"/>
                <a:gd name="T1" fmla="*/ 21570 h 21570"/>
                <a:gd name="T2" fmla="*/ 0 w 20959"/>
                <a:gd name="T3" fmla="*/ 5223 h 21570"/>
                <a:gd name="T4" fmla="*/ 20959 w 20959"/>
                <a:gd name="T5" fmla="*/ 0 h 2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9" h="21570" fill="none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</a:path>
                <a:path w="20959" h="21570" stroke="0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  <a:lnTo>
                    <a:pt x="209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49" name="Arc 13"/>
            <p:cNvSpPr>
              <a:spLocks/>
            </p:cNvSpPr>
            <p:nvPr/>
          </p:nvSpPr>
          <p:spPr bwMode="auto">
            <a:xfrm rot="14520000">
              <a:off x="1982" y="1691"/>
              <a:ext cx="961" cy="206"/>
            </a:xfrm>
            <a:custGeom>
              <a:avLst/>
              <a:gdLst>
                <a:gd name="G0" fmla="+- 0 0 0"/>
                <a:gd name="G1" fmla="+- 104 0 0"/>
                <a:gd name="G2" fmla="+- 21600 0 0"/>
                <a:gd name="T0" fmla="*/ 21600 w 21600"/>
                <a:gd name="T1" fmla="*/ 0 h 21413"/>
                <a:gd name="T2" fmla="*/ 3532 w 21600"/>
                <a:gd name="T3" fmla="*/ 21413 h 21413"/>
                <a:gd name="T4" fmla="*/ 0 w 21600"/>
                <a:gd name="T5" fmla="*/ 104 h 21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413" fill="none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</a:path>
                <a:path w="21600" h="21413" stroke="0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  <a:lnTo>
                    <a:pt x="0" y="10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2355" name="Line 19"/>
          <p:cNvSpPr>
            <a:spLocks noChangeShapeType="1"/>
          </p:cNvSpPr>
          <p:nvPr/>
        </p:nvSpPr>
        <p:spPr bwMode="auto">
          <a:xfrm rot="5400000" flipV="1">
            <a:off x="4403725" y="2227263"/>
            <a:ext cx="0" cy="516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1" name="Line 25"/>
          <p:cNvSpPr>
            <a:spLocks noChangeShapeType="1"/>
          </p:cNvSpPr>
          <p:nvPr/>
        </p:nvSpPr>
        <p:spPr bwMode="auto">
          <a:xfrm>
            <a:off x="5362575" y="4316413"/>
            <a:ext cx="0" cy="54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23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2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2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4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4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4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42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42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4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9" dur="500"/>
                                        <p:tgtEl>
                                          <p:spTgt spid="14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0"/>
                            </p:stCondLst>
                            <p:childTnLst>
                              <p:par>
                                <p:cTn id="51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3" dur="500"/>
                                        <p:tgtEl>
                                          <p:spTgt spid="142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2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3000"/>
                            </p:stCondLst>
                            <p:childTnLst>
                              <p:par>
                                <p:cTn id="5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500"/>
                                        <p:tgtEl>
                                          <p:spTgt spid="142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4500"/>
                            </p:stCondLst>
                            <p:childTnLst>
                              <p:par>
                                <p:cTn id="6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5" dur="500"/>
                                        <p:tgtEl>
                                          <p:spTgt spid="142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6000"/>
                            </p:stCondLst>
                            <p:childTnLst>
                              <p:par>
                                <p:cTn id="6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9" dur="500"/>
                                        <p:tgtEl>
                                          <p:spTgt spid="142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0"/>
                            </p:stCondLst>
                            <p:childTnLst>
                              <p:par>
                                <p:cTn id="7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3" dur="500"/>
                                        <p:tgtEl>
                                          <p:spTgt spid="142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animBg="1"/>
      <p:bldP spid="142351" grpId="0" animBg="1"/>
      <p:bldP spid="142352" grpId="0" autoUpdateAnimBg="0"/>
      <p:bldP spid="142353" grpId="0" autoUpdateAnimBg="0"/>
      <p:bldP spid="142358" grpId="0" animBg="1"/>
      <p:bldP spid="142362" grpId="0" autoUpdateAnimBg="0"/>
      <p:bldP spid="142363" grpId="0" autoUpdateAnimBg="0"/>
      <p:bldP spid="142439" grpId="0" animBg="1"/>
      <p:bldP spid="142441" grpId="0" animBg="1"/>
      <p:bldP spid="142442" grpId="0" animBg="1"/>
      <p:bldP spid="142443" grpId="0" autoUpdateAnimBg="0"/>
      <p:bldP spid="142448" grpId="0" animBg="1"/>
      <p:bldP spid="142355" grpId="0" animBg="1"/>
      <p:bldP spid="142361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17600"/>
            <a:ext cx="2628900" cy="4905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 Test Statistic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3276600" y="2076450"/>
            <a:ext cx="2533650" cy="1047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3473450" y="2262188"/>
          <a:ext cx="2159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5" name="Equation" r:id="rId4" imgW="2158920" imgH="723600" progId="Equation.DSMT4">
                  <p:embed/>
                </p:oleObj>
              </mc:Choice>
              <mc:Fallback>
                <p:oleObj name="Equation" r:id="rId4" imgW="2158920" imgH="723600" progId="Equation.DSMT4">
                  <p:embed/>
                  <p:pic>
                    <p:nvPicPr>
                      <p:cNvPr id="942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450" y="2262188"/>
                        <a:ext cx="2159000" cy="723900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89" name="Rectangle 81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sp>
        <p:nvSpPr>
          <p:cNvPr id="94290" name="Text Box 82"/>
          <p:cNvSpPr txBox="1">
            <a:spLocks noChangeArrowheads="1"/>
          </p:cNvSpPr>
          <p:nvPr/>
        </p:nvSpPr>
        <p:spPr bwMode="auto">
          <a:xfrm>
            <a:off x="1089025" y="3611563"/>
            <a:ext cx="7091363" cy="17716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Because 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c</a:t>
            </a: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12.6 is less than 14.684, we cannot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 The sample variance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.7 is insufficient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evidence to conclude that the temperature variance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ThermoRite thermostats is unacceptable.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94291" name="Rectangle 83"/>
          <p:cNvSpPr>
            <a:spLocks noChangeArrowheads="1"/>
          </p:cNvSpPr>
          <p:nvPr/>
        </p:nvSpPr>
        <p:spPr bwMode="auto">
          <a:xfrm>
            <a:off x="687388" y="3181350"/>
            <a:ext cx="3429000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Conclusion</a:t>
            </a:r>
            <a:endParaRPr lang="en-US" sz="240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94292" name="AutoShape 84"/>
          <p:cNvSpPr>
            <a:spLocks noChangeArrowheads="1"/>
          </p:cNvSpPr>
          <p:nvPr/>
        </p:nvSpPr>
        <p:spPr bwMode="auto">
          <a:xfrm rot="5400000">
            <a:off x="466725" y="3346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93" name="AutoShape 85"/>
          <p:cNvSpPr>
            <a:spLocks noChangeArrowheads="1"/>
          </p:cNvSpPr>
          <p:nvPr/>
        </p:nvSpPr>
        <p:spPr bwMode="auto">
          <a:xfrm rot="5400000">
            <a:off x="46672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94" name="Text Box 86"/>
          <p:cNvSpPr txBox="1">
            <a:spLocks noChangeArrowheads="1"/>
          </p:cNvSpPr>
          <p:nvPr/>
        </p:nvSpPr>
        <p:spPr bwMode="auto">
          <a:xfrm>
            <a:off x="1450975" y="1557338"/>
            <a:ext cx="40513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sample variance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 </a:t>
            </a: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0.7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42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94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9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utoUpdateAnimBg="0"/>
      <p:bldP spid="94213" grpId="0" animBg="1"/>
      <p:bldP spid="94290" grpId="0" autoUpdateAnimBg="0"/>
      <p:bldP spid="94291" grpId="0" autoUpdateAnimBg="0"/>
      <p:bldP spid="94292" grpId="0" animBg="1"/>
      <p:bldP spid="94293" grpId="0" animBg="1"/>
      <p:bldP spid="9429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1038" y="166688"/>
            <a:ext cx="7772400" cy="585787"/>
          </a:xfrm>
          <a:noFill/>
          <a:ln/>
        </p:spPr>
        <p:txBody>
          <a:bodyPr/>
          <a:lstStyle/>
          <a:p>
            <a:r>
              <a:rPr lang="en-US" dirty="0"/>
              <a:t>Inferences About a Population Variance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1109663"/>
            <a:ext cx="7772400" cy="1404937"/>
          </a:xfrm>
          <a:noFill/>
          <a:ln/>
        </p:spPr>
        <p:txBody>
          <a:bodyPr/>
          <a:lstStyle/>
          <a:p>
            <a:r>
              <a:rPr lang="en-US"/>
              <a:t>Chi-Square Distribution</a:t>
            </a:r>
          </a:p>
          <a:p>
            <a:r>
              <a:rPr lang="en-US"/>
              <a:t>Interval Estimation of </a:t>
            </a:r>
            <a:r>
              <a:rPr lang="en-US" i="1">
                <a:latin typeface="Symbol" pitchFamily="18" charset="2"/>
              </a:rPr>
              <a:t></a:t>
            </a:r>
            <a:r>
              <a:rPr lang="en-US" baseline="30000"/>
              <a:t>2</a:t>
            </a:r>
            <a:endParaRPr lang="en-US"/>
          </a:p>
          <a:p>
            <a:r>
              <a:rPr lang="en-US"/>
              <a:t>Hypothesis Testing</a:t>
            </a:r>
          </a:p>
        </p:txBody>
      </p:sp>
    </p:spTree>
  </p:cSld>
  <p:clrMapOvr>
    <a:masterClrMapping/>
  </p:clrMapOvr>
  <p:transition>
    <p:zoom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17600"/>
            <a:ext cx="3333750" cy="50958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Using the </a:t>
            </a:r>
            <a:r>
              <a:rPr lang="en-US" i="1">
                <a:solidFill>
                  <a:srgbClr val="66FFFF"/>
                </a:solidFill>
              </a:rPr>
              <a:t>p</a:t>
            </a:r>
            <a:r>
              <a:rPr lang="en-US">
                <a:solidFill>
                  <a:srgbClr val="66FFFF"/>
                </a:solidFill>
              </a:rPr>
              <a:t>-Value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6333" name="Text Box 77"/>
          <p:cNvSpPr txBox="1">
            <a:spLocks noChangeArrowheads="1"/>
          </p:cNvSpPr>
          <p:nvPr/>
        </p:nvSpPr>
        <p:spPr bwMode="auto">
          <a:xfrm>
            <a:off x="1108075" y="4071938"/>
            <a:ext cx="6515100" cy="11874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sample variance of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 </a:t>
            </a: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.7 is insufficient</a:t>
            </a:r>
          </a:p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evidence to conclude that the temperature</a:t>
            </a:r>
          </a:p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variance is unacceptable (&gt;.5).</a:t>
            </a:r>
          </a:p>
        </p:txBody>
      </p:sp>
      <p:sp>
        <p:nvSpPr>
          <p:cNvPr id="96334" name="Text Box 78"/>
          <p:cNvSpPr txBox="1">
            <a:spLocks noChangeArrowheads="1"/>
          </p:cNvSpPr>
          <p:nvPr/>
        </p:nvSpPr>
        <p:spPr bwMode="auto">
          <a:xfrm>
            <a:off x="1127125" y="3211513"/>
            <a:ext cx="6129338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Because the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&gt;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.10, we cannot</a:t>
            </a:r>
          </a:p>
          <a:p>
            <a:pPr algn="l">
              <a:buClr>
                <a:srgbClr val="66FFFF"/>
              </a:buClr>
              <a:buSzPct val="125000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reject the null hypothesis.</a:t>
            </a:r>
          </a:p>
        </p:txBody>
      </p:sp>
      <p:sp>
        <p:nvSpPr>
          <p:cNvPr id="96335" name="AutoShape 79"/>
          <p:cNvSpPr>
            <a:spLocks noChangeArrowheads="1"/>
          </p:cNvSpPr>
          <p:nvPr/>
        </p:nvSpPr>
        <p:spPr bwMode="auto">
          <a:xfrm rot="5400000">
            <a:off x="752475" y="3308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36" name="AutoShape 80"/>
          <p:cNvSpPr>
            <a:spLocks noChangeArrowheads="1"/>
          </p:cNvSpPr>
          <p:nvPr/>
        </p:nvSpPr>
        <p:spPr bwMode="auto">
          <a:xfrm rot="5400000">
            <a:off x="752475" y="1631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37" name="AutoShape 81"/>
          <p:cNvSpPr>
            <a:spLocks noChangeArrowheads="1"/>
          </p:cNvSpPr>
          <p:nvPr/>
        </p:nvSpPr>
        <p:spPr bwMode="auto">
          <a:xfrm rot="5400000">
            <a:off x="752475" y="4184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6338" name="Text Box 82"/>
          <p:cNvSpPr txBox="1">
            <a:spLocks noChangeArrowheads="1"/>
          </p:cNvSpPr>
          <p:nvPr/>
        </p:nvSpPr>
        <p:spPr bwMode="auto">
          <a:xfrm>
            <a:off x="669925" y="1566863"/>
            <a:ext cx="7558088" cy="1625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rejection region for the ThermoRite  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thermostat example is in the upper tail; thus, the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appropriate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is less than .90 (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c </a:t>
            </a: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4.168)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and greater than .10 (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c </a:t>
            </a:r>
            <a:r>
              <a:rPr lang="en-US" sz="2400" baseline="30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14.684).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96340" name="Rectangle 84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About a Population Variance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438400" y="5384800"/>
            <a:ext cx="4241800" cy="508000"/>
          </a:xfrm>
          <a:prstGeom prst="roundRect">
            <a:avLst/>
          </a:prstGeom>
          <a:gradFill flip="none" rotWithShape="1">
            <a:gsLst>
              <a:gs pos="0">
                <a:srgbClr val="0099CC">
                  <a:shade val="30000"/>
                  <a:satMod val="115000"/>
                </a:srgbClr>
              </a:gs>
              <a:gs pos="50000">
                <a:srgbClr val="0099CC">
                  <a:shade val="67500"/>
                  <a:satMod val="115000"/>
                </a:srgbClr>
              </a:gs>
              <a:gs pos="100000">
                <a:srgbClr val="0099CC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exact </a:t>
            </a:r>
            <a:r>
              <a:rPr kumimoji="0" 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-value is .18156.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63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963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96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9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33" grpId="0" autoUpdateAnimBg="0"/>
      <p:bldP spid="96334" grpId="0" autoUpdateAnimBg="0"/>
      <p:bldP spid="96335" grpId="0" animBg="1"/>
      <p:bldP spid="96336" grpId="0" animBg="1"/>
      <p:bldP spid="96337" grpId="0" animBg="1"/>
      <p:bldP spid="96338" grpId="0" autoUpdateAnimBg="0"/>
      <p:bldP spid="1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9"/>
          <p:cNvSpPr>
            <a:spLocks noChangeArrowheads="1"/>
          </p:cNvSpPr>
          <p:nvPr/>
        </p:nvSpPr>
        <p:spPr bwMode="auto">
          <a:xfrm>
            <a:off x="681038" y="587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Two Population Variances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2625" y="4595813"/>
            <a:ext cx="8169275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Clr>
                <a:srgbClr val="8CF4EA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two sample variances will be the basis for making</a:t>
            </a:r>
          </a:p>
          <a:p>
            <a:pPr algn="l">
              <a:buClr>
                <a:srgbClr val="8CF4EA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inferences about the two population variances.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82625" y="3233738"/>
            <a:ext cx="7851829" cy="12003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8CF4EA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We use data collected from two independent random</a:t>
            </a:r>
          </a:p>
          <a:p>
            <a:pPr algn="l">
              <a:buClr>
                <a:srgbClr val="8CF4EA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sample, one from population 1 and another from</a:t>
            </a:r>
          </a:p>
          <a:p>
            <a:pPr algn="l">
              <a:buClr>
                <a:srgbClr val="8CF4EA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population 2.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76275" y="1131888"/>
            <a:ext cx="7485063" cy="4255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We may want to compare the variances in:</a:t>
            </a: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 rot="5400000">
            <a:off x="415925" y="1244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9"/>
          <p:cNvSpPr>
            <a:spLocks noChangeArrowheads="1"/>
          </p:cNvSpPr>
          <p:nvPr/>
        </p:nvSpPr>
        <p:spPr bwMode="auto">
          <a:xfrm rot="5400000">
            <a:off x="415925" y="3365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0"/>
          <p:cNvSpPr>
            <a:spLocks noChangeArrowheads="1"/>
          </p:cNvSpPr>
          <p:nvPr/>
        </p:nvSpPr>
        <p:spPr bwMode="auto">
          <a:xfrm rot="5400000">
            <a:off x="415925" y="4616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701675" y="1512888"/>
            <a:ext cx="7485063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Wingdings" pitchFamily="2" charset="2"/>
              <a:buChar char="q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product quality resulting from two different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production processes,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01675" y="2732088"/>
            <a:ext cx="7485063" cy="4255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Wingdings" pitchFamily="2" charset="2"/>
              <a:buChar char="q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assembly times for two assembly methods.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701675" y="2325688"/>
            <a:ext cx="7485063" cy="4255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Wingdings" pitchFamily="2" charset="2"/>
              <a:buChar char="q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temperatures for two heating devices, or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6" grpId="0" autoUpdateAnimBg="0"/>
      <p:bldP spid="7" grpId="0" animBg="1"/>
      <p:bldP spid="8" grpId="0" animBg="1"/>
      <p:bldP spid="9" grpId="0" animBg="1"/>
      <p:bldP spid="13" grpId="0" autoUpdateAnimBg="0"/>
      <p:bldP spid="14" grpId="0" autoUpdateAnimBg="0"/>
      <p:bldP spid="15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681038" y="1116013"/>
            <a:ext cx="6934200" cy="538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One-Tailed Test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3538538" y="1724025"/>
            <a:ext cx="2019300" cy="1212850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5413" name="Rectangle 5"/>
          <p:cNvSpPr>
            <a:spLocks noChangeArrowheads="1"/>
          </p:cNvSpPr>
          <p:nvPr/>
        </p:nvSpPr>
        <p:spPr bwMode="auto">
          <a:xfrm>
            <a:off x="3543300" y="4173538"/>
            <a:ext cx="2019300" cy="1254125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5418" name="AutoShape 10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9" name="AutoShape 11"/>
          <p:cNvSpPr>
            <a:spLocks noChangeArrowheads="1"/>
          </p:cNvSpPr>
          <p:nvPr/>
        </p:nvSpPr>
        <p:spPr bwMode="auto">
          <a:xfrm rot="5400000">
            <a:off x="752475" y="4127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20" name="Text Box 12"/>
          <p:cNvSpPr txBox="1">
            <a:spLocks noChangeArrowheads="1"/>
          </p:cNvSpPr>
          <p:nvPr/>
        </p:nvSpPr>
        <p:spPr bwMode="auto">
          <a:xfrm>
            <a:off x="1050925" y="4033838"/>
            <a:ext cx="23336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Test Statistic</a:t>
            </a:r>
          </a:p>
        </p:txBody>
      </p:sp>
      <p:sp>
        <p:nvSpPr>
          <p:cNvPr id="145421" name="Text Box 13"/>
          <p:cNvSpPr txBox="1">
            <a:spLocks noChangeArrowheads="1"/>
          </p:cNvSpPr>
          <p:nvPr/>
        </p:nvSpPr>
        <p:spPr bwMode="auto">
          <a:xfrm>
            <a:off x="1050925" y="1557338"/>
            <a:ext cx="224155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Hypotheses</a:t>
            </a:r>
          </a:p>
        </p:txBody>
      </p:sp>
      <p:sp>
        <p:nvSpPr>
          <p:cNvPr id="145424" name="Rectangle 16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sp>
        <p:nvSpPr>
          <p:cNvPr id="145425" name="Text Box 17"/>
          <p:cNvSpPr txBox="1">
            <a:spLocks noChangeArrowheads="1"/>
          </p:cNvSpPr>
          <p:nvPr/>
        </p:nvSpPr>
        <p:spPr bwMode="auto">
          <a:xfrm>
            <a:off x="1889125" y="3033713"/>
            <a:ext cx="5476875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Denote the population providing the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larger sample variance as population 1.</a:t>
            </a:r>
          </a:p>
        </p:txBody>
      </p:sp>
      <p:graphicFrame>
        <p:nvGraphicFramePr>
          <p:cNvPr id="145426" name="Object 18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09988" y="1871663"/>
          <a:ext cx="1693862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29" name="Equation" r:id="rId4" imgW="1676160" imgH="406080" progId="Equation.DSMT4">
                  <p:embed/>
                </p:oleObj>
              </mc:Choice>
              <mc:Fallback>
                <p:oleObj name="Equation" r:id="rId4" imgW="1676160" imgH="406080" progId="Equation.DSMT4">
                  <p:embed/>
                  <p:pic>
                    <p:nvPicPr>
                      <p:cNvPr id="145426" name="Object 18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1871663"/>
                        <a:ext cx="1693862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27" name="Object 19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17925" y="2390775"/>
          <a:ext cx="1677988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0" name="Equation" r:id="rId6" imgW="1676160" imgH="406080" progId="Equation.DSMT4">
                  <p:embed/>
                </p:oleObj>
              </mc:Choice>
              <mc:Fallback>
                <p:oleObj name="Equation" r:id="rId6" imgW="1676160" imgH="406080" progId="Equation.DSMT4">
                  <p:embed/>
                  <p:pic>
                    <p:nvPicPr>
                      <p:cNvPr id="145427" name="Object 19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7925" y="2390775"/>
                        <a:ext cx="1677988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428" name="Object 20">
            <a:hlinkClick r:id="" action="ppaction://ole?verb=0"/>
          </p:cNvPr>
          <p:cNvGraphicFramePr>
            <a:graphicFrameLocks/>
          </p:cNvGraphicFramePr>
          <p:nvPr/>
        </p:nvGraphicFramePr>
        <p:xfrm>
          <a:off x="4011613" y="4425950"/>
          <a:ext cx="1157287" cy="77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name="Equation" r:id="rId8" imgW="1079280" imgH="736560" progId="Equation.DSMT4">
                  <p:embed/>
                </p:oleObj>
              </mc:Choice>
              <mc:Fallback>
                <p:oleObj name="Equation" r:id="rId8" imgW="1079280" imgH="736560" progId="Equation.DSMT4">
                  <p:embed/>
                  <p:pic>
                    <p:nvPicPr>
                      <p:cNvPr id="145428" name="Object 2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1613" y="4425950"/>
                        <a:ext cx="1157287" cy="776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  <a:gs pos="50000">
                                  <a:srgbClr val="993366"/>
                                </a:gs>
                                <a:gs pos="10000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54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4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5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5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5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454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14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5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animBg="1"/>
      <p:bldP spid="145413" grpId="0" animBg="1"/>
      <p:bldP spid="145418" grpId="0" animBg="1"/>
      <p:bldP spid="145419" grpId="0" animBg="1"/>
      <p:bldP spid="145420" grpId="0" autoUpdateAnimBg="0"/>
      <p:bldP spid="145421" grpId="0" autoUpdateAnimBg="0"/>
      <p:bldP spid="145425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681038" y="1116013"/>
            <a:ext cx="7772400" cy="557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One-Tailed Test (continued)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6435" name="Rectangle 3"/>
          <p:cNvSpPr>
            <a:spLocks noChangeArrowheads="1"/>
          </p:cNvSpPr>
          <p:nvPr/>
        </p:nvSpPr>
        <p:spPr bwMode="auto">
          <a:xfrm>
            <a:off x="4610100" y="4076700"/>
            <a:ext cx="3486150" cy="6667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5181600" y="1924050"/>
            <a:ext cx="2914650" cy="6286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6441" name="Text Box 9"/>
          <p:cNvSpPr txBox="1">
            <a:spLocks noChangeArrowheads="1"/>
          </p:cNvSpPr>
          <p:nvPr/>
        </p:nvSpPr>
        <p:spPr bwMode="auto">
          <a:xfrm>
            <a:off x="4684713" y="4164013"/>
            <a:ext cx="32686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</a:p>
        </p:txBody>
      </p:sp>
      <p:sp>
        <p:nvSpPr>
          <p:cNvPr id="146444" name="Text Box 12"/>
          <p:cNvSpPr txBox="1">
            <a:spLocks noChangeArrowheads="1"/>
          </p:cNvSpPr>
          <p:nvPr/>
        </p:nvSpPr>
        <p:spPr bwMode="auto">
          <a:xfrm>
            <a:off x="2212975" y="2624138"/>
            <a:ext cx="5197475" cy="13335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 the value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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is based on an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 (numerator)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- 1 (denominator) d.f.</a:t>
            </a:r>
          </a:p>
        </p:txBody>
      </p:sp>
      <p:sp>
        <p:nvSpPr>
          <p:cNvPr id="146445" name="AutoShape 13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46" name="Text Box 14"/>
          <p:cNvSpPr txBox="1">
            <a:spLocks noChangeArrowheads="1"/>
          </p:cNvSpPr>
          <p:nvPr/>
        </p:nvSpPr>
        <p:spPr bwMode="auto">
          <a:xfrm>
            <a:off x="1717675" y="4186238"/>
            <a:ext cx="265271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approach:</a:t>
            </a:r>
          </a:p>
        </p:txBody>
      </p:sp>
      <p:sp>
        <p:nvSpPr>
          <p:cNvPr id="146447" name="Text Box 15"/>
          <p:cNvSpPr txBox="1">
            <a:spLocks noChangeArrowheads="1"/>
          </p:cNvSpPr>
          <p:nvPr/>
        </p:nvSpPr>
        <p:spPr bwMode="auto">
          <a:xfrm>
            <a:off x="1717675" y="1995488"/>
            <a:ext cx="34163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Critical value approach:</a:t>
            </a:r>
          </a:p>
        </p:txBody>
      </p:sp>
      <p:sp>
        <p:nvSpPr>
          <p:cNvPr id="146448" name="Text Box 16"/>
          <p:cNvSpPr txBox="1">
            <a:spLocks noChangeArrowheads="1"/>
          </p:cNvSpPr>
          <p:nvPr/>
        </p:nvSpPr>
        <p:spPr bwMode="auto">
          <a:xfrm>
            <a:off x="1050925" y="1557338"/>
            <a:ext cx="25749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Rule</a:t>
            </a:r>
          </a:p>
        </p:txBody>
      </p:sp>
      <p:sp>
        <p:nvSpPr>
          <p:cNvPr id="146449" name="Rectangle 17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sp>
        <p:nvSpPr>
          <p:cNvPr id="146450" name="Text Box 18"/>
          <p:cNvSpPr txBox="1">
            <a:spLocks noChangeArrowheads="1"/>
          </p:cNvSpPr>
          <p:nvPr/>
        </p:nvSpPr>
        <p:spPr bwMode="auto">
          <a:xfrm>
            <a:off x="5316538" y="1995488"/>
            <a:ext cx="262413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</a:t>
            </a:r>
            <a:endParaRPr lang="en-US" sz="2400" baseline="-25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64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4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6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6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500"/>
                            </p:stCondLst>
                            <p:childTnLst>
                              <p:par>
                                <p:cTn id="3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animBg="1"/>
      <p:bldP spid="146436" grpId="0" animBg="1"/>
      <p:bldP spid="146441" grpId="0" autoUpdateAnimBg="0"/>
      <p:bldP spid="146444" grpId="0" autoUpdateAnimBg="0"/>
      <p:bldP spid="146445" grpId="0" animBg="1"/>
      <p:bldP spid="146446" grpId="0" autoUpdateAnimBg="0"/>
      <p:bldP spid="146447" grpId="0" autoUpdateAnimBg="0"/>
      <p:bldP spid="146448" grpId="0" autoUpdateAnimBg="0"/>
      <p:bldP spid="146450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681038" y="1116013"/>
            <a:ext cx="6934200" cy="5381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Two-Tailed Test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7459" name="Rectangle 3"/>
          <p:cNvSpPr>
            <a:spLocks noChangeArrowheads="1"/>
          </p:cNvSpPr>
          <p:nvPr/>
        </p:nvSpPr>
        <p:spPr bwMode="auto">
          <a:xfrm>
            <a:off x="3538538" y="1724025"/>
            <a:ext cx="2019300" cy="1212850"/>
          </a:xfrm>
          <a:prstGeom prst="rect">
            <a:avLst/>
          </a:prstGeom>
          <a:gradFill flip="none" rotWithShape="1">
            <a:gsLst>
              <a:gs pos="0">
                <a:srgbClr val="7DB03A">
                  <a:shade val="30000"/>
                  <a:satMod val="115000"/>
                </a:srgbClr>
              </a:gs>
              <a:gs pos="50000">
                <a:srgbClr val="7DB03A">
                  <a:shade val="67500"/>
                  <a:satMod val="115000"/>
                </a:srgbClr>
              </a:gs>
              <a:gs pos="100000">
                <a:srgbClr val="7DB03A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3543300" y="4173538"/>
            <a:ext cx="2019300" cy="1254125"/>
          </a:xfrm>
          <a:prstGeom prst="rect">
            <a:avLst/>
          </a:prstGeom>
          <a:gradFill flip="none" rotWithShape="1">
            <a:gsLst>
              <a:gs pos="0">
                <a:srgbClr val="7DB03A">
                  <a:shade val="30000"/>
                  <a:satMod val="115000"/>
                </a:srgbClr>
              </a:gs>
              <a:gs pos="50000">
                <a:srgbClr val="7DB03A">
                  <a:shade val="67500"/>
                  <a:satMod val="115000"/>
                </a:srgbClr>
              </a:gs>
              <a:gs pos="100000">
                <a:srgbClr val="7DB03A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7466" name="AutoShape 10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7" name="AutoShape 11"/>
          <p:cNvSpPr>
            <a:spLocks noChangeArrowheads="1"/>
          </p:cNvSpPr>
          <p:nvPr/>
        </p:nvSpPr>
        <p:spPr bwMode="auto">
          <a:xfrm rot="5400000">
            <a:off x="752475" y="4127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1050925" y="4033838"/>
            <a:ext cx="23336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Test Statistic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1050925" y="1557338"/>
            <a:ext cx="224155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Hypotheses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graphicFrame>
        <p:nvGraphicFramePr>
          <p:cNvPr id="147473" name="Object 17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76663" y="1852613"/>
          <a:ext cx="16256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3" name="Equation" r:id="rId4" imgW="1562040" imgH="444240" progId="Equation.DSMT4">
                  <p:embed/>
                </p:oleObj>
              </mc:Choice>
              <mc:Fallback>
                <p:oleObj name="Equation" r:id="rId4" imgW="1562040" imgH="444240" progId="Equation.DSMT4">
                  <p:embed/>
                  <p:pic>
                    <p:nvPicPr>
                      <p:cNvPr id="147473" name="Object 1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663" y="1852613"/>
                        <a:ext cx="1625600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  <a:gs pos="50000">
                                  <a:srgbClr val="993366"/>
                                </a:gs>
                                <a:gs pos="10000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7474" name="Object 18">
            <a:hlinkClick r:id="" action="ppaction://ole?verb=0"/>
          </p:cNvPr>
          <p:cNvGraphicFramePr>
            <a:graphicFrameLocks/>
          </p:cNvGraphicFramePr>
          <p:nvPr/>
        </p:nvGraphicFramePr>
        <p:xfrm>
          <a:off x="3786188" y="2376488"/>
          <a:ext cx="1589087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4" name="Equation" r:id="rId6" imgW="1501560" imgH="457200" progId="Equation.DSMT4">
                  <p:embed/>
                </p:oleObj>
              </mc:Choice>
              <mc:Fallback>
                <p:oleObj name="Equation" r:id="rId6" imgW="1501560" imgH="457200" progId="Equation.DSMT4">
                  <p:embed/>
                  <p:pic>
                    <p:nvPicPr>
                      <p:cNvPr id="147474" name="Object 18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8" y="2376488"/>
                        <a:ext cx="1589087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  <a:gs pos="50000">
                                  <a:srgbClr val="993366"/>
                                </a:gs>
                                <a:gs pos="10000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7475" name="Text Box 19"/>
          <p:cNvSpPr txBox="1">
            <a:spLocks noChangeArrowheads="1"/>
          </p:cNvSpPr>
          <p:nvPr/>
        </p:nvSpPr>
        <p:spPr bwMode="auto">
          <a:xfrm>
            <a:off x="1889125" y="3033713"/>
            <a:ext cx="5476875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Denote the population providing the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larger sample variance as population 1.</a:t>
            </a:r>
          </a:p>
        </p:txBody>
      </p:sp>
      <p:graphicFrame>
        <p:nvGraphicFramePr>
          <p:cNvPr id="147476" name="Object 20">
            <a:hlinkClick r:id="" action="ppaction://ole?verb=0"/>
          </p:cNvPr>
          <p:cNvGraphicFramePr>
            <a:graphicFrameLocks/>
          </p:cNvGraphicFramePr>
          <p:nvPr/>
        </p:nvGraphicFramePr>
        <p:xfrm>
          <a:off x="3992563" y="4387850"/>
          <a:ext cx="1214437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5" name="Equation" r:id="rId8" imgW="1079280" imgH="736560" progId="Equation.DSMT4">
                  <p:embed/>
                </p:oleObj>
              </mc:Choice>
              <mc:Fallback>
                <p:oleObj name="Equation" r:id="rId8" imgW="1079280" imgH="736560" progId="Equation.DSMT4">
                  <p:embed/>
                  <p:pic>
                    <p:nvPicPr>
                      <p:cNvPr id="147476" name="Object 2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2563" y="4387850"/>
                        <a:ext cx="1214437" cy="795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  <a:gs pos="50000">
                                  <a:srgbClr val="993366"/>
                                </a:gs>
                                <a:gs pos="10000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74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4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4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7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7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7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6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474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14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47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74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74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animBg="1"/>
      <p:bldP spid="147461" grpId="0" animBg="1"/>
      <p:bldP spid="147466" grpId="0" animBg="1"/>
      <p:bldP spid="147467" grpId="0" animBg="1"/>
      <p:bldP spid="147468" grpId="0" autoUpdateAnimBg="0"/>
      <p:bldP spid="147469" grpId="0" autoUpdateAnimBg="0"/>
      <p:bldP spid="147475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681038" y="1116013"/>
            <a:ext cx="7772400" cy="557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Two-Tailed Test (continued)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4267200" y="4191000"/>
            <a:ext cx="3486150" cy="6667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5048250" y="1885950"/>
            <a:ext cx="3048000" cy="6858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8486" name="Text Box 6"/>
          <p:cNvSpPr txBox="1">
            <a:spLocks noChangeArrowheads="1"/>
          </p:cNvSpPr>
          <p:nvPr/>
        </p:nvSpPr>
        <p:spPr bwMode="auto">
          <a:xfrm>
            <a:off x="4360863" y="4278313"/>
            <a:ext cx="32686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</a:p>
        </p:txBody>
      </p:sp>
      <p:sp>
        <p:nvSpPr>
          <p:cNvPr id="148487" name="AutoShape 7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1527175" y="4281488"/>
            <a:ext cx="265271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approach:</a:t>
            </a:r>
          </a:p>
        </p:txBody>
      </p:sp>
      <p:sp>
        <p:nvSpPr>
          <p:cNvPr id="148489" name="Text Box 9"/>
          <p:cNvSpPr txBox="1">
            <a:spLocks noChangeArrowheads="1"/>
          </p:cNvSpPr>
          <p:nvPr/>
        </p:nvSpPr>
        <p:spPr bwMode="auto">
          <a:xfrm>
            <a:off x="1527175" y="1995488"/>
            <a:ext cx="34163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Critical value approach:</a:t>
            </a:r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1050925" y="1557338"/>
            <a:ext cx="25749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  <a:buFontTx/>
              <a:buChar char="•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Rule</a:t>
            </a:r>
          </a:p>
        </p:txBody>
      </p:sp>
      <p:sp>
        <p:nvSpPr>
          <p:cNvPr id="148499" name="Rectangle 19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sp>
        <p:nvSpPr>
          <p:cNvPr id="148500" name="Text Box 20"/>
          <p:cNvSpPr txBox="1">
            <a:spLocks noChangeArrowheads="1"/>
          </p:cNvSpPr>
          <p:nvPr/>
        </p:nvSpPr>
        <p:spPr bwMode="auto">
          <a:xfrm>
            <a:off x="5146675" y="1995488"/>
            <a:ext cx="28495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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/2</a:t>
            </a:r>
          </a:p>
        </p:txBody>
      </p:sp>
      <p:sp>
        <p:nvSpPr>
          <p:cNvPr id="148501" name="Text Box 21"/>
          <p:cNvSpPr txBox="1">
            <a:spLocks noChangeArrowheads="1"/>
          </p:cNvSpPr>
          <p:nvPr/>
        </p:nvSpPr>
        <p:spPr bwMode="auto">
          <a:xfrm>
            <a:off x="2174875" y="2690813"/>
            <a:ext cx="5245100" cy="122396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 the value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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/2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is based on an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 (numerator)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- 1 (denominator) d.f.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84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4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1500"/>
                            </p:stCondLst>
                            <p:childTnLst>
                              <p:par>
                                <p:cTn id="3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animBg="1"/>
      <p:bldP spid="148484" grpId="0" animBg="1"/>
      <p:bldP spid="148486" grpId="0" autoUpdateAnimBg="0"/>
      <p:bldP spid="148487" grpId="0" animBg="1"/>
      <p:bldP spid="148488" grpId="0" autoUpdateAnimBg="0"/>
      <p:bldP spid="148489" grpId="0" autoUpdateAnimBg="0"/>
      <p:bldP spid="148490" grpId="0" autoUpdateAnimBg="0"/>
      <p:bldP spid="148500" grpId="0" autoUpdateAnimBg="0"/>
      <p:bldP spid="148501" grpId="0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11238" y="1536700"/>
            <a:ext cx="7772400" cy="1900238"/>
          </a:xfrm>
          <a:noFill/>
          <a:ln/>
        </p:spPr>
        <p:txBody>
          <a:bodyPr/>
          <a:lstStyle/>
          <a:p>
            <a:pPr>
              <a:buFont typeface="Monotype Sorts" pitchFamily="2" charset="2"/>
              <a:buNone/>
              <a:tabLst>
                <a:tab pos="1257300" algn="ctr"/>
                <a:tab pos="1943100" algn="ctr"/>
                <a:tab pos="2571750" algn="ctr"/>
                <a:tab pos="3200400" algn="ctr"/>
                <a:tab pos="3829050" algn="ctr"/>
                <a:tab pos="4514850" algn="ctr"/>
                <a:tab pos="5200650" algn="ctr"/>
                <a:tab pos="5886450" algn="ctr"/>
                <a:tab pos="6572250" algn="ctr"/>
                <a:tab pos="7200900" algn="ctr"/>
              </a:tabLst>
            </a:pPr>
            <a:r>
              <a:rPr lang="en-US"/>
              <a:t>	Buyer’s Digest has conducted the same test, as was</a:t>
            </a:r>
          </a:p>
          <a:p>
            <a:pPr>
              <a:buFont typeface="Monotype Sorts" pitchFamily="2" charset="2"/>
              <a:buNone/>
              <a:tabLst>
                <a:tab pos="1257300" algn="ctr"/>
                <a:tab pos="1943100" algn="ctr"/>
                <a:tab pos="2571750" algn="ctr"/>
                <a:tab pos="3200400" algn="ctr"/>
                <a:tab pos="3829050" algn="ctr"/>
                <a:tab pos="4514850" algn="ctr"/>
                <a:tab pos="5200650" algn="ctr"/>
                <a:tab pos="5886450" algn="ctr"/>
                <a:tab pos="6572250" algn="ctr"/>
                <a:tab pos="7200900" algn="ctr"/>
              </a:tabLst>
            </a:pPr>
            <a:r>
              <a:rPr lang="en-US"/>
              <a:t>described earlier, on another 10 thermostats, this time</a:t>
            </a:r>
          </a:p>
          <a:p>
            <a:pPr>
              <a:buFont typeface="Monotype Sorts" pitchFamily="2" charset="2"/>
              <a:buNone/>
              <a:tabLst>
                <a:tab pos="1257300" algn="ctr"/>
                <a:tab pos="1943100" algn="ctr"/>
                <a:tab pos="2571750" algn="ctr"/>
                <a:tab pos="3200400" algn="ctr"/>
                <a:tab pos="3829050" algn="ctr"/>
                <a:tab pos="4514850" algn="ctr"/>
                <a:tab pos="5200650" algn="ctr"/>
                <a:tab pos="5886450" algn="ctr"/>
                <a:tab pos="6572250" algn="ctr"/>
                <a:tab pos="7200900" algn="ctr"/>
              </a:tabLst>
            </a:pPr>
            <a:r>
              <a:rPr lang="en-US"/>
              <a:t>manufactured by TempKing.  The temperature readings</a:t>
            </a:r>
          </a:p>
          <a:p>
            <a:pPr>
              <a:buFont typeface="Monotype Sorts" pitchFamily="2" charset="2"/>
              <a:buNone/>
              <a:tabLst>
                <a:tab pos="1257300" algn="ctr"/>
                <a:tab pos="1943100" algn="ctr"/>
                <a:tab pos="2571750" algn="ctr"/>
                <a:tab pos="3200400" algn="ctr"/>
                <a:tab pos="3829050" algn="ctr"/>
                <a:tab pos="4514850" algn="ctr"/>
                <a:tab pos="5200650" algn="ctr"/>
                <a:tab pos="5886450" algn="ctr"/>
                <a:tab pos="6572250" algn="ctr"/>
                <a:tab pos="7200900" algn="ctr"/>
              </a:tabLst>
            </a:pPr>
            <a:r>
              <a:rPr lang="en-US"/>
              <a:t>of the ten thermostats are listed on the next slide. 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sp>
        <p:nvSpPr>
          <p:cNvPr id="26704" name="Rectangle 80"/>
          <p:cNvSpPr>
            <a:spLocks noChangeArrowheads="1"/>
          </p:cNvSpPr>
          <p:nvPr/>
        </p:nvSpPr>
        <p:spPr bwMode="auto">
          <a:xfrm>
            <a:off x="677863" y="111125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Buyer’s Digest (C)</a:t>
            </a:r>
          </a:p>
        </p:txBody>
      </p:sp>
      <p:sp>
        <p:nvSpPr>
          <p:cNvPr id="26705" name="AutoShape 81"/>
          <p:cNvSpPr>
            <a:spLocks noChangeArrowheads="1"/>
          </p:cNvSpPr>
          <p:nvPr/>
        </p:nvSpPr>
        <p:spPr bwMode="auto">
          <a:xfrm rot="5400000">
            <a:off x="752475" y="1670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06" name="Text Box 82"/>
          <p:cNvSpPr txBox="1">
            <a:spLocks noChangeArrowheads="1"/>
          </p:cNvSpPr>
          <p:nvPr/>
        </p:nvSpPr>
        <p:spPr bwMode="auto">
          <a:xfrm>
            <a:off x="1044575" y="3386138"/>
            <a:ext cx="7586663" cy="122396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We will conduct a hypothesis test 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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.10 to see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if the variances are equal for ThermoRite’s thermostats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and TempKing’s thermostats.</a:t>
            </a:r>
          </a:p>
        </p:txBody>
      </p:sp>
      <p:sp>
        <p:nvSpPr>
          <p:cNvPr id="26707" name="AutoShape 83"/>
          <p:cNvSpPr>
            <a:spLocks noChangeArrowheads="1"/>
          </p:cNvSpPr>
          <p:nvPr/>
        </p:nvSpPr>
        <p:spPr bwMode="auto">
          <a:xfrm rot="5400000">
            <a:off x="752475" y="3486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67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67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utoUpdateAnimBg="0"/>
      <p:bldP spid="26705" grpId="0" animBg="1"/>
      <p:bldP spid="26706" grpId="0" autoUpdateAnimBg="0"/>
      <p:bldP spid="2670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sp>
        <p:nvSpPr>
          <p:cNvPr id="153676" name="Rectangle 76"/>
          <p:cNvSpPr>
            <a:spLocks noChangeArrowheads="1"/>
          </p:cNvSpPr>
          <p:nvPr/>
        </p:nvSpPr>
        <p:spPr bwMode="auto">
          <a:xfrm>
            <a:off x="677863" y="111125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Buyer’s Digest (C)</a:t>
            </a:r>
          </a:p>
        </p:txBody>
      </p:sp>
      <p:sp>
        <p:nvSpPr>
          <p:cNvPr id="153756" name="AutoShape 156"/>
          <p:cNvSpPr>
            <a:spLocks noChangeArrowheads="1"/>
          </p:cNvSpPr>
          <p:nvPr/>
        </p:nvSpPr>
        <p:spPr bwMode="auto">
          <a:xfrm rot="5400000">
            <a:off x="752475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30" name="Text Box 230"/>
          <p:cNvSpPr txBox="1">
            <a:spLocks noChangeArrowheads="1"/>
          </p:cNvSpPr>
          <p:nvPr/>
        </p:nvSpPr>
        <p:spPr bwMode="auto">
          <a:xfrm>
            <a:off x="1031875" y="1576388"/>
            <a:ext cx="2867025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ThermoRite Sample</a:t>
            </a:r>
          </a:p>
        </p:txBody>
      </p:sp>
      <p:sp>
        <p:nvSpPr>
          <p:cNvPr id="153831" name="Text Box 231"/>
          <p:cNvSpPr txBox="1">
            <a:spLocks noChangeArrowheads="1"/>
          </p:cNvSpPr>
          <p:nvPr/>
        </p:nvSpPr>
        <p:spPr bwMode="auto">
          <a:xfrm>
            <a:off x="1031875" y="3405188"/>
            <a:ext cx="2703513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TempKing Sample</a:t>
            </a:r>
          </a:p>
        </p:txBody>
      </p:sp>
      <p:sp>
        <p:nvSpPr>
          <p:cNvPr id="153832" name="AutoShape 232"/>
          <p:cNvSpPr>
            <a:spLocks noChangeArrowheads="1"/>
          </p:cNvSpPr>
          <p:nvPr/>
        </p:nvSpPr>
        <p:spPr bwMode="auto">
          <a:xfrm rot="5400000">
            <a:off x="752475" y="3556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33" name="Rectangle 233"/>
          <p:cNvSpPr>
            <a:spLocks noChangeArrowheads="1"/>
          </p:cNvSpPr>
          <p:nvPr/>
        </p:nvSpPr>
        <p:spPr bwMode="auto">
          <a:xfrm>
            <a:off x="471488" y="2141538"/>
            <a:ext cx="8234362" cy="108108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53834" name="Line 234"/>
          <p:cNvSpPr>
            <a:spLocks noChangeShapeType="1"/>
          </p:cNvSpPr>
          <p:nvPr/>
        </p:nvSpPr>
        <p:spPr bwMode="auto">
          <a:xfrm>
            <a:off x="628650" y="2686050"/>
            <a:ext cx="7943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3835" name="Text Box 235"/>
          <p:cNvSpPr txBox="1">
            <a:spLocks noChangeArrowheads="1"/>
          </p:cNvSpPr>
          <p:nvPr/>
        </p:nvSpPr>
        <p:spPr bwMode="auto">
          <a:xfrm>
            <a:off x="517525" y="2743200"/>
            <a:ext cx="8147050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Temperature 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67.4  67.8  68.2  69.3  69.5  67.0  68.1  68.6  67.9  67.2</a:t>
            </a:r>
          </a:p>
        </p:txBody>
      </p:sp>
      <p:sp>
        <p:nvSpPr>
          <p:cNvPr id="153836" name="Text Box 236"/>
          <p:cNvSpPr txBox="1">
            <a:spLocks noChangeArrowheads="1"/>
          </p:cNvSpPr>
          <p:nvPr/>
        </p:nvSpPr>
        <p:spPr bwMode="auto">
          <a:xfrm>
            <a:off x="536575" y="2228850"/>
            <a:ext cx="8166100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Thermostat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1       2       3      4       5       6       7       8      9      10</a:t>
            </a:r>
            <a:endParaRPr lang="en-US" u="sng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3837" name="Rectangle 237"/>
          <p:cNvSpPr>
            <a:spLocks noChangeArrowheads="1"/>
          </p:cNvSpPr>
          <p:nvPr/>
        </p:nvSpPr>
        <p:spPr bwMode="auto">
          <a:xfrm>
            <a:off x="471488" y="3970338"/>
            <a:ext cx="8234362" cy="108108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53838" name="Line 238"/>
          <p:cNvSpPr>
            <a:spLocks noChangeShapeType="1"/>
          </p:cNvSpPr>
          <p:nvPr/>
        </p:nvSpPr>
        <p:spPr bwMode="auto">
          <a:xfrm>
            <a:off x="628650" y="4514850"/>
            <a:ext cx="7943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3839" name="Text Box 239"/>
          <p:cNvSpPr txBox="1">
            <a:spLocks noChangeArrowheads="1"/>
          </p:cNvSpPr>
          <p:nvPr/>
        </p:nvSpPr>
        <p:spPr bwMode="auto">
          <a:xfrm>
            <a:off x="517525" y="4572000"/>
            <a:ext cx="8147050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Temperature </a:t>
            </a:r>
            <a:r>
              <a:rPr lang="en-US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67.7  66.4  69.2  70.1  69.5  69.7  68.1  66.6  67.3  67.5</a:t>
            </a:r>
          </a:p>
        </p:txBody>
      </p:sp>
      <p:sp>
        <p:nvSpPr>
          <p:cNvPr id="153840" name="Text Box 240"/>
          <p:cNvSpPr txBox="1">
            <a:spLocks noChangeArrowheads="1"/>
          </p:cNvSpPr>
          <p:nvPr/>
        </p:nvSpPr>
        <p:spPr bwMode="auto">
          <a:xfrm>
            <a:off x="536575" y="4057650"/>
            <a:ext cx="8166100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Thermostat</a:t>
            </a:r>
            <a:r>
              <a:rPr lang="en-US" b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1       2       3      4       5       6       7       8      9      10</a:t>
            </a:r>
            <a:endParaRPr lang="en-US" u="sng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37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53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53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53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5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6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538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153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3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500"/>
                                        <p:tgtEl>
                                          <p:spTgt spid="153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9" dur="500"/>
                                        <p:tgtEl>
                                          <p:spTgt spid="15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0"/>
                            </p:stCondLst>
                            <p:childTnLst>
                              <p:par>
                                <p:cTn id="51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3" dur="500"/>
                                        <p:tgtEl>
                                          <p:spTgt spid="153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56" grpId="0" animBg="1"/>
      <p:bldP spid="153830" grpId="0" autoUpdateAnimBg="0"/>
      <p:bldP spid="153831" grpId="0" autoUpdateAnimBg="0"/>
      <p:bldP spid="153832" grpId="0" animBg="1"/>
      <p:bldP spid="153833" grpId="0" animBg="1"/>
      <p:bldP spid="153834" grpId="0" animBg="1"/>
      <p:bldP spid="153835" grpId="0" autoUpdateAnimBg="0"/>
      <p:bldP spid="153836" grpId="0" autoUpdateAnimBg="0"/>
      <p:bldP spid="153837" grpId="0" animBg="1"/>
      <p:bldP spid="153838" grpId="0" animBg="1"/>
      <p:bldP spid="153839" grpId="0" autoUpdateAnimBg="0"/>
      <p:bldP spid="153840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64" name="Rectangle 92"/>
          <p:cNvSpPr>
            <a:spLocks noChangeArrowheads="1"/>
          </p:cNvSpPr>
          <p:nvPr/>
        </p:nvSpPr>
        <p:spPr bwMode="auto">
          <a:xfrm>
            <a:off x="1162050" y="2400300"/>
            <a:ext cx="1924050" cy="5715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8763" name="Rectangle 91"/>
          <p:cNvSpPr>
            <a:spLocks noChangeArrowheads="1"/>
          </p:cNvSpPr>
          <p:nvPr/>
        </p:nvSpPr>
        <p:spPr bwMode="auto">
          <a:xfrm>
            <a:off x="1162050" y="1657350"/>
            <a:ext cx="1924050" cy="5715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8755" name="Rectangle 83"/>
          <p:cNvSpPr>
            <a:spLocks noChangeArrowheads="1"/>
          </p:cNvSpPr>
          <p:nvPr/>
        </p:nvSpPr>
        <p:spPr bwMode="auto">
          <a:xfrm>
            <a:off x="3143250" y="4686300"/>
            <a:ext cx="3143250" cy="62865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7388" y="1117600"/>
            <a:ext cx="2324100" cy="508000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Hypotheses</a:t>
            </a:r>
            <a:endParaRPr lang="en-US"/>
          </a:p>
        </p:txBody>
      </p:sp>
      <p:graphicFrame>
        <p:nvGraphicFramePr>
          <p:cNvPr id="28675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1327150" y="1724025"/>
          <a:ext cx="1639888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7" name="Equation" r:id="rId4" imgW="1562040" imgH="444240" progId="Equation.DSMT4">
                  <p:embed/>
                </p:oleObj>
              </mc:Choice>
              <mc:Fallback>
                <p:oleObj name="Equation" r:id="rId4" imgW="1562040" imgH="444240" progId="Equation.DSMT4">
                  <p:embed/>
                  <p:pic>
                    <p:nvPicPr>
                      <p:cNvPr id="28675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1724025"/>
                        <a:ext cx="1639888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796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311275" y="2471738"/>
          <a:ext cx="165258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8" name="Equation" r:id="rId6" imgW="1574640" imgH="444240" progId="Equation.DSMT4">
                  <p:embed/>
                </p:oleObj>
              </mc:Choice>
              <mc:Fallback>
                <p:oleObj name="Equation" r:id="rId6" imgW="1574640" imgH="444240" progId="Equation.DSMT4">
                  <p:embed/>
                  <p:pic>
                    <p:nvPicPr>
                      <p:cNvPr id="28676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2471738"/>
                        <a:ext cx="1652588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53" name="Rectangle 81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sp>
        <p:nvSpPr>
          <p:cNvPr id="28754" name="Text Box 82"/>
          <p:cNvSpPr txBox="1">
            <a:spLocks noChangeArrowheads="1"/>
          </p:cNvSpPr>
          <p:nvPr/>
        </p:nvSpPr>
        <p:spPr bwMode="auto">
          <a:xfrm>
            <a:off x="3352800" y="4776788"/>
            <a:ext cx="2782888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3.18</a:t>
            </a:r>
          </a:p>
        </p:txBody>
      </p:sp>
      <p:sp>
        <p:nvSpPr>
          <p:cNvPr id="28756" name="Text Box 84"/>
          <p:cNvSpPr txBox="1">
            <a:spLocks noChangeArrowheads="1"/>
          </p:cNvSpPr>
          <p:nvPr/>
        </p:nvSpPr>
        <p:spPr bwMode="auto">
          <a:xfrm>
            <a:off x="898525" y="3557588"/>
            <a:ext cx="7989888" cy="122396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300"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distribution table (on next slide) shows that with</a:t>
            </a:r>
          </a:p>
          <a:p>
            <a:pPr marL="114300"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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.10, 9 d.f. (numerator), and 9 d.f. (denominator),</a:t>
            </a:r>
          </a:p>
          <a:p>
            <a:pPr marL="114300"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.05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3.18.</a:t>
            </a:r>
          </a:p>
        </p:txBody>
      </p:sp>
      <p:sp>
        <p:nvSpPr>
          <p:cNvPr id="28757" name="Text Box 85"/>
          <p:cNvSpPr txBox="1">
            <a:spLocks noChangeArrowheads="1"/>
          </p:cNvSpPr>
          <p:nvPr/>
        </p:nvSpPr>
        <p:spPr bwMode="auto">
          <a:xfrm>
            <a:off x="3146425" y="2452688"/>
            <a:ext cx="42926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(Their variances are not equal)</a:t>
            </a:r>
          </a:p>
        </p:txBody>
      </p:sp>
      <p:sp>
        <p:nvSpPr>
          <p:cNvPr id="28758" name="Text Box 86"/>
          <p:cNvSpPr txBox="1">
            <a:spLocks noChangeArrowheads="1"/>
          </p:cNvSpPr>
          <p:nvPr/>
        </p:nvSpPr>
        <p:spPr bwMode="auto">
          <a:xfrm>
            <a:off x="3146425" y="1604963"/>
            <a:ext cx="5670550" cy="7493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(TempKing and ThermoRite thermostats</a:t>
            </a:r>
          </a:p>
          <a:p>
            <a:pPr algn="l">
              <a:lnSpc>
                <a:spcPct val="9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have the same temperature variance)</a:t>
            </a:r>
          </a:p>
        </p:txBody>
      </p:sp>
      <p:sp>
        <p:nvSpPr>
          <p:cNvPr id="28759" name="AutoShape 87"/>
          <p:cNvSpPr>
            <a:spLocks noChangeArrowheads="1"/>
          </p:cNvSpPr>
          <p:nvPr/>
        </p:nvSpPr>
        <p:spPr bwMode="auto">
          <a:xfrm rot="5400000">
            <a:off x="428625" y="1250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61" name="Rectangle 89"/>
          <p:cNvSpPr>
            <a:spLocks noChangeArrowheads="1"/>
          </p:cNvSpPr>
          <p:nvPr/>
        </p:nvSpPr>
        <p:spPr bwMode="auto">
          <a:xfrm>
            <a:off x="687388" y="3117850"/>
            <a:ext cx="3219450" cy="50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Rejection Rule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8762" name="AutoShape 90"/>
          <p:cNvSpPr>
            <a:spLocks noChangeArrowheads="1"/>
          </p:cNvSpPr>
          <p:nvPr/>
        </p:nvSpPr>
        <p:spPr bwMode="auto">
          <a:xfrm rot="5400000">
            <a:off x="428625" y="3270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87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8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8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0"/>
                            </p:stCondLst>
                            <p:childTnLst>
                              <p:par>
                                <p:cTn id="31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2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500"/>
                            </p:stCondLst>
                            <p:childTnLst>
                              <p:par>
                                <p:cTn id="4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287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7" dur="5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8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64" grpId="0" animBg="1"/>
      <p:bldP spid="28763" grpId="0" animBg="1"/>
      <p:bldP spid="28755" grpId="0" animBg="1"/>
      <p:bldP spid="28674" grpId="0" build="p" autoUpdateAnimBg="0"/>
      <p:bldP spid="28754" grpId="0" autoUpdateAnimBg="0"/>
      <p:bldP spid="28756" grpId="0" autoUpdateAnimBg="0"/>
      <p:bldP spid="28757" grpId="0" autoUpdateAnimBg="0"/>
      <p:bldP spid="28758" grpId="0" autoUpdateAnimBg="0"/>
      <p:bldP spid="28759" grpId="0" animBg="1"/>
      <p:bldP spid="28761" grpId="0" autoUpdateAnimBg="0"/>
      <p:bldP spid="2876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572" name="Picture 8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713" y="1641475"/>
            <a:ext cx="8207375" cy="47799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</p:pic>
      <p:sp>
        <p:nvSpPr>
          <p:cNvPr id="191490" name="Text Box 2"/>
          <p:cNvSpPr txBox="1">
            <a:spLocks noChangeArrowheads="1"/>
          </p:cNvSpPr>
          <p:nvPr/>
        </p:nvSpPr>
        <p:spPr bwMode="auto">
          <a:xfrm>
            <a:off x="1681163" y="1214438"/>
            <a:ext cx="5915402" cy="43088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Selected Values from the </a:t>
            </a:r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F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  Distribution Table</a:t>
            </a:r>
          </a:p>
        </p:txBody>
      </p:sp>
      <p:sp>
        <p:nvSpPr>
          <p:cNvPr id="191491" name="Oval 3"/>
          <p:cNvSpPr>
            <a:spLocks noChangeArrowheads="1"/>
          </p:cNvSpPr>
          <p:nvPr/>
        </p:nvSpPr>
        <p:spPr bwMode="auto">
          <a:xfrm>
            <a:off x="5918200" y="2495550"/>
            <a:ext cx="596900" cy="4064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2" name="Oval 4"/>
          <p:cNvSpPr>
            <a:spLocks noChangeArrowheads="1"/>
          </p:cNvSpPr>
          <p:nvPr/>
        </p:nvSpPr>
        <p:spPr bwMode="auto">
          <a:xfrm>
            <a:off x="1308100" y="4756150"/>
            <a:ext cx="571500" cy="4381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3" name="Oval 5"/>
          <p:cNvSpPr>
            <a:spLocks noChangeArrowheads="1"/>
          </p:cNvSpPr>
          <p:nvPr/>
        </p:nvSpPr>
        <p:spPr bwMode="auto">
          <a:xfrm>
            <a:off x="3027204" y="5170008"/>
            <a:ext cx="704850" cy="4191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4" name="Oval 6"/>
          <p:cNvSpPr>
            <a:spLocks noChangeArrowheads="1"/>
          </p:cNvSpPr>
          <p:nvPr/>
        </p:nvSpPr>
        <p:spPr bwMode="auto">
          <a:xfrm>
            <a:off x="5719922" y="5134031"/>
            <a:ext cx="1028700" cy="4381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495" name="Rectangle 7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sp>
        <p:nvSpPr>
          <p:cNvPr id="191569" name="Arc 81"/>
          <p:cNvSpPr>
            <a:spLocks/>
          </p:cNvSpPr>
          <p:nvPr/>
        </p:nvSpPr>
        <p:spPr bwMode="auto">
          <a:xfrm rot="16400662">
            <a:off x="4432062" y="4481583"/>
            <a:ext cx="552450" cy="1958975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28658"/>
              <a:gd name="T2" fmla="*/ 18026 w 21600"/>
              <a:gd name="T3" fmla="*/ 28658 h 28658"/>
              <a:gd name="T4" fmla="*/ 0 w 21600"/>
              <a:gd name="T5" fmla="*/ 16757 h 28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8658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</a:path>
              <a:path w="21600" h="28658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70" name="Arc 82"/>
          <p:cNvSpPr>
            <a:spLocks/>
          </p:cNvSpPr>
          <p:nvPr/>
        </p:nvSpPr>
        <p:spPr bwMode="auto">
          <a:xfrm rot="21602677">
            <a:off x="6176837" y="2713037"/>
            <a:ext cx="569912" cy="2415166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33073"/>
              <a:gd name="T2" fmla="*/ 14154 w 21600"/>
              <a:gd name="T3" fmla="*/ 33073 h 33073"/>
              <a:gd name="T4" fmla="*/ 0 w 21600"/>
              <a:gd name="T5" fmla="*/ 16757 h 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3073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</a:path>
              <a:path w="21600" h="33073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573" name="AutoShape 85"/>
          <p:cNvSpPr>
            <a:spLocks noChangeArrowheads="1"/>
          </p:cNvSpPr>
          <p:nvPr/>
        </p:nvSpPr>
        <p:spPr bwMode="auto">
          <a:xfrm rot="5400000">
            <a:off x="1368425" y="1352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15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1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9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500"/>
                                        <p:tgtEl>
                                          <p:spTgt spid="19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19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19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9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90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19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9500"/>
                            </p:stCondLst>
                            <p:childTnLst>
                              <p:par>
                                <p:cTn id="3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9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0" grpId="0" animBg="1" autoUpdateAnimBg="0"/>
      <p:bldP spid="191491" grpId="0" animBg="1"/>
      <p:bldP spid="191492" grpId="0" animBg="1"/>
      <p:bldP spid="191493" grpId="0" animBg="1"/>
      <p:bldP spid="191494" grpId="0" animBg="1"/>
      <p:bldP spid="191569" grpId="0" animBg="1"/>
      <p:bldP spid="191570" grpId="0" animBg="1"/>
      <p:bldP spid="1915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1038" y="157163"/>
            <a:ext cx="7772400" cy="604837"/>
          </a:xfrm>
          <a:noFill/>
          <a:ln/>
        </p:spPr>
        <p:txBody>
          <a:bodyPr/>
          <a:lstStyle/>
          <a:p>
            <a:r>
              <a:rPr lang="en-US"/>
              <a:t>Chi-Square Distribution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2625" y="4484688"/>
            <a:ext cx="7275513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8CF4EA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We can use the chi-square distribution to develop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interval estimates and conduct hypothesis tests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about a population variance.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82625" y="3262313"/>
            <a:ext cx="8169275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Clr>
                <a:srgbClr val="8CF4EA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sampling distribution of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- 1)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 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has a chi-</a:t>
            </a:r>
          </a:p>
          <a:p>
            <a:pPr algn="l">
              <a:buClr>
                <a:srgbClr val="8CF4EA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square distribution whenever a simple random sample</a:t>
            </a:r>
          </a:p>
          <a:p>
            <a:pPr algn="l">
              <a:buClr>
                <a:srgbClr val="8CF4EA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of size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is selected from a normal population.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82625" y="2408238"/>
            <a:ext cx="71596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8CF4EA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chi-square distribution is based on sampling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from a normal population.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676275" y="1131888"/>
            <a:ext cx="7485063" cy="1223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chi-square distribution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is the sum of squared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standardized normal random variables such as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+(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+(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so on.</a:t>
            </a: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 rot="5400000">
            <a:off x="415925" y="1244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 rot="5400000">
            <a:off x="415925" y="254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 rot="5400000">
            <a:off x="415925" y="3397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 rot="5400000">
            <a:off x="415925" y="4616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45" grpId="0" autoUpdateAnimBg="0"/>
      <p:bldP spid="10246" grpId="0" autoUpdateAnimBg="0"/>
      <p:bldP spid="10247" grpId="0" autoUpdateAnimBg="0"/>
      <p:bldP spid="10248" grpId="0" animBg="1"/>
      <p:bldP spid="10249" grpId="0" animBg="1"/>
      <p:bldP spid="10250" grpId="0" animBg="1"/>
      <p:bldP spid="1025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7388" y="1117600"/>
            <a:ext cx="2343150" cy="508000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 Test Statistic</a:t>
            </a:r>
            <a:endParaRPr lang="en-US"/>
          </a:p>
        </p:txBody>
      </p:sp>
      <p:sp>
        <p:nvSpPr>
          <p:cNvPr id="30800" name="Rectangle 80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sp>
        <p:nvSpPr>
          <p:cNvPr id="30801" name="Text Box 81"/>
          <p:cNvSpPr txBox="1">
            <a:spLocks noChangeArrowheads="1"/>
          </p:cNvSpPr>
          <p:nvPr/>
        </p:nvSpPr>
        <p:spPr bwMode="auto">
          <a:xfrm>
            <a:off x="1089025" y="3719513"/>
            <a:ext cx="6826250" cy="16256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cannot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2.53 &lt;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.05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3.18.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There is insufficient evidence to conclude that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population variances differ for the two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thermostat brands.</a:t>
            </a:r>
          </a:p>
        </p:txBody>
      </p:sp>
      <p:sp>
        <p:nvSpPr>
          <p:cNvPr id="30803" name="Text Box 83"/>
          <p:cNvSpPr txBox="1">
            <a:spLocks noChangeArrowheads="1"/>
          </p:cNvSpPr>
          <p:nvPr/>
        </p:nvSpPr>
        <p:spPr bwMode="auto">
          <a:xfrm>
            <a:off x="666750" y="3271838"/>
            <a:ext cx="217170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Conclusion</a:t>
            </a:r>
          </a:p>
        </p:txBody>
      </p:sp>
      <p:grpSp>
        <p:nvGrpSpPr>
          <p:cNvPr id="30805" name="Group 85"/>
          <p:cNvGrpSpPr>
            <a:grpSpLocks/>
          </p:cNvGrpSpPr>
          <p:nvPr/>
        </p:nvGrpSpPr>
        <p:grpSpPr bwMode="auto">
          <a:xfrm>
            <a:off x="2584450" y="2481263"/>
            <a:ext cx="3937000" cy="815975"/>
            <a:chOff x="1628" y="1563"/>
            <a:chExt cx="2480" cy="514"/>
          </a:xfrm>
        </p:grpSpPr>
        <p:graphicFrame>
          <p:nvGraphicFramePr>
            <p:cNvPr id="30725" name="Object 5"/>
            <p:cNvGraphicFramePr>
              <a:graphicFrameLocks noChangeAspect="1"/>
            </p:cNvGraphicFramePr>
            <p:nvPr/>
          </p:nvGraphicFramePr>
          <p:xfrm>
            <a:off x="1628" y="1563"/>
            <a:ext cx="752" cy="5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5601" name="Equation" r:id="rId4" imgW="1079280" imgH="736560" progId="Equation.DSMT4">
                    <p:embed/>
                  </p:oleObj>
                </mc:Choice>
                <mc:Fallback>
                  <p:oleObj name="Equation" r:id="rId4" imgW="1079280" imgH="736560" progId="Equation.DSMT4">
                    <p:embed/>
                    <p:pic>
                      <p:nvPicPr>
                        <p:cNvPr id="30725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8" y="1563"/>
                          <a:ext cx="752" cy="514"/>
                        </a:xfrm>
                        <a:prstGeom prst="rect">
                          <a:avLst/>
                        </a:prstGeom>
                        <a:noFill/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0804" name="Text Box 84"/>
            <p:cNvSpPr txBox="1">
              <a:spLocks noChangeArrowheads="1"/>
            </p:cNvSpPr>
            <p:nvPr/>
          </p:nvSpPr>
          <p:spPr bwMode="auto">
            <a:xfrm>
              <a:off x="2396" y="1653"/>
              <a:ext cx="1712" cy="288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= 1.768/.700 = 2.53</a:t>
              </a:r>
            </a:p>
          </p:txBody>
        </p:sp>
      </p:grpSp>
      <p:sp>
        <p:nvSpPr>
          <p:cNvPr id="30806" name="Text Box 86"/>
          <p:cNvSpPr txBox="1">
            <a:spLocks noChangeArrowheads="1"/>
          </p:cNvSpPr>
          <p:nvPr/>
        </p:nvSpPr>
        <p:spPr bwMode="auto">
          <a:xfrm>
            <a:off x="1527175" y="1557338"/>
            <a:ext cx="5629275" cy="895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TempKing’s sample variance is 1.768</a:t>
            </a:r>
          </a:p>
          <a:p>
            <a:pPr lvl="1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ThermoRite’s sample variance is .700</a:t>
            </a:r>
          </a:p>
        </p:txBody>
      </p:sp>
      <p:sp>
        <p:nvSpPr>
          <p:cNvPr id="30807" name="AutoShape 87"/>
          <p:cNvSpPr>
            <a:spLocks noChangeArrowheads="1"/>
          </p:cNvSpPr>
          <p:nvPr/>
        </p:nvSpPr>
        <p:spPr bwMode="auto">
          <a:xfrm rot="5400000">
            <a:off x="42862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08" name="AutoShape 88"/>
          <p:cNvSpPr>
            <a:spLocks noChangeArrowheads="1"/>
          </p:cNvSpPr>
          <p:nvPr/>
        </p:nvSpPr>
        <p:spPr bwMode="auto">
          <a:xfrm rot="5400000">
            <a:off x="428625" y="3403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08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8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8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308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3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801" grpId="0" autoUpdateAnimBg="0"/>
      <p:bldP spid="30803" grpId="0" autoUpdateAnimBg="0"/>
      <p:bldP spid="30806" grpId="0" autoUpdateAnimBg="0"/>
      <p:bldP spid="30807" grpId="0" animBg="1"/>
      <p:bldP spid="30808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05" name="Rectangle 85"/>
          <p:cNvSpPr>
            <a:spLocks noChangeArrowheads="1"/>
          </p:cNvSpPr>
          <p:nvPr/>
        </p:nvSpPr>
        <p:spPr bwMode="auto">
          <a:xfrm>
            <a:off x="1143000" y="1695450"/>
            <a:ext cx="7029450" cy="10287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17600"/>
            <a:ext cx="5562600" cy="50958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Determining and Using the </a:t>
            </a:r>
            <a:r>
              <a:rPr lang="en-US" i="1">
                <a:solidFill>
                  <a:srgbClr val="66FFFF"/>
                </a:solidFill>
              </a:rPr>
              <a:t>p</a:t>
            </a:r>
            <a:r>
              <a:rPr lang="en-US">
                <a:solidFill>
                  <a:srgbClr val="66FFFF"/>
                </a:solidFill>
              </a:rPr>
              <a:t>-Value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56399" name="Rectangle 79"/>
          <p:cNvSpPr>
            <a:spLocks noChangeArrowheads="1"/>
          </p:cNvSpPr>
          <p:nvPr/>
        </p:nvSpPr>
        <p:spPr bwMode="auto">
          <a:xfrm>
            <a:off x="681038" y="14763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Testing About the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Variances of Two Populations</a:t>
            </a:r>
          </a:p>
        </p:txBody>
      </p:sp>
      <p:sp>
        <p:nvSpPr>
          <p:cNvPr id="56400" name="Text Box 80"/>
          <p:cNvSpPr txBox="1">
            <a:spLocks noChangeArrowheads="1"/>
          </p:cNvSpPr>
          <p:nvPr/>
        </p:nvSpPr>
        <p:spPr bwMode="auto">
          <a:xfrm>
            <a:off x="974725" y="4945063"/>
            <a:ext cx="7326313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Because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.10, we have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&gt;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therefore</a:t>
            </a:r>
          </a:p>
          <a:p>
            <a:pPr algn="l"/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we cannot reject the null hypothesis.</a:t>
            </a:r>
          </a:p>
        </p:txBody>
      </p:sp>
      <p:sp>
        <p:nvSpPr>
          <p:cNvPr id="56401" name="Text Box 81"/>
          <p:cNvSpPr txBox="1">
            <a:spLocks noChangeArrowheads="1"/>
          </p:cNvSpPr>
          <p:nvPr/>
        </p:nvSpPr>
        <p:spPr bwMode="auto">
          <a:xfrm>
            <a:off x="974725" y="4052888"/>
            <a:ext cx="7224713" cy="8223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But this is a two-tailed test; after doubling the</a:t>
            </a:r>
          </a:p>
          <a:p>
            <a:pPr algn="l">
              <a:buClr>
                <a:srgbClr val="66FFFF"/>
              </a:buClr>
              <a:buSzPct val="125000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upper-tail area, the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is between .20 and .10.</a:t>
            </a:r>
          </a:p>
        </p:txBody>
      </p:sp>
      <p:sp>
        <p:nvSpPr>
          <p:cNvPr id="56402" name="Text Box 82"/>
          <p:cNvSpPr txBox="1">
            <a:spLocks noChangeArrowheads="1"/>
          </p:cNvSpPr>
          <p:nvPr/>
        </p:nvSpPr>
        <p:spPr bwMode="auto">
          <a:xfrm>
            <a:off x="974725" y="2833688"/>
            <a:ext cx="7227888" cy="11874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Because </a:t>
            </a:r>
            <a:r>
              <a:rPr lang="en-US" sz="2400" i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2.53 is between 2.44 and 3.18, the area</a:t>
            </a:r>
          </a:p>
          <a:p>
            <a:pPr algn="l">
              <a:buClr>
                <a:srgbClr val="66FFFF"/>
              </a:buClr>
              <a:buSzPct val="125000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in the upper tail of the distribution is between .10</a:t>
            </a:r>
          </a:p>
          <a:p>
            <a:pPr algn="l">
              <a:buClr>
                <a:srgbClr val="66FFFF"/>
              </a:buClr>
              <a:buSzPct val="125000"/>
            </a:pPr>
            <a:r>
              <a:rPr lang="en-US" sz="24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and .05.</a:t>
            </a:r>
          </a:p>
        </p:txBody>
      </p:sp>
      <p:sp>
        <p:nvSpPr>
          <p:cNvPr id="56403" name="Text Box 83"/>
          <p:cNvSpPr txBox="1">
            <a:spLocks noChangeArrowheads="1"/>
          </p:cNvSpPr>
          <p:nvPr/>
        </p:nvSpPr>
        <p:spPr bwMode="auto">
          <a:xfrm>
            <a:off x="1279525" y="1747838"/>
            <a:ext cx="658495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in Upper Tail	            .10    .05     .025     .01</a:t>
            </a:r>
          </a:p>
        </p:txBody>
      </p:sp>
      <p:sp>
        <p:nvSpPr>
          <p:cNvPr id="56404" name="Text Box 84"/>
          <p:cNvSpPr txBox="1">
            <a:spLocks noChangeArrowheads="1"/>
          </p:cNvSpPr>
          <p:nvPr/>
        </p:nvSpPr>
        <p:spPr bwMode="auto">
          <a:xfrm>
            <a:off x="1279525" y="2205038"/>
            <a:ext cx="6686550" cy="4572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Value (df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9, df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9)    2.44   3.18    4.03    5.35</a:t>
            </a:r>
          </a:p>
        </p:txBody>
      </p:sp>
      <p:sp>
        <p:nvSpPr>
          <p:cNvPr id="56406" name="AutoShape 86"/>
          <p:cNvSpPr>
            <a:spLocks noChangeArrowheads="1"/>
          </p:cNvSpPr>
          <p:nvPr/>
        </p:nvSpPr>
        <p:spPr bwMode="auto">
          <a:xfrm>
            <a:off x="4686300" y="2209800"/>
            <a:ext cx="1676400" cy="43815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08" name="AutoShape 88"/>
          <p:cNvSpPr>
            <a:spLocks noChangeArrowheads="1"/>
          </p:cNvSpPr>
          <p:nvPr/>
        </p:nvSpPr>
        <p:spPr bwMode="auto">
          <a:xfrm>
            <a:off x="4686300" y="1733550"/>
            <a:ext cx="1676400" cy="43815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409" name="AutoShape 89"/>
          <p:cNvSpPr>
            <a:spLocks noChangeArrowheads="1"/>
          </p:cNvSpPr>
          <p:nvPr/>
        </p:nvSpPr>
        <p:spPr bwMode="auto">
          <a:xfrm rot="5400000">
            <a:off x="733425" y="2946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10" name="AutoShape 90"/>
          <p:cNvSpPr>
            <a:spLocks noChangeArrowheads="1"/>
          </p:cNvSpPr>
          <p:nvPr/>
        </p:nvSpPr>
        <p:spPr bwMode="auto">
          <a:xfrm rot="5400000">
            <a:off x="733425" y="5041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11" name="AutoShape 91"/>
          <p:cNvSpPr>
            <a:spLocks noChangeArrowheads="1"/>
          </p:cNvSpPr>
          <p:nvPr/>
        </p:nvSpPr>
        <p:spPr bwMode="auto">
          <a:xfrm rot="5400000">
            <a:off x="733425" y="4165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6412" name="AutoShape 92"/>
          <p:cNvSpPr>
            <a:spLocks noChangeArrowheads="1"/>
          </p:cNvSpPr>
          <p:nvPr/>
        </p:nvSpPr>
        <p:spPr bwMode="auto">
          <a:xfrm rot="5400000">
            <a:off x="733425" y="2108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64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5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5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564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3" dur="500"/>
                                        <p:tgtEl>
                                          <p:spTgt spid="5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5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500"/>
                            </p:stCondLst>
                            <p:childTnLst>
                              <p:par>
                                <p:cTn id="3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1" dur="500"/>
                                        <p:tgtEl>
                                          <p:spTgt spid="564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564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05" grpId="0" animBg="1"/>
      <p:bldP spid="56400" grpId="0" autoUpdateAnimBg="0"/>
      <p:bldP spid="56401" grpId="0" autoUpdateAnimBg="0"/>
      <p:bldP spid="56402" grpId="0" autoUpdateAnimBg="0"/>
      <p:bldP spid="56403" grpId="0" autoUpdateAnimBg="0"/>
      <p:bldP spid="56404" grpId="0" autoUpdateAnimBg="0"/>
      <p:bldP spid="56406" grpId="0" animBg="1"/>
      <p:bldP spid="56408" grpId="0" animBg="1"/>
      <p:bldP spid="56409" grpId="0" animBg="1"/>
      <p:bldP spid="56410" grpId="0" animBg="1"/>
      <p:bldP spid="56411" grpId="0" animBg="1"/>
      <p:bldP spid="564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5C9D9-43A5-1244-9155-C6F5556E0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8AB8F4-3646-894F-A68E-85D2D64E1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>
                <a:effectLst/>
              </a:rPr>
              <a:t>An automotive part must be machined to close tolerances to be acceptable to customers. Production specifications call for a maximum variance in the lengths of the parts of .0004.</a:t>
            </a:r>
          </a:p>
          <a:p>
            <a:pPr marL="0" indent="0">
              <a:buNone/>
            </a:pPr>
            <a:r>
              <a:rPr lang="en-IN" dirty="0">
                <a:effectLst/>
              </a:rPr>
              <a:t>Suppose the sample variance for 30 parts turns out to be s2 = .0005. Use </a:t>
            </a:r>
            <a:r>
              <a:rPr lang="el-GR" dirty="0">
                <a:effectLst/>
              </a:rPr>
              <a:t>α </a:t>
            </a:r>
            <a:r>
              <a:rPr lang="en-US" dirty="0">
                <a:effectLst/>
              </a:rPr>
              <a:t>=</a:t>
            </a:r>
            <a:r>
              <a:rPr lang="el-GR" dirty="0">
                <a:effectLst/>
              </a:rPr>
              <a:t> .05 </a:t>
            </a:r>
            <a:r>
              <a:rPr lang="en-IN" dirty="0">
                <a:effectLst/>
              </a:rPr>
              <a:t>to test whether the population variance specification is being violated.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945362"/>
      </p:ext>
    </p:extLst>
  </p:cSld>
  <p:clrMapOvr>
    <a:masterClrMapping/>
  </p:clrMapOvr>
  <p:transition>
    <p:zoom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FFC36-E645-1A43-854F-ACB509949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7EBB9-1E40-E344-B391-F7FAEA2618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>
                <a:effectLst/>
              </a:rPr>
              <a:t>The average standard deviation for the annual return of large cap stock mutual funds is 18.2% (The Top Mutual Funds, AAII, 2004). The sample standard deviation based on a sample of size 36 for the Vanguard PRIMECAP mutual fund is 22.2%. Construct a hypothesis test that can be used to determine whether the standard deviation for the Vanguard fund is greater than the average standard deviation for large cap mutual funds. With a .05 level of significance, what is your conclusion?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21809"/>
      </p:ext>
    </p:extLst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42D51-6A52-4442-A5FC-D4C48CA83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58F67F-91D4-3846-A141-B8B63D4F6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>
                <a:effectLst/>
              </a:rPr>
              <a:t>Media Metrix and Jupiter Communications gathered data on the time adults and the time teens spend online during a month (USA Today, September 14, 2000). The study concluded that on average, adults spend more time online than teens. Assume that a follow-up study sampled 26 adults and 30 teens. The standard deviations of the time online during a month were 94 minutes and 58 minutes, respectively. Do the sample results support the conclusion that adults have a greater variance in online time than teens? Use </a:t>
            </a:r>
            <a:r>
              <a:rPr lang="el-GR" dirty="0">
                <a:effectLst/>
              </a:rPr>
              <a:t>α </a:t>
            </a:r>
            <a:r>
              <a:rPr lang="en-US" dirty="0">
                <a:effectLst/>
              </a:rPr>
              <a:t>=</a:t>
            </a:r>
            <a:r>
              <a:rPr lang="el-GR" dirty="0">
                <a:effectLst/>
              </a:rPr>
              <a:t> .01.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950136"/>
      </p:ext>
    </p:extLst>
  </p:cSld>
  <p:clrMapOvr>
    <a:masterClrMapping/>
  </p:clrMapOvr>
  <p:transition>
    <p:zoom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F63D9-DF34-C742-909E-839A4ED4D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#4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07973-2095-604D-9F5B-D71BE2BE5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>
                <a:effectLst/>
              </a:rPr>
              <a:t>Fidelity Magellan is a large cap growth mutual fund and Fidelity Small Cap Stock is a small cap growth mutual fund (Morningstar Funds 500, 2006). The standard deviation for both funds was computed based on a sample of size 26. For Fidelity Magellan, the sample standard deviation is 8.89%; for Fidelity Small Cap Stock, the sample standard deviation is 13.03%. Financial analysts often use the standard deviation as a measure of risk. Conduct a hypothesis test to determine whether the small cap growth fund is riskier than the large cap growth fund. Use </a:t>
            </a:r>
            <a:r>
              <a:rPr lang="el-GR" dirty="0">
                <a:effectLst/>
              </a:rPr>
              <a:t>α </a:t>
            </a:r>
            <a:r>
              <a:rPr lang="en-US" dirty="0">
                <a:effectLst/>
              </a:rPr>
              <a:t>=</a:t>
            </a:r>
            <a:r>
              <a:rPr lang="el-GR" dirty="0">
                <a:effectLst/>
              </a:rPr>
              <a:t> .05 </a:t>
            </a:r>
            <a:r>
              <a:rPr lang="en-IN" dirty="0">
                <a:effectLst/>
              </a:rPr>
              <a:t>as the level of significance.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018126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511" name="Rectangle 39"/>
          <p:cNvSpPr>
            <a:spLocks noChangeArrowheads="1"/>
          </p:cNvSpPr>
          <p:nvPr/>
        </p:nvSpPr>
        <p:spPr bwMode="auto">
          <a:xfrm>
            <a:off x="552450" y="1181100"/>
            <a:ext cx="8134350" cy="47053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509588" y="157163"/>
            <a:ext cx="8134350" cy="6048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Examples of Sampling Distribution of (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- 1)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 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endParaRPr lang="en-US" sz="28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05485" name="Line 13"/>
          <p:cNvSpPr>
            <a:spLocks noChangeShapeType="1"/>
          </p:cNvSpPr>
          <p:nvPr/>
        </p:nvSpPr>
        <p:spPr bwMode="auto">
          <a:xfrm rot="2152896" flipH="1">
            <a:off x="1381125" y="2109788"/>
            <a:ext cx="277813" cy="7508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9" name="Rectangle 17"/>
          <p:cNvSpPr>
            <a:spLocks noChangeArrowheads="1"/>
          </p:cNvSpPr>
          <p:nvPr/>
        </p:nvSpPr>
        <p:spPr bwMode="auto">
          <a:xfrm>
            <a:off x="862013" y="5310188"/>
            <a:ext cx="333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0</a:t>
            </a:r>
          </a:p>
        </p:txBody>
      </p:sp>
      <p:sp>
        <p:nvSpPr>
          <p:cNvPr id="105490" name="Rectangle 18"/>
          <p:cNvSpPr>
            <a:spLocks noChangeArrowheads="1"/>
          </p:cNvSpPr>
          <p:nvPr/>
        </p:nvSpPr>
        <p:spPr bwMode="auto">
          <a:xfrm>
            <a:off x="1871663" y="1500188"/>
            <a:ext cx="2030412" cy="7588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75686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75686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With 2 degrees</a:t>
            </a:r>
          </a:p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of freedom</a:t>
            </a:r>
          </a:p>
        </p:txBody>
      </p:sp>
      <p:graphicFrame>
        <p:nvGraphicFramePr>
          <p:cNvPr id="105496" name="Object 24">
            <a:hlinkClick r:id="" action="ppaction://ole?verb=0"/>
          </p:cNvPr>
          <p:cNvGraphicFramePr>
            <a:graphicFrameLocks/>
          </p:cNvGraphicFramePr>
          <p:nvPr/>
        </p:nvGraphicFramePr>
        <p:xfrm>
          <a:off x="7437438" y="4770438"/>
          <a:ext cx="1009650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4" imgW="571320" imgH="419040" progId="Equation.DSMT4">
                  <p:embed/>
                </p:oleObj>
              </mc:Choice>
              <mc:Fallback>
                <p:oleObj name="Equation" r:id="rId4" imgW="571320" imgH="419040" progId="Equation.DSMT4">
                  <p:embed/>
                  <p:pic>
                    <p:nvPicPr>
                      <p:cNvPr id="105496" name="Object 2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7438" y="4770438"/>
                        <a:ext cx="1009650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100" dir="108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507" name="Rectangle 35"/>
          <p:cNvSpPr>
            <a:spLocks noChangeArrowheads="1"/>
          </p:cNvSpPr>
          <p:nvPr/>
        </p:nvSpPr>
        <p:spPr bwMode="auto">
          <a:xfrm>
            <a:off x="4214813" y="2243138"/>
            <a:ext cx="2030412" cy="7588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75686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75686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With 5 degrees</a:t>
            </a:r>
          </a:p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of freedom</a:t>
            </a:r>
          </a:p>
        </p:txBody>
      </p:sp>
      <p:sp>
        <p:nvSpPr>
          <p:cNvPr id="105508" name="Rectangle 36"/>
          <p:cNvSpPr>
            <a:spLocks noChangeArrowheads="1"/>
          </p:cNvSpPr>
          <p:nvPr/>
        </p:nvSpPr>
        <p:spPr bwMode="auto">
          <a:xfrm>
            <a:off x="5776913" y="3233738"/>
            <a:ext cx="2170112" cy="75882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75686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75686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With 10 degrees</a:t>
            </a:r>
          </a:p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of freedom</a:t>
            </a:r>
          </a:p>
        </p:txBody>
      </p:sp>
      <p:sp>
        <p:nvSpPr>
          <p:cNvPr id="105509" name="Line 37"/>
          <p:cNvSpPr>
            <a:spLocks noChangeShapeType="1"/>
          </p:cNvSpPr>
          <p:nvPr/>
        </p:nvSpPr>
        <p:spPr bwMode="auto">
          <a:xfrm rot="2152896" flipH="1">
            <a:off x="3408363" y="2411413"/>
            <a:ext cx="596900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10" name="Line 38"/>
          <p:cNvSpPr>
            <a:spLocks noChangeShapeType="1"/>
          </p:cNvSpPr>
          <p:nvPr/>
        </p:nvSpPr>
        <p:spPr bwMode="auto">
          <a:xfrm rot="2152896" flipH="1">
            <a:off x="5133975" y="3433763"/>
            <a:ext cx="482600" cy="6334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12" name="AutoShape 40"/>
          <p:cNvSpPr>
            <a:spLocks noChangeArrowheads="1"/>
          </p:cNvSpPr>
          <p:nvPr/>
        </p:nvSpPr>
        <p:spPr bwMode="auto">
          <a:xfrm rot="5400000">
            <a:off x="238125" y="3460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13" name="AutoShape 41"/>
          <p:cNvSpPr>
            <a:spLocks noChangeArrowheads="1"/>
          </p:cNvSpPr>
          <p:nvPr/>
        </p:nvSpPr>
        <p:spPr bwMode="auto">
          <a:xfrm rot="16200000" flipH="1">
            <a:off x="3914775" y="17938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14" name="AutoShape 42"/>
          <p:cNvSpPr>
            <a:spLocks noChangeArrowheads="1"/>
          </p:cNvSpPr>
          <p:nvPr/>
        </p:nvSpPr>
        <p:spPr bwMode="auto">
          <a:xfrm rot="16200000" flipH="1">
            <a:off x="6248400" y="25558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15" name="AutoShape 43"/>
          <p:cNvSpPr>
            <a:spLocks noChangeArrowheads="1"/>
          </p:cNvSpPr>
          <p:nvPr/>
        </p:nvSpPr>
        <p:spPr bwMode="auto">
          <a:xfrm rot="16200000" flipH="1">
            <a:off x="7948613" y="3532188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20" name="Freeform 48"/>
          <p:cNvSpPr>
            <a:spLocks/>
          </p:cNvSpPr>
          <p:nvPr/>
        </p:nvSpPr>
        <p:spPr bwMode="auto">
          <a:xfrm>
            <a:off x="1063625" y="2189163"/>
            <a:ext cx="3975100" cy="3011487"/>
          </a:xfrm>
          <a:custGeom>
            <a:avLst/>
            <a:gdLst/>
            <a:ahLst/>
            <a:cxnLst>
              <a:cxn ang="0">
                <a:pos x="5" y="76"/>
              </a:cxn>
              <a:cxn ang="0">
                <a:pos x="89" y="481"/>
              </a:cxn>
              <a:cxn ang="0">
                <a:pos x="140" y="601"/>
              </a:cxn>
              <a:cxn ang="0">
                <a:pos x="216" y="744"/>
              </a:cxn>
              <a:cxn ang="0">
                <a:pos x="375" y="972"/>
              </a:cxn>
              <a:cxn ang="0">
                <a:pos x="444" y="1056"/>
              </a:cxn>
              <a:cxn ang="0">
                <a:pos x="501" y="1116"/>
              </a:cxn>
              <a:cxn ang="0">
                <a:pos x="600" y="1200"/>
              </a:cxn>
              <a:cxn ang="0">
                <a:pos x="624" y="1236"/>
              </a:cxn>
              <a:cxn ang="0">
                <a:pos x="681" y="1281"/>
              </a:cxn>
              <a:cxn ang="0">
                <a:pos x="768" y="1347"/>
              </a:cxn>
              <a:cxn ang="0">
                <a:pos x="822" y="1386"/>
              </a:cxn>
              <a:cxn ang="0">
                <a:pos x="1044" y="1521"/>
              </a:cxn>
              <a:cxn ang="0">
                <a:pos x="1173" y="1590"/>
              </a:cxn>
              <a:cxn ang="0">
                <a:pos x="1245" y="1623"/>
              </a:cxn>
              <a:cxn ang="0">
                <a:pos x="1344" y="1662"/>
              </a:cxn>
              <a:cxn ang="0">
                <a:pos x="1392" y="1680"/>
              </a:cxn>
              <a:cxn ang="0">
                <a:pos x="1515" y="1728"/>
              </a:cxn>
              <a:cxn ang="0">
                <a:pos x="1629" y="1764"/>
              </a:cxn>
              <a:cxn ang="0">
                <a:pos x="1812" y="1812"/>
              </a:cxn>
              <a:cxn ang="0">
                <a:pos x="2202" y="1897"/>
              </a:cxn>
              <a:cxn ang="0">
                <a:pos x="0" y="1896"/>
              </a:cxn>
              <a:cxn ang="0">
                <a:pos x="0" y="0"/>
              </a:cxn>
            </a:cxnLst>
            <a:rect l="0" t="0" r="r" b="b"/>
            <a:pathLst>
              <a:path w="2504" h="1897">
                <a:moveTo>
                  <a:pt x="5" y="76"/>
                </a:moveTo>
                <a:cubicBezTo>
                  <a:pt x="11" y="211"/>
                  <a:pt x="44" y="352"/>
                  <a:pt x="89" y="481"/>
                </a:cubicBezTo>
                <a:cubicBezTo>
                  <a:pt x="97" y="524"/>
                  <a:pt x="122" y="565"/>
                  <a:pt x="140" y="601"/>
                </a:cubicBezTo>
                <a:cubicBezTo>
                  <a:pt x="155" y="643"/>
                  <a:pt x="207" y="717"/>
                  <a:pt x="216" y="744"/>
                </a:cubicBezTo>
                <a:cubicBezTo>
                  <a:pt x="273" y="837"/>
                  <a:pt x="309" y="897"/>
                  <a:pt x="375" y="972"/>
                </a:cubicBezTo>
                <a:cubicBezTo>
                  <a:pt x="391" y="996"/>
                  <a:pt x="420" y="1040"/>
                  <a:pt x="444" y="1056"/>
                </a:cubicBezTo>
                <a:cubicBezTo>
                  <a:pt x="468" y="1072"/>
                  <a:pt x="501" y="1116"/>
                  <a:pt x="501" y="1116"/>
                </a:cubicBezTo>
                <a:cubicBezTo>
                  <a:pt x="567" y="1185"/>
                  <a:pt x="540" y="1160"/>
                  <a:pt x="600" y="1200"/>
                </a:cubicBezTo>
                <a:cubicBezTo>
                  <a:pt x="608" y="1212"/>
                  <a:pt x="612" y="1228"/>
                  <a:pt x="624" y="1236"/>
                </a:cubicBezTo>
                <a:cubicBezTo>
                  <a:pt x="645" y="1249"/>
                  <a:pt x="681" y="1281"/>
                  <a:pt x="681" y="1281"/>
                </a:cubicBezTo>
                <a:cubicBezTo>
                  <a:pt x="714" y="1311"/>
                  <a:pt x="688" y="1267"/>
                  <a:pt x="768" y="1347"/>
                </a:cubicBezTo>
                <a:cubicBezTo>
                  <a:pt x="778" y="1357"/>
                  <a:pt x="811" y="1377"/>
                  <a:pt x="822" y="1386"/>
                </a:cubicBezTo>
                <a:cubicBezTo>
                  <a:pt x="924" y="1458"/>
                  <a:pt x="949" y="1468"/>
                  <a:pt x="1044" y="1521"/>
                </a:cubicBezTo>
                <a:cubicBezTo>
                  <a:pt x="1082" y="1542"/>
                  <a:pt x="1137" y="1566"/>
                  <a:pt x="1173" y="1590"/>
                </a:cubicBezTo>
                <a:cubicBezTo>
                  <a:pt x="1194" y="1604"/>
                  <a:pt x="1215" y="1614"/>
                  <a:pt x="1245" y="1623"/>
                </a:cubicBezTo>
                <a:cubicBezTo>
                  <a:pt x="1308" y="1656"/>
                  <a:pt x="1258" y="1633"/>
                  <a:pt x="1344" y="1662"/>
                </a:cubicBezTo>
                <a:cubicBezTo>
                  <a:pt x="1358" y="1667"/>
                  <a:pt x="1371" y="1680"/>
                  <a:pt x="1392" y="1680"/>
                </a:cubicBezTo>
                <a:cubicBezTo>
                  <a:pt x="1441" y="1702"/>
                  <a:pt x="1467" y="1704"/>
                  <a:pt x="1515" y="1728"/>
                </a:cubicBezTo>
                <a:cubicBezTo>
                  <a:pt x="1528" y="1734"/>
                  <a:pt x="1605" y="1758"/>
                  <a:pt x="1629" y="1764"/>
                </a:cubicBezTo>
                <a:cubicBezTo>
                  <a:pt x="1698" y="1791"/>
                  <a:pt x="1735" y="1789"/>
                  <a:pt x="1812" y="1812"/>
                </a:cubicBezTo>
                <a:cubicBezTo>
                  <a:pt x="1945" y="1852"/>
                  <a:pt x="2504" y="1883"/>
                  <a:pt x="2202" y="1897"/>
                </a:cubicBezTo>
                <a:lnTo>
                  <a:pt x="0" y="1896"/>
                </a:lnTo>
                <a:lnTo>
                  <a:pt x="0" y="0"/>
                </a:lnTo>
              </a:path>
            </a:pathLst>
          </a:custGeom>
          <a:solidFill>
            <a:srgbClr val="007CBA">
              <a:alpha val="50000"/>
            </a:srgbClr>
          </a:solidFill>
          <a:ln w="12700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5486" name="Line 14"/>
          <p:cNvSpPr>
            <a:spLocks noChangeShapeType="1"/>
          </p:cNvSpPr>
          <p:nvPr/>
        </p:nvSpPr>
        <p:spPr bwMode="auto">
          <a:xfrm flipV="1">
            <a:off x="1052513" y="1708150"/>
            <a:ext cx="0" cy="3505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533" name="Group 61"/>
          <p:cNvGrpSpPr>
            <a:grpSpLocks/>
          </p:cNvGrpSpPr>
          <p:nvPr/>
        </p:nvGrpSpPr>
        <p:grpSpPr bwMode="auto">
          <a:xfrm>
            <a:off x="1047750" y="2620963"/>
            <a:ext cx="5118100" cy="2608262"/>
            <a:chOff x="759" y="1804"/>
            <a:chExt cx="3224" cy="1643"/>
          </a:xfrm>
        </p:grpSpPr>
        <p:sp>
          <p:nvSpPr>
            <p:cNvPr id="105534" name="Freeform 62"/>
            <p:cNvSpPr>
              <a:spLocks/>
            </p:cNvSpPr>
            <p:nvPr/>
          </p:nvSpPr>
          <p:spPr bwMode="auto">
            <a:xfrm>
              <a:off x="1074" y="1804"/>
              <a:ext cx="2909" cy="1643"/>
            </a:xfrm>
            <a:custGeom>
              <a:avLst/>
              <a:gdLst/>
              <a:ahLst/>
              <a:cxnLst>
                <a:cxn ang="0">
                  <a:pos x="0" y="1643"/>
                </a:cxn>
                <a:cxn ang="0">
                  <a:pos x="2398" y="1512"/>
                </a:cxn>
                <a:cxn ang="0">
                  <a:pos x="1962" y="1312"/>
                </a:cxn>
                <a:cxn ang="0">
                  <a:pos x="1822" y="1204"/>
                </a:cxn>
                <a:cxn ang="0">
                  <a:pos x="1750" y="1132"/>
                </a:cxn>
                <a:cxn ang="0">
                  <a:pos x="1690" y="1080"/>
                </a:cxn>
                <a:cxn ang="0">
                  <a:pos x="1638" y="1028"/>
                </a:cxn>
                <a:cxn ang="0">
                  <a:pos x="1582" y="972"/>
                </a:cxn>
                <a:cxn ang="0">
                  <a:pos x="1534" y="912"/>
                </a:cxn>
                <a:cxn ang="0">
                  <a:pos x="1482" y="856"/>
                </a:cxn>
                <a:cxn ang="0">
                  <a:pos x="1438" y="800"/>
                </a:cxn>
                <a:cxn ang="0">
                  <a:pos x="1390" y="740"/>
                </a:cxn>
                <a:cxn ang="0">
                  <a:pos x="1338" y="660"/>
                </a:cxn>
                <a:cxn ang="0">
                  <a:pos x="1286" y="596"/>
                </a:cxn>
                <a:cxn ang="0">
                  <a:pos x="1242" y="532"/>
                </a:cxn>
                <a:cxn ang="0">
                  <a:pos x="1206" y="464"/>
                </a:cxn>
                <a:cxn ang="0">
                  <a:pos x="1158" y="412"/>
                </a:cxn>
                <a:cxn ang="0">
                  <a:pos x="1102" y="344"/>
                </a:cxn>
                <a:cxn ang="0">
                  <a:pos x="1058" y="280"/>
                </a:cxn>
                <a:cxn ang="0">
                  <a:pos x="1006" y="216"/>
                </a:cxn>
                <a:cxn ang="0">
                  <a:pos x="946" y="160"/>
                </a:cxn>
                <a:cxn ang="0">
                  <a:pos x="882" y="104"/>
                </a:cxn>
                <a:cxn ang="0">
                  <a:pos x="834" y="68"/>
                </a:cxn>
                <a:cxn ang="0">
                  <a:pos x="777" y="23"/>
                </a:cxn>
                <a:cxn ang="0">
                  <a:pos x="690" y="0"/>
                </a:cxn>
                <a:cxn ang="0">
                  <a:pos x="622" y="24"/>
                </a:cxn>
                <a:cxn ang="0">
                  <a:pos x="570" y="72"/>
                </a:cxn>
                <a:cxn ang="0">
                  <a:pos x="514" y="132"/>
                </a:cxn>
                <a:cxn ang="0">
                  <a:pos x="453" y="206"/>
                </a:cxn>
                <a:cxn ang="0">
                  <a:pos x="410" y="275"/>
                </a:cxn>
                <a:cxn ang="0">
                  <a:pos x="369" y="347"/>
                </a:cxn>
                <a:cxn ang="0">
                  <a:pos x="330" y="416"/>
                </a:cxn>
                <a:cxn ang="0">
                  <a:pos x="302" y="491"/>
                </a:cxn>
                <a:cxn ang="0">
                  <a:pos x="270" y="557"/>
                </a:cxn>
                <a:cxn ang="0">
                  <a:pos x="240" y="626"/>
                </a:cxn>
                <a:cxn ang="0">
                  <a:pos x="207" y="698"/>
                </a:cxn>
                <a:cxn ang="0">
                  <a:pos x="183" y="764"/>
                </a:cxn>
                <a:cxn ang="0">
                  <a:pos x="150" y="836"/>
                </a:cxn>
                <a:cxn ang="0">
                  <a:pos x="108" y="914"/>
                </a:cxn>
                <a:cxn ang="0">
                  <a:pos x="78" y="974"/>
                </a:cxn>
                <a:cxn ang="0">
                  <a:pos x="51" y="1025"/>
                </a:cxn>
                <a:cxn ang="0">
                  <a:pos x="27" y="1079"/>
                </a:cxn>
              </a:cxnLst>
              <a:rect l="0" t="0" r="r" b="b"/>
              <a:pathLst>
                <a:path w="2882" h="1643">
                  <a:moveTo>
                    <a:pt x="0" y="1133"/>
                  </a:moveTo>
                  <a:lnTo>
                    <a:pt x="0" y="1643"/>
                  </a:lnTo>
                  <a:lnTo>
                    <a:pt x="2882" y="1640"/>
                  </a:lnTo>
                  <a:lnTo>
                    <a:pt x="2398" y="1512"/>
                  </a:lnTo>
                  <a:lnTo>
                    <a:pt x="2102" y="1396"/>
                  </a:lnTo>
                  <a:lnTo>
                    <a:pt x="1962" y="1312"/>
                  </a:lnTo>
                  <a:lnTo>
                    <a:pt x="1874" y="1248"/>
                  </a:lnTo>
                  <a:lnTo>
                    <a:pt x="1822" y="1204"/>
                  </a:lnTo>
                  <a:lnTo>
                    <a:pt x="1786" y="1172"/>
                  </a:lnTo>
                  <a:lnTo>
                    <a:pt x="1750" y="1132"/>
                  </a:lnTo>
                  <a:lnTo>
                    <a:pt x="1710" y="1104"/>
                  </a:lnTo>
                  <a:lnTo>
                    <a:pt x="1690" y="1080"/>
                  </a:lnTo>
                  <a:lnTo>
                    <a:pt x="1662" y="1056"/>
                  </a:lnTo>
                  <a:lnTo>
                    <a:pt x="1638" y="1028"/>
                  </a:lnTo>
                  <a:lnTo>
                    <a:pt x="1610" y="1000"/>
                  </a:lnTo>
                  <a:lnTo>
                    <a:pt x="1582" y="972"/>
                  </a:lnTo>
                  <a:lnTo>
                    <a:pt x="1558" y="944"/>
                  </a:lnTo>
                  <a:lnTo>
                    <a:pt x="1534" y="912"/>
                  </a:lnTo>
                  <a:lnTo>
                    <a:pt x="1506" y="884"/>
                  </a:lnTo>
                  <a:lnTo>
                    <a:pt x="1482" y="856"/>
                  </a:lnTo>
                  <a:lnTo>
                    <a:pt x="1462" y="828"/>
                  </a:lnTo>
                  <a:lnTo>
                    <a:pt x="1438" y="800"/>
                  </a:lnTo>
                  <a:lnTo>
                    <a:pt x="1414" y="772"/>
                  </a:lnTo>
                  <a:lnTo>
                    <a:pt x="1390" y="740"/>
                  </a:lnTo>
                  <a:lnTo>
                    <a:pt x="1362" y="708"/>
                  </a:lnTo>
                  <a:lnTo>
                    <a:pt x="1338" y="660"/>
                  </a:lnTo>
                  <a:lnTo>
                    <a:pt x="1310" y="624"/>
                  </a:lnTo>
                  <a:lnTo>
                    <a:pt x="1286" y="596"/>
                  </a:lnTo>
                  <a:lnTo>
                    <a:pt x="1270" y="568"/>
                  </a:lnTo>
                  <a:lnTo>
                    <a:pt x="1242" y="532"/>
                  </a:lnTo>
                  <a:lnTo>
                    <a:pt x="1226" y="500"/>
                  </a:lnTo>
                  <a:lnTo>
                    <a:pt x="1206" y="464"/>
                  </a:lnTo>
                  <a:lnTo>
                    <a:pt x="1186" y="440"/>
                  </a:lnTo>
                  <a:lnTo>
                    <a:pt x="1158" y="412"/>
                  </a:lnTo>
                  <a:lnTo>
                    <a:pt x="1134" y="376"/>
                  </a:lnTo>
                  <a:lnTo>
                    <a:pt x="1102" y="344"/>
                  </a:lnTo>
                  <a:lnTo>
                    <a:pt x="1078" y="312"/>
                  </a:lnTo>
                  <a:lnTo>
                    <a:pt x="1058" y="280"/>
                  </a:lnTo>
                  <a:lnTo>
                    <a:pt x="1034" y="244"/>
                  </a:lnTo>
                  <a:lnTo>
                    <a:pt x="1006" y="216"/>
                  </a:lnTo>
                  <a:lnTo>
                    <a:pt x="970" y="192"/>
                  </a:lnTo>
                  <a:lnTo>
                    <a:pt x="946" y="160"/>
                  </a:lnTo>
                  <a:lnTo>
                    <a:pt x="914" y="132"/>
                  </a:lnTo>
                  <a:lnTo>
                    <a:pt x="882" y="104"/>
                  </a:lnTo>
                  <a:lnTo>
                    <a:pt x="861" y="92"/>
                  </a:lnTo>
                  <a:lnTo>
                    <a:pt x="834" y="68"/>
                  </a:lnTo>
                  <a:lnTo>
                    <a:pt x="807" y="47"/>
                  </a:lnTo>
                  <a:lnTo>
                    <a:pt x="777" y="23"/>
                  </a:lnTo>
                  <a:lnTo>
                    <a:pt x="738" y="2"/>
                  </a:lnTo>
                  <a:lnTo>
                    <a:pt x="690" y="0"/>
                  </a:lnTo>
                  <a:lnTo>
                    <a:pt x="650" y="4"/>
                  </a:lnTo>
                  <a:lnTo>
                    <a:pt x="622" y="24"/>
                  </a:lnTo>
                  <a:lnTo>
                    <a:pt x="598" y="48"/>
                  </a:lnTo>
                  <a:lnTo>
                    <a:pt x="570" y="72"/>
                  </a:lnTo>
                  <a:lnTo>
                    <a:pt x="546" y="100"/>
                  </a:lnTo>
                  <a:lnTo>
                    <a:pt x="514" y="132"/>
                  </a:lnTo>
                  <a:lnTo>
                    <a:pt x="486" y="176"/>
                  </a:lnTo>
                  <a:lnTo>
                    <a:pt x="453" y="206"/>
                  </a:lnTo>
                  <a:lnTo>
                    <a:pt x="432" y="239"/>
                  </a:lnTo>
                  <a:lnTo>
                    <a:pt x="410" y="275"/>
                  </a:lnTo>
                  <a:lnTo>
                    <a:pt x="387" y="311"/>
                  </a:lnTo>
                  <a:lnTo>
                    <a:pt x="369" y="347"/>
                  </a:lnTo>
                  <a:lnTo>
                    <a:pt x="350" y="383"/>
                  </a:lnTo>
                  <a:lnTo>
                    <a:pt x="330" y="416"/>
                  </a:lnTo>
                  <a:lnTo>
                    <a:pt x="314" y="455"/>
                  </a:lnTo>
                  <a:lnTo>
                    <a:pt x="302" y="491"/>
                  </a:lnTo>
                  <a:lnTo>
                    <a:pt x="282" y="524"/>
                  </a:lnTo>
                  <a:lnTo>
                    <a:pt x="270" y="557"/>
                  </a:lnTo>
                  <a:lnTo>
                    <a:pt x="255" y="590"/>
                  </a:lnTo>
                  <a:lnTo>
                    <a:pt x="240" y="626"/>
                  </a:lnTo>
                  <a:lnTo>
                    <a:pt x="225" y="662"/>
                  </a:lnTo>
                  <a:lnTo>
                    <a:pt x="207" y="698"/>
                  </a:lnTo>
                  <a:lnTo>
                    <a:pt x="195" y="731"/>
                  </a:lnTo>
                  <a:lnTo>
                    <a:pt x="183" y="764"/>
                  </a:lnTo>
                  <a:lnTo>
                    <a:pt x="171" y="800"/>
                  </a:lnTo>
                  <a:lnTo>
                    <a:pt x="150" y="836"/>
                  </a:lnTo>
                  <a:lnTo>
                    <a:pt x="129" y="875"/>
                  </a:lnTo>
                  <a:lnTo>
                    <a:pt x="108" y="914"/>
                  </a:lnTo>
                  <a:lnTo>
                    <a:pt x="93" y="947"/>
                  </a:lnTo>
                  <a:lnTo>
                    <a:pt x="78" y="974"/>
                  </a:lnTo>
                  <a:lnTo>
                    <a:pt x="63" y="1004"/>
                  </a:lnTo>
                  <a:lnTo>
                    <a:pt x="51" y="1025"/>
                  </a:lnTo>
                  <a:lnTo>
                    <a:pt x="45" y="1058"/>
                  </a:lnTo>
                  <a:lnTo>
                    <a:pt x="27" y="1079"/>
                  </a:lnTo>
                  <a:lnTo>
                    <a:pt x="18" y="1100"/>
                  </a:lnTo>
                </a:path>
              </a:pathLst>
            </a:custGeom>
            <a:solidFill>
              <a:srgbClr val="007CBA">
                <a:alpha val="50000"/>
              </a:srgbClr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5535" name="AutoShape 63"/>
            <p:cNvSpPr>
              <a:spLocks noChangeArrowheads="1"/>
            </p:cNvSpPr>
            <p:nvPr/>
          </p:nvSpPr>
          <p:spPr bwMode="auto">
            <a:xfrm flipH="1">
              <a:off x="759" y="2935"/>
              <a:ext cx="319" cy="512"/>
            </a:xfrm>
            <a:prstGeom prst="rtTriangle">
              <a:avLst/>
            </a:prstGeom>
            <a:solidFill>
              <a:srgbClr val="007CBA">
                <a:alpha val="50000"/>
              </a:srgbClr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495" name="Line 23"/>
          <p:cNvSpPr>
            <a:spLocks noChangeShapeType="1"/>
          </p:cNvSpPr>
          <p:nvPr/>
        </p:nvSpPr>
        <p:spPr bwMode="auto">
          <a:xfrm>
            <a:off x="1055688" y="5207000"/>
            <a:ext cx="61388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grpSp>
        <p:nvGrpSpPr>
          <p:cNvPr id="105540" name="Group 68"/>
          <p:cNvGrpSpPr>
            <a:grpSpLocks/>
          </p:cNvGrpSpPr>
          <p:nvPr/>
        </p:nvGrpSpPr>
        <p:grpSpPr bwMode="auto">
          <a:xfrm>
            <a:off x="1271588" y="2925763"/>
            <a:ext cx="5362575" cy="2281237"/>
            <a:chOff x="801" y="1843"/>
            <a:chExt cx="3378" cy="1437"/>
          </a:xfrm>
        </p:grpSpPr>
        <p:sp>
          <p:nvSpPr>
            <p:cNvPr id="105537" name="Arc 65"/>
            <p:cNvSpPr>
              <a:spLocks/>
            </p:cNvSpPr>
            <p:nvPr/>
          </p:nvSpPr>
          <p:spPr bwMode="auto">
            <a:xfrm rot="-14122493" flipH="1" flipV="1">
              <a:off x="1551" y="1843"/>
              <a:ext cx="1319" cy="131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7676"/>
                <a:gd name="T2" fmla="*/ 20728 w 21600"/>
                <a:gd name="T3" fmla="*/ 27676 h 27676"/>
                <a:gd name="T4" fmla="*/ 0 w 21600"/>
                <a:gd name="T5" fmla="*/ 21600 h 27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7676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656"/>
                    <a:pt x="21306" y="25702"/>
                    <a:pt x="20727" y="27675"/>
                  </a:cubicBezTo>
                </a:path>
                <a:path w="21600" h="27676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656"/>
                    <a:pt x="21306" y="25702"/>
                    <a:pt x="20727" y="27675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7CBA">
                <a:alpha val="50000"/>
              </a:srgbClr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38" name="Freeform 66"/>
            <p:cNvSpPr>
              <a:spLocks/>
            </p:cNvSpPr>
            <p:nvPr/>
          </p:nvSpPr>
          <p:spPr bwMode="auto">
            <a:xfrm>
              <a:off x="2169" y="2151"/>
              <a:ext cx="2010" cy="1129"/>
            </a:xfrm>
            <a:custGeom>
              <a:avLst/>
              <a:gdLst/>
              <a:ahLst/>
              <a:cxnLst>
                <a:cxn ang="0">
                  <a:pos x="0" y="1101"/>
                </a:cxn>
                <a:cxn ang="0">
                  <a:pos x="4" y="997"/>
                </a:cxn>
                <a:cxn ang="0">
                  <a:pos x="920" y="237"/>
                </a:cxn>
                <a:cxn ang="0">
                  <a:pos x="928" y="249"/>
                </a:cxn>
                <a:cxn ang="0">
                  <a:pos x="940" y="257"/>
                </a:cxn>
                <a:cxn ang="0">
                  <a:pos x="1016" y="345"/>
                </a:cxn>
                <a:cxn ang="0">
                  <a:pos x="1034" y="366"/>
                </a:cxn>
                <a:cxn ang="0">
                  <a:pos x="1068" y="393"/>
                </a:cxn>
                <a:cxn ang="0">
                  <a:pos x="1103" y="432"/>
                </a:cxn>
                <a:cxn ang="0">
                  <a:pos x="1145" y="465"/>
                </a:cxn>
                <a:cxn ang="0">
                  <a:pos x="1176" y="493"/>
                </a:cxn>
                <a:cxn ang="0">
                  <a:pos x="1196" y="513"/>
                </a:cxn>
                <a:cxn ang="0">
                  <a:pos x="1220" y="540"/>
                </a:cxn>
                <a:cxn ang="0">
                  <a:pos x="1228" y="537"/>
                </a:cxn>
                <a:cxn ang="0">
                  <a:pos x="1241" y="567"/>
                </a:cxn>
                <a:cxn ang="0">
                  <a:pos x="1288" y="601"/>
                </a:cxn>
                <a:cxn ang="0">
                  <a:pos x="1320" y="629"/>
                </a:cxn>
                <a:cxn ang="0">
                  <a:pos x="1349" y="660"/>
                </a:cxn>
                <a:cxn ang="0">
                  <a:pos x="1400" y="705"/>
                </a:cxn>
                <a:cxn ang="0">
                  <a:pos x="1436" y="738"/>
                </a:cxn>
                <a:cxn ang="0">
                  <a:pos x="1487" y="780"/>
                </a:cxn>
                <a:cxn ang="0">
                  <a:pos x="1535" y="822"/>
                </a:cxn>
                <a:cxn ang="0">
                  <a:pos x="1568" y="843"/>
                </a:cxn>
                <a:cxn ang="0">
                  <a:pos x="1613" y="879"/>
                </a:cxn>
                <a:cxn ang="0">
                  <a:pos x="1649" y="900"/>
                </a:cxn>
                <a:cxn ang="0">
                  <a:pos x="1691" y="933"/>
                </a:cxn>
                <a:cxn ang="0">
                  <a:pos x="1684" y="925"/>
                </a:cxn>
                <a:cxn ang="0">
                  <a:pos x="1732" y="953"/>
                </a:cxn>
                <a:cxn ang="0">
                  <a:pos x="1916" y="1069"/>
                </a:cxn>
                <a:cxn ang="0">
                  <a:pos x="1980" y="1097"/>
                </a:cxn>
                <a:cxn ang="0">
                  <a:pos x="0" y="1101"/>
                </a:cxn>
              </a:cxnLst>
              <a:rect l="0" t="0" r="r" b="b"/>
              <a:pathLst>
                <a:path w="1980" h="1111">
                  <a:moveTo>
                    <a:pt x="0" y="1101"/>
                  </a:moveTo>
                  <a:lnTo>
                    <a:pt x="4" y="997"/>
                  </a:lnTo>
                  <a:cubicBezTo>
                    <a:pt x="1047" y="54"/>
                    <a:pt x="564" y="0"/>
                    <a:pt x="920" y="237"/>
                  </a:cubicBezTo>
                  <a:cubicBezTo>
                    <a:pt x="923" y="241"/>
                    <a:pt x="925" y="246"/>
                    <a:pt x="928" y="249"/>
                  </a:cubicBezTo>
                  <a:cubicBezTo>
                    <a:pt x="931" y="252"/>
                    <a:pt x="937" y="253"/>
                    <a:pt x="940" y="257"/>
                  </a:cubicBezTo>
                  <a:cubicBezTo>
                    <a:pt x="971" y="292"/>
                    <a:pt x="975" y="318"/>
                    <a:pt x="1016" y="345"/>
                  </a:cubicBezTo>
                  <a:cubicBezTo>
                    <a:pt x="1034" y="372"/>
                    <a:pt x="1011" y="351"/>
                    <a:pt x="1034" y="366"/>
                  </a:cubicBezTo>
                  <a:cubicBezTo>
                    <a:pt x="1048" y="375"/>
                    <a:pt x="1054" y="384"/>
                    <a:pt x="1068" y="393"/>
                  </a:cubicBezTo>
                  <a:cubicBezTo>
                    <a:pt x="1075" y="404"/>
                    <a:pt x="1091" y="428"/>
                    <a:pt x="1103" y="432"/>
                  </a:cubicBezTo>
                  <a:cubicBezTo>
                    <a:pt x="1113" y="447"/>
                    <a:pt x="1130" y="455"/>
                    <a:pt x="1145" y="465"/>
                  </a:cubicBezTo>
                  <a:cubicBezTo>
                    <a:pt x="1149" y="478"/>
                    <a:pt x="1176" y="493"/>
                    <a:pt x="1176" y="493"/>
                  </a:cubicBezTo>
                  <a:cubicBezTo>
                    <a:pt x="1184" y="505"/>
                    <a:pt x="1196" y="513"/>
                    <a:pt x="1196" y="513"/>
                  </a:cubicBezTo>
                  <a:cubicBezTo>
                    <a:pt x="1199" y="517"/>
                    <a:pt x="1216" y="537"/>
                    <a:pt x="1220" y="540"/>
                  </a:cubicBezTo>
                  <a:cubicBezTo>
                    <a:pt x="1223" y="543"/>
                    <a:pt x="1225" y="534"/>
                    <a:pt x="1228" y="537"/>
                  </a:cubicBezTo>
                  <a:cubicBezTo>
                    <a:pt x="1235" y="544"/>
                    <a:pt x="1233" y="562"/>
                    <a:pt x="1241" y="567"/>
                  </a:cubicBezTo>
                  <a:cubicBezTo>
                    <a:pt x="1259" y="579"/>
                    <a:pt x="1271" y="590"/>
                    <a:pt x="1288" y="601"/>
                  </a:cubicBezTo>
                  <a:cubicBezTo>
                    <a:pt x="1301" y="621"/>
                    <a:pt x="1292" y="610"/>
                    <a:pt x="1320" y="629"/>
                  </a:cubicBezTo>
                  <a:cubicBezTo>
                    <a:pt x="1324" y="632"/>
                    <a:pt x="1349" y="660"/>
                    <a:pt x="1349" y="660"/>
                  </a:cubicBezTo>
                  <a:cubicBezTo>
                    <a:pt x="1373" y="681"/>
                    <a:pt x="1372" y="686"/>
                    <a:pt x="1400" y="705"/>
                  </a:cubicBezTo>
                  <a:cubicBezTo>
                    <a:pt x="1414" y="714"/>
                    <a:pt x="1422" y="729"/>
                    <a:pt x="1436" y="738"/>
                  </a:cubicBezTo>
                  <a:cubicBezTo>
                    <a:pt x="1451" y="760"/>
                    <a:pt x="1467" y="766"/>
                    <a:pt x="1487" y="780"/>
                  </a:cubicBezTo>
                  <a:cubicBezTo>
                    <a:pt x="1511" y="807"/>
                    <a:pt x="1503" y="801"/>
                    <a:pt x="1535" y="822"/>
                  </a:cubicBezTo>
                  <a:cubicBezTo>
                    <a:pt x="1543" y="827"/>
                    <a:pt x="1568" y="843"/>
                    <a:pt x="1568" y="843"/>
                  </a:cubicBezTo>
                  <a:cubicBezTo>
                    <a:pt x="1582" y="864"/>
                    <a:pt x="1592" y="868"/>
                    <a:pt x="1613" y="879"/>
                  </a:cubicBezTo>
                  <a:cubicBezTo>
                    <a:pt x="1627" y="886"/>
                    <a:pt x="1636" y="891"/>
                    <a:pt x="1649" y="900"/>
                  </a:cubicBezTo>
                  <a:cubicBezTo>
                    <a:pt x="1667" y="915"/>
                    <a:pt x="1663" y="911"/>
                    <a:pt x="1691" y="933"/>
                  </a:cubicBezTo>
                  <a:cubicBezTo>
                    <a:pt x="1695" y="936"/>
                    <a:pt x="1680" y="922"/>
                    <a:pt x="1684" y="925"/>
                  </a:cubicBezTo>
                  <a:cubicBezTo>
                    <a:pt x="1698" y="937"/>
                    <a:pt x="1715" y="947"/>
                    <a:pt x="1732" y="953"/>
                  </a:cubicBezTo>
                  <a:cubicBezTo>
                    <a:pt x="1769" y="1009"/>
                    <a:pt x="1858" y="1037"/>
                    <a:pt x="1916" y="1069"/>
                  </a:cubicBezTo>
                  <a:cubicBezTo>
                    <a:pt x="1926" y="1075"/>
                    <a:pt x="1966" y="1111"/>
                    <a:pt x="1980" y="1097"/>
                  </a:cubicBezTo>
                  <a:lnTo>
                    <a:pt x="0" y="1101"/>
                  </a:lnTo>
                  <a:close/>
                </a:path>
              </a:pathLst>
            </a:custGeom>
            <a:solidFill>
              <a:srgbClr val="007CBA">
                <a:alpha val="50000"/>
              </a:srgbClr>
            </a:solidFill>
            <a:ln w="2857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39" name="Freeform 67"/>
            <p:cNvSpPr>
              <a:spLocks/>
            </p:cNvSpPr>
            <p:nvPr/>
          </p:nvSpPr>
          <p:spPr bwMode="auto">
            <a:xfrm>
              <a:off x="801" y="2428"/>
              <a:ext cx="1410" cy="846"/>
            </a:xfrm>
            <a:custGeom>
              <a:avLst/>
              <a:gdLst/>
              <a:ahLst/>
              <a:cxnLst>
                <a:cxn ang="0">
                  <a:pos x="0" y="741"/>
                </a:cxn>
                <a:cxn ang="0">
                  <a:pos x="713" y="0"/>
                </a:cxn>
                <a:cxn ang="0">
                  <a:pos x="1408" y="741"/>
                </a:cxn>
                <a:cxn ang="0">
                  <a:pos x="0" y="741"/>
                </a:cxn>
              </a:cxnLst>
              <a:rect l="0" t="0" r="r" b="b"/>
              <a:pathLst>
                <a:path w="1408" h="741">
                  <a:moveTo>
                    <a:pt x="0" y="741"/>
                  </a:moveTo>
                  <a:lnTo>
                    <a:pt x="713" y="0"/>
                  </a:lnTo>
                  <a:lnTo>
                    <a:pt x="1408" y="741"/>
                  </a:lnTo>
                  <a:lnTo>
                    <a:pt x="0" y="741"/>
                  </a:lnTo>
                  <a:close/>
                </a:path>
              </a:pathLst>
            </a:custGeom>
            <a:solidFill>
              <a:srgbClr val="007CBA">
                <a:alpha val="50000"/>
              </a:srgbClr>
            </a:solidFill>
            <a:ln w="2857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5541" name="Group 69"/>
          <p:cNvGrpSpPr>
            <a:grpSpLocks/>
          </p:cNvGrpSpPr>
          <p:nvPr/>
        </p:nvGrpSpPr>
        <p:grpSpPr bwMode="auto">
          <a:xfrm>
            <a:off x="1574800" y="2952750"/>
            <a:ext cx="4492625" cy="2554288"/>
            <a:chOff x="992" y="1860"/>
            <a:chExt cx="2830" cy="1609"/>
          </a:xfrm>
        </p:grpSpPr>
        <p:sp>
          <p:nvSpPr>
            <p:cNvPr id="105498" name="Arc 26"/>
            <p:cNvSpPr>
              <a:spLocks/>
            </p:cNvSpPr>
            <p:nvPr/>
          </p:nvSpPr>
          <p:spPr bwMode="auto">
            <a:xfrm rot="18694193">
              <a:off x="526" y="2874"/>
              <a:ext cx="1014" cy="82"/>
            </a:xfrm>
            <a:custGeom>
              <a:avLst/>
              <a:gdLst>
                <a:gd name="G0" fmla="+- 20945 0 0"/>
                <a:gd name="G1" fmla="+- 0 0 0"/>
                <a:gd name="G2" fmla="+- 21600 0 0"/>
                <a:gd name="T0" fmla="*/ 19797 w 20945"/>
                <a:gd name="T1" fmla="*/ 21569 h 21569"/>
                <a:gd name="T2" fmla="*/ 0 w 20945"/>
                <a:gd name="T3" fmla="*/ 5280 h 21569"/>
                <a:gd name="T4" fmla="*/ 20945 w 20945"/>
                <a:gd name="T5" fmla="*/ 0 h 21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45" h="21569" fill="none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</a:path>
                <a:path w="20945" h="21569" stroke="0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  <a:lnTo>
                    <a:pt x="20945" y="0"/>
                  </a:lnTo>
                  <a:close/>
                </a:path>
              </a:pathLst>
            </a:custGeom>
            <a:noFill/>
            <a:ln w="28575" cap="rnd">
              <a:solidFill>
                <a:srgbClr val="8CF4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9" name="Arc 27"/>
            <p:cNvSpPr>
              <a:spLocks/>
            </p:cNvSpPr>
            <p:nvPr/>
          </p:nvSpPr>
          <p:spPr bwMode="auto">
            <a:xfrm rot="-14122493" flipH="1" flipV="1">
              <a:off x="1632" y="1827"/>
              <a:ext cx="1209" cy="12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7676"/>
                <a:gd name="T2" fmla="*/ 20728 w 21600"/>
                <a:gd name="T3" fmla="*/ 27676 h 27676"/>
                <a:gd name="T4" fmla="*/ 0 w 21600"/>
                <a:gd name="T5" fmla="*/ 21600 h 27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7676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656"/>
                    <a:pt x="21306" y="25702"/>
                    <a:pt x="20727" y="27675"/>
                  </a:cubicBezTo>
                </a:path>
                <a:path w="21600" h="27676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656"/>
                    <a:pt x="21306" y="25702"/>
                    <a:pt x="20727" y="2767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rgbClr val="8CF4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1" name="Arc 29"/>
            <p:cNvSpPr>
              <a:spLocks/>
            </p:cNvSpPr>
            <p:nvPr/>
          </p:nvSpPr>
          <p:spPr bwMode="auto">
            <a:xfrm rot="2770929">
              <a:off x="2961" y="2608"/>
              <a:ext cx="1415" cy="307"/>
            </a:xfrm>
            <a:custGeom>
              <a:avLst/>
              <a:gdLst>
                <a:gd name="G0" fmla="+- 3363 0 0"/>
                <a:gd name="G1" fmla="+- 0 0 0"/>
                <a:gd name="G2" fmla="+- 21600 0 0"/>
                <a:gd name="T0" fmla="*/ 22826 w 22826"/>
                <a:gd name="T1" fmla="*/ 9369 h 21600"/>
                <a:gd name="T2" fmla="*/ 0 w 22826"/>
                <a:gd name="T3" fmla="*/ 21337 h 21600"/>
                <a:gd name="T4" fmla="*/ 3363 w 22826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26" h="21600" fill="none" extrusionOk="0">
                  <a:moveTo>
                    <a:pt x="22825" y="9368"/>
                  </a:moveTo>
                  <a:cubicBezTo>
                    <a:pt x="19226" y="16845"/>
                    <a:pt x="11661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</a:path>
                <a:path w="22826" h="21600" stroke="0" extrusionOk="0">
                  <a:moveTo>
                    <a:pt x="22825" y="9368"/>
                  </a:moveTo>
                  <a:cubicBezTo>
                    <a:pt x="19226" y="16845"/>
                    <a:pt x="11661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  <a:lnTo>
                    <a:pt x="3363" y="0"/>
                  </a:lnTo>
                  <a:close/>
                </a:path>
              </a:pathLst>
            </a:custGeom>
            <a:noFill/>
            <a:ln w="28575" cap="rnd">
              <a:solidFill>
                <a:srgbClr val="8CF4EA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497" name="Arc 25"/>
          <p:cNvSpPr>
            <a:spLocks/>
          </p:cNvSpPr>
          <p:nvPr/>
        </p:nvSpPr>
        <p:spPr bwMode="auto">
          <a:xfrm rot="5400000" flipV="1">
            <a:off x="1571625" y="1666875"/>
            <a:ext cx="3028950" cy="403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rgbClr val="FFFF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506" name="Group 34"/>
          <p:cNvGrpSpPr>
            <a:grpSpLocks/>
          </p:cNvGrpSpPr>
          <p:nvPr/>
        </p:nvGrpSpPr>
        <p:grpSpPr bwMode="auto">
          <a:xfrm>
            <a:off x="1392238" y="2403475"/>
            <a:ext cx="4927600" cy="2892425"/>
            <a:chOff x="937" y="1514"/>
            <a:chExt cx="3104" cy="1822"/>
          </a:xfrm>
        </p:grpSpPr>
        <p:sp>
          <p:nvSpPr>
            <p:cNvPr id="105478" name="Arc 6"/>
            <p:cNvSpPr>
              <a:spLocks/>
            </p:cNvSpPr>
            <p:nvPr/>
          </p:nvSpPr>
          <p:spPr bwMode="auto">
            <a:xfrm rot="3032032">
              <a:off x="2345" y="2447"/>
              <a:ext cx="955" cy="307"/>
            </a:xfrm>
            <a:custGeom>
              <a:avLst/>
              <a:gdLst>
                <a:gd name="G0" fmla="+- 3363 0 0"/>
                <a:gd name="G1" fmla="+- 0 0 0"/>
                <a:gd name="G2" fmla="+- 21600 0 0"/>
                <a:gd name="T0" fmla="*/ 19786 w 19786"/>
                <a:gd name="T1" fmla="*/ 14030 h 21600"/>
                <a:gd name="T2" fmla="*/ 0 w 19786"/>
                <a:gd name="T3" fmla="*/ 21337 h 21600"/>
                <a:gd name="T4" fmla="*/ 3363 w 19786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786" h="21600" fill="none" extrusionOk="0">
                  <a:moveTo>
                    <a:pt x="19786" y="14030"/>
                  </a:moveTo>
                  <a:cubicBezTo>
                    <a:pt x="15682" y="18833"/>
                    <a:pt x="9681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</a:path>
                <a:path w="19786" h="21600" stroke="0" extrusionOk="0">
                  <a:moveTo>
                    <a:pt x="19786" y="14030"/>
                  </a:moveTo>
                  <a:cubicBezTo>
                    <a:pt x="15682" y="18833"/>
                    <a:pt x="9681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  <a:lnTo>
                    <a:pt x="3363" y="0"/>
                  </a:lnTo>
                  <a:close/>
                </a:path>
              </a:pathLst>
            </a:custGeom>
            <a:noFill/>
            <a:ln w="28575" cap="rnd">
              <a:solidFill>
                <a:srgbClr val="CC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79" name="Arc 7"/>
            <p:cNvSpPr>
              <a:spLocks/>
            </p:cNvSpPr>
            <p:nvPr/>
          </p:nvSpPr>
          <p:spPr bwMode="auto">
            <a:xfrm rot="668941">
              <a:off x="3069" y="3042"/>
              <a:ext cx="972" cy="150"/>
            </a:xfrm>
            <a:custGeom>
              <a:avLst/>
              <a:gdLst>
                <a:gd name="G0" fmla="+- 20825 0 0"/>
                <a:gd name="G1" fmla="+- 0 0 0"/>
                <a:gd name="G2" fmla="+- 21600 0 0"/>
                <a:gd name="T0" fmla="*/ 18530 w 20825"/>
                <a:gd name="T1" fmla="*/ 21478 h 21478"/>
                <a:gd name="T2" fmla="*/ 0 w 20825"/>
                <a:gd name="T3" fmla="*/ 5735 h 21478"/>
                <a:gd name="T4" fmla="*/ 20825 w 20825"/>
                <a:gd name="T5" fmla="*/ 0 h 21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25" h="21478" fill="none" extrusionOk="0">
                  <a:moveTo>
                    <a:pt x="18530" y="21477"/>
                  </a:moveTo>
                  <a:cubicBezTo>
                    <a:pt x="9705" y="20534"/>
                    <a:pt x="2356" y="14290"/>
                    <a:pt x="0" y="5734"/>
                  </a:cubicBezTo>
                </a:path>
                <a:path w="20825" h="21478" stroke="0" extrusionOk="0">
                  <a:moveTo>
                    <a:pt x="18530" y="21477"/>
                  </a:moveTo>
                  <a:cubicBezTo>
                    <a:pt x="9705" y="20534"/>
                    <a:pt x="2356" y="14290"/>
                    <a:pt x="0" y="5734"/>
                  </a:cubicBezTo>
                  <a:lnTo>
                    <a:pt x="20825" y="0"/>
                  </a:lnTo>
                  <a:close/>
                </a:path>
              </a:pathLst>
            </a:custGeom>
            <a:noFill/>
            <a:ln w="28575" cap="rnd">
              <a:solidFill>
                <a:srgbClr val="CC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80" name="Arc 8"/>
            <p:cNvSpPr>
              <a:spLocks/>
            </p:cNvSpPr>
            <p:nvPr/>
          </p:nvSpPr>
          <p:spPr bwMode="auto">
            <a:xfrm rot="6667080">
              <a:off x="995" y="1943"/>
              <a:ext cx="947" cy="209"/>
            </a:xfrm>
            <a:custGeom>
              <a:avLst/>
              <a:gdLst>
                <a:gd name="G0" fmla="+- 21580 0 0"/>
                <a:gd name="G1" fmla="+- 0 0 0"/>
                <a:gd name="G2" fmla="+- 21600 0 0"/>
                <a:gd name="T0" fmla="*/ 21580 w 21580"/>
                <a:gd name="T1" fmla="*/ 21600 h 21600"/>
                <a:gd name="T2" fmla="*/ 0 w 21580"/>
                <a:gd name="T3" fmla="*/ 936 h 21600"/>
                <a:gd name="T4" fmla="*/ 21580 w 2158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80" h="21600" fill="none" extrusionOk="0">
                  <a:moveTo>
                    <a:pt x="21580" y="21600"/>
                  </a:moveTo>
                  <a:cubicBezTo>
                    <a:pt x="10014" y="21600"/>
                    <a:pt x="501" y="12490"/>
                    <a:pt x="0" y="935"/>
                  </a:cubicBezTo>
                </a:path>
                <a:path w="21580" h="21600" stroke="0" extrusionOk="0">
                  <a:moveTo>
                    <a:pt x="21580" y="21600"/>
                  </a:moveTo>
                  <a:cubicBezTo>
                    <a:pt x="10014" y="21600"/>
                    <a:pt x="501" y="12490"/>
                    <a:pt x="0" y="935"/>
                  </a:cubicBezTo>
                  <a:lnTo>
                    <a:pt x="21580" y="0"/>
                  </a:lnTo>
                  <a:close/>
                </a:path>
              </a:pathLst>
            </a:custGeom>
            <a:noFill/>
            <a:ln w="28575" cap="rnd">
              <a:solidFill>
                <a:srgbClr val="CC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4" name="Arc 22"/>
            <p:cNvSpPr>
              <a:spLocks/>
            </p:cNvSpPr>
            <p:nvPr/>
          </p:nvSpPr>
          <p:spPr bwMode="auto">
            <a:xfrm rot="17718395">
              <a:off x="471" y="2788"/>
              <a:ext cx="1014" cy="82"/>
            </a:xfrm>
            <a:custGeom>
              <a:avLst/>
              <a:gdLst>
                <a:gd name="G0" fmla="+- 20945 0 0"/>
                <a:gd name="G1" fmla="+- 0 0 0"/>
                <a:gd name="G2" fmla="+- 21600 0 0"/>
                <a:gd name="T0" fmla="*/ 19797 w 20945"/>
                <a:gd name="T1" fmla="*/ 21569 h 21569"/>
                <a:gd name="T2" fmla="*/ 0 w 20945"/>
                <a:gd name="T3" fmla="*/ 5280 h 21569"/>
                <a:gd name="T4" fmla="*/ 20945 w 20945"/>
                <a:gd name="T5" fmla="*/ 0 h 21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45" h="21569" fill="none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</a:path>
                <a:path w="20945" h="21569" stroke="0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  <a:lnTo>
                    <a:pt x="20945" y="0"/>
                  </a:lnTo>
                  <a:close/>
                </a:path>
              </a:pathLst>
            </a:custGeom>
            <a:noFill/>
            <a:ln w="28575" cap="rnd">
              <a:solidFill>
                <a:srgbClr val="CC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3" name="Arc 31"/>
            <p:cNvSpPr>
              <a:spLocks/>
            </p:cNvSpPr>
            <p:nvPr/>
          </p:nvSpPr>
          <p:spPr bwMode="auto">
            <a:xfrm rot="14248593" flipH="1">
              <a:off x="1591" y="1883"/>
              <a:ext cx="947" cy="209"/>
            </a:xfrm>
            <a:custGeom>
              <a:avLst/>
              <a:gdLst>
                <a:gd name="G0" fmla="+- 21580 0 0"/>
                <a:gd name="G1" fmla="+- 0 0 0"/>
                <a:gd name="G2" fmla="+- 21600 0 0"/>
                <a:gd name="T0" fmla="*/ 21580 w 21580"/>
                <a:gd name="T1" fmla="*/ 21600 h 21600"/>
                <a:gd name="T2" fmla="*/ 0 w 21580"/>
                <a:gd name="T3" fmla="*/ 936 h 21600"/>
                <a:gd name="T4" fmla="*/ 21580 w 2158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80" h="21600" fill="none" extrusionOk="0">
                  <a:moveTo>
                    <a:pt x="21580" y="21600"/>
                  </a:moveTo>
                  <a:cubicBezTo>
                    <a:pt x="10014" y="21600"/>
                    <a:pt x="501" y="12490"/>
                    <a:pt x="0" y="935"/>
                  </a:cubicBezTo>
                </a:path>
                <a:path w="21580" h="21600" stroke="0" extrusionOk="0">
                  <a:moveTo>
                    <a:pt x="21580" y="21600"/>
                  </a:moveTo>
                  <a:cubicBezTo>
                    <a:pt x="10014" y="21600"/>
                    <a:pt x="501" y="12490"/>
                    <a:pt x="0" y="935"/>
                  </a:cubicBezTo>
                  <a:lnTo>
                    <a:pt x="21580" y="0"/>
                  </a:lnTo>
                  <a:close/>
                </a:path>
              </a:pathLst>
            </a:custGeom>
            <a:noFill/>
            <a:ln w="28575" cap="rnd">
              <a:solidFill>
                <a:srgbClr val="CC66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55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5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0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05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2" dur="500"/>
                                        <p:tgtEl>
                                          <p:spTgt spid="1055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2" dur="500"/>
                                        <p:tgtEl>
                                          <p:spTgt spid="10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05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05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1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4" dur="500"/>
                                        <p:tgtEl>
                                          <p:spTgt spid="1055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4" dur="500"/>
                                        <p:tgtEl>
                                          <p:spTgt spid="105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8" dur="500"/>
                                        <p:tgtEl>
                                          <p:spTgt spid="105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05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12" presetClass="entr" presetSubtype="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6" dur="500"/>
                                        <p:tgtEl>
                                          <p:spTgt spid="1055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6" dur="500"/>
                                        <p:tgtEl>
                                          <p:spTgt spid="105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0" dur="500"/>
                                        <p:tgtEl>
                                          <p:spTgt spid="10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500"/>
                            </p:stCondLst>
                            <p:childTnLst>
                              <p:par>
                                <p:cTn id="92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10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11" grpId="0" animBg="1"/>
      <p:bldP spid="105485" grpId="0" animBg="1"/>
      <p:bldP spid="105489" grpId="0" autoUpdateAnimBg="0"/>
      <p:bldP spid="105490" grpId="0" animBg="1" autoUpdateAnimBg="0"/>
      <p:bldP spid="105507" grpId="0" animBg="1" autoUpdateAnimBg="0"/>
      <p:bldP spid="105508" grpId="0" animBg="1" autoUpdateAnimBg="0"/>
      <p:bldP spid="105509" grpId="0" animBg="1"/>
      <p:bldP spid="105510" grpId="0" animBg="1"/>
      <p:bldP spid="105512" grpId="0" animBg="1"/>
      <p:bldP spid="105513" grpId="0" animBg="1"/>
      <p:bldP spid="105514" grpId="0" animBg="1"/>
      <p:bldP spid="105515" grpId="0" animBg="1"/>
      <p:bldP spid="105520" grpId="0" animBg="1"/>
      <p:bldP spid="105486" grpId="0" animBg="1"/>
      <p:bldP spid="105495" grpId="0" animBg="1"/>
      <p:bldP spid="10549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12" name="Object 28">
            <a:hlinkClick r:id="" action="ppaction://ole?verb=0"/>
          </p:cNvPr>
          <p:cNvGraphicFramePr>
            <a:graphicFrameLocks/>
          </p:cNvGraphicFramePr>
          <p:nvPr/>
        </p:nvGraphicFramePr>
        <p:xfrm>
          <a:off x="3540125" y="3208338"/>
          <a:ext cx="217487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4" imgW="1028520" imgH="241200" progId="Equation.DSMT4">
                  <p:embed/>
                </p:oleObj>
              </mc:Choice>
              <mc:Fallback>
                <p:oleObj name="Equation" r:id="rId4" imgW="1028520" imgH="241200" progId="Equation.DSMT4">
                  <p:embed/>
                  <p:pic>
                    <p:nvPicPr>
                      <p:cNvPr id="118812" name="Object 28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125" y="3208338"/>
                        <a:ext cx="2174875" cy="512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815" name="AutoShape 31"/>
          <p:cNvSpPr>
            <a:spLocks noChangeArrowheads="1"/>
          </p:cNvSpPr>
          <p:nvPr/>
        </p:nvSpPr>
        <p:spPr bwMode="auto">
          <a:xfrm rot="5400000">
            <a:off x="42862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23" name="Rectangle 39"/>
          <p:cNvSpPr>
            <a:spLocks noChangeArrowheads="1"/>
          </p:cNvSpPr>
          <p:nvPr/>
        </p:nvSpPr>
        <p:spPr bwMode="auto">
          <a:xfrm>
            <a:off x="681038" y="157163"/>
            <a:ext cx="7772400" cy="6048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Chi-Square Distribution</a:t>
            </a:r>
          </a:p>
        </p:txBody>
      </p:sp>
      <p:sp>
        <p:nvSpPr>
          <p:cNvPr id="118824" name="Rectangle 40"/>
          <p:cNvSpPr>
            <a:spLocks noChangeArrowheads="1"/>
          </p:cNvSpPr>
          <p:nvPr/>
        </p:nvSpPr>
        <p:spPr bwMode="auto">
          <a:xfrm>
            <a:off x="687388" y="2374900"/>
            <a:ext cx="7772400" cy="890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example, there is a .95 probability of obtaining a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c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(chi-square) value such that</a:t>
            </a:r>
          </a:p>
        </p:txBody>
      </p:sp>
      <p:sp>
        <p:nvSpPr>
          <p:cNvPr id="118825" name="AutoShape 41"/>
          <p:cNvSpPr>
            <a:spLocks noChangeArrowheads="1"/>
          </p:cNvSpPr>
          <p:nvPr/>
        </p:nvSpPr>
        <p:spPr bwMode="auto">
          <a:xfrm rot="5400000">
            <a:off x="428625" y="2527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8828" name="Group 44"/>
          <p:cNvGrpSpPr>
            <a:grpSpLocks/>
          </p:cNvGrpSpPr>
          <p:nvPr/>
        </p:nvGrpSpPr>
        <p:grpSpPr bwMode="auto">
          <a:xfrm>
            <a:off x="687388" y="1074738"/>
            <a:ext cx="7772400" cy="1314450"/>
            <a:chOff x="433" y="677"/>
            <a:chExt cx="4896" cy="828"/>
          </a:xfrm>
        </p:grpSpPr>
        <p:sp>
          <p:nvSpPr>
            <p:cNvPr id="118811" name="Rectangle 27"/>
            <p:cNvSpPr>
              <a:spLocks noChangeArrowheads="1"/>
            </p:cNvSpPr>
            <p:nvPr/>
          </p:nvSpPr>
          <p:spPr bwMode="auto">
            <a:xfrm>
              <a:off x="433" y="704"/>
              <a:ext cx="4896" cy="80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marL="342900" indent="-342900"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Char char="n"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We will use the notation       to denote the value for the chi-square distribution that provides an area of </a:t>
              </a:r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a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to the right of the stated      value.</a:t>
              </a:r>
            </a:p>
          </p:txBody>
        </p:sp>
        <p:graphicFrame>
          <p:nvGraphicFramePr>
            <p:cNvPr id="118826" name="Object 42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755" y="1145"/>
            <a:ext cx="271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" name="Equation" r:id="rId6" imgW="203040" imgH="241200" progId="Equation.DSMT4">
                    <p:embed/>
                  </p:oleObj>
                </mc:Choice>
                <mc:Fallback>
                  <p:oleObj name="Equation" r:id="rId6" imgW="203040" imgH="241200" progId="Equation.DSMT4">
                    <p:embed/>
                    <p:pic>
                      <p:nvPicPr>
                        <p:cNvPr id="118826" name="Object 42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55" y="1145"/>
                          <a:ext cx="271" cy="3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827" name="Object 43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815" y="677"/>
            <a:ext cx="271" cy="3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1" name="Equation" r:id="rId8" imgW="203040" imgH="241200" progId="Equation.DSMT4">
                    <p:embed/>
                  </p:oleObj>
                </mc:Choice>
                <mc:Fallback>
                  <p:oleObj name="Equation" r:id="rId8" imgW="203040" imgH="241200" progId="Equation.DSMT4">
                    <p:embed/>
                    <p:pic>
                      <p:nvPicPr>
                        <p:cNvPr id="118827" name="Object 43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5" y="677"/>
                          <a:ext cx="271" cy="3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88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8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188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15" grpId="0" animBg="1"/>
      <p:bldP spid="118824" grpId="0" autoUpdateAnimBg="0"/>
      <p:bldP spid="1188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auto">
          <a:xfrm>
            <a:off x="1171575" y="1238250"/>
            <a:ext cx="6915150" cy="3600450"/>
          </a:xfrm>
          <a:prstGeom prst="rect">
            <a:avLst/>
          </a:prstGeom>
          <a:gradFill rotWithShape="0">
            <a:gsLst>
              <a:gs pos="0">
                <a:srgbClr val="007CBA">
                  <a:gamma/>
                  <a:shade val="46275"/>
                  <a:invGamma/>
                </a:srgbClr>
              </a:gs>
              <a:gs pos="50000">
                <a:srgbClr val="007CBA"/>
              </a:gs>
              <a:gs pos="100000">
                <a:srgbClr val="007CBA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23907" name="Freeform 3"/>
          <p:cNvSpPr>
            <a:spLocks/>
          </p:cNvSpPr>
          <p:nvPr/>
        </p:nvSpPr>
        <p:spPr bwMode="auto">
          <a:xfrm>
            <a:off x="2292350" y="1581150"/>
            <a:ext cx="3197225" cy="2628900"/>
          </a:xfrm>
          <a:custGeom>
            <a:avLst/>
            <a:gdLst/>
            <a:ahLst/>
            <a:cxnLst>
              <a:cxn ang="0">
                <a:pos x="8" y="1656"/>
              </a:cxn>
              <a:cxn ang="0">
                <a:pos x="2012" y="1406"/>
              </a:cxn>
              <a:cxn ang="0">
                <a:pos x="1889" y="1326"/>
              </a:cxn>
              <a:cxn ang="0">
                <a:pos x="1817" y="1269"/>
              </a:cxn>
              <a:cxn ang="0">
                <a:pos x="1738" y="1202"/>
              </a:cxn>
              <a:cxn ang="0">
                <a:pos x="1682" y="1146"/>
              </a:cxn>
              <a:cxn ang="0">
                <a:pos x="1619" y="1083"/>
              </a:cxn>
              <a:cxn ang="0">
                <a:pos x="1562" y="1026"/>
              </a:cxn>
              <a:cxn ang="0">
                <a:pos x="1511" y="969"/>
              </a:cxn>
              <a:cxn ang="0">
                <a:pos x="1454" y="909"/>
              </a:cxn>
              <a:cxn ang="0">
                <a:pos x="1406" y="849"/>
              </a:cxn>
              <a:cxn ang="0">
                <a:pos x="1364" y="795"/>
              </a:cxn>
              <a:cxn ang="0">
                <a:pos x="1313" y="729"/>
              </a:cxn>
              <a:cxn ang="0">
                <a:pos x="1256" y="654"/>
              </a:cxn>
              <a:cxn ang="0">
                <a:pos x="1217" y="582"/>
              </a:cxn>
              <a:cxn ang="0">
                <a:pos x="1172" y="510"/>
              </a:cxn>
              <a:cxn ang="0">
                <a:pos x="1127" y="441"/>
              </a:cxn>
              <a:cxn ang="0">
                <a:pos x="1085" y="375"/>
              </a:cxn>
              <a:cxn ang="0">
                <a:pos x="1034" y="303"/>
              </a:cxn>
              <a:cxn ang="0">
                <a:pos x="989" y="246"/>
              </a:cxn>
              <a:cxn ang="0">
                <a:pos x="944" y="186"/>
              </a:cxn>
              <a:cxn ang="0">
                <a:pos x="890" y="129"/>
              </a:cxn>
              <a:cxn ang="0">
                <a:pos x="842" y="81"/>
              </a:cxn>
              <a:cxn ang="0">
                <a:pos x="785" y="36"/>
              </a:cxn>
              <a:cxn ang="0">
                <a:pos x="704" y="0"/>
              </a:cxn>
              <a:cxn ang="0">
                <a:pos x="620" y="24"/>
              </a:cxn>
              <a:cxn ang="0">
                <a:pos x="563" y="78"/>
              </a:cxn>
              <a:cxn ang="0">
                <a:pos x="509" y="138"/>
              </a:cxn>
              <a:cxn ang="0">
                <a:pos x="461" y="219"/>
              </a:cxn>
              <a:cxn ang="0">
                <a:pos x="418" y="288"/>
              </a:cxn>
              <a:cxn ang="0">
                <a:pos x="377" y="360"/>
              </a:cxn>
              <a:cxn ang="0">
                <a:pos x="338" y="429"/>
              </a:cxn>
              <a:cxn ang="0">
                <a:pos x="310" y="504"/>
              </a:cxn>
              <a:cxn ang="0">
                <a:pos x="278" y="570"/>
              </a:cxn>
              <a:cxn ang="0">
                <a:pos x="248" y="639"/>
              </a:cxn>
              <a:cxn ang="0">
                <a:pos x="215" y="711"/>
              </a:cxn>
              <a:cxn ang="0">
                <a:pos x="191" y="777"/>
              </a:cxn>
              <a:cxn ang="0">
                <a:pos x="158" y="849"/>
              </a:cxn>
              <a:cxn ang="0">
                <a:pos x="126" y="924"/>
              </a:cxn>
              <a:cxn ang="0">
                <a:pos x="92" y="988"/>
              </a:cxn>
              <a:cxn ang="0">
                <a:pos x="66" y="1038"/>
              </a:cxn>
              <a:cxn ang="0">
                <a:pos x="34" y="1108"/>
              </a:cxn>
            </a:cxnLst>
            <a:rect l="0" t="0" r="r" b="b"/>
            <a:pathLst>
              <a:path w="2014" h="1656">
                <a:moveTo>
                  <a:pt x="0" y="1168"/>
                </a:moveTo>
                <a:lnTo>
                  <a:pt x="8" y="1656"/>
                </a:lnTo>
                <a:lnTo>
                  <a:pt x="2014" y="1652"/>
                </a:lnTo>
                <a:lnTo>
                  <a:pt x="2012" y="1406"/>
                </a:lnTo>
                <a:lnTo>
                  <a:pt x="1919" y="1347"/>
                </a:lnTo>
                <a:lnTo>
                  <a:pt x="1889" y="1326"/>
                </a:lnTo>
                <a:lnTo>
                  <a:pt x="1856" y="1299"/>
                </a:lnTo>
                <a:lnTo>
                  <a:pt x="1817" y="1269"/>
                </a:lnTo>
                <a:lnTo>
                  <a:pt x="1772" y="1236"/>
                </a:lnTo>
                <a:lnTo>
                  <a:pt x="1738" y="1202"/>
                </a:lnTo>
                <a:lnTo>
                  <a:pt x="1702" y="1170"/>
                </a:lnTo>
                <a:lnTo>
                  <a:pt x="1682" y="1146"/>
                </a:lnTo>
                <a:lnTo>
                  <a:pt x="1652" y="1119"/>
                </a:lnTo>
                <a:lnTo>
                  <a:pt x="1619" y="1083"/>
                </a:lnTo>
                <a:lnTo>
                  <a:pt x="1588" y="1058"/>
                </a:lnTo>
                <a:lnTo>
                  <a:pt x="1562" y="1026"/>
                </a:lnTo>
                <a:lnTo>
                  <a:pt x="1535" y="996"/>
                </a:lnTo>
                <a:lnTo>
                  <a:pt x="1511" y="969"/>
                </a:lnTo>
                <a:lnTo>
                  <a:pt x="1484" y="942"/>
                </a:lnTo>
                <a:lnTo>
                  <a:pt x="1454" y="909"/>
                </a:lnTo>
                <a:lnTo>
                  <a:pt x="1430" y="876"/>
                </a:lnTo>
                <a:lnTo>
                  <a:pt x="1406" y="849"/>
                </a:lnTo>
                <a:lnTo>
                  <a:pt x="1388" y="825"/>
                </a:lnTo>
                <a:lnTo>
                  <a:pt x="1364" y="795"/>
                </a:lnTo>
                <a:lnTo>
                  <a:pt x="1340" y="765"/>
                </a:lnTo>
                <a:lnTo>
                  <a:pt x="1313" y="729"/>
                </a:lnTo>
                <a:lnTo>
                  <a:pt x="1280" y="687"/>
                </a:lnTo>
                <a:lnTo>
                  <a:pt x="1256" y="654"/>
                </a:lnTo>
                <a:lnTo>
                  <a:pt x="1238" y="618"/>
                </a:lnTo>
                <a:lnTo>
                  <a:pt x="1217" y="582"/>
                </a:lnTo>
                <a:lnTo>
                  <a:pt x="1193" y="546"/>
                </a:lnTo>
                <a:lnTo>
                  <a:pt x="1172" y="510"/>
                </a:lnTo>
                <a:lnTo>
                  <a:pt x="1151" y="474"/>
                </a:lnTo>
                <a:lnTo>
                  <a:pt x="1127" y="441"/>
                </a:lnTo>
                <a:lnTo>
                  <a:pt x="1109" y="405"/>
                </a:lnTo>
                <a:lnTo>
                  <a:pt x="1085" y="375"/>
                </a:lnTo>
                <a:lnTo>
                  <a:pt x="1058" y="336"/>
                </a:lnTo>
                <a:lnTo>
                  <a:pt x="1034" y="303"/>
                </a:lnTo>
                <a:lnTo>
                  <a:pt x="1016" y="276"/>
                </a:lnTo>
                <a:lnTo>
                  <a:pt x="989" y="246"/>
                </a:lnTo>
                <a:lnTo>
                  <a:pt x="965" y="213"/>
                </a:lnTo>
                <a:lnTo>
                  <a:pt x="944" y="186"/>
                </a:lnTo>
                <a:lnTo>
                  <a:pt x="914" y="156"/>
                </a:lnTo>
                <a:lnTo>
                  <a:pt x="890" y="129"/>
                </a:lnTo>
                <a:lnTo>
                  <a:pt x="869" y="105"/>
                </a:lnTo>
                <a:lnTo>
                  <a:pt x="842" y="81"/>
                </a:lnTo>
                <a:lnTo>
                  <a:pt x="815" y="60"/>
                </a:lnTo>
                <a:lnTo>
                  <a:pt x="785" y="36"/>
                </a:lnTo>
                <a:lnTo>
                  <a:pt x="746" y="15"/>
                </a:lnTo>
                <a:lnTo>
                  <a:pt x="704" y="0"/>
                </a:lnTo>
                <a:lnTo>
                  <a:pt x="656" y="6"/>
                </a:lnTo>
                <a:lnTo>
                  <a:pt x="620" y="24"/>
                </a:lnTo>
                <a:lnTo>
                  <a:pt x="590" y="51"/>
                </a:lnTo>
                <a:lnTo>
                  <a:pt x="563" y="78"/>
                </a:lnTo>
                <a:lnTo>
                  <a:pt x="536" y="108"/>
                </a:lnTo>
                <a:lnTo>
                  <a:pt x="509" y="138"/>
                </a:lnTo>
                <a:lnTo>
                  <a:pt x="482" y="180"/>
                </a:lnTo>
                <a:lnTo>
                  <a:pt x="461" y="219"/>
                </a:lnTo>
                <a:lnTo>
                  <a:pt x="440" y="252"/>
                </a:lnTo>
                <a:lnTo>
                  <a:pt x="418" y="288"/>
                </a:lnTo>
                <a:lnTo>
                  <a:pt x="395" y="324"/>
                </a:lnTo>
                <a:lnTo>
                  <a:pt x="377" y="360"/>
                </a:lnTo>
                <a:lnTo>
                  <a:pt x="358" y="396"/>
                </a:lnTo>
                <a:lnTo>
                  <a:pt x="338" y="429"/>
                </a:lnTo>
                <a:lnTo>
                  <a:pt x="322" y="468"/>
                </a:lnTo>
                <a:lnTo>
                  <a:pt x="310" y="504"/>
                </a:lnTo>
                <a:lnTo>
                  <a:pt x="290" y="537"/>
                </a:lnTo>
                <a:lnTo>
                  <a:pt x="278" y="570"/>
                </a:lnTo>
                <a:lnTo>
                  <a:pt x="263" y="603"/>
                </a:lnTo>
                <a:lnTo>
                  <a:pt x="248" y="639"/>
                </a:lnTo>
                <a:lnTo>
                  <a:pt x="233" y="675"/>
                </a:lnTo>
                <a:lnTo>
                  <a:pt x="215" y="711"/>
                </a:lnTo>
                <a:lnTo>
                  <a:pt x="203" y="744"/>
                </a:lnTo>
                <a:lnTo>
                  <a:pt x="191" y="777"/>
                </a:lnTo>
                <a:lnTo>
                  <a:pt x="179" y="813"/>
                </a:lnTo>
                <a:lnTo>
                  <a:pt x="158" y="849"/>
                </a:lnTo>
                <a:lnTo>
                  <a:pt x="140" y="888"/>
                </a:lnTo>
                <a:lnTo>
                  <a:pt x="126" y="924"/>
                </a:lnTo>
                <a:lnTo>
                  <a:pt x="110" y="958"/>
                </a:lnTo>
                <a:lnTo>
                  <a:pt x="92" y="988"/>
                </a:lnTo>
                <a:lnTo>
                  <a:pt x="78" y="1014"/>
                </a:lnTo>
                <a:lnTo>
                  <a:pt x="66" y="1038"/>
                </a:lnTo>
                <a:lnTo>
                  <a:pt x="53" y="1071"/>
                </a:lnTo>
                <a:lnTo>
                  <a:pt x="34" y="1108"/>
                </a:lnTo>
                <a:lnTo>
                  <a:pt x="20" y="1136"/>
                </a:lnTo>
              </a:path>
            </a:pathLst>
          </a:custGeom>
          <a:gradFill rotWithShape="0">
            <a:gsLst>
              <a:gs pos="0">
                <a:srgbClr val="993366"/>
              </a:gs>
              <a:gs pos="50000">
                <a:srgbClr val="993366">
                  <a:gamma/>
                  <a:shade val="46275"/>
                  <a:invGamma/>
                </a:srgbClr>
              </a:gs>
              <a:gs pos="100000">
                <a:srgbClr val="993366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08" name="Freeform 4"/>
          <p:cNvSpPr>
            <a:spLocks/>
          </p:cNvSpPr>
          <p:nvPr/>
        </p:nvSpPr>
        <p:spPr bwMode="auto">
          <a:xfrm>
            <a:off x="1835150" y="3482975"/>
            <a:ext cx="439738" cy="711200"/>
          </a:xfrm>
          <a:custGeom>
            <a:avLst/>
            <a:gdLst/>
            <a:ahLst/>
            <a:cxnLst>
              <a:cxn ang="0">
                <a:pos x="277" y="0"/>
              </a:cxn>
              <a:cxn ang="0">
                <a:pos x="276" y="448"/>
              </a:cxn>
              <a:cxn ang="0">
                <a:pos x="0" y="448"/>
              </a:cxn>
              <a:cxn ang="0">
                <a:pos x="26" y="424"/>
              </a:cxn>
              <a:cxn ang="0">
                <a:pos x="42" y="400"/>
              </a:cxn>
              <a:cxn ang="0">
                <a:pos x="62" y="372"/>
              </a:cxn>
              <a:cxn ang="0">
                <a:pos x="82" y="347"/>
              </a:cxn>
              <a:cxn ang="0">
                <a:pos x="98" y="317"/>
              </a:cxn>
              <a:cxn ang="0">
                <a:pos x="120" y="284"/>
              </a:cxn>
              <a:cxn ang="0">
                <a:pos x="133" y="260"/>
              </a:cxn>
              <a:cxn ang="0">
                <a:pos x="150" y="227"/>
              </a:cxn>
              <a:cxn ang="0">
                <a:pos x="170" y="192"/>
              </a:cxn>
              <a:cxn ang="0">
                <a:pos x="185" y="164"/>
              </a:cxn>
              <a:cxn ang="0">
                <a:pos x="207" y="131"/>
              </a:cxn>
              <a:cxn ang="0">
                <a:pos x="220" y="104"/>
              </a:cxn>
              <a:cxn ang="0">
                <a:pos x="236" y="74"/>
              </a:cxn>
              <a:cxn ang="0">
                <a:pos x="250" y="44"/>
              </a:cxn>
              <a:cxn ang="0">
                <a:pos x="266" y="19"/>
              </a:cxn>
            </a:cxnLst>
            <a:rect l="0" t="0" r="r" b="b"/>
            <a:pathLst>
              <a:path w="277" h="448">
                <a:moveTo>
                  <a:pt x="277" y="0"/>
                </a:moveTo>
                <a:lnTo>
                  <a:pt x="276" y="448"/>
                </a:lnTo>
                <a:lnTo>
                  <a:pt x="0" y="448"/>
                </a:lnTo>
                <a:lnTo>
                  <a:pt x="26" y="424"/>
                </a:lnTo>
                <a:lnTo>
                  <a:pt x="42" y="400"/>
                </a:lnTo>
                <a:lnTo>
                  <a:pt x="62" y="372"/>
                </a:lnTo>
                <a:lnTo>
                  <a:pt x="82" y="347"/>
                </a:lnTo>
                <a:lnTo>
                  <a:pt x="98" y="317"/>
                </a:lnTo>
                <a:lnTo>
                  <a:pt x="120" y="284"/>
                </a:lnTo>
                <a:lnTo>
                  <a:pt x="133" y="260"/>
                </a:lnTo>
                <a:lnTo>
                  <a:pt x="150" y="227"/>
                </a:lnTo>
                <a:lnTo>
                  <a:pt x="170" y="192"/>
                </a:lnTo>
                <a:lnTo>
                  <a:pt x="185" y="164"/>
                </a:lnTo>
                <a:lnTo>
                  <a:pt x="207" y="131"/>
                </a:lnTo>
                <a:lnTo>
                  <a:pt x="220" y="104"/>
                </a:lnTo>
                <a:lnTo>
                  <a:pt x="236" y="74"/>
                </a:lnTo>
                <a:lnTo>
                  <a:pt x="250" y="44"/>
                </a:lnTo>
                <a:lnTo>
                  <a:pt x="266" y="19"/>
                </a:lnTo>
              </a:path>
            </a:pathLst>
          </a:custGeom>
          <a:gradFill rotWithShape="0">
            <a:gsLst>
              <a:gs pos="0">
                <a:srgbClr val="66FFFF"/>
              </a:gs>
              <a:gs pos="100000">
                <a:srgbClr val="66FFFF">
                  <a:gamma/>
                  <a:shade val="46275"/>
                  <a:invGamma/>
                </a:srgbClr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09" name="Freeform 5"/>
          <p:cNvSpPr>
            <a:spLocks/>
          </p:cNvSpPr>
          <p:nvPr/>
        </p:nvSpPr>
        <p:spPr bwMode="auto">
          <a:xfrm>
            <a:off x="5489575" y="3825875"/>
            <a:ext cx="1104900" cy="368300"/>
          </a:xfrm>
          <a:custGeom>
            <a:avLst/>
            <a:gdLst/>
            <a:ahLst/>
            <a:cxnLst>
              <a:cxn ang="0">
                <a:pos x="4" y="2"/>
              </a:cxn>
              <a:cxn ang="0">
                <a:pos x="0" y="230"/>
              </a:cxn>
              <a:cxn ang="0">
                <a:pos x="696" y="232"/>
              </a:cxn>
              <a:cxn ang="0">
                <a:pos x="696" y="210"/>
              </a:cxn>
              <a:cxn ang="0">
                <a:pos x="676" y="206"/>
              </a:cxn>
              <a:cxn ang="0">
                <a:pos x="644" y="202"/>
              </a:cxn>
              <a:cxn ang="0">
                <a:pos x="610" y="195"/>
              </a:cxn>
              <a:cxn ang="0">
                <a:pos x="576" y="190"/>
              </a:cxn>
              <a:cxn ang="0">
                <a:pos x="544" y="184"/>
              </a:cxn>
              <a:cxn ang="0">
                <a:pos x="510" y="177"/>
              </a:cxn>
              <a:cxn ang="0">
                <a:pos x="478" y="172"/>
              </a:cxn>
              <a:cxn ang="0">
                <a:pos x="447" y="164"/>
              </a:cxn>
              <a:cxn ang="0">
                <a:pos x="420" y="156"/>
              </a:cxn>
              <a:cxn ang="0">
                <a:pos x="384" y="147"/>
              </a:cxn>
              <a:cxn ang="0">
                <a:pos x="356" y="142"/>
              </a:cxn>
              <a:cxn ang="0">
                <a:pos x="326" y="134"/>
              </a:cxn>
              <a:cxn ang="0">
                <a:pos x="298" y="126"/>
              </a:cxn>
              <a:cxn ang="0">
                <a:pos x="273" y="118"/>
              </a:cxn>
              <a:cxn ang="0">
                <a:pos x="256" y="114"/>
              </a:cxn>
              <a:cxn ang="0">
                <a:pos x="234" y="104"/>
              </a:cxn>
              <a:cxn ang="0">
                <a:pos x="196" y="94"/>
              </a:cxn>
              <a:cxn ang="0">
                <a:pos x="172" y="86"/>
              </a:cxn>
              <a:cxn ang="0">
                <a:pos x="144" y="74"/>
              </a:cxn>
              <a:cxn ang="0">
                <a:pos x="121" y="62"/>
              </a:cxn>
              <a:cxn ang="0">
                <a:pos x="90" y="49"/>
              </a:cxn>
              <a:cxn ang="0">
                <a:pos x="57" y="27"/>
              </a:cxn>
              <a:cxn ang="0">
                <a:pos x="25" y="12"/>
              </a:cxn>
              <a:cxn ang="0">
                <a:pos x="0" y="0"/>
              </a:cxn>
              <a:cxn ang="0">
                <a:pos x="0" y="2"/>
              </a:cxn>
              <a:cxn ang="0">
                <a:pos x="0" y="2"/>
              </a:cxn>
            </a:cxnLst>
            <a:rect l="0" t="0" r="r" b="b"/>
            <a:pathLst>
              <a:path w="696" h="232">
                <a:moveTo>
                  <a:pt x="4" y="2"/>
                </a:moveTo>
                <a:lnTo>
                  <a:pt x="0" y="230"/>
                </a:lnTo>
                <a:lnTo>
                  <a:pt x="696" y="232"/>
                </a:lnTo>
                <a:lnTo>
                  <a:pt x="696" y="210"/>
                </a:lnTo>
                <a:lnTo>
                  <a:pt x="676" y="206"/>
                </a:lnTo>
                <a:lnTo>
                  <a:pt x="644" y="202"/>
                </a:lnTo>
                <a:lnTo>
                  <a:pt x="610" y="195"/>
                </a:lnTo>
                <a:lnTo>
                  <a:pt x="576" y="190"/>
                </a:lnTo>
                <a:lnTo>
                  <a:pt x="544" y="184"/>
                </a:lnTo>
                <a:lnTo>
                  <a:pt x="510" y="177"/>
                </a:lnTo>
                <a:lnTo>
                  <a:pt x="478" y="172"/>
                </a:lnTo>
                <a:lnTo>
                  <a:pt x="447" y="164"/>
                </a:lnTo>
                <a:lnTo>
                  <a:pt x="420" y="156"/>
                </a:lnTo>
                <a:lnTo>
                  <a:pt x="384" y="147"/>
                </a:lnTo>
                <a:lnTo>
                  <a:pt x="356" y="142"/>
                </a:lnTo>
                <a:lnTo>
                  <a:pt x="326" y="134"/>
                </a:lnTo>
                <a:lnTo>
                  <a:pt x="298" y="126"/>
                </a:lnTo>
                <a:lnTo>
                  <a:pt x="273" y="118"/>
                </a:lnTo>
                <a:lnTo>
                  <a:pt x="256" y="114"/>
                </a:lnTo>
                <a:lnTo>
                  <a:pt x="234" y="104"/>
                </a:lnTo>
                <a:lnTo>
                  <a:pt x="196" y="94"/>
                </a:lnTo>
                <a:lnTo>
                  <a:pt x="172" y="86"/>
                </a:lnTo>
                <a:lnTo>
                  <a:pt x="144" y="74"/>
                </a:lnTo>
                <a:lnTo>
                  <a:pt x="121" y="62"/>
                </a:lnTo>
                <a:lnTo>
                  <a:pt x="90" y="49"/>
                </a:lnTo>
                <a:lnTo>
                  <a:pt x="57" y="27"/>
                </a:lnTo>
                <a:lnTo>
                  <a:pt x="25" y="12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gradFill rotWithShape="0">
            <a:gsLst>
              <a:gs pos="0">
                <a:srgbClr val="66FFFF">
                  <a:gamma/>
                  <a:shade val="46275"/>
                  <a:invGamma/>
                </a:srgbClr>
              </a:gs>
              <a:gs pos="100000">
                <a:srgbClr val="66FFFF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10" name="Line 6"/>
          <p:cNvSpPr>
            <a:spLocks noChangeShapeType="1"/>
          </p:cNvSpPr>
          <p:nvPr/>
        </p:nvSpPr>
        <p:spPr bwMode="auto">
          <a:xfrm>
            <a:off x="2035175" y="2955925"/>
            <a:ext cx="0" cy="590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11" name="Line 7"/>
          <p:cNvSpPr>
            <a:spLocks noChangeShapeType="1"/>
          </p:cNvSpPr>
          <p:nvPr/>
        </p:nvSpPr>
        <p:spPr bwMode="auto">
          <a:xfrm>
            <a:off x="5921375" y="3228975"/>
            <a:ext cx="0" cy="5905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12" name="Line 8"/>
          <p:cNvSpPr>
            <a:spLocks noChangeShapeType="1"/>
          </p:cNvSpPr>
          <p:nvPr/>
        </p:nvSpPr>
        <p:spPr bwMode="auto">
          <a:xfrm flipV="1">
            <a:off x="1800225" y="1455738"/>
            <a:ext cx="0" cy="2762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13" name="Rectangle 9"/>
          <p:cNvSpPr>
            <a:spLocks noChangeArrowheads="1"/>
          </p:cNvSpPr>
          <p:nvPr/>
        </p:nvSpPr>
        <p:spPr bwMode="auto">
          <a:xfrm>
            <a:off x="2490788" y="3176588"/>
            <a:ext cx="2571750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      95% of the</a:t>
            </a:r>
          </a:p>
          <a:p>
            <a:pPr algn="l"/>
            <a:r>
              <a:rPr lang="en-US" sz="2400">
                <a:effectLst/>
                <a:latin typeface="Book Antiqua" pitchFamily="18" charset="0"/>
              </a:rPr>
              <a:t>possible </a:t>
            </a:r>
            <a:r>
              <a:rPr lang="en-US" sz="2400">
                <a:effectLst/>
                <a:latin typeface="Symbol" pitchFamily="18" charset="2"/>
              </a:rPr>
              <a:t></a:t>
            </a:r>
            <a:r>
              <a:rPr lang="en-US" sz="2400" baseline="30000">
                <a:effectLst/>
                <a:latin typeface="Book Antiqua" pitchFamily="18" charset="0"/>
              </a:rPr>
              <a:t>2</a:t>
            </a:r>
            <a:r>
              <a:rPr lang="en-US" sz="2400">
                <a:effectLst/>
                <a:latin typeface="Book Antiqua" pitchFamily="18" charset="0"/>
              </a:rPr>
              <a:t> values</a:t>
            </a:r>
          </a:p>
        </p:txBody>
      </p:sp>
      <p:sp>
        <p:nvSpPr>
          <p:cNvPr id="123914" name="Rectangle 10"/>
          <p:cNvSpPr>
            <a:spLocks noChangeArrowheads="1"/>
          </p:cNvSpPr>
          <p:nvPr/>
        </p:nvSpPr>
        <p:spPr bwMode="auto">
          <a:xfrm>
            <a:off x="7329488" y="3919538"/>
            <a:ext cx="4492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Symbol" pitchFamily="18" charset="2"/>
              </a:rPr>
              <a:t></a:t>
            </a:r>
            <a:r>
              <a:rPr lang="en-US" sz="2400" baseline="30000">
                <a:effectLst/>
                <a:latin typeface="Book Antiqua" pitchFamily="18" charset="0"/>
              </a:rPr>
              <a:t>2</a:t>
            </a:r>
          </a:p>
        </p:txBody>
      </p:sp>
      <p:sp>
        <p:nvSpPr>
          <p:cNvPr id="123915" name="Rectangle 11"/>
          <p:cNvSpPr>
            <a:spLocks noChangeArrowheads="1"/>
          </p:cNvSpPr>
          <p:nvPr/>
        </p:nvSpPr>
        <p:spPr bwMode="auto">
          <a:xfrm>
            <a:off x="1614488" y="4300538"/>
            <a:ext cx="333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0</a:t>
            </a:r>
          </a:p>
        </p:txBody>
      </p:sp>
      <p:sp>
        <p:nvSpPr>
          <p:cNvPr id="123916" name="Rectangle 12"/>
          <p:cNvSpPr>
            <a:spLocks noChangeArrowheads="1"/>
          </p:cNvSpPr>
          <p:nvPr/>
        </p:nvSpPr>
        <p:spPr bwMode="auto">
          <a:xfrm>
            <a:off x="5710238" y="2757488"/>
            <a:ext cx="714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.025</a:t>
            </a:r>
          </a:p>
        </p:txBody>
      </p:sp>
      <p:graphicFrame>
        <p:nvGraphicFramePr>
          <p:cNvPr id="123917" name="Object 13">
            <a:hlinkClick r:id="" action="ppaction://ole?verb=0"/>
          </p:cNvPr>
          <p:cNvGraphicFramePr>
            <a:graphicFrameLocks/>
          </p:cNvGraphicFramePr>
          <p:nvPr/>
        </p:nvGraphicFramePr>
        <p:xfrm>
          <a:off x="5180013" y="4316413"/>
          <a:ext cx="584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Equation" r:id="rId4" imgW="291960" imgH="241200" progId="Equation.DSMT4">
                  <p:embed/>
                </p:oleObj>
              </mc:Choice>
              <mc:Fallback>
                <p:oleObj name="Equation" r:id="rId4" imgW="291960" imgH="241200" progId="Equation.DSMT4">
                  <p:embed/>
                  <p:pic>
                    <p:nvPicPr>
                      <p:cNvPr id="123917" name="Object 1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0013" y="4316413"/>
                        <a:ext cx="584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3932" name="Group 28"/>
          <p:cNvGrpSpPr>
            <a:grpSpLocks/>
          </p:cNvGrpSpPr>
          <p:nvPr/>
        </p:nvGrpSpPr>
        <p:grpSpPr bwMode="auto">
          <a:xfrm>
            <a:off x="2147888" y="1435100"/>
            <a:ext cx="4611687" cy="2851150"/>
            <a:chOff x="1353" y="904"/>
            <a:chExt cx="2905" cy="1796"/>
          </a:xfrm>
        </p:grpSpPr>
        <p:sp>
          <p:nvSpPr>
            <p:cNvPr id="123919" name="Arc 15"/>
            <p:cNvSpPr>
              <a:spLocks/>
            </p:cNvSpPr>
            <p:nvPr/>
          </p:nvSpPr>
          <p:spPr bwMode="auto">
            <a:xfrm rot="3120000">
              <a:off x="2609" y="1837"/>
              <a:ext cx="1096" cy="307"/>
            </a:xfrm>
            <a:custGeom>
              <a:avLst/>
              <a:gdLst>
                <a:gd name="G0" fmla="+- 3363 0 0"/>
                <a:gd name="G1" fmla="+- 0 0 0"/>
                <a:gd name="G2" fmla="+- 21600 0 0"/>
                <a:gd name="T0" fmla="*/ 21918 w 21918"/>
                <a:gd name="T1" fmla="*/ 11058 h 21600"/>
                <a:gd name="T2" fmla="*/ 0 w 21918"/>
                <a:gd name="T3" fmla="*/ 21337 h 21600"/>
                <a:gd name="T4" fmla="*/ 3363 w 2191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8" h="21600" fill="none" extrusionOk="0">
                  <a:moveTo>
                    <a:pt x="21917" y="11057"/>
                  </a:moveTo>
                  <a:cubicBezTo>
                    <a:pt x="18021" y="17595"/>
                    <a:pt x="10973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</a:path>
                <a:path w="21918" h="21600" stroke="0" extrusionOk="0">
                  <a:moveTo>
                    <a:pt x="21917" y="11057"/>
                  </a:moveTo>
                  <a:cubicBezTo>
                    <a:pt x="18021" y="17595"/>
                    <a:pt x="10973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  <a:lnTo>
                    <a:pt x="336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0" name="Arc 16"/>
            <p:cNvSpPr>
              <a:spLocks/>
            </p:cNvSpPr>
            <p:nvPr/>
          </p:nvSpPr>
          <p:spPr bwMode="auto">
            <a:xfrm rot="462792">
              <a:off x="3486" y="2416"/>
              <a:ext cx="772" cy="165"/>
            </a:xfrm>
            <a:custGeom>
              <a:avLst/>
              <a:gdLst>
                <a:gd name="G0" fmla="+- 20103 0 0"/>
                <a:gd name="G1" fmla="+- 0 0 0"/>
                <a:gd name="G2" fmla="+- 21600 0 0"/>
                <a:gd name="T0" fmla="*/ 17808 w 20103"/>
                <a:gd name="T1" fmla="*/ 21478 h 21478"/>
                <a:gd name="T2" fmla="*/ 0 w 20103"/>
                <a:gd name="T3" fmla="*/ 7901 h 21478"/>
                <a:gd name="T4" fmla="*/ 20103 w 20103"/>
                <a:gd name="T5" fmla="*/ 0 h 21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103" h="21478" fill="none" extrusionOk="0">
                  <a:moveTo>
                    <a:pt x="17808" y="21477"/>
                  </a:moveTo>
                  <a:cubicBezTo>
                    <a:pt x="9806" y="20622"/>
                    <a:pt x="2943" y="15390"/>
                    <a:pt x="-1" y="7901"/>
                  </a:cubicBezTo>
                </a:path>
                <a:path w="20103" h="21478" stroke="0" extrusionOk="0">
                  <a:moveTo>
                    <a:pt x="17808" y="21477"/>
                  </a:moveTo>
                  <a:cubicBezTo>
                    <a:pt x="9806" y="20622"/>
                    <a:pt x="2943" y="15390"/>
                    <a:pt x="-1" y="7901"/>
                  </a:cubicBezTo>
                  <a:lnTo>
                    <a:pt x="2010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1" name="Arc 17"/>
            <p:cNvSpPr>
              <a:spLocks/>
            </p:cNvSpPr>
            <p:nvPr/>
          </p:nvSpPr>
          <p:spPr bwMode="auto">
            <a:xfrm rot="6600000">
              <a:off x="1406" y="1304"/>
              <a:ext cx="947" cy="208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2" name="Arc 18"/>
            <p:cNvSpPr>
              <a:spLocks/>
            </p:cNvSpPr>
            <p:nvPr/>
          </p:nvSpPr>
          <p:spPr bwMode="auto">
            <a:xfrm rot="14520000">
              <a:off x="1966" y="1272"/>
              <a:ext cx="943" cy="207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500 w 21500"/>
                <a:gd name="T1" fmla="*/ 2078 h 21468"/>
                <a:gd name="T2" fmla="*/ 2381 w 21500"/>
                <a:gd name="T3" fmla="*/ 21468 h 21468"/>
                <a:gd name="T4" fmla="*/ 0 w 21500"/>
                <a:gd name="T5" fmla="*/ 0 h 21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00" h="21468" fill="none" extrusionOk="0">
                  <a:moveTo>
                    <a:pt x="21499" y="2077"/>
                  </a:moveTo>
                  <a:cubicBezTo>
                    <a:pt x="20516" y="12250"/>
                    <a:pt x="12538" y="20341"/>
                    <a:pt x="2381" y="21468"/>
                  </a:cubicBezTo>
                </a:path>
                <a:path w="21500" h="21468" stroke="0" extrusionOk="0">
                  <a:moveTo>
                    <a:pt x="21499" y="2077"/>
                  </a:moveTo>
                  <a:cubicBezTo>
                    <a:pt x="20516" y="12250"/>
                    <a:pt x="12538" y="20341"/>
                    <a:pt x="2381" y="21468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3" name="Arc 19"/>
            <p:cNvSpPr>
              <a:spLocks/>
            </p:cNvSpPr>
            <p:nvPr/>
          </p:nvSpPr>
          <p:spPr bwMode="auto">
            <a:xfrm rot="17718395">
              <a:off x="887" y="2152"/>
              <a:ext cx="1014" cy="82"/>
            </a:xfrm>
            <a:custGeom>
              <a:avLst/>
              <a:gdLst>
                <a:gd name="G0" fmla="+- 20945 0 0"/>
                <a:gd name="G1" fmla="+- 0 0 0"/>
                <a:gd name="G2" fmla="+- 21600 0 0"/>
                <a:gd name="T0" fmla="*/ 19797 w 20945"/>
                <a:gd name="T1" fmla="*/ 21569 h 21569"/>
                <a:gd name="T2" fmla="*/ 0 w 20945"/>
                <a:gd name="T3" fmla="*/ 5280 h 21569"/>
                <a:gd name="T4" fmla="*/ 20945 w 20945"/>
                <a:gd name="T5" fmla="*/ 0 h 21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45" h="21569" fill="none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</a:path>
                <a:path w="20945" h="21569" stroke="0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  <a:lnTo>
                    <a:pt x="2094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924" name="Line 20"/>
          <p:cNvSpPr>
            <a:spLocks noChangeShapeType="1"/>
          </p:cNvSpPr>
          <p:nvPr/>
        </p:nvSpPr>
        <p:spPr bwMode="auto">
          <a:xfrm>
            <a:off x="1819275" y="4197350"/>
            <a:ext cx="5410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3925" name="Line 21"/>
          <p:cNvSpPr>
            <a:spLocks noChangeShapeType="1"/>
          </p:cNvSpPr>
          <p:nvPr/>
        </p:nvSpPr>
        <p:spPr bwMode="auto">
          <a:xfrm>
            <a:off x="5487988" y="3814763"/>
            <a:ext cx="1587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26" name="Line 22"/>
          <p:cNvSpPr>
            <a:spLocks noChangeShapeType="1"/>
          </p:cNvSpPr>
          <p:nvPr/>
        </p:nvSpPr>
        <p:spPr bwMode="auto">
          <a:xfrm>
            <a:off x="2282825" y="3435350"/>
            <a:ext cx="0" cy="84455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27" name="AutoShape 23"/>
          <p:cNvSpPr>
            <a:spLocks noChangeArrowheads="1"/>
          </p:cNvSpPr>
          <p:nvPr/>
        </p:nvSpPr>
        <p:spPr bwMode="auto">
          <a:xfrm rot="5400000">
            <a:off x="809625" y="2889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28" name="Rectangle 24"/>
          <p:cNvSpPr>
            <a:spLocks noChangeArrowheads="1"/>
          </p:cNvSpPr>
          <p:nvPr/>
        </p:nvSpPr>
        <p:spPr bwMode="auto">
          <a:xfrm>
            <a:off x="1843088" y="2471738"/>
            <a:ext cx="714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.025</a:t>
            </a:r>
          </a:p>
        </p:txBody>
      </p:sp>
      <p:graphicFrame>
        <p:nvGraphicFramePr>
          <p:cNvPr id="123929" name="Object 25">
            <a:hlinkClick r:id="" action="ppaction://ole?verb=0"/>
          </p:cNvPr>
          <p:cNvGraphicFramePr>
            <a:graphicFrameLocks/>
          </p:cNvGraphicFramePr>
          <p:nvPr/>
        </p:nvGraphicFramePr>
        <p:xfrm>
          <a:off x="2144713" y="4322763"/>
          <a:ext cx="5842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6" imgW="291960" imgH="241200" progId="Equation.DSMT4">
                  <p:embed/>
                </p:oleObj>
              </mc:Choice>
              <mc:Fallback>
                <p:oleObj name="Equation" r:id="rId6" imgW="291960" imgH="241200" progId="Equation.DSMT4">
                  <p:embed/>
                  <p:pic>
                    <p:nvPicPr>
                      <p:cNvPr id="123929" name="Object 2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4322763"/>
                        <a:ext cx="584200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930" name="Rectangle 26"/>
          <p:cNvSpPr>
            <a:spLocks noChangeArrowheads="1"/>
          </p:cNvSpPr>
          <p:nvPr/>
        </p:nvSpPr>
        <p:spPr bwMode="auto">
          <a:xfrm>
            <a:off x="681038" y="166688"/>
            <a:ext cx="7772400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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graphicFrame>
        <p:nvGraphicFramePr>
          <p:cNvPr id="123931" name="Object 27">
            <a:hlinkClick r:id="" action="ppaction://ole?verb=0"/>
          </p:cNvPr>
          <p:cNvGraphicFramePr>
            <a:graphicFrameLocks/>
          </p:cNvGraphicFramePr>
          <p:nvPr/>
        </p:nvGraphicFramePr>
        <p:xfrm>
          <a:off x="4305300" y="1522413"/>
          <a:ext cx="3397250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8" imgW="1295280" imgH="380880" progId="Equation.DSMT4">
                  <p:embed/>
                </p:oleObj>
              </mc:Choice>
              <mc:Fallback>
                <p:oleObj name="Equation" r:id="rId8" imgW="1295280" imgH="380880" progId="Equation.DSMT4">
                  <p:embed/>
                  <p:pic>
                    <p:nvPicPr>
                      <p:cNvPr id="123931" name="Object 2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1522413"/>
                        <a:ext cx="3397250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39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3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3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23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23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23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123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23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123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9000"/>
                            </p:stCondLst>
                            <p:childTnLst>
                              <p:par>
                                <p:cTn id="4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123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500"/>
                            </p:stCondLst>
                            <p:childTnLst>
                              <p:par>
                                <p:cTn id="4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9" dur="500"/>
                                        <p:tgtEl>
                                          <p:spTgt spid="123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1000"/>
                            </p:stCondLst>
                            <p:childTnLst>
                              <p:par>
                                <p:cTn id="5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123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15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2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4000"/>
                            </p:stCondLst>
                            <p:childTnLst>
                              <p:par>
                                <p:cTn id="59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500"/>
                            </p:stCondLst>
                            <p:childTnLst>
                              <p:par>
                                <p:cTn id="6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5" dur="5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7000"/>
                            </p:stCondLst>
                            <p:childTnLst>
                              <p:par>
                                <p:cTn id="67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9" dur="500"/>
                                        <p:tgtEl>
                                          <p:spTgt spid="123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9500"/>
                            </p:stCondLst>
                            <p:childTnLst>
                              <p:par>
                                <p:cTn id="7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123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0"/>
                            </p:stCondLst>
                            <p:childTnLst>
                              <p:par>
                                <p:cTn id="7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123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1500"/>
                            </p:stCondLst>
                            <p:childTnLst>
                              <p:par>
                                <p:cTn id="7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123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2000"/>
                            </p:stCondLst>
                            <p:childTnLst>
                              <p:par>
                                <p:cTn id="8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23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 animBg="1"/>
      <p:bldP spid="123907" grpId="0" animBg="1"/>
      <p:bldP spid="123908" grpId="0" animBg="1"/>
      <p:bldP spid="123909" grpId="0" animBg="1"/>
      <p:bldP spid="123910" grpId="0" animBg="1"/>
      <p:bldP spid="123911" grpId="0" animBg="1"/>
      <p:bldP spid="123912" grpId="0" animBg="1"/>
      <p:bldP spid="123913" grpId="0" autoUpdateAnimBg="0"/>
      <p:bldP spid="123914" grpId="0" autoUpdateAnimBg="0"/>
      <p:bldP spid="123915" grpId="0" autoUpdateAnimBg="0"/>
      <p:bldP spid="123916" grpId="0" autoUpdateAnimBg="0"/>
      <p:bldP spid="123924" grpId="0" animBg="1"/>
      <p:bldP spid="123925" grpId="0" animBg="1"/>
      <p:bldP spid="123926" grpId="0" animBg="1"/>
      <p:bldP spid="123927" grpId="0" animBg="1"/>
      <p:bldP spid="123928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ChangeArrowheads="1"/>
          </p:cNvSpPr>
          <p:nvPr/>
        </p:nvSpPr>
        <p:spPr bwMode="auto">
          <a:xfrm>
            <a:off x="681038" y="166688"/>
            <a:ext cx="7772400" cy="576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</a:t>
            </a:r>
            <a:r>
              <a:rPr lang="en-US" sz="2800" baseline="30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graphicFrame>
        <p:nvGraphicFramePr>
          <p:cNvPr id="117763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3087688" y="4383088"/>
          <a:ext cx="3138487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Equation" r:id="rId4" imgW="3136680" imgH="927000" progId="Equation.DSMT4">
                  <p:embed/>
                </p:oleObj>
              </mc:Choice>
              <mc:Fallback>
                <p:oleObj name="Equation" r:id="rId4" imgW="3136680" imgH="927000" progId="Equation.DSMT4">
                  <p:embed/>
                  <p:pic>
                    <p:nvPicPr>
                      <p:cNvPr id="117763" name="Object 3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7688" y="4383088"/>
                        <a:ext cx="3138487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100" dir="108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4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341688" y="1709738"/>
          <a:ext cx="2497137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6" imgW="1180800" imgH="253800" progId="Equation.DSMT4">
                  <p:embed/>
                </p:oleObj>
              </mc:Choice>
              <mc:Fallback>
                <p:oleObj name="Equation" r:id="rId6" imgW="1180800" imgH="253800" progId="Equation.DSMT4">
                  <p:embed/>
                  <p:pic>
                    <p:nvPicPr>
                      <p:cNvPr id="117764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88" y="1709738"/>
                        <a:ext cx="2497137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27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5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3036888" y="2906713"/>
          <a:ext cx="3222625" cy="89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8" imgW="1523880" imgH="419040" progId="Equation.DSMT4">
                  <p:embed/>
                </p:oleObj>
              </mc:Choice>
              <mc:Fallback>
                <p:oleObj name="Equation" r:id="rId8" imgW="1523880" imgH="419040" progId="Equation.DSMT4">
                  <p:embed/>
                  <p:pic>
                    <p:nvPicPr>
                      <p:cNvPr id="117765" name="Object 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888" y="2906713"/>
                        <a:ext cx="3222625" cy="89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27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766" name="Rectangle 6"/>
          <p:cNvSpPr>
            <a:spLocks noChangeArrowheads="1"/>
          </p:cNvSpPr>
          <p:nvPr/>
        </p:nvSpPr>
        <p:spPr bwMode="auto">
          <a:xfrm>
            <a:off x="687388" y="2432050"/>
            <a:ext cx="7772400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Substituting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1)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 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for the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c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we get</a:t>
            </a:r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687388" y="3860800"/>
            <a:ext cx="7772400" cy="52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Performing algebraic manipulation we get</a:t>
            </a:r>
          </a:p>
        </p:txBody>
      </p:sp>
      <p:sp>
        <p:nvSpPr>
          <p:cNvPr id="117768" name="Rectangle 8"/>
          <p:cNvSpPr>
            <a:spLocks noChangeArrowheads="1"/>
          </p:cNvSpPr>
          <p:nvPr/>
        </p:nvSpPr>
        <p:spPr bwMode="auto">
          <a:xfrm>
            <a:off x="687388" y="1136650"/>
            <a:ext cx="7772400" cy="928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There is a (1 –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probability of obtaining a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c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value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such that</a:t>
            </a:r>
          </a:p>
        </p:txBody>
      </p:sp>
      <p:sp>
        <p:nvSpPr>
          <p:cNvPr id="117769" name="AutoShape 9"/>
          <p:cNvSpPr>
            <a:spLocks noChangeArrowheads="1"/>
          </p:cNvSpPr>
          <p:nvPr/>
        </p:nvSpPr>
        <p:spPr bwMode="auto">
          <a:xfrm rot="5400000">
            <a:off x="428625" y="1231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0" name="AutoShape 10"/>
          <p:cNvSpPr>
            <a:spLocks noChangeArrowheads="1"/>
          </p:cNvSpPr>
          <p:nvPr/>
        </p:nvSpPr>
        <p:spPr bwMode="auto">
          <a:xfrm rot="5400000">
            <a:off x="428625" y="2584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7771" name="AutoShape 11"/>
          <p:cNvSpPr>
            <a:spLocks noChangeArrowheads="1"/>
          </p:cNvSpPr>
          <p:nvPr/>
        </p:nvSpPr>
        <p:spPr bwMode="auto">
          <a:xfrm rot="5400000">
            <a:off x="428625" y="4013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77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77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6" grpId="0" autoUpdateAnimBg="0"/>
      <p:bldP spid="117767" grpId="0" autoUpdateAnimBg="0"/>
      <p:bldP spid="117768" grpId="0" autoUpdateAnimBg="0"/>
      <p:bldP spid="117769" grpId="0" animBg="1"/>
      <p:bldP spid="117770" grpId="0" animBg="1"/>
      <p:bldP spid="1177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17600"/>
            <a:ext cx="7772400" cy="490538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Interval Estimate of a Population Variance</a:t>
            </a:r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782888" y="1679575"/>
            <a:ext cx="3519487" cy="1168400"/>
          </a:xfrm>
          <a:prstGeom prst="rect">
            <a:avLst/>
          </a:prstGeom>
          <a:gradFill flip="none" rotWithShape="1">
            <a:gsLst>
              <a:gs pos="0">
                <a:srgbClr val="75A436">
                  <a:shade val="30000"/>
                  <a:satMod val="115000"/>
                </a:srgbClr>
              </a:gs>
              <a:gs pos="50000">
                <a:srgbClr val="75A436">
                  <a:shade val="67500"/>
                  <a:satMod val="115000"/>
                </a:srgbClr>
              </a:gs>
              <a:gs pos="100000">
                <a:srgbClr val="75A436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1038" y="166688"/>
            <a:ext cx="7772400" cy="576262"/>
          </a:xfrm>
          <a:noFill/>
          <a:ln/>
        </p:spPr>
        <p:txBody>
          <a:bodyPr/>
          <a:lstStyle/>
          <a:p>
            <a:r>
              <a:rPr lang="en-US"/>
              <a:t>Interval Estimation of </a:t>
            </a:r>
            <a:r>
              <a:rPr lang="en-US" i="1">
                <a:latin typeface="Symbol" pitchFamily="18" charset="2"/>
              </a:rPr>
              <a:t></a:t>
            </a:r>
            <a:r>
              <a:rPr lang="en-US" baseline="30000"/>
              <a:t>2</a:t>
            </a:r>
          </a:p>
        </p:txBody>
      </p:sp>
      <p:graphicFrame>
        <p:nvGraphicFramePr>
          <p:cNvPr id="1229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011488" y="1830388"/>
          <a:ext cx="3138487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Equation" r:id="rId4" imgW="3136680" imgH="927000" progId="Equation.DSMT4">
                  <p:embed/>
                </p:oleObj>
              </mc:Choice>
              <mc:Fallback>
                <p:oleObj name="Equation" r:id="rId4" imgW="3136680" imgH="927000" progId="Equation.DSMT4">
                  <p:embed/>
                  <p:pic>
                    <p:nvPicPr>
                      <p:cNvPr id="12292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1830388"/>
                        <a:ext cx="3138487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100" dir="108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374775" y="3001963"/>
            <a:ext cx="6400800" cy="13335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 the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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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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values are based on a chi-square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- 1 degrees of freedom and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 1 -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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is the confidence coefficient.</a:t>
            </a: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 rot="5400000">
            <a:off x="2447925" y="2184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animBg="1"/>
      <p:bldP spid="12294" grpId="0" autoUpdateAnimBg="0"/>
      <p:bldP spid="12295" grpId="0" animBg="1"/>
    </p:bldLst>
  </p:timing>
</p:sld>
</file>

<file path=ppt/theme/theme1.xml><?xml version="1.0" encoding="utf-8"?>
<a:theme xmlns:a="http://schemas.openxmlformats.org/drawingml/2006/main" name="SBE9ch01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SBE9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99CC">
            <a:alpha val="50000"/>
          </a:srgbClr>
        </a:solidFill>
        <a:ln w="28575" cap="flat" cmpd="sng" algn="ctr">
          <a:solidFill>
            <a:srgbClr val="8CF4E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99CC">
            <a:alpha val="50000"/>
          </a:srgbClr>
        </a:solidFill>
        <a:ln w="28575" cap="flat" cmpd="sng" algn="ctr">
          <a:solidFill>
            <a:srgbClr val="8CF4EA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lnDef>
  </a:objectDefaults>
  <a:extraClrSchemeLst>
    <a:extraClrScheme>
      <a:clrScheme name="SBE9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BE9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C:\Slides\SBE9ppt\SBE9ch01.PPT</Template>
  <TotalTime>420857</TotalTime>
  <Pages>15</Pages>
  <Words>2065</Words>
  <Application>Microsoft Office PowerPoint</Application>
  <PresentationFormat>On-screen Show (4:3)</PresentationFormat>
  <Paragraphs>314</Paragraphs>
  <Slides>45</Slides>
  <Notes>39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SBE9ch01</vt:lpstr>
      <vt:lpstr>  Inferences About Population Variances</vt:lpstr>
      <vt:lpstr>PowerPoint Presentation</vt:lpstr>
      <vt:lpstr>Inferences About a Population Variance</vt:lpstr>
      <vt:lpstr>Chi-Square Distribution</vt:lpstr>
      <vt:lpstr>PowerPoint Presentation</vt:lpstr>
      <vt:lpstr>PowerPoint Presentation</vt:lpstr>
      <vt:lpstr>PowerPoint Presentation</vt:lpstr>
      <vt:lpstr>PowerPoint Presentation</vt:lpstr>
      <vt:lpstr>Interval Estimation of 2</vt:lpstr>
      <vt:lpstr>Interval Estimation of </vt:lpstr>
      <vt:lpstr>Interval Estimation of 2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Interval Estimation of 2</vt:lpstr>
      <vt:lpstr>Hypothesis Testing About a Population Variance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Problem #1</vt:lpstr>
      <vt:lpstr>Problem #2</vt:lpstr>
      <vt:lpstr>Problem #3</vt:lpstr>
      <vt:lpstr>Problem #4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INFERENCES ABOUT PPULATION VARIANCES</dc:title>
  <cp:lastModifiedBy>Anirban Ghatak</cp:lastModifiedBy>
  <cp:revision>119</cp:revision>
  <cp:lastPrinted>1601-01-01T00:00:00Z</cp:lastPrinted>
  <dcterms:created xsi:type="dcterms:W3CDTF">1996-04-25T17:03:46Z</dcterms:created>
  <dcterms:modified xsi:type="dcterms:W3CDTF">2019-10-12T11:32:33Z</dcterms:modified>
</cp:coreProperties>
</file>