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notesMasterIdLst>
    <p:notesMasterId r:id="rId55"/>
  </p:notesMasterIdLst>
  <p:handoutMasterIdLst>
    <p:handoutMasterId r:id="rId56"/>
  </p:handoutMasterIdLst>
  <p:sldIdLst>
    <p:sldId id="257" r:id="rId2"/>
    <p:sldId id="361" r:id="rId3"/>
    <p:sldId id="312" r:id="rId4"/>
    <p:sldId id="362" r:id="rId5"/>
    <p:sldId id="363" r:id="rId6"/>
    <p:sldId id="359" r:id="rId7"/>
    <p:sldId id="364" r:id="rId8"/>
    <p:sldId id="365" r:id="rId9"/>
    <p:sldId id="366" r:id="rId10"/>
    <p:sldId id="313" r:id="rId11"/>
    <p:sldId id="367" r:id="rId12"/>
    <p:sldId id="328" r:id="rId13"/>
    <p:sldId id="315" r:id="rId14"/>
    <p:sldId id="329" r:id="rId15"/>
    <p:sldId id="368" r:id="rId16"/>
    <p:sldId id="369" r:id="rId17"/>
    <p:sldId id="370" r:id="rId18"/>
    <p:sldId id="371" r:id="rId19"/>
    <p:sldId id="372" r:id="rId20"/>
    <p:sldId id="320" r:id="rId21"/>
    <p:sldId id="321" r:id="rId22"/>
    <p:sldId id="322" r:id="rId23"/>
    <p:sldId id="323" r:id="rId24"/>
    <p:sldId id="324" r:id="rId25"/>
    <p:sldId id="325" r:id="rId26"/>
    <p:sldId id="326" r:id="rId27"/>
    <p:sldId id="330" r:id="rId28"/>
    <p:sldId id="327" r:id="rId29"/>
    <p:sldId id="374" r:id="rId30"/>
    <p:sldId id="375" r:id="rId31"/>
    <p:sldId id="376" r:id="rId32"/>
    <p:sldId id="377" r:id="rId33"/>
    <p:sldId id="378" r:id="rId34"/>
    <p:sldId id="379" r:id="rId35"/>
    <p:sldId id="380" r:id="rId36"/>
    <p:sldId id="381" r:id="rId37"/>
    <p:sldId id="382" r:id="rId38"/>
    <p:sldId id="383" r:id="rId39"/>
    <p:sldId id="384" r:id="rId40"/>
    <p:sldId id="385" r:id="rId41"/>
    <p:sldId id="386" r:id="rId42"/>
    <p:sldId id="387" r:id="rId43"/>
    <p:sldId id="388" r:id="rId44"/>
    <p:sldId id="273" r:id="rId45"/>
    <p:sldId id="285" r:id="rId46"/>
    <p:sldId id="274" r:id="rId47"/>
    <p:sldId id="286" r:id="rId48"/>
    <p:sldId id="275" r:id="rId49"/>
    <p:sldId id="276" r:id="rId50"/>
    <p:sldId id="287" r:id="rId51"/>
    <p:sldId id="277" r:id="rId52"/>
    <p:sldId id="335" r:id="rId53"/>
    <p:sldId id="336" r:id="rId54"/>
  </p:sldIdLst>
  <p:sldSz cx="9144000" cy="6858000" type="screen4x3"/>
  <p:notesSz cx="6858000" cy="91440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Book Antiqua" pitchFamily="18" charset="0"/>
        <a:ea typeface="+mn-ea"/>
        <a:cs typeface="+mn-cs"/>
      </a:defRPr>
    </a:lvl1pPr>
    <a:lvl2pPr marL="4572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Book Antiqua" pitchFamily="18" charset="0"/>
        <a:ea typeface="+mn-ea"/>
        <a:cs typeface="+mn-cs"/>
      </a:defRPr>
    </a:lvl2pPr>
    <a:lvl3pPr marL="9144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Book Antiqua" pitchFamily="18" charset="0"/>
        <a:ea typeface="+mn-ea"/>
        <a:cs typeface="+mn-cs"/>
      </a:defRPr>
    </a:lvl3pPr>
    <a:lvl4pPr marL="13716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Book Antiqua" pitchFamily="18" charset="0"/>
        <a:ea typeface="+mn-ea"/>
        <a:cs typeface="+mn-cs"/>
      </a:defRPr>
    </a:lvl4pPr>
    <a:lvl5pPr marL="18288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Book Antiqua" pitchFamily="18" charset="0"/>
        <a:ea typeface="+mn-ea"/>
        <a:cs typeface="+mn-cs"/>
      </a:defRPr>
    </a:lvl5pPr>
    <a:lvl6pPr marL="2286000" algn="l" defTabSz="914400" rtl="0" eaLnBrk="1" latinLnBrk="0" hangingPunct="1">
      <a:defRPr sz="2400" kern="1200">
        <a:solidFill>
          <a:schemeClr val="tx1"/>
        </a:solidFill>
        <a:effectLst>
          <a:outerShdw blurRad="38100" dist="38100" dir="2700000" algn="tl">
            <a:srgbClr val="000000">
              <a:alpha val="43137"/>
            </a:srgbClr>
          </a:outerShdw>
        </a:effectLst>
        <a:latin typeface="Book Antiqua" pitchFamily="18" charset="0"/>
        <a:ea typeface="+mn-ea"/>
        <a:cs typeface="+mn-cs"/>
      </a:defRPr>
    </a:lvl6pPr>
    <a:lvl7pPr marL="2743200" algn="l" defTabSz="914400" rtl="0" eaLnBrk="1" latinLnBrk="0" hangingPunct="1">
      <a:defRPr sz="2400" kern="1200">
        <a:solidFill>
          <a:schemeClr val="tx1"/>
        </a:solidFill>
        <a:effectLst>
          <a:outerShdw blurRad="38100" dist="38100" dir="2700000" algn="tl">
            <a:srgbClr val="000000">
              <a:alpha val="43137"/>
            </a:srgbClr>
          </a:outerShdw>
        </a:effectLst>
        <a:latin typeface="Book Antiqua" pitchFamily="18" charset="0"/>
        <a:ea typeface="+mn-ea"/>
        <a:cs typeface="+mn-cs"/>
      </a:defRPr>
    </a:lvl7pPr>
    <a:lvl8pPr marL="3200400" algn="l" defTabSz="914400" rtl="0" eaLnBrk="1" latinLnBrk="0" hangingPunct="1">
      <a:defRPr sz="2400" kern="1200">
        <a:solidFill>
          <a:schemeClr val="tx1"/>
        </a:solidFill>
        <a:effectLst>
          <a:outerShdw blurRad="38100" dist="38100" dir="2700000" algn="tl">
            <a:srgbClr val="000000">
              <a:alpha val="43137"/>
            </a:srgbClr>
          </a:outerShdw>
        </a:effectLst>
        <a:latin typeface="Book Antiqua" pitchFamily="18" charset="0"/>
        <a:ea typeface="+mn-ea"/>
        <a:cs typeface="+mn-cs"/>
      </a:defRPr>
    </a:lvl8pPr>
    <a:lvl9pPr marL="3657600" algn="l" defTabSz="914400" rtl="0" eaLnBrk="1" latinLnBrk="0" hangingPunct="1">
      <a:defRPr sz="2400" kern="1200">
        <a:solidFill>
          <a:schemeClr val="tx1"/>
        </a:solidFill>
        <a:effectLst>
          <a:outerShdw blurRad="38100" dist="38100" dir="2700000" algn="tl">
            <a:srgbClr val="000000">
              <a:alpha val="43137"/>
            </a:srgbClr>
          </a:outerShdw>
        </a:effectLst>
        <a:latin typeface="Book Antiqua" pitchFamily="18" charset="0"/>
        <a:ea typeface="+mn-ea"/>
        <a:cs typeface="+mn-cs"/>
      </a:defRPr>
    </a:lvl9pPr>
  </p:defaultTextStyle>
  <p:extLst>
    <p:ext uri="{EFAFB233-063F-42B5-8137-9DF3F51BA10A}">
      <p15:sldGuideLst xmlns:p15="http://schemas.microsoft.com/office/powerpoint/2012/main">
        <p15:guide id="1" orient="horz" pos="887">
          <p15:clr>
            <a:srgbClr val="A4A3A4"/>
          </p15:clr>
        </p15:guide>
        <p15:guide id="2" pos="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a:srgbClr val="04638E"/>
    <a:srgbClr val="7DB03A"/>
    <a:srgbClr val="000000"/>
    <a:srgbClr val="364F1D"/>
    <a:srgbClr val="90C65A"/>
    <a:srgbClr val="660033"/>
    <a:srgbClr val="008D8A"/>
    <a:srgbClr val="DE8A02"/>
    <a:srgbClr val="E47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717" autoAdjust="0"/>
    <p:restoredTop sz="90929"/>
  </p:normalViewPr>
  <p:slideViewPr>
    <p:cSldViewPr snapToGrid="0">
      <p:cViewPr varScale="1">
        <p:scale>
          <a:sx n="72" d="100"/>
          <a:sy n="72" d="100"/>
        </p:scale>
        <p:origin x="1644" y="66"/>
      </p:cViewPr>
      <p:guideLst>
        <p:guide orient="horz" pos="887"/>
        <p:guide pos="824"/>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Lst>
  </p:outlineViewPr>
  <p:notesTextViewPr>
    <p:cViewPr>
      <p:scale>
        <a:sx n="100" d="100"/>
        <a:sy n="100" d="100"/>
      </p:scale>
      <p:origin x="0" y="0"/>
    </p:cViewPr>
  </p:notesTextViewPr>
  <p:sorterViewPr>
    <p:cViewPr>
      <p:scale>
        <a:sx n="66" d="100"/>
        <a:sy n="66" d="100"/>
      </p:scale>
      <p:origin x="0" y="517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_rels/viewProps.xml.rels><?xml version="1.0" encoding="UTF-8" standalone="yes"?>
<Relationships xmlns="http://schemas.openxmlformats.org/package/2006/relationships"><Relationship Id="rId8" Type="http://schemas.openxmlformats.org/officeDocument/2006/relationships/slide" Target="slides/slide47.xml"/><Relationship Id="rId13" Type="http://schemas.openxmlformats.org/officeDocument/2006/relationships/slide" Target="slides/slide52.xml"/><Relationship Id="rId3" Type="http://schemas.openxmlformats.org/officeDocument/2006/relationships/slide" Target="slides/slide20.xml"/><Relationship Id="rId7" Type="http://schemas.openxmlformats.org/officeDocument/2006/relationships/slide" Target="slides/slide46.xml"/><Relationship Id="rId12" Type="http://schemas.openxmlformats.org/officeDocument/2006/relationships/slide" Target="slides/slide51.xml"/><Relationship Id="rId2" Type="http://schemas.openxmlformats.org/officeDocument/2006/relationships/slide" Target="slides/slide14.xml"/><Relationship Id="rId1" Type="http://schemas.openxmlformats.org/officeDocument/2006/relationships/slide" Target="slides/slide3.xml"/><Relationship Id="rId6" Type="http://schemas.openxmlformats.org/officeDocument/2006/relationships/slide" Target="slides/slide26.xml"/><Relationship Id="rId11" Type="http://schemas.openxmlformats.org/officeDocument/2006/relationships/slide" Target="slides/slide50.xml"/><Relationship Id="rId5" Type="http://schemas.openxmlformats.org/officeDocument/2006/relationships/slide" Target="slides/slide24.xml"/><Relationship Id="rId10" Type="http://schemas.openxmlformats.org/officeDocument/2006/relationships/slide" Target="slides/slide49.xml"/><Relationship Id="rId4" Type="http://schemas.openxmlformats.org/officeDocument/2006/relationships/slide" Target="slides/slide22.xml"/><Relationship Id="rId9" Type="http://schemas.openxmlformats.org/officeDocument/2006/relationships/slide" Target="slides/slide48.xml"/><Relationship Id="rId14" Type="http://schemas.openxmlformats.org/officeDocument/2006/relationships/slide" Target="slides/slide5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image" Target="../media/image16.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image" Target="../media/image23.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image" Target="../media/image2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image" Target="../media/image1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6381750" y="8750300"/>
            <a:ext cx="406400" cy="301625"/>
          </a:xfrm>
          <a:prstGeom prst="rect">
            <a:avLst/>
          </a:prstGeom>
          <a:noFill/>
          <a:ln w="12700">
            <a:noFill/>
            <a:miter lim="800000"/>
            <a:headEnd/>
            <a:tailEnd/>
          </a:ln>
          <a:effectLst/>
        </p:spPr>
        <p:txBody>
          <a:bodyPr wrap="none" lIns="90488" tIns="44450" rIns="90488" bIns="44450" anchor="ctr">
            <a:spAutoFit/>
          </a:bodyPr>
          <a:lstStyle/>
          <a:p>
            <a:pPr algn="r"/>
            <a:fld id="{B0FEBA3B-A11B-4BFC-92E0-374695905D37}" type="slidenum">
              <a:rPr lang="en-US" sz="1400">
                <a:effectLst/>
              </a:rPr>
              <a:pPr algn="r"/>
              <a:t>‹#›</a:t>
            </a:fld>
            <a:endParaRPr lang="en-US" sz="1400">
              <a:effectLst/>
            </a:endParaRPr>
          </a:p>
        </p:txBody>
      </p:sp>
    </p:spTree>
    <p:extLst>
      <p:ext uri="{BB962C8B-B14F-4D97-AF65-F5344CB8AC3E}">
        <p14:creationId xmlns:p14="http://schemas.microsoft.com/office/powerpoint/2010/main" val="26442570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a:t>Click to edit Master notes styles</a:t>
            </a:r>
          </a:p>
          <a:p>
            <a:pPr lvl="1"/>
            <a:r>
              <a:rPr lang="en-US"/>
              <a:t>Second Level</a:t>
            </a:r>
          </a:p>
          <a:p>
            <a:pPr lvl="2"/>
            <a:r>
              <a:rPr lang="en-US"/>
              <a:t>Third Level</a:t>
            </a:r>
          </a:p>
          <a:p>
            <a:pPr lvl="3"/>
            <a:r>
              <a:rPr lang="en-US"/>
              <a:t>Fourth Level</a:t>
            </a:r>
          </a:p>
          <a:p>
            <a:pPr lvl="4"/>
            <a:r>
              <a:rPr lang="en-US"/>
              <a:t>Fifth Level</a:t>
            </a:r>
          </a:p>
        </p:txBody>
      </p:sp>
      <p:sp>
        <p:nvSpPr>
          <p:cNvPr id="2051" name="Rectangle 3"/>
          <p:cNvSpPr>
            <a:spLocks noGrp="1" noRot="1" noChangeAspect="1"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ffectLst/>
        </p:spPr>
      </p:sp>
      <p:sp>
        <p:nvSpPr>
          <p:cNvPr id="2052" name="Rectangle 4"/>
          <p:cNvSpPr>
            <a:spLocks noChangeArrowheads="1"/>
          </p:cNvSpPr>
          <p:nvPr/>
        </p:nvSpPr>
        <p:spPr bwMode="auto">
          <a:xfrm>
            <a:off x="6381750" y="8750300"/>
            <a:ext cx="406400" cy="301625"/>
          </a:xfrm>
          <a:prstGeom prst="rect">
            <a:avLst/>
          </a:prstGeom>
          <a:noFill/>
          <a:ln w="12700">
            <a:noFill/>
            <a:miter lim="800000"/>
            <a:headEnd/>
            <a:tailEnd/>
          </a:ln>
          <a:effectLst/>
        </p:spPr>
        <p:txBody>
          <a:bodyPr wrap="none" lIns="90488" tIns="44450" rIns="90488" bIns="44450" anchor="ctr">
            <a:spAutoFit/>
          </a:bodyPr>
          <a:lstStyle/>
          <a:p>
            <a:pPr algn="r"/>
            <a:fld id="{4D835A8E-7A7A-4DBE-9E8A-D1F99FB7608C}" type="slidenum">
              <a:rPr lang="en-US" sz="1400">
                <a:effectLst/>
              </a:rPr>
              <a:pPr algn="r"/>
              <a:t>‹#›</a:t>
            </a:fld>
            <a:endParaRPr lang="en-US" sz="1400">
              <a:effectLst/>
            </a:endParaRPr>
          </a:p>
        </p:txBody>
      </p:sp>
    </p:spTree>
    <p:extLst>
      <p:ext uri="{BB962C8B-B14F-4D97-AF65-F5344CB8AC3E}">
        <p14:creationId xmlns:p14="http://schemas.microsoft.com/office/powerpoint/2010/main" val="27017610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Book Antiqua"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spect="1" noChangeArrowheads="1" noTextEdit="1"/>
          </p:cNvSpPr>
          <p:nvPr>
            <p:ph type="sldImg"/>
          </p:nvPr>
        </p:nvSpPr>
        <p:spPr>
          <a:xfrm>
            <a:off x="1150938" y="692150"/>
            <a:ext cx="4556125" cy="3416300"/>
          </a:xfrm>
          <a:ln cap="flat"/>
        </p:spPr>
      </p:sp>
      <p:sp>
        <p:nvSpPr>
          <p:cNvPr id="7171"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spect="1" noChangeArrowheads="1" noTextEdit="1"/>
          </p:cNvSpPr>
          <p:nvPr>
            <p:ph type="sldImg"/>
          </p:nvPr>
        </p:nvSpPr>
        <p:spPr>
          <a:xfrm>
            <a:off x="1150938" y="692150"/>
            <a:ext cx="4556125" cy="3416300"/>
          </a:xfrm>
          <a:ln/>
        </p:spPr>
      </p:sp>
      <p:sp>
        <p:nvSpPr>
          <p:cNvPr id="147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Rot="1" noChangeAspect="1" noChangeArrowheads="1" noTextEdit="1"/>
          </p:cNvSpPr>
          <p:nvPr>
            <p:ph type="sldImg"/>
          </p:nvPr>
        </p:nvSpPr>
        <p:spPr>
          <a:xfrm>
            <a:off x="1150938" y="692150"/>
            <a:ext cx="4556125" cy="3416300"/>
          </a:xfrm>
          <a:ln/>
        </p:spPr>
      </p:sp>
      <p:sp>
        <p:nvSpPr>
          <p:cNvPr id="1484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Rot="1" noChangeAspect="1" noChangeArrowheads="1" noTextEdit="1"/>
          </p:cNvSpPr>
          <p:nvPr>
            <p:ph type="sldImg"/>
          </p:nvPr>
        </p:nvSpPr>
        <p:spPr>
          <a:xfrm>
            <a:off x="1150938" y="692150"/>
            <a:ext cx="4556125" cy="3416300"/>
          </a:xfrm>
          <a:ln/>
        </p:spPr>
      </p:sp>
      <p:sp>
        <p:nvSpPr>
          <p:cNvPr id="1495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Rot="1" noChangeAspect="1" noChangeArrowheads="1" noTextEdit="1"/>
          </p:cNvSpPr>
          <p:nvPr>
            <p:ph type="sldImg"/>
          </p:nvPr>
        </p:nvSpPr>
        <p:spPr>
          <a:xfrm>
            <a:off x="1150938" y="692150"/>
            <a:ext cx="4556125" cy="3416300"/>
          </a:xfrm>
          <a:ln/>
        </p:spPr>
      </p:sp>
      <p:sp>
        <p:nvSpPr>
          <p:cNvPr id="150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a:xfrm>
            <a:off x="1150938" y="692150"/>
            <a:ext cx="4556125" cy="3416300"/>
          </a:xfrm>
          <a:ln/>
        </p:spPr>
      </p:sp>
      <p:sp>
        <p:nvSpPr>
          <p:cNvPr id="151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Rot="1" noChangeAspect="1" noChangeArrowheads="1" noTextEdit="1"/>
          </p:cNvSpPr>
          <p:nvPr>
            <p:ph type="sldImg"/>
          </p:nvPr>
        </p:nvSpPr>
        <p:spPr>
          <a:xfrm>
            <a:off x="1150938" y="692150"/>
            <a:ext cx="4556125" cy="3416300"/>
          </a:xfrm>
          <a:ln/>
        </p:spPr>
      </p:sp>
      <p:sp>
        <p:nvSpPr>
          <p:cNvPr id="158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Rot="1" noChangeAspect="1" noChangeArrowheads="1" noTextEdit="1"/>
          </p:cNvSpPr>
          <p:nvPr>
            <p:ph type="sldImg"/>
          </p:nvPr>
        </p:nvSpPr>
        <p:spPr>
          <a:xfrm>
            <a:off x="1150938" y="692150"/>
            <a:ext cx="4556125" cy="3416300"/>
          </a:xfrm>
          <a:ln/>
        </p:spPr>
      </p:sp>
      <p:sp>
        <p:nvSpPr>
          <p:cNvPr id="152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xfrm>
            <a:off x="1150938" y="692150"/>
            <a:ext cx="4556125" cy="3416300"/>
          </a:xfrm>
          <a:ln cap="flat"/>
        </p:spPr>
      </p:sp>
      <p:sp>
        <p:nvSpPr>
          <p:cNvPr id="39939"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xfrm>
            <a:off x="1150938" y="692150"/>
            <a:ext cx="4556125" cy="3416300"/>
          </a:xfrm>
          <a:ln/>
        </p:spPr>
      </p:sp>
      <p:sp>
        <p:nvSpPr>
          <p:cNvPr id="788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xfrm>
            <a:off x="1150938" y="692150"/>
            <a:ext cx="4556125" cy="3416300"/>
          </a:xfrm>
          <a:ln cap="flat"/>
        </p:spPr>
      </p:sp>
      <p:sp>
        <p:nvSpPr>
          <p:cNvPr id="41987"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spect="1" noChangeArrowheads="1" noTextEdit="1"/>
          </p:cNvSpPr>
          <p:nvPr>
            <p:ph type="sldImg"/>
          </p:nvPr>
        </p:nvSpPr>
        <p:spPr>
          <a:xfrm>
            <a:off x="1150938" y="692150"/>
            <a:ext cx="4556125" cy="3416300"/>
          </a:xfrm>
          <a:ln/>
        </p:spPr>
      </p:sp>
      <p:sp>
        <p:nvSpPr>
          <p:cNvPr id="137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xfrm>
            <a:off x="1150938" y="692150"/>
            <a:ext cx="4556125" cy="3416300"/>
          </a:xfrm>
          <a:ln/>
        </p:spPr>
      </p:sp>
      <p:sp>
        <p:nvSpPr>
          <p:cNvPr id="79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xfrm>
            <a:off x="1150938" y="692150"/>
            <a:ext cx="4556125" cy="3416300"/>
          </a:xfrm>
          <a:ln cap="flat"/>
        </p:spPr>
      </p:sp>
      <p:sp>
        <p:nvSpPr>
          <p:cNvPr id="44035"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xfrm>
            <a:off x="1150938" y="692150"/>
            <a:ext cx="4556125" cy="3416300"/>
          </a:xfrm>
          <a:ln cap="flat"/>
        </p:spPr>
      </p:sp>
      <p:sp>
        <p:nvSpPr>
          <p:cNvPr id="46083"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a:xfrm>
            <a:off x="1150938" y="692150"/>
            <a:ext cx="4556125" cy="3416300"/>
          </a:xfrm>
          <a:ln/>
        </p:spPr>
      </p:sp>
      <p:sp>
        <p:nvSpPr>
          <p:cNvPr id="80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xfrm>
            <a:off x="1150938" y="692150"/>
            <a:ext cx="4556125" cy="3416300"/>
          </a:xfrm>
          <a:ln cap="flat"/>
        </p:spPr>
      </p:sp>
      <p:sp>
        <p:nvSpPr>
          <p:cNvPr id="48131"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Rot="1" noChangeAspect="1" noChangeArrowheads="1" noTextEdit="1"/>
          </p:cNvSpPr>
          <p:nvPr>
            <p:ph type="sldImg"/>
          </p:nvPr>
        </p:nvSpPr>
        <p:spPr>
          <a:xfrm>
            <a:off x="1150938" y="692150"/>
            <a:ext cx="4556125" cy="3416300"/>
          </a:xfrm>
          <a:ln/>
        </p:spPr>
      </p:sp>
      <p:sp>
        <p:nvSpPr>
          <p:cNvPr id="174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Rot="1" noChangeAspect="1" noChangeArrowheads="1" noTextEdit="1"/>
          </p:cNvSpPr>
          <p:nvPr>
            <p:ph type="sldImg"/>
          </p:nvPr>
        </p:nvSpPr>
        <p:spPr>
          <a:xfrm>
            <a:off x="1150938" y="692150"/>
            <a:ext cx="4556125" cy="3416300"/>
          </a:xfrm>
          <a:ln/>
        </p:spPr>
      </p:sp>
      <p:sp>
        <p:nvSpPr>
          <p:cNvPr id="175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Rot="1" noChangeAspect="1" noChangeArrowheads="1" noTextEdit="1"/>
          </p:cNvSpPr>
          <p:nvPr>
            <p:ph type="sldImg"/>
          </p:nvPr>
        </p:nvSpPr>
        <p:spPr>
          <a:xfrm>
            <a:off x="1150938" y="692150"/>
            <a:ext cx="4556125" cy="3416300"/>
          </a:xfrm>
          <a:ln/>
        </p:spPr>
      </p:sp>
      <p:sp>
        <p:nvSpPr>
          <p:cNvPr id="2457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Rot="1" noChangeAspect="1" noChangeArrowheads="1" noTextEdit="1"/>
          </p:cNvSpPr>
          <p:nvPr>
            <p:ph type="sldImg"/>
          </p:nvPr>
        </p:nvSpPr>
        <p:spPr>
          <a:xfrm>
            <a:off x="1150938" y="692150"/>
            <a:ext cx="4556125" cy="3416300"/>
          </a:xfrm>
          <a:ln/>
        </p:spPr>
      </p:sp>
      <p:sp>
        <p:nvSpPr>
          <p:cNvPr id="1382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spect="1" noChangeArrowheads="1" noTextEdit="1"/>
          </p:cNvSpPr>
          <p:nvPr>
            <p:ph type="sldImg"/>
          </p:nvPr>
        </p:nvSpPr>
        <p:spPr>
          <a:xfrm>
            <a:off x="1150938" y="692150"/>
            <a:ext cx="4556125" cy="3416300"/>
          </a:xfrm>
          <a:ln/>
        </p:spPr>
      </p:sp>
      <p:sp>
        <p:nvSpPr>
          <p:cNvPr id="154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Rot="1" noChangeAspect="1" noChangeArrowheads="1" noTextEdit="1"/>
          </p:cNvSpPr>
          <p:nvPr>
            <p:ph type="sldImg"/>
          </p:nvPr>
        </p:nvSpPr>
        <p:spPr>
          <a:xfrm>
            <a:off x="1150938" y="692150"/>
            <a:ext cx="4556125" cy="3416300"/>
          </a:xfrm>
          <a:ln/>
        </p:spPr>
      </p:sp>
      <p:sp>
        <p:nvSpPr>
          <p:cNvPr id="140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Rot="1" noChangeAspect="1" noChangeArrowheads="1" noTextEdit="1"/>
          </p:cNvSpPr>
          <p:nvPr>
            <p:ph type="sldImg"/>
          </p:nvPr>
        </p:nvSpPr>
        <p:spPr>
          <a:xfrm>
            <a:off x="1150938" y="692150"/>
            <a:ext cx="4556125" cy="3416300"/>
          </a:xfrm>
          <a:ln/>
        </p:spPr>
      </p:sp>
      <p:sp>
        <p:nvSpPr>
          <p:cNvPr id="156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Rot="1" noChangeAspect="1" noChangeArrowheads="1" noTextEdit="1"/>
          </p:cNvSpPr>
          <p:nvPr>
            <p:ph type="sldImg"/>
          </p:nvPr>
        </p:nvSpPr>
        <p:spPr>
          <a:xfrm>
            <a:off x="1150938" y="692150"/>
            <a:ext cx="4556125" cy="3416300"/>
          </a:xfrm>
          <a:ln/>
        </p:spPr>
      </p:sp>
      <p:sp>
        <p:nvSpPr>
          <p:cNvPr id="145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Rot="1" noChangeAspect="1" noChangeArrowheads="1" noTextEdit="1"/>
          </p:cNvSpPr>
          <p:nvPr>
            <p:ph type="sldImg"/>
          </p:nvPr>
        </p:nvSpPr>
        <p:spPr>
          <a:xfrm>
            <a:off x="1150938" y="692150"/>
            <a:ext cx="4556125" cy="3416300"/>
          </a:xfrm>
          <a:ln/>
        </p:spPr>
      </p:sp>
      <p:sp>
        <p:nvSpPr>
          <p:cNvPr id="14643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transition>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6688" y="52388"/>
            <a:ext cx="1943100" cy="56959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52388"/>
            <a:ext cx="5678488" cy="56959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7388" y="1104900"/>
            <a:ext cx="3810000" cy="4643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9788" y="1104900"/>
            <a:ext cx="3810000" cy="4643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70A8">
                <a:gamma/>
                <a:shade val="46275"/>
                <a:invGamma/>
              </a:srgbClr>
            </a:gs>
            <a:gs pos="50000">
              <a:srgbClr val="0070A8"/>
            </a:gs>
            <a:gs pos="100000">
              <a:srgbClr val="0070A8">
                <a:gamma/>
                <a:shade val="46275"/>
                <a:invGamma/>
              </a:srgbClr>
            </a:gs>
          </a:gsLst>
          <a:lin ang="5400000" scaled="1"/>
        </a:gradFill>
        <a:effectLst/>
      </p:bgPr>
    </p:bg>
    <p:spTree>
      <p:nvGrpSpPr>
        <p:cNvPr id="1" name=""/>
        <p:cNvGrpSpPr/>
        <p:nvPr/>
      </p:nvGrpSpPr>
      <p:grpSpPr>
        <a:xfrm>
          <a:off x="0" y="0"/>
          <a:ext cx="0" cy="0"/>
          <a:chOff x="0" y="0"/>
          <a:chExt cx="0" cy="0"/>
        </a:xfrm>
      </p:grpSpPr>
      <p:grpSp>
        <p:nvGrpSpPr>
          <p:cNvPr id="119810" name="Group 2"/>
          <p:cNvGrpSpPr>
            <a:grpSpLocks/>
          </p:cNvGrpSpPr>
          <p:nvPr/>
        </p:nvGrpSpPr>
        <p:grpSpPr bwMode="auto">
          <a:xfrm>
            <a:off x="457200" y="304800"/>
            <a:ext cx="8231188" cy="6183313"/>
            <a:chOff x="372" y="186"/>
            <a:chExt cx="5185" cy="3895"/>
          </a:xfrm>
        </p:grpSpPr>
        <p:grpSp>
          <p:nvGrpSpPr>
            <p:cNvPr id="119811" name="Group 3"/>
            <p:cNvGrpSpPr>
              <a:grpSpLocks/>
            </p:cNvGrpSpPr>
            <p:nvPr/>
          </p:nvGrpSpPr>
          <p:grpSpPr bwMode="auto">
            <a:xfrm>
              <a:off x="372" y="186"/>
              <a:ext cx="5185" cy="919"/>
              <a:chOff x="372" y="186"/>
              <a:chExt cx="5185" cy="919"/>
            </a:xfrm>
          </p:grpSpPr>
          <p:sp>
            <p:nvSpPr>
              <p:cNvPr id="119812" name="Freeform 4"/>
              <p:cNvSpPr>
                <a:spLocks/>
              </p:cNvSpPr>
              <p:nvPr/>
            </p:nvSpPr>
            <p:spPr bwMode="auto">
              <a:xfrm>
                <a:off x="372" y="192"/>
                <a:ext cx="86" cy="913"/>
              </a:xfrm>
              <a:custGeom>
                <a:avLst/>
                <a:gdLst/>
                <a:ahLst/>
                <a:cxnLst>
                  <a:cxn ang="0">
                    <a:pos x="0" y="0"/>
                  </a:cxn>
                  <a:cxn ang="0">
                    <a:pos x="85" y="96"/>
                  </a:cxn>
                  <a:cxn ang="0">
                    <a:pos x="85" y="816"/>
                  </a:cxn>
                  <a:cxn ang="0">
                    <a:pos x="0" y="912"/>
                  </a:cxn>
                  <a:cxn ang="0">
                    <a:pos x="0" y="0"/>
                  </a:cxn>
                </a:cxnLst>
                <a:rect l="0" t="0" r="r" b="b"/>
                <a:pathLst>
                  <a:path w="86" h="913">
                    <a:moveTo>
                      <a:pt x="0" y="0"/>
                    </a:moveTo>
                    <a:lnTo>
                      <a:pt x="85" y="96"/>
                    </a:lnTo>
                    <a:lnTo>
                      <a:pt x="85" y="816"/>
                    </a:lnTo>
                    <a:lnTo>
                      <a:pt x="0" y="912"/>
                    </a:lnTo>
                    <a:lnTo>
                      <a:pt x="0" y="0"/>
                    </a:lnTo>
                  </a:path>
                </a:pathLst>
              </a:custGeom>
              <a:noFill/>
              <a:ln w="12700" cap="rnd" cmpd="sng">
                <a:noFill/>
                <a:prstDash val="solid"/>
                <a:round/>
                <a:headEnd type="none" w="med" len="med"/>
                <a:tailEnd type="none" w="med" len="med"/>
              </a:ln>
              <a:effectLst/>
            </p:spPr>
            <p:txBody>
              <a:bodyPr/>
              <a:lstStyle/>
              <a:p>
                <a:endParaRPr lang="en-US"/>
              </a:p>
            </p:txBody>
          </p:sp>
          <p:sp>
            <p:nvSpPr>
              <p:cNvPr id="119813" name="Freeform 5"/>
              <p:cNvSpPr>
                <a:spLocks/>
              </p:cNvSpPr>
              <p:nvPr/>
            </p:nvSpPr>
            <p:spPr bwMode="auto">
              <a:xfrm>
                <a:off x="5470" y="186"/>
                <a:ext cx="87" cy="910"/>
              </a:xfrm>
              <a:custGeom>
                <a:avLst/>
                <a:gdLst/>
                <a:ahLst/>
                <a:cxnLst>
                  <a:cxn ang="0">
                    <a:pos x="86" y="0"/>
                  </a:cxn>
                  <a:cxn ang="0">
                    <a:pos x="0" y="93"/>
                  </a:cxn>
                  <a:cxn ang="0">
                    <a:pos x="0" y="813"/>
                  </a:cxn>
                  <a:cxn ang="0">
                    <a:pos x="86" y="909"/>
                  </a:cxn>
                  <a:cxn ang="0">
                    <a:pos x="86" y="0"/>
                  </a:cxn>
                </a:cxnLst>
                <a:rect l="0" t="0" r="r" b="b"/>
                <a:pathLst>
                  <a:path w="87" h="910">
                    <a:moveTo>
                      <a:pt x="86" y="0"/>
                    </a:moveTo>
                    <a:lnTo>
                      <a:pt x="0" y="93"/>
                    </a:lnTo>
                    <a:lnTo>
                      <a:pt x="0" y="813"/>
                    </a:lnTo>
                    <a:lnTo>
                      <a:pt x="86" y="909"/>
                    </a:lnTo>
                    <a:lnTo>
                      <a:pt x="86" y="0"/>
                    </a:lnTo>
                  </a:path>
                </a:pathLst>
              </a:custGeom>
              <a:noFill/>
              <a:ln w="12700" cap="rnd" cmpd="sng">
                <a:noFill/>
                <a:prstDash val="solid"/>
                <a:round/>
                <a:headEnd type="none" w="med" len="med"/>
                <a:tailEnd type="none" w="med" len="med"/>
              </a:ln>
              <a:effectLst/>
            </p:spPr>
            <p:txBody>
              <a:bodyPr/>
              <a:lstStyle/>
              <a:p>
                <a:endParaRPr lang="en-US"/>
              </a:p>
            </p:txBody>
          </p:sp>
          <p:sp>
            <p:nvSpPr>
              <p:cNvPr id="119814" name="Freeform 6"/>
              <p:cNvSpPr>
                <a:spLocks/>
              </p:cNvSpPr>
              <p:nvPr/>
            </p:nvSpPr>
            <p:spPr bwMode="auto">
              <a:xfrm>
                <a:off x="372" y="189"/>
                <a:ext cx="5185" cy="103"/>
              </a:xfrm>
              <a:custGeom>
                <a:avLst/>
                <a:gdLst/>
                <a:ahLst/>
                <a:cxnLst>
                  <a:cxn ang="0">
                    <a:pos x="0" y="0"/>
                  </a:cxn>
                  <a:cxn ang="0">
                    <a:pos x="5184" y="3"/>
                  </a:cxn>
                  <a:cxn ang="0">
                    <a:pos x="5093" y="102"/>
                  </a:cxn>
                  <a:cxn ang="0">
                    <a:pos x="88" y="102"/>
                  </a:cxn>
                  <a:cxn ang="0">
                    <a:pos x="0" y="0"/>
                  </a:cxn>
                </a:cxnLst>
                <a:rect l="0" t="0" r="r" b="b"/>
                <a:pathLst>
                  <a:path w="5185" h="103">
                    <a:moveTo>
                      <a:pt x="0" y="0"/>
                    </a:moveTo>
                    <a:lnTo>
                      <a:pt x="5184" y="3"/>
                    </a:lnTo>
                    <a:lnTo>
                      <a:pt x="5093" y="102"/>
                    </a:lnTo>
                    <a:lnTo>
                      <a:pt x="88" y="102"/>
                    </a:lnTo>
                    <a:lnTo>
                      <a:pt x="0" y="0"/>
                    </a:lnTo>
                  </a:path>
                </a:pathLst>
              </a:custGeom>
              <a:noFill/>
              <a:ln w="12700" cap="rnd" cmpd="sng">
                <a:noFill/>
                <a:prstDash val="solid"/>
                <a:round/>
                <a:headEnd type="none" w="med" len="med"/>
                <a:tailEnd type="none" w="med" len="med"/>
              </a:ln>
              <a:effectLst/>
            </p:spPr>
            <p:txBody>
              <a:bodyPr/>
              <a:lstStyle/>
              <a:p>
                <a:endParaRPr lang="en-US"/>
              </a:p>
            </p:txBody>
          </p:sp>
        </p:grpSp>
        <p:grpSp>
          <p:nvGrpSpPr>
            <p:cNvPr id="119815" name="Group 7"/>
            <p:cNvGrpSpPr>
              <a:grpSpLocks/>
            </p:cNvGrpSpPr>
            <p:nvPr/>
          </p:nvGrpSpPr>
          <p:grpSpPr bwMode="auto">
            <a:xfrm>
              <a:off x="372" y="291"/>
              <a:ext cx="5185" cy="3790"/>
              <a:chOff x="372" y="291"/>
              <a:chExt cx="5185" cy="3790"/>
            </a:xfrm>
          </p:grpSpPr>
          <p:sp>
            <p:nvSpPr>
              <p:cNvPr id="119816" name="Freeform 8"/>
              <p:cNvSpPr>
                <a:spLocks/>
              </p:cNvSpPr>
              <p:nvPr/>
            </p:nvSpPr>
            <p:spPr bwMode="auto">
              <a:xfrm>
                <a:off x="372" y="807"/>
                <a:ext cx="79" cy="3274"/>
              </a:xfrm>
              <a:custGeom>
                <a:avLst/>
                <a:gdLst/>
                <a:ahLst/>
                <a:cxnLst>
                  <a:cxn ang="0">
                    <a:pos x="0" y="0"/>
                  </a:cxn>
                  <a:cxn ang="0">
                    <a:pos x="78" y="107"/>
                  </a:cxn>
                  <a:cxn ang="0">
                    <a:pos x="78" y="3166"/>
                  </a:cxn>
                  <a:cxn ang="0">
                    <a:pos x="0" y="3273"/>
                  </a:cxn>
                  <a:cxn ang="0">
                    <a:pos x="0" y="0"/>
                  </a:cxn>
                </a:cxnLst>
                <a:rect l="0" t="0" r="r" b="b"/>
                <a:pathLst>
                  <a:path w="79" h="3274">
                    <a:moveTo>
                      <a:pt x="0" y="0"/>
                    </a:moveTo>
                    <a:lnTo>
                      <a:pt x="78" y="107"/>
                    </a:lnTo>
                    <a:lnTo>
                      <a:pt x="78" y="3166"/>
                    </a:lnTo>
                    <a:lnTo>
                      <a:pt x="0" y="3273"/>
                    </a:lnTo>
                    <a:lnTo>
                      <a:pt x="0" y="0"/>
                    </a:lnTo>
                  </a:path>
                </a:pathLst>
              </a:custGeom>
              <a:noFill/>
              <a:ln w="12700" cap="rnd" cmpd="sng">
                <a:noFill/>
                <a:prstDash val="solid"/>
                <a:round/>
                <a:headEnd type="none" w="med" len="med"/>
                <a:tailEnd type="none" w="med" len="med"/>
              </a:ln>
              <a:effectLst/>
            </p:spPr>
            <p:txBody>
              <a:bodyPr/>
              <a:lstStyle/>
              <a:p>
                <a:endParaRPr lang="en-US"/>
              </a:p>
            </p:txBody>
          </p:sp>
          <p:sp>
            <p:nvSpPr>
              <p:cNvPr id="119817" name="Freeform 9"/>
              <p:cNvSpPr>
                <a:spLocks/>
              </p:cNvSpPr>
              <p:nvPr/>
            </p:nvSpPr>
            <p:spPr bwMode="auto">
              <a:xfrm>
                <a:off x="5470" y="747"/>
                <a:ext cx="84" cy="3325"/>
              </a:xfrm>
              <a:custGeom>
                <a:avLst/>
                <a:gdLst/>
                <a:ahLst/>
                <a:cxnLst>
                  <a:cxn ang="0">
                    <a:pos x="83" y="0"/>
                  </a:cxn>
                  <a:cxn ang="0">
                    <a:pos x="3" y="109"/>
                  </a:cxn>
                  <a:cxn ang="0">
                    <a:pos x="0" y="3233"/>
                  </a:cxn>
                  <a:cxn ang="0">
                    <a:pos x="83" y="3324"/>
                  </a:cxn>
                  <a:cxn ang="0">
                    <a:pos x="83" y="0"/>
                  </a:cxn>
                </a:cxnLst>
                <a:rect l="0" t="0" r="r" b="b"/>
                <a:pathLst>
                  <a:path w="84" h="3325">
                    <a:moveTo>
                      <a:pt x="83" y="0"/>
                    </a:moveTo>
                    <a:lnTo>
                      <a:pt x="3" y="109"/>
                    </a:lnTo>
                    <a:lnTo>
                      <a:pt x="0" y="3233"/>
                    </a:lnTo>
                    <a:lnTo>
                      <a:pt x="83" y="3324"/>
                    </a:lnTo>
                    <a:lnTo>
                      <a:pt x="83" y="0"/>
                    </a:lnTo>
                  </a:path>
                </a:pathLst>
              </a:custGeom>
              <a:noFill/>
              <a:ln w="12700" cap="rnd" cmpd="sng">
                <a:noFill/>
                <a:prstDash val="solid"/>
                <a:round/>
                <a:headEnd type="none" w="med" len="med"/>
                <a:tailEnd type="none" w="med" len="med"/>
              </a:ln>
              <a:effectLst/>
            </p:spPr>
            <p:txBody>
              <a:bodyPr/>
              <a:lstStyle/>
              <a:p>
                <a:endParaRPr lang="en-US"/>
              </a:p>
            </p:txBody>
          </p:sp>
          <p:sp>
            <p:nvSpPr>
              <p:cNvPr id="119818" name="Freeform 10"/>
              <p:cNvSpPr>
                <a:spLocks/>
              </p:cNvSpPr>
              <p:nvPr/>
            </p:nvSpPr>
            <p:spPr bwMode="auto">
              <a:xfrm>
                <a:off x="372" y="3984"/>
                <a:ext cx="5185" cy="88"/>
              </a:xfrm>
              <a:custGeom>
                <a:avLst/>
                <a:gdLst/>
                <a:ahLst/>
                <a:cxnLst>
                  <a:cxn ang="0">
                    <a:pos x="0" y="87"/>
                  </a:cxn>
                  <a:cxn ang="0">
                    <a:pos x="5184" y="87"/>
                  </a:cxn>
                  <a:cxn ang="0">
                    <a:pos x="5095" y="0"/>
                  </a:cxn>
                  <a:cxn ang="0">
                    <a:pos x="89" y="0"/>
                  </a:cxn>
                  <a:cxn ang="0">
                    <a:pos x="0" y="87"/>
                  </a:cxn>
                </a:cxnLst>
                <a:rect l="0" t="0" r="r" b="b"/>
                <a:pathLst>
                  <a:path w="5185" h="88">
                    <a:moveTo>
                      <a:pt x="0" y="87"/>
                    </a:moveTo>
                    <a:lnTo>
                      <a:pt x="5184" y="87"/>
                    </a:lnTo>
                    <a:lnTo>
                      <a:pt x="5095" y="0"/>
                    </a:lnTo>
                    <a:lnTo>
                      <a:pt x="89" y="0"/>
                    </a:lnTo>
                    <a:lnTo>
                      <a:pt x="0" y="87"/>
                    </a:lnTo>
                  </a:path>
                </a:pathLst>
              </a:custGeom>
              <a:noFill/>
              <a:ln w="12700" cap="rnd" cmpd="sng">
                <a:noFill/>
                <a:prstDash val="solid"/>
                <a:round/>
                <a:headEnd type="none" w="med" len="med"/>
                <a:tailEnd type="none" w="med" len="med"/>
              </a:ln>
              <a:effectLst/>
            </p:spPr>
            <p:txBody>
              <a:bodyPr/>
              <a:lstStyle/>
              <a:p>
                <a:endParaRPr lang="en-US"/>
              </a:p>
            </p:txBody>
          </p:sp>
          <p:sp>
            <p:nvSpPr>
              <p:cNvPr id="119819" name="Rectangle 11"/>
              <p:cNvSpPr>
                <a:spLocks noChangeArrowheads="1"/>
              </p:cNvSpPr>
              <p:nvPr/>
            </p:nvSpPr>
            <p:spPr bwMode="auto">
              <a:xfrm>
                <a:off x="457" y="291"/>
                <a:ext cx="5013" cy="3690"/>
              </a:xfrm>
              <a:prstGeom prst="rect">
                <a:avLst/>
              </a:prstGeom>
              <a:noFill/>
              <a:ln w="12700">
                <a:noFill/>
                <a:miter lim="800000"/>
                <a:headEnd/>
                <a:tailEnd/>
              </a:ln>
              <a:effectLst/>
            </p:spPr>
            <p:txBody>
              <a:bodyPr wrap="none" anchor="ctr"/>
              <a:lstStyle/>
              <a:p>
                <a:endParaRPr lang="en-US"/>
              </a:p>
            </p:txBody>
          </p:sp>
        </p:grpSp>
      </p:grpSp>
      <p:sp>
        <p:nvSpPr>
          <p:cNvPr id="119820" name="Rectangle 12"/>
          <p:cNvSpPr>
            <a:spLocks noGrp="1" noChangeArrowheads="1"/>
          </p:cNvSpPr>
          <p:nvPr>
            <p:ph type="title"/>
          </p:nvPr>
        </p:nvSpPr>
        <p:spPr bwMode="auto">
          <a:xfrm>
            <a:off x="685800" y="52388"/>
            <a:ext cx="7772400" cy="814387"/>
          </a:xfrm>
          <a:prstGeom prst="rect">
            <a:avLst/>
          </a:prstGeom>
          <a:noFill/>
          <a:ln w="12700">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19821" name="Rectangle 13"/>
          <p:cNvSpPr>
            <a:spLocks noGrp="1" noChangeArrowheads="1"/>
          </p:cNvSpPr>
          <p:nvPr>
            <p:ph type="body" idx="1"/>
          </p:nvPr>
        </p:nvSpPr>
        <p:spPr bwMode="auto">
          <a:xfrm>
            <a:off x="687388" y="1104900"/>
            <a:ext cx="7772400" cy="4643438"/>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p:txBody>
      </p:sp>
      <p:sp>
        <p:nvSpPr>
          <p:cNvPr id="17" name="Rectangle 14"/>
          <p:cNvSpPr>
            <a:spLocks noChangeArrowheads="1"/>
          </p:cNvSpPr>
          <p:nvPr userDrawn="1"/>
        </p:nvSpPr>
        <p:spPr bwMode="auto">
          <a:xfrm>
            <a:off x="8191500" y="6245225"/>
            <a:ext cx="544513" cy="336550"/>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defRPr/>
            </a:pPr>
            <a:r>
              <a:rPr lang="en-US" sz="1600" dirty="0">
                <a:effectLst/>
                <a:latin typeface="Book Antiqua" pitchFamily="18" charset="0"/>
              </a:rPr>
              <a:t>  </a:t>
            </a:r>
            <a:fld id="{ACCBB94D-2D05-4074-A2A1-6ADB95F3FE9F}" type="slidenum">
              <a:rPr lang="en-US" sz="1600">
                <a:effectLst/>
                <a:latin typeface="Book Antiqua" pitchFamily="18" charset="0"/>
              </a:rPr>
              <a:pPr algn="l">
                <a:defRPr/>
              </a:pPr>
              <a:t>‹#›</a:t>
            </a:fld>
            <a:endParaRPr lang="en-US" sz="1600" dirty="0">
              <a:effectLst/>
              <a:latin typeface="Book Antiqua" pitchFamily="18" charset="0"/>
            </a:endParaRPr>
          </a:p>
        </p:txBody>
      </p:sp>
      <p:sp>
        <p:nvSpPr>
          <p:cNvPr id="18" name="Rectangle 15"/>
          <p:cNvSpPr>
            <a:spLocks noChangeArrowheads="1"/>
          </p:cNvSpPr>
          <p:nvPr userDrawn="1"/>
        </p:nvSpPr>
        <p:spPr bwMode="auto">
          <a:xfrm>
            <a:off x="7737475" y="5995988"/>
            <a:ext cx="831850" cy="582612"/>
          </a:xfrm>
          <a:prstGeom prst="rect">
            <a:avLst/>
          </a:prstGeom>
          <a:noFill/>
          <a:ln w="12700">
            <a:noFill/>
            <a:miter lim="800000"/>
            <a:headEnd/>
            <a:tailEnd/>
          </a:ln>
          <a:effectLst>
            <a:outerShdw dist="17961" dir="2700000" algn="ctr" rotWithShape="0">
              <a:srgbClr val="000000"/>
            </a:outerShdw>
          </a:effectLst>
        </p:spPr>
        <p:txBody>
          <a:bodyPr lIns="90488" tIns="44450" rIns="90488" bIns="44450">
            <a:spAutoFit/>
          </a:bodyPr>
          <a:lstStyle/>
          <a:p>
            <a:pPr algn="l">
              <a:defRPr/>
            </a:pPr>
            <a:r>
              <a:rPr lang="en-US" sz="1600" dirty="0">
                <a:effectLst/>
                <a:latin typeface="Book Antiqua" pitchFamily="18" charset="0"/>
              </a:rPr>
              <a:t>            Slide</a:t>
            </a:r>
          </a:p>
        </p:txBody>
      </p:sp>
      <p:sp>
        <p:nvSpPr>
          <p:cNvPr id="19" name="Rectangle 16"/>
          <p:cNvSpPr>
            <a:spLocks noChangeArrowheads="1"/>
          </p:cNvSpPr>
          <p:nvPr userDrawn="1"/>
        </p:nvSpPr>
        <p:spPr bwMode="auto">
          <a:xfrm>
            <a:off x="563563" y="6164263"/>
            <a:ext cx="6827837" cy="547687"/>
          </a:xfrm>
          <a:prstGeom prst="rect">
            <a:avLst/>
          </a:prstGeom>
          <a:noFill/>
          <a:ln w="12700">
            <a:noFill/>
            <a:miter lim="800000"/>
            <a:headEnd/>
            <a:tailEnd/>
          </a:ln>
          <a:effectLst/>
        </p:spPr>
        <p:txBody>
          <a:bodyPr wrap="none" lIns="90488" tIns="44450" rIns="90488" bIns="44450">
            <a:spAutoFit/>
          </a:bodyPr>
          <a:lstStyle/>
          <a:p>
            <a:pPr algn="l">
              <a:lnSpc>
                <a:spcPts val="1600"/>
              </a:lnSpc>
              <a:spcBef>
                <a:spcPct val="20000"/>
              </a:spcBef>
              <a:defRPr/>
            </a:pPr>
            <a:r>
              <a:rPr lang="en-US" sz="1500" dirty="0">
                <a:solidFill>
                  <a:srgbClr val="FFFFFF"/>
                </a:solidFill>
                <a:effectLst>
                  <a:outerShdw blurRad="38100" dist="38100" dir="2700000" algn="tl">
                    <a:srgbClr val="000000"/>
                  </a:outerShdw>
                </a:effectLst>
                <a:latin typeface="Book Antiqua" pitchFamily="18" charset="0"/>
              </a:rPr>
              <a:t>© 2014  Cengage Learning.  All Rights Reserved.  May not be scanned, copied</a:t>
            </a:r>
          </a:p>
          <a:p>
            <a:pPr algn="l">
              <a:lnSpc>
                <a:spcPts val="1600"/>
              </a:lnSpc>
              <a:spcBef>
                <a:spcPct val="20000"/>
              </a:spcBef>
              <a:defRPr/>
            </a:pPr>
            <a:r>
              <a:rPr lang="en-US" sz="1500" dirty="0">
                <a:solidFill>
                  <a:srgbClr val="FFFFFF"/>
                </a:solidFill>
                <a:effectLst>
                  <a:outerShdw blurRad="38100" dist="38100" dir="2700000" algn="tl">
                    <a:srgbClr val="000000"/>
                  </a:outerShdw>
                </a:effectLst>
                <a:latin typeface="Book Antiqua" pitchFamily="18" charset="0"/>
              </a:rPr>
              <a:t>    or duplicated, or posted to a publicly accessible website, in whole or in part.</a:t>
            </a:r>
          </a:p>
        </p:txBody>
      </p:sp>
    </p:spTree>
  </p:cSld>
  <p:clrMap bg1="dk2" tx1="lt1" bg2="dk1"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p:zoom/>
  </p:transition>
  <p:txStyles>
    <p:titleStyle>
      <a:lvl1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2pPr>
      <a:lvl3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3pPr>
      <a:lvl4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4pPr>
      <a:lvl5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5pPr>
      <a:lvl6pPr marL="4572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6pPr>
      <a:lvl7pPr marL="9144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7pPr>
      <a:lvl8pPr marL="13716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8pPr>
      <a:lvl9pPr marL="18288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9pPr>
    </p:titleStyle>
    <p:bodyStyle>
      <a:lvl1pPr marL="342900" indent="-342900" algn="l" rtl="0" eaLnBrk="0" fontAlgn="base" hangingPunct="0">
        <a:spcBef>
          <a:spcPct val="20000"/>
        </a:spcBef>
        <a:spcAft>
          <a:spcPct val="0"/>
        </a:spcAft>
        <a:buClr>
          <a:srgbClr val="66FFFF"/>
        </a:buClr>
        <a:buSzPct val="75000"/>
        <a:buFont typeface="Monotype Sorts" pitchFamily="2" charset="2"/>
        <a:buChar char="n"/>
        <a:defRPr sz="24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rgbClr val="66FFFF"/>
        </a:buClr>
        <a:buSzPct val="125000"/>
        <a:buChar char="•"/>
        <a:defRPr sz="24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rgbClr val="66FFFF"/>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latin typeface="Times New Roman" pitchFamily="18" charset="0"/>
        </a:defRPr>
      </a:lvl4pPr>
      <a:lvl5pPr marL="2057400" indent="-228600" algn="l" rtl="0" eaLnBrk="0" fontAlgn="base" hangingPunct="0">
        <a:spcBef>
          <a:spcPct val="20000"/>
        </a:spcBef>
        <a:spcAft>
          <a:spcPct val="0"/>
        </a:spcAft>
        <a:buChar char="»"/>
        <a:defRPr sz="2000">
          <a:solidFill>
            <a:schemeClr val="tx1"/>
          </a:solidFill>
          <a:latin typeface="Times New Roman" pitchFamily="18" charset="0"/>
        </a:defRPr>
      </a:lvl5pPr>
      <a:lvl6pPr marL="2514600" indent="-228600" algn="l" rtl="0" eaLnBrk="0" fontAlgn="base" hangingPunct="0">
        <a:spcBef>
          <a:spcPct val="20000"/>
        </a:spcBef>
        <a:spcAft>
          <a:spcPct val="0"/>
        </a:spcAft>
        <a:buChar char="»"/>
        <a:defRPr sz="2000">
          <a:solidFill>
            <a:schemeClr val="tx1"/>
          </a:solidFill>
          <a:latin typeface="Times New Roman" pitchFamily="18" charset="0"/>
        </a:defRPr>
      </a:lvl6pPr>
      <a:lvl7pPr marL="2971800" indent="-228600" algn="l" rtl="0" eaLnBrk="0" fontAlgn="base" hangingPunct="0">
        <a:spcBef>
          <a:spcPct val="20000"/>
        </a:spcBef>
        <a:spcAft>
          <a:spcPct val="0"/>
        </a:spcAft>
        <a:buChar char="»"/>
        <a:defRPr sz="2000">
          <a:solidFill>
            <a:schemeClr val="tx1"/>
          </a:solidFill>
          <a:latin typeface="Times New Roman" pitchFamily="18" charset="0"/>
        </a:defRPr>
      </a:lvl7pPr>
      <a:lvl8pPr marL="3429000" indent="-228600" algn="l" rtl="0" eaLnBrk="0" fontAlgn="base" hangingPunct="0">
        <a:spcBef>
          <a:spcPct val="20000"/>
        </a:spcBef>
        <a:spcAft>
          <a:spcPct val="0"/>
        </a:spcAft>
        <a:buChar char="»"/>
        <a:defRPr sz="2000">
          <a:solidFill>
            <a:schemeClr val="tx1"/>
          </a:solidFill>
          <a:latin typeface="Times New Roman" pitchFamily="18" charset="0"/>
        </a:defRPr>
      </a:lvl8pPr>
      <a:lvl9pPr marL="3886200" indent="-228600" algn="l" rtl="0" eaLnBrk="0" fontAlgn="base" hangingPunct="0">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2.wmf"/><Relationship Id="rId4" Type="http://schemas.openxmlformats.org/officeDocument/2006/relationships/oleObject" Target="../embeddings/oleObject2.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3.emf"/><Relationship Id="rId4" Type="http://schemas.openxmlformats.org/officeDocument/2006/relationships/oleObject" Target="../embeddings/oleObject3.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5.wmf"/><Relationship Id="rId5" Type="http://schemas.openxmlformats.org/officeDocument/2006/relationships/oleObject" Target="../embeddings/oleObject5.bin"/><Relationship Id="rId4" Type="http://schemas.openxmlformats.org/officeDocument/2006/relationships/image" Target="../media/image4.wmf"/></Relationships>
</file>

<file path=ppt/slides/_rels/slide17.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image" Target="../media/image8.wmf"/><Relationship Id="rId5" Type="http://schemas.openxmlformats.org/officeDocument/2006/relationships/oleObject" Target="../embeddings/oleObject8.bin"/><Relationship Id="rId4" Type="http://schemas.openxmlformats.org/officeDocument/2006/relationships/image" Target="../media/image7.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7.xml"/><Relationship Id="rId1" Type="http://schemas.openxmlformats.org/officeDocument/2006/relationships/vmlDrawing" Target="../drawings/vmlDrawing6.vml"/><Relationship Id="rId4" Type="http://schemas.openxmlformats.org/officeDocument/2006/relationships/image" Target="../media/image10.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image" Target="../media/image12.wmf"/><Relationship Id="rId5" Type="http://schemas.openxmlformats.org/officeDocument/2006/relationships/oleObject" Target="../embeddings/oleObject12.bin"/><Relationship Id="rId4" Type="http://schemas.openxmlformats.org/officeDocument/2006/relationships/image" Target="../media/image11.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vmlDrawing" Target="../drawings/vmlDrawing8.vml"/><Relationship Id="rId5" Type="http://schemas.openxmlformats.org/officeDocument/2006/relationships/image" Target="../media/image13.emf"/><Relationship Id="rId4" Type="http://schemas.openxmlformats.org/officeDocument/2006/relationships/oleObject" Target="../embeddings/oleObject13.bin"/></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9.xml"/><Relationship Id="rId7" Type="http://schemas.openxmlformats.org/officeDocument/2006/relationships/image" Target="../media/image15.emf"/><Relationship Id="rId2" Type="http://schemas.openxmlformats.org/officeDocument/2006/relationships/slideLayout" Target="../slideLayouts/slideLayout7.xml"/><Relationship Id="rId1" Type="http://schemas.openxmlformats.org/officeDocument/2006/relationships/vmlDrawing" Target="../drawings/vmlDrawing9.vml"/><Relationship Id="rId6" Type="http://schemas.openxmlformats.org/officeDocument/2006/relationships/oleObject" Target="../embeddings/oleObject15.bin"/><Relationship Id="rId5" Type="http://schemas.openxmlformats.org/officeDocument/2006/relationships/image" Target="../media/image14.emf"/><Relationship Id="rId4" Type="http://schemas.openxmlformats.org/officeDocument/2006/relationships/oleObject" Target="../embeddings/oleObject14.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14.xml"/><Relationship Id="rId7" Type="http://schemas.openxmlformats.org/officeDocument/2006/relationships/image" Target="../media/image17.emf"/><Relationship Id="rId2" Type="http://schemas.openxmlformats.org/officeDocument/2006/relationships/slideLayout" Target="../slideLayouts/slideLayout7.xml"/><Relationship Id="rId1" Type="http://schemas.openxmlformats.org/officeDocument/2006/relationships/vmlDrawing" Target="../drawings/vmlDrawing10.vml"/><Relationship Id="rId6" Type="http://schemas.openxmlformats.org/officeDocument/2006/relationships/oleObject" Target="../embeddings/oleObject17.bin"/><Relationship Id="rId5" Type="http://schemas.openxmlformats.org/officeDocument/2006/relationships/image" Target="../media/image16.emf"/><Relationship Id="rId4" Type="http://schemas.openxmlformats.org/officeDocument/2006/relationships/oleObject" Target="../embeddings/oleObject16.bin"/></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7.xml"/><Relationship Id="rId1" Type="http://schemas.openxmlformats.org/officeDocument/2006/relationships/vmlDrawing" Target="../drawings/vmlDrawing11.vml"/><Relationship Id="rId4" Type="http://schemas.openxmlformats.org/officeDocument/2006/relationships/image" Target="../media/image18.emf"/></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7.xml"/><Relationship Id="rId1" Type="http://schemas.openxmlformats.org/officeDocument/2006/relationships/vmlDrawing" Target="../drawings/vmlDrawing12.vml"/><Relationship Id="rId4" Type="http://schemas.openxmlformats.org/officeDocument/2006/relationships/image" Target="../media/image19.emf"/></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7.xml"/><Relationship Id="rId1" Type="http://schemas.openxmlformats.org/officeDocument/2006/relationships/vmlDrawing" Target="../drawings/vmlDrawing13.vml"/><Relationship Id="rId4" Type="http://schemas.openxmlformats.org/officeDocument/2006/relationships/image" Target="../media/image20.e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18.xml"/><Relationship Id="rId7" Type="http://schemas.openxmlformats.org/officeDocument/2006/relationships/image" Target="../media/image24.e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oleObject" Target="../embeddings/oleObject22.bin"/><Relationship Id="rId5" Type="http://schemas.openxmlformats.org/officeDocument/2006/relationships/image" Target="../media/image23.wmf"/><Relationship Id="rId4" Type="http://schemas.openxmlformats.org/officeDocument/2006/relationships/oleObject" Target="../embeddings/oleObject21.bin"/></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25.xml"/><Relationship Id="rId7" Type="http://schemas.openxmlformats.org/officeDocument/2006/relationships/image" Target="../media/image26.emf"/><Relationship Id="rId2" Type="http://schemas.openxmlformats.org/officeDocument/2006/relationships/slideLayout" Target="../slideLayouts/slideLayout7.xml"/><Relationship Id="rId1" Type="http://schemas.openxmlformats.org/officeDocument/2006/relationships/vmlDrawing" Target="../drawings/vmlDrawing15.vml"/><Relationship Id="rId6" Type="http://schemas.openxmlformats.org/officeDocument/2006/relationships/oleObject" Target="../embeddings/oleObject24.bin"/><Relationship Id="rId5" Type="http://schemas.openxmlformats.org/officeDocument/2006/relationships/image" Target="../media/image25.emf"/><Relationship Id="rId4" Type="http://schemas.openxmlformats.org/officeDocument/2006/relationships/oleObject" Target="../embeddings/oleObject23.bin"/></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90563" y="74613"/>
            <a:ext cx="7772400" cy="1470024"/>
          </a:xfrm>
          <a:noFill/>
          <a:ln/>
        </p:spPr>
        <p:txBody>
          <a:bodyPr/>
          <a:lstStyle/>
          <a:p>
            <a:br>
              <a:rPr lang="en-US" dirty="0"/>
            </a:br>
            <a:r>
              <a:rPr lang="en-US" dirty="0"/>
              <a:t>Comparing Multiple Proportions,</a:t>
            </a:r>
            <a:br>
              <a:rPr lang="en-US" dirty="0"/>
            </a:br>
            <a:r>
              <a:rPr lang="en-US" dirty="0"/>
              <a:t>Test of Independence and Goodness of Fit</a:t>
            </a:r>
          </a:p>
        </p:txBody>
      </p:sp>
      <p:sp>
        <p:nvSpPr>
          <p:cNvPr id="6147" name="Rectangle 3"/>
          <p:cNvSpPr>
            <a:spLocks noGrp="1" noChangeArrowheads="1"/>
          </p:cNvSpPr>
          <p:nvPr>
            <p:ph type="body" idx="1"/>
          </p:nvPr>
        </p:nvSpPr>
        <p:spPr>
          <a:xfrm>
            <a:off x="704850" y="1657350"/>
            <a:ext cx="7727950" cy="984250"/>
          </a:xfrm>
          <a:noFill/>
          <a:ln/>
        </p:spPr>
        <p:txBody>
          <a:bodyPr/>
          <a:lstStyle/>
          <a:p>
            <a:pPr>
              <a:buSzTx/>
            </a:pPr>
            <a:r>
              <a:rPr lang="en-US" dirty="0"/>
              <a:t> Testing the Equality of Population Proportions</a:t>
            </a:r>
          </a:p>
          <a:p>
            <a:pPr marL="0" indent="0">
              <a:buSzTx/>
              <a:buNone/>
            </a:pPr>
            <a:r>
              <a:rPr lang="en-US" dirty="0"/>
              <a:t>          for Three or More Populations</a:t>
            </a:r>
            <a:endParaRPr lang="en-US" dirty="0">
              <a:solidFill>
                <a:srgbClr val="FFCCCC"/>
              </a:solidFill>
            </a:endParaRPr>
          </a:p>
        </p:txBody>
      </p:sp>
      <p:sp>
        <p:nvSpPr>
          <p:cNvPr id="6191" name="AutoShape 47"/>
          <p:cNvSpPr>
            <a:spLocks noChangeArrowheads="1"/>
          </p:cNvSpPr>
          <p:nvPr/>
        </p:nvSpPr>
        <p:spPr bwMode="auto">
          <a:xfrm rot="5400000">
            <a:off x="466725" y="17716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192" name="AutoShape 48"/>
          <p:cNvSpPr>
            <a:spLocks noChangeArrowheads="1"/>
          </p:cNvSpPr>
          <p:nvPr/>
        </p:nvSpPr>
        <p:spPr bwMode="auto">
          <a:xfrm rot="5400000">
            <a:off x="492125" y="26860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193" name="AutoShape 49"/>
          <p:cNvSpPr>
            <a:spLocks noChangeArrowheads="1"/>
          </p:cNvSpPr>
          <p:nvPr/>
        </p:nvSpPr>
        <p:spPr bwMode="auto">
          <a:xfrm rot="5400000">
            <a:off x="492125" y="31813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194" name="Text Box 50"/>
          <p:cNvSpPr txBox="1">
            <a:spLocks noChangeArrowheads="1"/>
          </p:cNvSpPr>
          <p:nvPr/>
        </p:nvSpPr>
        <p:spPr bwMode="auto">
          <a:xfrm>
            <a:off x="714375" y="3049588"/>
            <a:ext cx="3552576" cy="461665"/>
          </a:xfrm>
          <a:prstGeom prst="rect">
            <a:avLst/>
          </a:prstGeom>
          <a:noFill/>
          <a:ln w="12700">
            <a:noFill/>
            <a:miter lim="800000"/>
            <a:headEnd/>
            <a:tailEnd/>
          </a:ln>
          <a:effectLst/>
        </p:spPr>
        <p:txBody>
          <a:bodyPr wrap="none">
            <a:spAutoFit/>
          </a:bodyPr>
          <a:lstStyle/>
          <a:p>
            <a:pPr>
              <a:buClr>
                <a:srgbClr val="66FFFF"/>
              </a:buClr>
              <a:buFont typeface="Wingdings" pitchFamily="2" charset="2"/>
              <a:buChar char="n"/>
            </a:pPr>
            <a:r>
              <a:rPr lang="en-US" dirty="0">
                <a:effectLst>
                  <a:outerShdw blurRad="38100" dist="38100" dir="2700000" algn="tl">
                    <a:srgbClr val="000000"/>
                  </a:outerShdw>
                </a:effectLst>
              </a:rPr>
              <a:t>   Goodness of Fit Test</a:t>
            </a:r>
          </a:p>
        </p:txBody>
      </p:sp>
      <p:sp>
        <p:nvSpPr>
          <p:cNvPr id="6195" name="Text Box 51"/>
          <p:cNvSpPr txBox="1">
            <a:spLocks noChangeArrowheads="1"/>
          </p:cNvSpPr>
          <p:nvPr/>
        </p:nvSpPr>
        <p:spPr bwMode="auto">
          <a:xfrm>
            <a:off x="714375" y="2573338"/>
            <a:ext cx="3532188" cy="457200"/>
          </a:xfrm>
          <a:prstGeom prst="rect">
            <a:avLst/>
          </a:prstGeom>
          <a:noFill/>
          <a:ln w="12700">
            <a:noFill/>
            <a:miter lim="800000"/>
            <a:headEnd/>
            <a:tailEnd/>
          </a:ln>
          <a:effectLst/>
        </p:spPr>
        <p:txBody>
          <a:bodyPr wrap="none">
            <a:spAutoFit/>
          </a:bodyPr>
          <a:lstStyle/>
          <a:p>
            <a:pPr>
              <a:buClr>
                <a:srgbClr val="66FFFF"/>
              </a:buClr>
              <a:buFont typeface="Wingdings" pitchFamily="2" charset="2"/>
              <a:buChar char="n"/>
            </a:pPr>
            <a:r>
              <a:rPr lang="en-US" dirty="0">
                <a:effectLst>
                  <a:outerShdw blurRad="38100" dist="38100" dir="2700000" algn="tl">
                    <a:srgbClr val="000000"/>
                  </a:outerShdw>
                </a:effectLst>
              </a:rPr>
              <a:t>   Test of Independence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6191"/>
                                        </p:tgtEl>
                                        <p:attrNameLst>
                                          <p:attrName>style.visibility</p:attrName>
                                        </p:attrNameLst>
                                      </p:cBhvr>
                                      <p:to>
                                        <p:strVal val="visible"/>
                                      </p:to>
                                    </p:set>
                                    <p:animEffect transition="in" filter="slide(fromLeft)">
                                      <p:cBhvr>
                                        <p:cTn id="7" dur="500"/>
                                        <p:tgtEl>
                                          <p:spTgt spid="6191"/>
                                        </p:tgtEl>
                                      </p:cBhvr>
                                    </p:animEffect>
                                  </p:childTnLst>
                                  <p:subTnLst>
                                    <p:set>
                                      <p:cBhvr override="childStyle">
                                        <p:cTn dur="1" fill="hold" display="0" masterRel="nextClick" afterEffect="1"/>
                                        <p:tgtEl>
                                          <p:spTgt spid="6191"/>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147">
                                            <p:txEl>
                                              <p:pRg st="0" end="0"/>
                                            </p:txEl>
                                          </p:spTgt>
                                        </p:tgtEl>
                                        <p:attrNameLst>
                                          <p:attrName>style.visibility</p:attrName>
                                        </p:attrNameLst>
                                      </p:cBhvr>
                                      <p:to>
                                        <p:strVal val="visible"/>
                                      </p:to>
                                    </p:set>
                                    <p:animEffect transition="in" filter="blinds(horizontal)">
                                      <p:cBhvr>
                                        <p:cTn id="12" dur="500"/>
                                        <p:tgtEl>
                                          <p:spTgt spid="6147">
                                            <p:txEl>
                                              <p:pRg st="0" end="0"/>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6147">
                                            <p:txEl>
                                              <p:pRg st="1" end="1"/>
                                            </p:txEl>
                                          </p:spTgt>
                                        </p:tgtEl>
                                        <p:attrNameLst>
                                          <p:attrName>style.visibility</p:attrName>
                                        </p:attrNameLst>
                                      </p:cBhvr>
                                      <p:to>
                                        <p:strVal val="visible"/>
                                      </p:to>
                                    </p:set>
                                    <p:animEffect transition="in" filter="blinds(horizontal)">
                                      <p:cBhvr>
                                        <p:cTn id="15" dur="500"/>
                                        <p:tgtEl>
                                          <p:spTgt spid="6147">
                                            <p:txEl>
                                              <p:pRg st="1" end="1"/>
                                            </p:txEl>
                                          </p:spTgt>
                                        </p:tgtEl>
                                      </p:cBhvr>
                                    </p:animEffect>
                                  </p:childTnLst>
                                </p:cTn>
                              </p:par>
                            </p:childTnLst>
                          </p:cTn>
                        </p:par>
                        <p:par>
                          <p:cTn id="16" fill="hold">
                            <p:stCondLst>
                              <p:cond delay="500"/>
                            </p:stCondLst>
                            <p:childTnLst>
                              <p:par>
                                <p:cTn id="17" presetID="12" presetClass="entr" presetSubtype="8" fill="hold" grpId="0" nodeType="afterEffect">
                                  <p:stCondLst>
                                    <p:cond delay="1000"/>
                                  </p:stCondLst>
                                  <p:childTnLst>
                                    <p:set>
                                      <p:cBhvr>
                                        <p:cTn id="18" dur="1" fill="hold">
                                          <p:stCondLst>
                                            <p:cond delay="0"/>
                                          </p:stCondLst>
                                        </p:cTn>
                                        <p:tgtEl>
                                          <p:spTgt spid="6192"/>
                                        </p:tgtEl>
                                        <p:attrNameLst>
                                          <p:attrName>style.visibility</p:attrName>
                                        </p:attrNameLst>
                                      </p:cBhvr>
                                      <p:to>
                                        <p:strVal val="visible"/>
                                      </p:to>
                                    </p:set>
                                    <p:animEffect transition="in" filter="slide(fromLeft)">
                                      <p:cBhvr>
                                        <p:cTn id="19" dur="500"/>
                                        <p:tgtEl>
                                          <p:spTgt spid="6192"/>
                                        </p:tgtEl>
                                      </p:cBhvr>
                                    </p:animEffect>
                                  </p:childTnLst>
                                  <p:subTnLst>
                                    <p:set>
                                      <p:cBhvr override="childStyle">
                                        <p:cTn dur="1" fill="hold" display="0" masterRel="nextClick" afterEffect="1"/>
                                        <p:tgtEl>
                                          <p:spTgt spid="6192"/>
                                        </p:tgtEl>
                                        <p:attrNameLst>
                                          <p:attrName>style.visibility</p:attrName>
                                        </p:attrNameLst>
                                      </p:cBhvr>
                                      <p:to>
                                        <p:strVal val="hidden"/>
                                      </p:to>
                                    </p:set>
                                  </p:sub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6195"/>
                                        </p:tgtEl>
                                        <p:attrNameLst>
                                          <p:attrName>style.visibility</p:attrName>
                                        </p:attrNameLst>
                                      </p:cBhvr>
                                      <p:to>
                                        <p:strVal val="visible"/>
                                      </p:to>
                                    </p:set>
                                    <p:animEffect transition="in" filter="blinds(horizontal)">
                                      <p:cBhvr>
                                        <p:cTn id="24" dur="500"/>
                                        <p:tgtEl>
                                          <p:spTgt spid="6195"/>
                                        </p:tgtEl>
                                      </p:cBhvr>
                                    </p:animEffect>
                                  </p:childTnLst>
                                </p:cTn>
                              </p:par>
                            </p:childTnLst>
                          </p:cTn>
                        </p:par>
                        <p:par>
                          <p:cTn id="25" fill="hold">
                            <p:stCondLst>
                              <p:cond delay="500"/>
                            </p:stCondLst>
                            <p:childTnLst>
                              <p:par>
                                <p:cTn id="26" presetID="12" presetClass="entr" presetSubtype="8" fill="hold" grpId="0" nodeType="afterEffect">
                                  <p:stCondLst>
                                    <p:cond delay="1000"/>
                                  </p:stCondLst>
                                  <p:childTnLst>
                                    <p:set>
                                      <p:cBhvr>
                                        <p:cTn id="27" dur="1" fill="hold">
                                          <p:stCondLst>
                                            <p:cond delay="0"/>
                                          </p:stCondLst>
                                        </p:cTn>
                                        <p:tgtEl>
                                          <p:spTgt spid="6193"/>
                                        </p:tgtEl>
                                        <p:attrNameLst>
                                          <p:attrName>style.visibility</p:attrName>
                                        </p:attrNameLst>
                                      </p:cBhvr>
                                      <p:to>
                                        <p:strVal val="visible"/>
                                      </p:to>
                                    </p:set>
                                    <p:animEffect transition="in" filter="slide(fromLeft)">
                                      <p:cBhvr>
                                        <p:cTn id="28" dur="500"/>
                                        <p:tgtEl>
                                          <p:spTgt spid="6193"/>
                                        </p:tgtEl>
                                      </p:cBhvr>
                                    </p:animEffect>
                                  </p:childTnLst>
                                  <p:subTnLst>
                                    <p:set>
                                      <p:cBhvr override="childStyle">
                                        <p:cTn dur="1" fill="hold" display="0" masterRel="nextClick" afterEffect="1"/>
                                        <p:tgtEl>
                                          <p:spTgt spid="6193"/>
                                        </p:tgtEl>
                                        <p:attrNameLst>
                                          <p:attrName>style.visibility</p:attrName>
                                        </p:attrNameLst>
                                      </p:cBhvr>
                                      <p:to>
                                        <p:strVal val="hidden"/>
                                      </p:to>
                                    </p:set>
                                  </p:sub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6194"/>
                                        </p:tgtEl>
                                        <p:attrNameLst>
                                          <p:attrName>style.visibility</p:attrName>
                                        </p:attrNameLst>
                                      </p:cBhvr>
                                      <p:to>
                                        <p:strVal val="visible"/>
                                      </p:to>
                                    </p:set>
                                    <p:animEffect transition="in" filter="blinds(horizontal)">
                                      <p:cBhvr>
                                        <p:cTn id="33" dur="500"/>
                                        <p:tgtEl>
                                          <p:spTgt spid="61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allAtOnce" autoUpdateAnimBg="0"/>
      <p:bldP spid="6191" grpId="0" animBg="1"/>
      <p:bldP spid="6192" grpId="0" animBg="1"/>
      <p:bldP spid="6193" grpId="0" animBg="1"/>
      <p:bldP spid="6194" grpId="0" autoUpdateAnimBg="0"/>
      <p:bldP spid="6195"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ChangeArrowheads="1"/>
          </p:cNvSpPr>
          <p:nvPr/>
        </p:nvSpPr>
        <p:spPr bwMode="auto">
          <a:xfrm>
            <a:off x="3219450" y="1733550"/>
            <a:ext cx="2749550" cy="1162050"/>
          </a:xfrm>
          <a:prstGeom prst="rect">
            <a:avLst/>
          </a:prstGeom>
          <a:gradFill flip="none" rotWithShape="1">
            <a:gsLst>
              <a:gs pos="0">
                <a:srgbClr val="7DB03A">
                  <a:shade val="30000"/>
                  <a:satMod val="115000"/>
                </a:srgbClr>
              </a:gs>
              <a:gs pos="50000">
                <a:srgbClr val="7DB03A">
                  <a:shade val="67500"/>
                  <a:satMod val="115000"/>
                </a:srgbClr>
              </a:gs>
              <a:gs pos="100000">
                <a:srgbClr val="7DB03A">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graphicFrame>
        <p:nvGraphicFramePr>
          <p:cNvPr id="121860" name="Object 4">
            <a:hlinkClick r:id="" action="ppaction://ole?verb=0"/>
          </p:cNvPr>
          <p:cNvGraphicFramePr>
            <a:graphicFrameLocks/>
          </p:cNvGraphicFramePr>
          <p:nvPr>
            <p:extLst>
              <p:ext uri="{D42A27DB-BD31-4B8C-83A1-F6EECF244321}">
                <p14:modId xmlns:p14="http://schemas.microsoft.com/office/powerpoint/2010/main" val="255225574"/>
              </p:ext>
            </p:extLst>
          </p:nvPr>
        </p:nvGraphicFramePr>
        <p:xfrm>
          <a:off x="3346450" y="1854201"/>
          <a:ext cx="2457450" cy="965200"/>
        </p:xfrm>
        <a:graphic>
          <a:graphicData uri="http://schemas.openxmlformats.org/presentationml/2006/ole">
            <mc:AlternateContent xmlns:mc="http://schemas.openxmlformats.org/markup-compatibility/2006">
              <mc:Choice xmlns:v="urn:schemas-microsoft-com:vml" Requires="v">
                <p:oleObj spid="_x0000_s121889" name="Equation" r:id="rId4" imgW="1523880" imgH="571320" progId="Equation.DSMT4">
                  <p:embed/>
                </p:oleObj>
              </mc:Choice>
              <mc:Fallback>
                <p:oleObj name="Equation" r:id="rId4" imgW="1523880" imgH="571320" progId="Equation.DSMT4">
                  <p:embed/>
                  <p:pic>
                    <p:nvPicPr>
                      <p:cNvPr id="0" name="Picture 4"/>
                      <p:cNvPicPr>
                        <a:picLocks noChangeArrowheads="1"/>
                      </p:cNvPicPr>
                      <p:nvPr/>
                    </p:nvPicPr>
                    <p:blipFill>
                      <a:blip r:embed="rId5"/>
                      <a:srcRect/>
                      <a:stretch>
                        <a:fillRect/>
                      </a:stretch>
                    </p:blipFill>
                    <p:spPr bwMode="auto">
                      <a:xfrm>
                        <a:off x="3346450" y="1854201"/>
                        <a:ext cx="2457450" cy="965200"/>
                      </a:xfrm>
                      <a:prstGeom prst="rect">
                        <a:avLst/>
                      </a:prstGeom>
                      <a:noFill/>
                      <a:ln>
                        <a:noFill/>
                      </a:ln>
                      <a:effectLst>
                        <a:outerShdw dist="17961" dir="2700000" algn="ctr" rotWithShape="0">
                          <a:srgbClr val="000000"/>
                        </a:outerShdw>
                      </a:effectLst>
                    </p:spPr>
                  </p:pic>
                </p:oleObj>
              </mc:Fallback>
            </mc:AlternateContent>
          </a:graphicData>
        </a:graphic>
      </p:graphicFrame>
      <p:sp>
        <p:nvSpPr>
          <p:cNvPr id="121864" name="AutoShape 8"/>
          <p:cNvSpPr>
            <a:spLocks noChangeArrowheads="1"/>
          </p:cNvSpPr>
          <p:nvPr/>
        </p:nvSpPr>
        <p:spPr bwMode="auto">
          <a:xfrm rot="5400000">
            <a:off x="504825" y="1327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21866" name="Text Box 10"/>
          <p:cNvSpPr txBox="1">
            <a:spLocks noChangeArrowheads="1"/>
          </p:cNvSpPr>
          <p:nvPr/>
        </p:nvSpPr>
        <p:spPr bwMode="auto">
          <a:xfrm>
            <a:off x="760413" y="1195388"/>
            <a:ext cx="7840608" cy="461665"/>
          </a:xfrm>
          <a:prstGeom prst="rect">
            <a:avLst/>
          </a:prstGeom>
          <a:noFill/>
          <a:ln w="12700">
            <a:noFill/>
            <a:miter lim="800000"/>
            <a:headEnd/>
            <a:tailEnd/>
          </a:ln>
          <a:effectLst/>
        </p:spPr>
        <p:txBody>
          <a:bodyPr wrap="none">
            <a:spAutoFit/>
          </a:bodyPr>
          <a:lstStyle/>
          <a:p>
            <a:r>
              <a:rPr lang="en-US" dirty="0">
                <a:effectLst>
                  <a:outerShdw blurRad="38100" dist="38100" dir="2700000" algn="tl">
                    <a:srgbClr val="000000"/>
                  </a:outerShdw>
                </a:effectLst>
              </a:rPr>
              <a:t>Next, compute the value of the chi-square test statistic.</a:t>
            </a:r>
          </a:p>
        </p:txBody>
      </p:sp>
      <p:sp>
        <p:nvSpPr>
          <p:cNvPr id="121868" name="Text Box 12"/>
          <p:cNvSpPr txBox="1">
            <a:spLocks noChangeArrowheads="1"/>
          </p:cNvSpPr>
          <p:nvPr/>
        </p:nvSpPr>
        <p:spPr bwMode="auto">
          <a:xfrm>
            <a:off x="632932" y="4719638"/>
            <a:ext cx="8053868" cy="1200329"/>
          </a:xfrm>
          <a:prstGeom prst="rect">
            <a:avLst/>
          </a:prstGeom>
          <a:gradFill rotWithShape="0">
            <a:gsLst>
              <a:gs pos="0">
                <a:schemeClr val="hlink">
                  <a:gamma/>
                  <a:shade val="46275"/>
                  <a:invGamma/>
                </a:schemeClr>
              </a:gs>
              <a:gs pos="50000">
                <a:schemeClr val="hlink"/>
              </a:gs>
              <a:gs pos="100000">
                <a:schemeClr val="hlink">
                  <a:gamma/>
                  <a:shade val="46275"/>
                  <a:invGamma/>
                </a:scheme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L="457200" indent="-457200"/>
            <a:r>
              <a:rPr lang="en-US" dirty="0">
                <a:effectLst>
                  <a:outerShdw blurRad="38100" dist="38100" dir="2700000" algn="tl">
                    <a:srgbClr val="000000"/>
                  </a:outerShdw>
                </a:effectLst>
              </a:rPr>
              <a:t> Note:  The test statistic has a chi-square distribution with</a:t>
            </a:r>
          </a:p>
          <a:p>
            <a:pPr marL="457200" indent="-457200"/>
            <a:r>
              <a:rPr lang="en-US" dirty="0">
                <a:effectLst>
                  <a:outerShdw blurRad="38100" dist="38100" dir="2700000" algn="tl">
                    <a:srgbClr val="000000"/>
                  </a:outerShdw>
                </a:effectLst>
              </a:rPr>
              <a:t>             </a:t>
            </a:r>
            <a:r>
              <a:rPr lang="en-US" i="1" dirty="0">
                <a:effectLst>
                  <a:outerShdw blurRad="38100" dist="38100" dir="2700000" algn="tl">
                    <a:srgbClr val="000000"/>
                  </a:outerShdw>
                </a:effectLst>
              </a:rPr>
              <a:t>k</a:t>
            </a:r>
            <a:r>
              <a:rPr lang="en-US" dirty="0">
                <a:effectLst>
                  <a:outerShdw blurRad="38100" dist="38100" dir="2700000" algn="tl">
                    <a:srgbClr val="000000"/>
                  </a:outerShdw>
                </a:effectLst>
              </a:rPr>
              <a:t> – 1 degrees of freedom, provided the expected</a:t>
            </a:r>
          </a:p>
          <a:p>
            <a:pPr marL="457200" indent="-457200"/>
            <a:r>
              <a:rPr lang="en-US" dirty="0">
                <a:effectLst>
                  <a:outerShdw blurRad="38100" dist="38100" dir="2700000" algn="tl">
                    <a:srgbClr val="000000"/>
                  </a:outerShdw>
                </a:effectLst>
              </a:rPr>
              <a:t>             frequency is 5 or more for each cell.</a:t>
            </a:r>
          </a:p>
        </p:txBody>
      </p:sp>
      <p:sp>
        <p:nvSpPr>
          <p:cNvPr id="121870" name="Text Box 14"/>
          <p:cNvSpPr txBox="1">
            <a:spLocks noChangeArrowheads="1"/>
          </p:cNvSpPr>
          <p:nvPr/>
        </p:nvSpPr>
        <p:spPr bwMode="auto">
          <a:xfrm>
            <a:off x="632932" y="3328988"/>
            <a:ext cx="7946407" cy="461665"/>
          </a:xfrm>
          <a:prstGeom prst="rect">
            <a:avLst/>
          </a:prstGeom>
          <a:noFill/>
          <a:ln w="12700">
            <a:noFill/>
            <a:miter lim="800000"/>
            <a:headEnd/>
            <a:tailEnd/>
          </a:ln>
          <a:effectLst/>
        </p:spPr>
        <p:txBody>
          <a:bodyPr wrap="none">
            <a:spAutoFit/>
          </a:bodyPr>
          <a:lstStyle/>
          <a:p>
            <a:pPr algn="ctr"/>
            <a:r>
              <a:rPr lang="en-US" i="1" dirty="0" err="1">
                <a:effectLst>
                  <a:outerShdw blurRad="38100" dist="38100" dir="2700000" algn="tl">
                    <a:srgbClr val="000000"/>
                  </a:outerShdw>
                </a:effectLst>
              </a:rPr>
              <a:t>f</a:t>
            </a:r>
            <a:r>
              <a:rPr lang="en-US" i="1" baseline="-25000" dirty="0" err="1">
                <a:effectLst>
                  <a:outerShdw blurRad="38100" dist="38100" dir="2700000" algn="tl">
                    <a:srgbClr val="000000"/>
                  </a:outerShdw>
                </a:effectLst>
              </a:rPr>
              <a:t>ij</a:t>
            </a:r>
            <a:r>
              <a:rPr lang="en-US" dirty="0">
                <a:effectLst>
                  <a:outerShdw blurRad="38100" dist="38100" dir="2700000" algn="tl">
                    <a:srgbClr val="000000"/>
                  </a:outerShdw>
                </a:effectLst>
              </a:rPr>
              <a:t> = observed frequency for the cell in row </a:t>
            </a:r>
            <a:r>
              <a:rPr lang="en-US" i="1" dirty="0" err="1">
                <a:effectLst>
                  <a:outerShdw blurRad="38100" dist="38100" dir="2700000" algn="tl">
                    <a:srgbClr val="000000"/>
                  </a:outerShdw>
                </a:effectLst>
              </a:rPr>
              <a:t>i</a:t>
            </a:r>
            <a:r>
              <a:rPr lang="en-US" dirty="0">
                <a:effectLst>
                  <a:outerShdw blurRad="38100" dist="38100" dir="2700000" algn="tl">
                    <a:srgbClr val="000000"/>
                  </a:outerShdw>
                </a:effectLst>
              </a:rPr>
              <a:t> and column </a:t>
            </a:r>
            <a:r>
              <a:rPr lang="en-US" i="1" dirty="0">
                <a:effectLst>
                  <a:outerShdw blurRad="38100" dist="38100" dir="2700000" algn="tl">
                    <a:srgbClr val="000000"/>
                  </a:outerShdw>
                </a:effectLst>
              </a:rPr>
              <a:t>j</a:t>
            </a:r>
          </a:p>
        </p:txBody>
      </p:sp>
      <p:sp>
        <p:nvSpPr>
          <p:cNvPr id="121871" name="Text Box 15"/>
          <p:cNvSpPr txBox="1">
            <a:spLocks noChangeArrowheads="1"/>
          </p:cNvSpPr>
          <p:nvPr/>
        </p:nvSpPr>
        <p:spPr bwMode="auto">
          <a:xfrm>
            <a:off x="617933" y="3735388"/>
            <a:ext cx="7928773" cy="830997"/>
          </a:xfrm>
          <a:prstGeom prst="rect">
            <a:avLst/>
          </a:prstGeom>
          <a:noFill/>
          <a:ln w="12700">
            <a:noFill/>
            <a:miter lim="800000"/>
            <a:headEnd/>
            <a:tailEnd/>
          </a:ln>
          <a:effectLst/>
        </p:spPr>
        <p:txBody>
          <a:bodyPr wrap="none">
            <a:spAutoFit/>
          </a:bodyPr>
          <a:lstStyle/>
          <a:p>
            <a:pPr algn="ctr"/>
            <a:r>
              <a:rPr lang="en-US" i="1" dirty="0" err="1">
                <a:effectLst>
                  <a:outerShdw blurRad="38100" dist="38100" dir="2700000" algn="tl">
                    <a:srgbClr val="000000"/>
                  </a:outerShdw>
                </a:effectLst>
              </a:rPr>
              <a:t>e</a:t>
            </a:r>
            <a:r>
              <a:rPr lang="en-US" i="1" baseline="-25000" dirty="0" err="1">
                <a:effectLst>
                  <a:outerShdw blurRad="38100" dist="38100" dir="2700000" algn="tl">
                    <a:srgbClr val="000000"/>
                  </a:outerShdw>
                </a:effectLst>
              </a:rPr>
              <a:t>ij</a:t>
            </a:r>
            <a:r>
              <a:rPr lang="en-US" dirty="0">
                <a:effectLst>
                  <a:outerShdw blurRad="38100" dist="38100" dir="2700000" algn="tl">
                    <a:srgbClr val="000000"/>
                  </a:outerShdw>
                </a:effectLst>
              </a:rPr>
              <a:t> = expected frequency for the cell in row </a:t>
            </a:r>
            <a:r>
              <a:rPr lang="en-US" i="1" dirty="0" err="1">
                <a:effectLst>
                  <a:outerShdw blurRad="38100" dist="38100" dir="2700000" algn="tl">
                    <a:srgbClr val="000000"/>
                  </a:outerShdw>
                </a:effectLst>
              </a:rPr>
              <a:t>i</a:t>
            </a:r>
            <a:r>
              <a:rPr lang="en-US" dirty="0">
                <a:effectLst>
                  <a:outerShdw blurRad="38100" dist="38100" dir="2700000" algn="tl">
                    <a:srgbClr val="000000"/>
                  </a:outerShdw>
                </a:effectLst>
              </a:rPr>
              <a:t> and column </a:t>
            </a:r>
            <a:r>
              <a:rPr lang="en-US" i="1" dirty="0">
                <a:effectLst>
                  <a:outerShdw blurRad="38100" dist="38100" dir="2700000" algn="tl">
                    <a:srgbClr val="000000"/>
                  </a:outerShdw>
                </a:effectLst>
              </a:rPr>
              <a:t>j</a:t>
            </a:r>
            <a:endParaRPr lang="en-US" dirty="0">
              <a:effectLst>
                <a:outerShdw blurRad="38100" dist="38100" dir="2700000" algn="tl">
                  <a:srgbClr val="000000"/>
                </a:outerShdw>
              </a:effectLst>
            </a:endParaRPr>
          </a:p>
          <a:p>
            <a:pPr algn="ctr"/>
            <a:r>
              <a:rPr lang="en-US" dirty="0">
                <a:effectLst>
                  <a:outerShdw blurRad="38100" dist="38100" dir="2700000" algn="tl">
                    <a:srgbClr val="000000"/>
                  </a:outerShdw>
                </a:effectLst>
              </a:rPr>
              <a:t>under the assumption </a:t>
            </a:r>
            <a:r>
              <a:rPr lang="en-US" i="1" dirty="0">
                <a:effectLst>
                  <a:outerShdw blurRad="38100" dist="38100" dir="2700000" algn="tl">
                    <a:srgbClr val="000000"/>
                  </a:outerShdw>
                </a:effectLst>
              </a:rPr>
              <a:t>H</a:t>
            </a:r>
            <a:r>
              <a:rPr lang="en-US" baseline="-25000" dirty="0">
                <a:effectLst>
                  <a:outerShdw blurRad="38100" dist="38100" dir="2700000" algn="tl">
                    <a:srgbClr val="000000"/>
                  </a:outerShdw>
                </a:effectLst>
              </a:rPr>
              <a:t>0</a:t>
            </a:r>
            <a:r>
              <a:rPr lang="en-US" i="1" dirty="0">
                <a:effectLst>
                  <a:outerShdw blurRad="38100" dist="38100" dir="2700000" algn="tl">
                    <a:srgbClr val="000000"/>
                  </a:outerShdw>
                </a:effectLst>
              </a:rPr>
              <a:t> </a:t>
            </a:r>
            <a:r>
              <a:rPr lang="en-US" dirty="0">
                <a:effectLst>
                  <a:outerShdw blurRad="38100" dist="38100" dir="2700000" algn="tl">
                    <a:srgbClr val="000000"/>
                  </a:outerShdw>
                </a:effectLst>
              </a:rPr>
              <a:t>is true                             </a:t>
            </a:r>
          </a:p>
        </p:txBody>
      </p:sp>
      <p:sp>
        <p:nvSpPr>
          <p:cNvPr id="121873" name="Text Box 17"/>
          <p:cNvSpPr txBox="1">
            <a:spLocks noChangeArrowheads="1"/>
          </p:cNvSpPr>
          <p:nvPr/>
        </p:nvSpPr>
        <p:spPr bwMode="auto">
          <a:xfrm>
            <a:off x="1298575" y="2909888"/>
            <a:ext cx="1104900" cy="457200"/>
          </a:xfrm>
          <a:prstGeom prst="rect">
            <a:avLst/>
          </a:prstGeom>
          <a:noFill/>
          <a:ln w="12700">
            <a:noFill/>
            <a:miter lim="800000"/>
            <a:headEnd/>
            <a:tailEnd/>
          </a:ln>
          <a:effectLst/>
        </p:spPr>
        <p:txBody>
          <a:bodyPr wrap="none">
            <a:spAutoFit/>
          </a:bodyPr>
          <a:lstStyle/>
          <a:p>
            <a:r>
              <a:rPr lang="en-US">
                <a:effectLst>
                  <a:outerShdw blurRad="38100" dist="38100" dir="2700000" algn="tl">
                    <a:srgbClr val="000000"/>
                  </a:outerShdw>
                </a:effectLst>
              </a:rPr>
              <a:t>where:</a:t>
            </a:r>
          </a:p>
        </p:txBody>
      </p:sp>
      <p:sp>
        <p:nvSpPr>
          <p:cNvPr id="13" name="Rectangle 2"/>
          <p:cNvSpPr>
            <a:spLocks noChangeArrowheads="1"/>
          </p:cNvSpPr>
          <p:nvPr/>
        </p:nvSpPr>
        <p:spPr bwMode="auto">
          <a:xfrm>
            <a:off x="646112" y="-63499"/>
            <a:ext cx="7772400" cy="1266824"/>
          </a:xfrm>
          <a:prstGeom prst="rect">
            <a:avLst/>
          </a:prstGeom>
          <a:noFill/>
          <a:ln w="12700">
            <a:noFill/>
            <a:miter lim="800000"/>
            <a:headEnd/>
            <a:tailEnd/>
          </a:ln>
          <a:effec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Testing the Equality of Population Proportions </a:t>
            </a:r>
          </a:p>
          <a:p>
            <a:pPr algn="ctr"/>
            <a:r>
              <a:rPr lang="en-US" sz="2800" dirty="0">
                <a:solidFill>
                  <a:srgbClr val="66FFFF"/>
                </a:solidFill>
                <a:effectLst>
                  <a:outerShdw blurRad="38100" dist="38100" dir="2700000" algn="tl">
                    <a:srgbClr val="000000"/>
                  </a:outerShdw>
                </a:effectLst>
              </a:rPr>
              <a:t>for Three or More Populations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21864"/>
                                        </p:tgtEl>
                                        <p:attrNameLst>
                                          <p:attrName>style.visibility</p:attrName>
                                        </p:attrNameLst>
                                      </p:cBhvr>
                                      <p:to>
                                        <p:strVal val="visible"/>
                                      </p:to>
                                    </p:set>
                                    <p:animEffect transition="in" filter="slide(fromLeft)">
                                      <p:cBhvr>
                                        <p:cTn id="7" dur="500"/>
                                        <p:tgtEl>
                                          <p:spTgt spid="121864"/>
                                        </p:tgtEl>
                                      </p:cBhvr>
                                    </p:animEffect>
                                  </p:childTnLst>
                                  <p:subTnLst>
                                    <p:set>
                                      <p:cBhvr override="childStyle">
                                        <p:cTn dur="1" fill="hold" display="0" masterRel="nextClick" afterEffect="1"/>
                                        <p:tgtEl>
                                          <p:spTgt spid="121864"/>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21866"/>
                                        </p:tgtEl>
                                        <p:attrNameLst>
                                          <p:attrName>style.visibility</p:attrName>
                                        </p:attrNameLst>
                                      </p:cBhvr>
                                      <p:to>
                                        <p:strVal val="visible"/>
                                      </p:to>
                                    </p:set>
                                    <p:animEffect transition="in" filter="slide(fromTop)">
                                      <p:cBhvr>
                                        <p:cTn id="12" dur="500"/>
                                        <p:tgtEl>
                                          <p:spTgt spid="121866"/>
                                        </p:tgtEl>
                                      </p:cBhvr>
                                    </p:animEffect>
                                  </p:childTnLst>
                                </p:cTn>
                              </p:par>
                            </p:childTnLst>
                          </p:cTn>
                        </p:par>
                        <p:par>
                          <p:cTn id="13" fill="hold">
                            <p:stCondLst>
                              <p:cond delay="500"/>
                            </p:stCondLst>
                            <p:childTnLst>
                              <p:par>
                                <p:cTn id="14" presetID="9" presetClass="entr" presetSubtype="0" fill="hold" grpId="0" nodeType="afterEffect">
                                  <p:stCondLst>
                                    <p:cond delay="1000"/>
                                  </p:stCondLst>
                                  <p:childTnLst>
                                    <p:set>
                                      <p:cBhvr>
                                        <p:cTn id="15" dur="1" fill="hold">
                                          <p:stCondLst>
                                            <p:cond delay="0"/>
                                          </p:stCondLst>
                                        </p:cTn>
                                        <p:tgtEl>
                                          <p:spTgt spid="121858"/>
                                        </p:tgtEl>
                                        <p:attrNameLst>
                                          <p:attrName>style.visibility</p:attrName>
                                        </p:attrNameLst>
                                      </p:cBhvr>
                                      <p:to>
                                        <p:strVal val="visible"/>
                                      </p:to>
                                    </p:set>
                                    <p:animEffect transition="in" filter="dissolve">
                                      <p:cBhvr>
                                        <p:cTn id="16" dur="500"/>
                                        <p:tgtEl>
                                          <p:spTgt spid="121858"/>
                                        </p:tgtEl>
                                      </p:cBhvr>
                                    </p:animEffect>
                                  </p:childTnLst>
                                </p:cTn>
                              </p:par>
                            </p:childTnLst>
                          </p:cTn>
                        </p:par>
                        <p:par>
                          <p:cTn id="17" fill="hold">
                            <p:stCondLst>
                              <p:cond delay="2000"/>
                            </p:stCondLst>
                            <p:childTnLst>
                              <p:par>
                                <p:cTn id="18" presetID="23" presetClass="entr" presetSubtype="272" fill="hold" nodeType="afterEffect">
                                  <p:stCondLst>
                                    <p:cond delay="1000"/>
                                  </p:stCondLst>
                                  <p:childTnLst>
                                    <p:set>
                                      <p:cBhvr>
                                        <p:cTn id="19" dur="1" fill="hold">
                                          <p:stCondLst>
                                            <p:cond delay="0"/>
                                          </p:stCondLst>
                                        </p:cTn>
                                        <p:tgtEl>
                                          <p:spTgt spid="121860"/>
                                        </p:tgtEl>
                                        <p:attrNameLst>
                                          <p:attrName>style.visibility</p:attrName>
                                        </p:attrNameLst>
                                      </p:cBhvr>
                                      <p:to>
                                        <p:strVal val="visible"/>
                                      </p:to>
                                    </p:set>
                                    <p:anim calcmode="lin" valueType="num">
                                      <p:cBhvr>
                                        <p:cTn id="20" dur="500" fill="hold"/>
                                        <p:tgtEl>
                                          <p:spTgt spid="121860"/>
                                        </p:tgtEl>
                                        <p:attrNameLst>
                                          <p:attrName>ppt_w</p:attrName>
                                        </p:attrNameLst>
                                      </p:cBhvr>
                                      <p:tavLst>
                                        <p:tav tm="0">
                                          <p:val>
                                            <p:strVal val="2/3*#ppt_w"/>
                                          </p:val>
                                        </p:tav>
                                        <p:tav tm="100000">
                                          <p:val>
                                            <p:strVal val="#ppt_w"/>
                                          </p:val>
                                        </p:tav>
                                      </p:tavLst>
                                    </p:anim>
                                    <p:anim calcmode="lin" valueType="num">
                                      <p:cBhvr>
                                        <p:cTn id="21" dur="500" fill="hold"/>
                                        <p:tgtEl>
                                          <p:spTgt spid="121860"/>
                                        </p:tgtEl>
                                        <p:attrNameLst>
                                          <p:attrName>ppt_h</p:attrName>
                                        </p:attrNameLst>
                                      </p:cBhvr>
                                      <p:tavLst>
                                        <p:tav tm="0">
                                          <p:val>
                                            <p:strVal val="2/3*#ppt_h"/>
                                          </p:val>
                                        </p:tav>
                                        <p:tav tm="100000">
                                          <p:val>
                                            <p:strVal val="#ppt_h"/>
                                          </p:val>
                                        </p:tav>
                                      </p:tavLst>
                                    </p:anim>
                                  </p:childTnLst>
                                </p:cTn>
                              </p:par>
                            </p:childTnLst>
                          </p:cTn>
                        </p:par>
                        <p:par>
                          <p:cTn id="22" fill="hold">
                            <p:stCondLst>
                              <p:cond delay="3500"/>
                            </p:stCondLst>
                            <p:childTnLst>
                              <p:par>
                                <p:cTn id="23" presetID="12" presetClass="entr" presetSubtype="1" fill="hold" grpId="0" nodeType="afterEffect">
                                  <p:stCondLst>
                                    <p:cond delay="2000"/>
                                  </p:stCondLst>
                                  <p:childTnLst>
                                    <p:set>
                                      <p:cBhvr>
                                        <p:cTn id="24" dur="1" fill="hold">
                                          <p:stCondLst>
                                            <p:cond delay="0"/>
                                          </p:stCondLst>
                                        </p:cTn>
                                        <p:tgtEl>
                                          <p:spTgt spid="121873"/>
                                        </p:tgtEl>
                                        <p:attrNameLst>
                                          <p:attrName>style.visibility</p:attrName>
                                        </p:attrNameLst>
                                      </p:cBhvr>
                                      <p:to>
                                        <p:strVal val="visible"/>
                                      </p:to>
                                    </p:set>
                                    <p:animEffect transition="in" filter="slide(fromTop)">
                                      <p:cBhvr>
                                        <p:cTn id="25" dur="500"/>
                                        <p:tgtEl>
                                          <p:spTgt spid="121873"/>
                                        </p:tgtEl>
                                      </p:cBhvr>
                                    </p:animEffect>
                                  </p:childTnLst>
                                </p:cTn>
                              </p:par>
                            </p:childTnLst>
                          </p:cTn>
                        </p:par>
                        <p:par>
                          <p:cTn id="26" fill="hold">
                            <p:stCondLst>
                              <p:cond delay="6000"/>
                            </p:stCondLst>
                            <p:childTnLst>
                              <p:par>
                                <p:cTn id="27" presetID="3" presetClass="entr" presetSubtype="10" fill="hold" grpId="0" nodeType="afterEffect">
                                  <p:stCondLst>
                                    <p:cond delay="1000"/>
                                  </p:stCondLst>
                                  <p:childTnLst>
                                    <p:set>
                                      <p:cBhvr>
                                        <p:cTn id="28" dur="1" fill="hold">
                                          <p:stCondLst>
                                            <p:cond delay="0"/>
                                          </p:stCondLst>
                                        </p:cTn>
                                        <p:tgtEl>
                                          <p:spTgt spid="121870"/>
                                        </p:tgtEl>
                                        <p:attrNameLst>
                                          <p:attrName>style.visibility</p:attrName>
                                        </p:attrNameLst>
                                      </p:cBhvr>
                                      <p:to>
                                        <p:strVal val="visible"/>
                                      </p:to>
                                    </p:set>
                                    <p:animEffect transition="in" filter="blinds(horizontal)">
                                      <p:cBhvr>
                                        <p:cTn id="29" dur="500"/>
                                        <p:tgtEl>
                                          <p:spTgt spid="121870"/>
                                        </p:tgtEl>
                                      </p:cBhvr>
                                    </p:animEffect>
                                  </p:childTnLst>
                                </p:cTn>
                              </p:par>
                            </p:childTnLst>
                          </p:cTn>
                        </p:par>
                        <p:par>
                          <p:cTn id="30" fill="hold">
                            <p:stCondLst>
                              <p:cond delay="7500"/>
                            </p:stCondLst>
                            <p:childTnLst>
                              <p:par>
                                <p:cTn id="31" presetID="3" presetClass="entr" presetSubtype="10" fill="hold" grpId="0" nodeType="afterEffect">
                                  <p:stCondLst>
                                    <p:cond delay="1500"/>
                                  </p:stCondLst>
                                  <p:childTnLst>
                                    <p:set>
                                      <p:cBhvr>
                                        <p:cTn id="32" dur="1" fill="hold">
                                          <p:stCondLst>
                                            <p:cond delay="0"/>
                                          </p:stCondLst>
                                        </p:cTn>
                                        <p:tgtEl>
                                          <p:spTgt spid="121871"/>
                                        </p:tgtEl>
                                        <p:attrNameLst>
                                          <p:attrName>style.visibility</p:attrName>
                                        </p:attrNameLst>
                                      </p:cBhvr>
                                      <p:to>
                                        <p:strVal val="visible"/>
                                      </p:to>
                                    </p:set>
                                    <p:animEffect transition="in" filter="blinds(horizontal)">
                                      <p:cBhvr>
                                        <p:cTn id="33" dur="500"/>
                                        <p:tgtEl>
                                          <p:spTgt spid="121871"/>
                                        </p:tgtEl>
                                      </p:cBhvr>
                                    </p:animEffect>
                                  </p:childTnLst>
                                </p:cTn>
                              </p:par>
                            </p:childTnLst>
                          </p:cTn>
                        </p:par>
                        <p:par>
                          <p:cTn id="34" fill="hold">
                            <p:stCondLst>
                              <p:cond delay="9500"/>
                            </p:stCondLst>
                            <p:childTnLst>
                              <p:par>
                                <p:cTn id="35" presetID="9" presetClass="entr" presetSubtype="0" fill="hold" grpId="0" nodeType="afterEffect">
                                  <p:stCondLst>
                                    <p:cond delay="2000"/>
                                  </p:stCondLst>
                                  <p:childTnLst>
                                    <p:set>
                                      <p:cBhvr>
                                        <p:cTn id="36" dur="1" fill="hold">
                                          <p:stCondLst>
                                            <p:cond delay="0"/>
                                          </p:stCondLst>
                                        </p:cTn>
                                        <p:tgtEl>
                                          <p:spTgt spid="121868"/>
                                        </p:tgtEl>
                                        <p:attrNameLst>
                                          <p:attrName>style.visibility</p:attrName>
                                        </p:attrNameLst>
                                      </p:cBhvr>
                                      <p:to>
                                        <p:strVal val="visible"/>
                                      </p:to>
                                    </p:set>
                                    <p:animEffect transition="in" filter="dissolve">
                                      <p:cBhvr>
                                        <p:cTn id="37" dur="500"/>
                                        <p:tgtEl>
                                          <p:spTgt spid="1218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58" grpId="0" animBg="1"/>
      <p:bldP spid="121864" grpId="0" animBg="1"/>
      <p:bldP spid="121866" grpId="0" autoUpdateAnimBg="0"/>
      <p:bldP spid="121868" grpId="0" animBg="1" autoUpdateAnimBg="0"/>
      <p:bldP spid="121870" grpId="0" autoUpdateAnimBg="0"/>
      <p:bldP spid="121871" grpId="0" autoUpdateAnimBg="0"/>
      <p:bldP spid="121873"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1"/>
          <p:cNvGraphicFramePr>
            <a:graphicFrameLocks noGrp="1"/>
          </p:cNvGraphicFramePr>
          <p:nvPr>
            <p:extLst>
              <p:ext uri="{D42A27DB-BD31-4B8C-83A1-F6EECF244321}">
                <p14:modId xmlns:p14="http://schemas.microsoft.com/office/powerpoint/2010/main" val="2645533522"/>
              </p:ext>
            </p:extLst>
          </p:nvPr>
        </p:nvGraphicFramePr>
        <p:xfrm>
          <a:off x="684211" y="1739903"/>
          <a:ext cx="7734300" cy="4127496"/>
        </p:xfrm>
        <a:graphic>
          <a:graphicData uri="http://schemas.openxmlformats.org/drawingml/2006/table">
            <a:tbl>
              <a:tblPr/>
              <a:tblGrid>
                <a:gridCol w="1272222">
                  <a:extLst>
                    <a:ext uri="{9D8B030D-6E8A-4147-A177-3AD203B41FA5}">
                      <a16:colId xmlns:a16="http://schemas.microsoft.com/office/drawing/2014/main" val="20000"/>
                    </a:ext>
                  </a:extLst>
                </a:gridCol>
                <a:gridCol w="1130864">
                  <a:extLst>
                    <a:ext uri="{9D8B030D-6E8A-4147-A177-3AD203B41FA5}">
                      <a16:colId xmlns:a16="http://schemas.microsoft.com/office/drawing/2014/main" val="20001"/>
                    </a:ext>
                  </a:extLst>
                </a:gridCol>
                <a:gridCol w="868341">
                  <a:extLst>
                    <a:ext uri="{9D8B030D-6E8A-4147-A177-3AD203B41FA5}">
                      <a16:colId xmlns:a16="http://schemas.microsoft.com/office/drawing/2014/main" val="20002"/>
                    </a:ext>
                  </a:extLst>
                </a:gridCol>
                <a:gridCol w="787565">
                  <a:extLst>
                    <a:ext uri="{9D8B030D-6E8A-4147-A177-3AD203B41FA5}">
                      <a16:colId xmlns:a16="http://schemas.microsoft.com/office/drawing/2014/main" val="20003"/>
                    </a:ext>
                  </a:extLst>
                </a:gridCol>
                <a:gridCol w="1070282">
                  <a:extLst>
                    <a:ext uri="{9D8B030D-6E8A-4147-A177-3AD203B41FA5}">
                      <a16:colId xmlns:a16="http://schemas.microsoft.com/office/drawing/2014/main" val="20004"/>
                    </a:ext>
                  </a:extLst>
                </a:gridCol>
                <a:gridCol w="1070282">
                  <a:extLst>
                    <a:ext uri="{9D8B030D-6E8A-4147-A177-3AD203B41FA5}">
                      <a16:colId xmlns:a16="http://schemas.microsoft.com/office/drawing/2014/main" val="20005"/>
                    </a:ext>
                  </a:extLst>
                </a:gridCol>
                <a:gridCol w="1534744">
                  <a:extLst>
                    <a:ext uri="{9D8B030D-6E8A-4147-A177-3AD203B41FA5}">
                      <a16:colId xmlns:a16="http://schemas.microsoft.com/office/drawing/2014/main" val="20006"/>
                    </a:ext>
                  </a:extLst>
                </a:gridCol>
              </a:tblGrid>
              <a:tr h="383159">
                <a:tc>
                  <a:txBody>
                    <a:bodyPr/>
                    <a:lstStyle/>
                    <a:p>
                      <a:pPr algn="l" fontAlgn="b"/>
                      <a:r>
                        <a:rPr lang="en-US" sz="1200" b="0" i="0" u="none" strike="noStrike" dirty="0">
                          <a:solidFill>
                            <a:srgbClr val="FFFFFF"/>
                          </a:solidFill>
                          <a:effectLst/>
                          <a:latin typeface="Calibri"/>
                        </a:rPr>
                        <a:t> </a:t>
                      </a:r>
                    </a:p>
                  </a:txBody>
                  <a:tcPr marL="9525" marR="9525" marT="9525" marB="0" anchor="b">
                    <a:lnL>
                      <a:noFill/>
                    </a:lnL>
                    <a:lnR>
                      <a:noFill/>
                    </a:lnR>
                    <a:lnT>
                      <a:noFill/>
                    </a:lnT>
                    <a:lnB>
                      <a:noFill/>
                    </a:lnB>
                    <a:solidFill>
                      <a:srgbClr val="366092"/>
                    </a:solidFill>
                  </a:tcPr>
                </a:tc>
                <a:tc>
                  <a:txBody>
                    <a:bodyPr/>
                    <a:lstStyle/>
                    <a:p>
                      <a:pPr algn="l" fontAlgn="b"/>
                      <a:r>
                        <a:rPr lang="en-US" sz="1200" b="0" i="0" u="none" strike="noStrike">
                          <a:solidFill>
                            <a:srgbClr val="FFFFFF"/>
                          </a:solidFill>
                          <a:effectLst/>
                          <a:latin typeface="Calibri"/>
                        </a:rPr>
                        <a:t> </a:t>
                      </a:r>
                    </a:p>
                  </a:txBody>
                  <a:tcPr marL="9525" marR="9525" marT="9525" marB="0" anchor="b">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Obs.</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Exp.</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Calibri"/>
                        </a:rPr>
                        <a:t> </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Sqd.</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Sqd. Diff. /</a:t>
                      </a:r>
                    </a:p>
                  </a:txBody>
                  <a:tcPr marL="9525" marR="9525" marT="9525" marB="0" anchor="ctr">
                    <a:lnL>
                      <a:noFill/>
                    </a:lnL>
                    <a:lnR>
                      <a:noFill/>
                    </a:lnR>
                    <a:lnT>
                      <a:noFill/>
                    </a:lnT>
                    <a:lnB>
                      <a:noFill/>
                    </a:lnB>
                    <a:solidFill>
                      <a:srgbClr val="366092"/>
                    </a:solidFill>
                  </a:tcPr>
                </a:tc>
                <a:extLst>
                  <a:ext uri="{0D108BD9-81ED-4DB2-BD59-A6C34878D82A}">
                    <a16:rowId xmlns:a16="http://schemas.microsoft.com/office/drawing/2014/main" val="10000"/>
                  </a:ext>
                </a:extLst>
              </a:tr>
              <a:tr h="383159">
                <a:tc>
                  <a:txBody>
                    <a:bodyPr/>
                    <a:lstStyle/>
                    <a:p>
                      <a:pPr algn="ctr" fontAlgn="ctr"/>
                      <a:r>
                        <a:rPr lang="en-US" sz="1200" b="0" i="0" u="none" strike="noStrike">
                          <a:solidFill>
                            <a:srgbClr val="FFFFFF"/>
                          </a:solidFill>
                          <a:effectLst/>
                          <a:latin typeface="Book Antiqua"/>
                        </a:rPr>
                        <a:t>Likely to</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Home</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Freq.</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Freq.</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Diff.</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Diff.</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Exp. Freq.</a:t>
                      </a:r>
                    </a:p>
                  </a:txBody>
                  <a:tcPr marL="9525" marR="9525" marT="9525" marB="0" anchor="ctr">
                    <a:lnL>
                      <a:noFill/>
                    </a:lnL>
                    <a:lnR>
                      <a:noFill/>
                    </a:lnR>
                    <a:lnT>
                      <a:noFill/>
                    </a:lnT>
                    <a:lnB>
                      <a:noFill/>
                    </a:lnB>
                    <a:solidFill>
                      <a:srgbClr val="366092"/>
                    </a:solidFill>
                  </a:tcPr>
                </a:tc>
                <a:extLst>
                  <a:ext uri="{0D108BD9-81ED-4DB2-BD59-A6C34878D82A}">
                    <a16:rowId xmlns:a16="http://schemas.microsoft.com/office/drawing/2014/main" val="10001"/>
                  </a:ext>
                </a:extLst>
              </a:tr>
              <a:tr h="383159">
                <a:tc>
                  <a:txBody>
                    <a:bodyPr/>
                    <a:lstStyle/>
                    <a:p>
                      <a:pPr algn="ctr" fontAlgn="ctr"/>
                      <a:r>
                        <a:rPr lang="en-US" sz="1200" b="0" i="0" u="none" strike="noStrike">
                          <a:solidFill>
                            <a:srgbClr val="FFFFFF"/>
                          </a:solidFill>
                          <a:effectLst/>
                          <a:latin typeface="Book Antiqua"/>
                        </a:rPr>
                        <a:t>Repurch.</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66092"/>
                    </a:solidFill>
                  </a:tcPr>
                </a:tc>
                <a:tc>
                  <a:txBody>
                    <a:bodyPr/>
                    <a:lstStyle/>
                    <a:p>
                      <a:pPr algn="ctr" fontAlgn="ctr"/>
                      <a:r>
                        <a:rPr lang="en-US" sz="1200" b="0" i="0" u="none" strike="noStrike">
                          <a:solidFill>
                            <a:srgbClr val="FFFFFF"/>
                          </a:solidFill>
                          <a:effectLst/>
                          <a:latin typeface="Book Antiqua"/>
                        </a:rPr>
                        <a:t>Owner</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66092"/>
                    </a:solidFill>
                  </a:tcPr>
                </a:tc>
                <a:tc>
                  <a:txBody>
                    <a:bodyPr/>
                    <a:lstStyle/>
                    <a:p>
                      <a:pPr algn="ctr" fontAlgn="ctr"/>
                      <a:r>
                        <a:rPr lang="en-US" sz="1200" b="0" i="1" u="none" strike="noStrike">
                          <a:solidFill>
                            <a:srgbClr val="FFFFFF"/>
                          </a:solidFill>
                          <a:effectLst/>
                          <a:latin typeface="Book Antiqua"/>
                        </a:rPr>
                        <a:t>f</a:t>
                      </a:r>
                      <a:r>
                        <a:rPr lang="en-US" sz="1200" b="0" i="1" u="none" strike="noStrike" baseline="-25000">
                          <a:solidFill>
                            <a:srgbClr val="FFFFFF"/>
                          </a:solidFill>
                          <a:effectLst/>
                          <a:latin typeface="Book Antiqua"/>
                        </a:rPr>
                        <a:t>ij</a:t>
                      </a:r>
                      <a:endParaRPr lang="en-US" sz="1200" b="0" i="1" u="none" strike="noStrike">
                        <a:solidFill>
                          <a:srgbClr val="FFFFFF"/>
                        </a:solidFill>
                        <a:effectLst/>
                        <a:latin typeface="Book Antiqua"/>
                      </a:endParaRP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66092"/>
                    </a:solidFill>
                  </a:tcPr>
                </a:tc>
                <a:tc>
                  <a:txBody>
                    <a:bodyPr/>
                    <a:lstStyle/>
                    <a:p>
                      <a:pPr algn="ctr" fontAlgn="ctr"/>
                      <a:r>
                        <a:rPr lang="en-US" sz="1200" b="0" i="1" u="none" strike="noStrike">
                          <a:solidFill>
                            <a:srgbClr val="FFFFFF"/>
                          </a:solidFill>
                          <a:effectLst/>
                          <a:latin typeface="Book Antiqua"/>
                        </a:rPr>
                        <a:t>e</a:t>
                      </a:r>
                      <a:r>
                        <a:rPr lang="en-US" sz="1200" b="0" i="1" u="none" strike="noStrike" baseline="-25000">
                          <a:solidFill>
                            <a:srgbClr val="FFFFFF"/>
                          </a:solidFill>
                          <a:effectLst/>
                          <a:latin typeface="Book Antiqua"/>
                        </a:rPr>
                        <a:t>ij</a:t>
                      </a:r>
                      <a:endParaRPr lang="en-US" sz="1200" b="0" i="1" u="none" strike="noStrike">
                        <a:solidFill>
                          <a:srgbClr val="FFFFFF"/>
                        </a:solidFill>
                        <a:effectLst/>
                        <a:latin typeface="Book Antiqua"/>
                      </a:endParaRP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66092"/>
                    </a:solidFill>
                  </a:tcPr>
                </a:tc>
                <a:tc>
                  <a:txBody>
                    <a:bodyPr/>
                    <a:lstStyle/>
                    <a:p>
                      <a:pPr algn="ctr" fontAlgn="ctr"/>
                      <a:r>
                        <a:rPr lang="en-US" sz="1200" b="0" i="0" u="none" strike="noStrike">
                          <a:solidFill>
                            <a:srgbClr val="FFFFFF"/>
                          </a:solidFill>
                          <a:effectLst/>
                          <a:latin typeface="Book Antiqua"/>
                        </a:rPr>
                        <a:t>(</a:t>
                      </a:r>
                      <a:r>
                        <a:rPr lang="en-US" sz="1200" b="0" i="1" u="none" strike="noStrike">
                          <a:solidFill>
                            <a:srgbClr val="FFFFFF"/>
                          </a:solidFill>
                          <a:effectLst/>
                          <a:latin typeface="Book Antiqua"/>
                        </a:rPr>
                        <a:t>f</a:t>
                      </a:r>
                      <a:r>
                        <a:rPr lang="en-US" sz="1200" b="0" i="1" u="none" strike="noStrike" baseline="-25000">
                          <a:solidFill>
                            <a:srgbClr val="FFFFFF"/>
                          </a:solidFill>
                          <a:effectLst/>
                          <a:latin typeface="Book Antiqua"/>
                        </a:rPr>
                        <a:t>ij</a:t>
                      </a:r>
                      <a:r>
                        <a:rPr lang="en-US" sz="1200" b="0" i="0" u="none" strike="noStrike">
                          <a:solidFill>
                            <a:srgbClr val="FFFFFF"/>
                          </a:solidFill>
                          <a:effectLst/>
                          <a:latin typeface="Book Antiqua"/>
                        </a:rPr>
                        <a:t> - </a:t>
                      </a:r>
                      <a:r>
                        <a:rPr lang="en-US" sz="1200" b="0" i="1" u="none" strike="noStrike">
                          <a:solidFill>
                            <a:srgbClr val="FFFFFF"/>
                          </a:solidFill>
                          <a:effectLst/>
                          <a:latin typeface="Book Antiqua"/>
                        </a:rPr>
                        <a:t>e</a:t>
                      </a:r>
                      <a:r>
                        <a:rPr lang="en-US" sz="1200" b="0" i="1" u="none" strike="noStrike" baseline="-25000">
                          <a:solidFill>
                            <a:srgbClr val="FFFFFF"/>
                          </a:solidFill>
                          <a:effectLst/>
                          <a:latin typeface="Book Antiqua"/>
                        </a:rPr>
                        <a:t>ij</a:t>
                      </a:r>
                      <a:r>
                        <a:rPr lang="en-US" sz="1200" b="0" i="0" u="none" strike="noStrike">
                          <a:solidFill>
                            <a:srgbClr val="FFFFFF"/>
                          </a:solidFill>
                          <a:effectLst/>
                          <a:latin typeface="Book Antiqua"/>
                        </a:rPr>
                        <a:t>)</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66092"/>
                    </a:solidFill>
                  </a:tcPr>
                </a:tc>
                <a:tc>
                  <a:txBody>
                    <a:bodyPr/>
                    <a:lstStyle/>
                    <a:p>
                      <a:pPr algn="ctr" fontAlgn="ctr"/>
                      <a:r>
                        <a:rPr lang="en-US" sz="1200" b="0" i="0" u="none" strike="noStrike">
                          <a:solidFill>
                            <a:srgbClr val="FFFFFF"/>
                          </a:solidFill>
                          <a:effectLst/>
                          <a:latin typeface="Book Antiqua"/>
                        </a:rPr>
                        <a:t>(</a:t>
                      </a:r>
                      <a:r>
                        <a:rPr lang="en-US" sz="1200" b="0" i="1" u="none" strike="noStrike">
                          <a:solidFill>
                            <a:srgbClr val="FFFFFF"/>
                          </a:solidFill>
                          <a:effectLst/>
                          <a:latin typeface="Book Antiqua"/>
                        </a:rPr>
                        <a:t>f</a:t>
                      </a:r>
                      <a:r>
                        <a:rPr lang="en-US" sz="1200" b="0" i="1" u="none" strike="noStrike" baseline="-25000">
                          <a:solidFill>
                            <a:srgbClr val="FFFFFF"/>
                          </a:solidFill>
                          <a:effectLst/>
                          <a:latin typeface="Book Antiqua"/>
                        </a:rPr>
                        <a:t>ij</a:t>
                      </a:r>
                      <a:r>
                        <a:rPr lang="en-US" sz="1200" b="0" i="0" u="none" strike="noStrike" baseline="-25000">
                          <a:solidFill>
                            <a:srgbClr val="FFFFFF"/>
                          </a:solidFill>
                          <a:effectLst/>
                          <a:latin typeface="Book Antiqua"/>
                        </a:rPr>
                        <a:t> </a:t>
                      </a:r>
                      <a:r>
                        <a:rPr lang="en-US" sz="1200" b="0" i="0" u="none" strike="noStrike">
                          <a:solidFill>
                            <a:srgbClr val="FFFFFF"/>
                          </a:solidFill>
                          <a:effectLst/>
                          <a:latin typeface="Book Antiqua"/>
                        </a:rPr>
                        <a:t>- </a:t>
                      </a:r>
                      <a:r>
                        <a:rPr lang="en-US" sz="1200" b="0" i="1" u="none" strike="noStrike">
                          <a:solidFill>
                            <a:srgbClr val="FFFFFF"/>
                          </a:solidFill>
                          <a:effectLst/>
                          <a:latin typeface="Book Antiqua"/>
                        </a:rPr>
                        <a:t>e</a:t>
                      </a:r>
                      <a:r>
                        <a:rPr lang="en-US" sz="1200" b="0" i="1" u="none" strike="noStrike" baseline="-25000">
                          <a:solidFill>
                            <a:srgbClr val="FFFFFF"/>
                          </a:solidFill>
                          <a:effectLst/>
                          <a:latin typeface="Book Antiqua"/>
                        </a:rPr>
                        <a:t>ij</a:t>
                      </a:r>
                      <a:r>
                        <a:rPr lang="en-US" sz="1200" b="0" i="0" u="none" strike="noStrike">
                          <a:solidFill>
                            <a:srgbClr val="FFFFFF"/>
                          </a:solidFill>
                          <a:effectLst/>
                          <a:latin typeface="Book Antiqua"/>
                        </a:rPr>
                        <a:t>)</a:t>
                      </a:r>
                      <a:r>
                        <a:rPr lang="en-US" sz="1200" b="0" i="0" u="none" strike="noStrike" baseline="30000">
                          <a:solidFill>
                            <a:srgbClr val="FFFFFF"/>
                          </a:solidFill>
                          <a:effectLst/>
                          <a:latin typeface="Book Antiqua"/>
                        </a:rPr>
                        <a:t>2</a:t>
                      </a:r>
                      <a:endParaRPr lang="en-US" sz="1200" b="0" i="0" u="none" strike="noStrike">
                        <a:solidFill>
                          <a:srgbClr val="FFFFFF"/>
                        </a:solidFill>
                        <a:effectLst/>
                        <a:latin typeface="Book Antiqua"/>
                      </a:endParaRP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66092"/>
                    </a:solidFill>
                  </a:tcPr>
                </a:tc>
                <a:tc>
                  <a:txBody>
                    <a:bodyPr/>
                    <a:lstStyle/>
                    <a:p>
                      <a:pPr algn="ctr" fontAlgn="ctr"/>
                      <a:r>
                        <a:rPr lang="en-US" sz="1200" b="0" i="0" u="none" strike="noStrike" dirty="0">
                          <a:solidFill>
                            <a:srgbClr val="FFFFFF"/>
                          </a:solidFill>
                          <a:effectLst/>
                          <a:latin typeface="Book Antiqua"/>
                        </a:rPr>
                        <a:t>(</a:t>
                      </a:r>
                      <a:r>
                        <a:rPr lang="en-US" sz="1200" b="0" i="1" u="none" strike="noStrike" dirty="0" err="1">
                          <a:solidFill>
                            <a:srgbClr val="FFFFFF"/>
                          </a:solidFill>
                          <a:effectLst/>
                          <a:latin typeface="Book Antiqua"/>
                        </a:rPr>
                        <a:t>f</a:t>
                      </a:r>
                      <a:r>
                        <a:rPr lang="en-US" sz="1200" b="0" i="1" u="none" strike="noStrike" baseline="-25000" dirty="0" err="1">
                          <a:solidFill>
                            <a:srgbClr val="FFFFFF"/>
                          </a:solidFill>
                          <a:effectLst/>
                          <a:latin typeface="Book Antiqua"/>
                        </a:rPr>
                        <a:t>ij</a:t>
                      </a:r>
                      <a:r>
                        <a:rPr lang="en-US" sz="1200" b="0" i="0" u="none" strike="noStrike" baseline="-25000" dirty="0">
                          <a:solidFill>
                            <a:srgbClr val="FFFFFF"/>
                          </a:solidFill>
                          <a:effectLst/>
                          <a:latin typeface="Book Antiqua"/>
                        </a:rPr>
                        <a:t> </a:t>
                      </a:r>
                      <a:r>
                        <a:rPr lang="en-US" sz="1200" b="0" i="0" u="none" strike="noStrike" dirty="0">
                          <a:solidFill>
                            <a:srgbClr val="FFFFFF"/>
                          </a:solidFill>
                          <a:effectLst/>
                          <a:latin typeface="Book Antiqua"/>
                        </a:rPr>
                        <a:t>- </a:t>
                      </a:r>
                      <a:r>
                        <a:rPr lang="en-US" sz="1200" b="0" i="1" u="none" strike="noStrike" dirty="0" err="1">
                          <a:solidFill>
                            <a:srgbClr val="FFFFFF"/>
                          </a:solidFill>
                          <a:effectLst/>
                          <a:latin typeface="Book Antiqua"/>
                        </a:rPr>
                        <a:t>e</a:t>
                      </a:r>
                      <a:r>
                        <a:rPr lang="en-US" sz="1200" b="0" i="1" u="none" strike="noStrike" baseline="-25000" dirty="0" err="1">
                          <a:solidFill>
                            <a:srgbClr val="FFFFFF"/>
                          </a:solidFill>
                          <a:effectLst/>
                          <a:latin typeface="Book Antiqua"/>
                        </a:rPr>
                        <a:t>ij</a:t>
                      </a:r>
                      <a:r>
                        <a:rPr lang="en-US" sz="1200" b="0" i="0" u="none" strike="noStrike" dirty="0">
                          <a:solidFill>
                            <a:srgbClr val="FFFFFF"/>
                          </a:solidFill>
                          <a:effectLst/>
                          <a:latin typeface="Book Antiqua"/>
                        </a:rPr>
                        <a:t>)</a:t>
                      </a:r>
                      <a:r>
                        <a:rPr lang="en-US" sz="1200" b="0" i="0" u="none" strike="noStrike" baseline="30000" dirty="0">
                          <a:solidFill>
                            <a:srgbClr val="FFFFFF"/>
                          </a:solidFill>
                          <a:effectLst/>
                          <a:latin typeface="Book Antiqua"/>
                        </a:rPr>
                        <a:t>2</a:t>
                      </a:r>
                      <a:r>
                        <a:rPr lang="en-US" sz="1200" b="0" i="0" u="none" strike="noStrike" dirty="0">
                          <a:solidFill>
                            <a:srgbClr val="FFFFFF"/>
                          </a:solidFill>
                          <a:effectLst/>
                          <a:latin typeface="Book Antiqua"/>
                        </a:rPr>
                        <a:t>/</a:t>
                      </a:r>
                      <a:r>
                        <a:rPr lang="en-US" sz="1200" b="0" i="1" u="none" strike="noStrike" dirty="0" err="1">
                          <a:solidFill>
                            <a:srgbClr val="FFFFFF"/>
                          </a:solidFill>
                          <a:effectLst/>
                          <a:latin typeface="Book Antiqua"/>
                        </a:rPr>
                        <a:t>e</a:t>
                      </a:r>
                      <a:r>
                        <a:rPr lang="en-US" sz="1200" b="0" i="1" u="none" strike="noStrike" baseline="-25000" dirty="0" err="1">
                          <a:solidFill>
                            <a:srgbClr val="FFFFFF"/>
                          </a:solidFill>
                          <a:effectLst/>
                          <a:latin typeface="Book Antiqua"/>
                        </a:rPr>
                        <a:t>ij</a:t>
                      </a:r>
                      <a:endParaRPr lang="en-US" sz="1200" b="0" i="0" u="none" strike="noStrike" dirty="0">
                        <a:solidFill>
                          <a:srgbClr val="FFFFFF"/>
                        </a:solidFill>
                        <a:effectLst/>
                        <a:latin typeface="Book Antiqua"/>
                      </a:endParaRP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66092"/>
                    </a:solidFill>
                  </a:tcPr>
                </a:tc>
                <a:extLst>
                  <a:ext uri="{0D108BD9-81ED-4DB2-BD59-A6C34878D82A}">
                    <a16:rowId xmlns:a16="http://schemas.microsoft.com/office/drawing/2014/main" val="10002"/>
                  </a:ext>
                </a:extLst>
              </a:tr>
              <a:tr h="417302">
                <a:tc>
                  <a:txBody>
                    <a:bodyPr/>
                    <a:lstStyle/>
                    <a:p>
                      <a:pPr algn="ctr" fontAlgn="ctr"/>
                      <a:r>
                        <a:rPr lang="en-US" sz="1200" b="0" i="0" u="none" strike="noStrike">
                          <a:solidFill>
                            <a:srgbClr val="FFFFFF"/>
                          </a:solidFill>
                          <a:effectLst/>
                          <a:latin typeface="Book Antiqua"/>
                        </a:rPr>
                        <a:t>Yes</a:t>
                      </a:r>
                    </a:p>
                  </a:txBody>
                  <a:tcPr marL="9525" marR="9525" marT="9525" marB="0" anchor="ctr">
                    <a:lnL>
                      <a:noFill/>
                    </a:lnL>
                    <a:lnR>
                      <a:noFill/>
                    </a:lnR>
                    <a:lnT w="6350" cap="flat" cmpd="sng" algn="ctr">
                      <a:solidFill>
                        <a:srgbClr val="FFFFFF"/>
                      </a:solidFill>
                      <a:prstDash val="solid"/>
                      <a:round/>
                      <a:headEnd type="none" w="med" len="med"/>
                      <a:tailEnd type="none" w="med" len="med"/>
                    </a:lnT>
                    <a:lnB>
                      <a:noFill/>
                    </a:lnB>
                    <a:solidFill>
                      <a:srgbClr val="366092"/>
                    </a:solidFill>
                  </a:tcPr>
                </a:tc>
                <a:tc>
                  <a:txBody>
                    <a:bodyPr/>
                    <a:lstStyle/>
                    <a:p>
                      <a:pPr algn="ctr" fontAlgn="ctr"/>
                      <a:r>
                        <a:rPr lang="en-US" sz="1200" b="0" i="0" u="none" strike="noStrike">
                          <a:solidFill>
                            <a:srgbClr val="FFFFFF"/>
                          </a:solidFill>
                          <a:effectLst/>
                          <a:latin typeface="Book Antiqua"/>
                        </a:rPr>
                        <a:t>Colonial</a:t>
                      </a:r>
                    </a:p>
                  </a:txBody>
                  <a:tcPr marL="9525" marR="9525" marT="9525" marB="0" anchor="ctr">
                    <a:lnL>
                      <a:noFill/>
                    </a:lnL>
                    <a:lnR>
                      <a:noFill/>
                    </a:lnR>
                    <a:lnT w="6350" cap="flat" cmpd="sng" algn="ctr">
                      <a:solidFill>
                        <a:srgbClr val="FFFFFF"/>
                      </a:solidFill>
                      <a:prstDash val="solid"/>
                      <a:round/>
                      <a:headEnd type="none" w="med" len="med"/>
                      <a:tailEnd type="none" w="med" len="med"/>
                    </a:lnT>
                    <a:lnB>
                      <a:noFill/>
                    </a:lnB>
                    <a:solidFill>
                      <a:srgbClr val="366092"/>
                    </a:solidFill>
                  </a:tcPr>
                </a:tc>
                <a:tc>
                  <a:txBody>
                    <a:bodyPr/>
                    <a:lstStyle/>
                    <a:p>
                      <a:pPr algn="ctr" fontAlgn="ctr"/>
                      <a:r>
                        <a:rPr lang="en-US" sz="1200" b="0" i="0" u="none" strike="noStrike">
                          <a:solidFill>
                            <a:srgbClr val="FFFFFF"/>
                          </a:solidFill>
                          <a:effectLst/>
                          <a:latin typeface="Book Antiqua"/>
                        </a:rPr>
                        <a:t>97</a:t>
                      </a:r>
                    </a:p>
                  </a:txBody>
                  <a:tcPr marL="9525" marR="9525" marT="9525" marB="0" anchor="ctr">
                    <a:lnL>
                      <a:noFill/>
                    </a:lnL>
                    <a:lnR>
                      <a:noFill/>
                    </a:lnR>
                    <a:lnT w="6350" cap="flat" cmpd="sng" algn="ctr">
                      <a:solidFill>
                        <a:srgbClr val="FFFFFF"/>
                      </a:solidFill>
                      <a:prstDash val="solid"/>
                      <a:round/>
                      <a:headEnd type="none" w="med" len="med"/>
                      <a:tailEnd type="none" w="med" len="med"/>
                    </a:lnT>
                    <a:lnB>
                      <a:noFill/>
                    </a:lnB>
                    <a:solidFill>
                      <a:srgbClr val="366092"/>
                    </a:solidFill>
                  </a:tcPr>
                </a:tc>
                <a:tc>
                  <a:txBody>
                    <a:bodyPr/>
                    <a:lstStyle/>
                    <a:p>
                      <a:pPr algn="ctr" fontAlgn="ctr"/>
                      <a:r>
                        <a:rPr lang="en-US" sz="1200" b="0" i="0" u="none" strike="noStrike">
                          <a:solidFill>
                            <a:srgbClr val="FFFFFF"/>
                          </a:solidFill>
                          <a:effectLst/>
                          <a:latin typeface="Book Antiqua"/>
                        </a:rPr>
                        <a:t>97.50</a:t>
                      </a:r>
                    </a:p>
                  </a:txBody>
                  <a:tcPr marL="9525" marR="9525" marT="9525" marB="0" anchor="ctr">
                    <a:lnL>
                      <a:noFill/>
                    </a:lnL>
                    <a:lnR>
                      <a:noFill/>
                    </a:lnR>
                    <a:lnT w="6350" cap="flat" cmpd="sng" algn="ctr">
                      <a:solidFill>
                        <a:srgbClr val="FFFFFF"/>
                      </a:solidFill>
                      <a:prstDash val="solid"/>
                      <a:round/>
                      <a:headEnd type="none" w="med" len="med"/>
                      <a:tailEnd type="none" w="med" len="med"/>
                    </a:lnT>
                    <a:lnB>
                      <a:noFill/>
                    </a:lnB>
                    <a:solidFill>
                      <a:srgbClr val="366092"/>
                    </a:solidFill>
                  </a:tcPr>
                </a:tc>
                <a:tc>
                  <a:txBody>
                    <a:bodyPr/>
                    <a:lstStyle/>
                    <a:p>
                      <a:pPr algn="ctr" fontAlgn="ctr"/>
                      <a:r>
                        <a:rPr lang="en-US" sz="1200" b="0" i="0" u="none" strike="noStrike">
                          <a:solidFill>
                            <a:srgbClr val="FFFFFF"/>
                          </a:solidFill>
                          <a:effectLst/>
                          <a:latin typeface="Book Antiqua"/>
                        </a:rPr>
                        <a:t>-0.50</a:t>
                      </a:r>
                    </a:p>
                  </a:txBody>
                  <a:tcPr marL="9525" marR="9525" marT="9525" marB="0" anchor="ctr">
                    <a:lnL>
                      <a:noFill/>
                    </a:lnL>
                    <a:lnR>
                      <a:noFill/>
                    </a:lnR>
                    <a:lnT w="6350" cap="flat" cmpd="sng" algn="ctr">
                      <a:solidFill>
                        <a:srgbClr val="FFFFFF"/>
                      </a:solidFill>
                      <a:prstDash val="solid"/>
                      <a:round/>
                      <a:headEnd type="none" w="med" len="med"/>
                      <a:tailEnd type="none" w="med" len="med"/>
                    </a:lnT>
                    <a:lnB>
                      <a:noFill/>
                    </a:lnB>
                    <a:solidFill>
                      <a:srgbClr val="366092"/>
                    </a:solidFill>
                  </a:tcPr>
                </a:tc>
                <a:tc>
                  <a:txBody>
                    <a:bodyPr/>
                    <a:lstStyle/>
                    <a:p>
                      <a:pPr algn="ctr" fontAlgn="ctr"/>
                      <a:r>
                        <a:rPr lang="en-US" sz="1200" b="0" i="0" u="none" strike="noStrike">
                          <a:solidFill>
                            <a:srgbClr val="FFFFFF"/>
                          </a:solidFill>
                          <a:effectLst/>
                          <a:latin typeface="Book Antiqua"/>
                        </a:rPr>
                        <a:t>0.2500</a:t>
                      </a:r>
                    </a:p>
                  </a:txBody>
                  <a:tcPr marL="9525" marR="9525" marT="9525" marB="0" anchor="ctr">
                    <a:lnL>
                      <a:noFill/>
                    </a:lnL>
                    <a:lnR>
                      <a:noFill/>
                    </a:lnR>
                    <a:lnT w="6350" cap="flat" cmpd="sng" algn="ctr">
                      <a:solidFill>
                        <a:srgbClr val="FFFFFF"/>
                      </a:solidFill>
                      <a:prstDash val="solid"/>
                      <a:round/>
                      <a:headEnd type="none" w="med" len="med"/>
                      <a:tailEnd type="none" w="med" len="med"/>
                    </a:lnT>
                    <a:lnB>
                      <a:noFill/>
                    </a:lnB>
                    <a:solidFill>
                      <a:srgbClr val="366092"/>
                    </a:solidFill>
                  </a:tcPr>
                </a:tc>
                <a:tc>
                  <a:txBody>
                    <a:bodyPr/>
                    <a:lstStyle/>
                    <a:p>
                      <a:pPr algn="ctr" fontAlgn="ctr"/>
                      <a:r>
                        <a:rPr lang="en-US" sz="1200" b="0" i="0" u="none" strike="noStrike" dirty="0">
                          <a:solidFill>
                            <a:srgbClr val="FFFFFF"/>
                          </a:solidFill>
                          <a:effectLst/>
                          <a:latin typeface="Book Antiqua"/>
                        </a:rPr>
                        <a:t>0.0026</a:t>
                      </a:r>
                    </a:p>
                  </a:txBody>
                  <a:tcPr marL="9525" marR="9525" marT="9525" marB="0" anchor="ctr">
                    <a:lnL>
                      <a:noFill/>
                    </a:lnL>
                    <a:lnR>
                      <a:noFill/>
                    </a:lnR>
                    <a:lnT w="6350" cap="flat" cmpd="sng" algn="ctr">
                      <a:solidFill>
                        <a:srgbClr val="FFFFFF"/>
                      </a:solidFill>
                      <a:prstDash val="solid"/>
                      <a:round/>
                      <a:headEnd type="none" w="med" len="med"/>
                      <a:tailEnd type="none" w="med" len="med"/>
                    </a:lnT>
                    <a:lnB>
                      <a:noFill/>
                    </a:lnB>
                    <a:solidFill>
                      <a:srgbClr val="366092"/>
                    </a:solidFill>
                  </a:tcPr>
                </a:tc>
                <a:extLst>
                  <a:ext uri="{0D108BD9-81ED-4DB2-BD59-A6C34878D82A}">
                    <a16:rowId xmlns:a16="http://schemas.microsoft.com/office/drawing/2014/main" val="10003"/>
                  </a:ext>
                </a:extLst>
              </a:tr>
              <a:tr h="417302">
                <a:tc>
                  <a:txBody>
                    <a:bodyPr/>
                    <a:lstStyle/>
                    <a:p>
                      <a:pPr algn="ctr" fontAlgn="ctr"/>
                      <a:r>
                        <a:rPr lang="en-US" sz="1200" b="0" i="0" u="none" strike="noStrike">
                          <a:solidFill>
                            <a:srgbClr val="FFFFFF"/>
                          </a:solidFill>
                          <a:effectLst/>
                          <a:latin typeface="Book Antiqua"/>
                        </a:rPr>
                        <a:t>Yes</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Log Cab.</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83</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72.94</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10.06</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101.1142</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1.3862</a:t>
                      </a:r>
                    </a:p>
                  </a:txBody>
                  <a:tcPr marL="9525" marR="9525" marT="9525" marB="0" anchor="ctr">
                    <a:lnL>
                      <a:noFill/>
                    </a:lnL>
                    <a:lnR>
                      <a:noFill/>
                    </a:lnR>
                    <a:lnT>
                      <a:noFill/>
                    </a:lnT>
                    <a:lnB>
                      <a:noFill/>
                    </a:lnB>
                    <a:solidFill>
                      <a:srgbClr val="366092"/>
                    </a:solidFill>
                  </a:tcPr>
                </a:tc>
                <a:extLst>
                  <a:ext uri="{0D108BD9-81ED-4DB2-BD59-A6C34878D82A}">
                    <a16:rowId xmlns:a16="http://schemas.microsoft.com/office/drawing/2014/main" val="10004"/>
                  </a:ext>
                </a:extLst>
              </a:tr>
              <a:tr h="417302">
                <a:tc>
                  <a:txBody>
                    <a:bodyPr/>
                    <a:lstStyle/>
                    <a:p>
                      <a:pPr algn="ctr" fontAlgn="ctr"/>
                      <a:r>
                        <a:rPr lang="en-US" sz="1200" b="0" i="0" u="none" strike="noStrike">
                          <a:solidFill>
                            <a:srgbClr val="FFFFFF"/>
                          </a:solidFill>
                          <a:effectLst/>
                          <a:latin typeface="Book Antiqua"/>
                        </a:rPr>
                        <a:t>Yes</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A-Frame</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80</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89.56</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-9.56</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dirty="0">
                          <a:solidFill>
                            <a:srgbClr val="FFFFFF"/>
                          </a:solidFill>
                          <a:effectLst/>
                          <a:latin typeface="Book Antiqua"/>
                        </a:rPr>
                        <a:t>91.3086</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1.0196</a:t>
                      </a:r>
                    </a:p>
                  </a:txBody>
                  <a:tcPr marL="9525" marR="9525" marT="9525" marB="0" anchor="ctr">
                    <a:lnL>
                      <a:noFill/>
                    </a:lnL>
                    <a:lnR>
                      <a:noFill/>
                    </a:lnR>
                    <a:lnT>
                      <a:noFill/>
                    </a:lnT>
                    <a:lnB>
                      <a:noFill/>
                    </a:lnB>
                    <a:solidFill>
                      <a:srgbClr val="366092"/>
                    </a:solidFill>
                  </a:tcPr>
                </a:tc>
                <a:extLst>
                  <a:ext uri="{0D108BD9-81ED-4DB2-BD59-A6C34878D82A}">
                    <a16:rowId xmlns:a16="http://schemas.microsoft.com/office/drawing/2014/main" val="10005"/>
                  </a:ext>
                </a:extLst>
              </a:tr>
              <a:tr h="417302">
                <a:tc>
                  <a:txBody>
                    <a:bodyPr/>
                    <a:lstStyle/>
                    <a:p>
                      <a:pPr algn="ctr" fontAlgn="ctr"/>
                      <a:r>
                        <a:rPr lang="en-US" sz="1200" b="0" i="0" u="none" strike="noStrike">
                          <a:solidFill>
                            <a:srgbClr val="FFFFFF"/>
                          </a:solidFill>
                          <a:effectLst/>
                          <a:latin typeface="Book Antiqua"/>
                        </a:rPr>
                        <a:t>No</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Colonial</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38</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37.50</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0.50</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0.2500</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0.0067</a:t>
                      </a:r>
                    </a:p>
                  </a:txBody>
                  <a:tcPr marL="9525" marR="9525" marT="9525" marB="0" anchor="ctr">
                    <a:lnL>
                      <a:noFill/>
                    </a:lnL>
                    <a:lnR>
                      <a:noFill/>
                    </a:lnR>
                    <a:lnT>
                      <a:noFill/>
                    </a:lnT>
                    <a:lnB>
                      <a:noFill/>
                    </a:lnB>
                    <a:solidFill>
                      <a:srgbClr val="366092"/>
                    </a:solidFill>
                  </a:tcPr>
                </a:tc>
                <a:extLst>
                  <a:ext uri="{0D108BD9-81ED-4DB2-BD59-A6C34878D82A}">
                    <a16:rowId xmlns:a16="http://schemas.microsoft.com/office/drawing/2014/main" val="10006"/>
                  </a:ext>
                </a:extLst>
              </a:tr>
              <a:tr h="417302">
                <a:tc>
                  <a:txBody>
                    <a:bodyPr/>
                    <a:lstStyle/>
                    <a:p>
                      <a:pPr algn="ctr" fontAlgn="ctr"/>
                      <a:r>
                        <a:rPr lang="en-US" sz="1200" b="0" i="0" u="none" strike="noStrike">
                          <a:solidFill>
                            <a:srgbClr val="FFFFFF"/>
                          </a:solidFill>
                          <a:effectLst/>
                          <a:latin typeface="Book Antiqua"/>
                        </a:rPr>
                        <a:t>No</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Log Cab.</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18</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28.06</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-10.06</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101.1142</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3.6041</a:t>
                      </a:r>
                    </a:p>
                  </a:txBody>
                  <a:tcPr marL="9525" marR="9525" marT="9525" marB="0" anchor="ctr">
                    <a:lnL>
                      <a:noFill/>
                    </a:lnL>
                    <a:lnR>
                      <a:noFill/>
                    </a:lnR>
                    <a:lnT>
                      <a:noFill/>
                    </a:lnT>
                    <a:lnB>
                      <a:noFill/>
                    </a:lnB>
                    <a:solidFill>
                      <a:srgbClr val="366092"/>
                    </a:solidFill>
                  </a:tcPr>
                </a:tc>
                <a:extLst>
                  <a:ext uri="{0D108BD9-81ED-4DB2-BD59-A6C34878D82A}">
                    <a16:rowId xmlns:a16="http://schemas.microsoft.com/office/drawing/2014/main" val="10007"/>
                  </a:ext>
                </a:extLst>
              </a:tr>
              <a:tr h="417302">
                <a:tc>
                  <a:txBody>
                    <a:bodyPr/>
                    <a:lstStyle/>
                    <a:p>
                      <a:pPr algn="ctr" fontAlgn="ctr"/>
                      <a:r>
                        <a:rPr lang="en-US" sz="1200" b="0" i="0" u="none" strike="noStrike">
                          <a:solidFill>
                            <a:srgbClr val="FFFFFF"/>
                          </a:solidFill>
                          <a:effectLst/>
                          <a:latin typeface="Book Antiqua"/>
                        </a:rPr>
                        <a:t>No</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A-Frame</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44</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66092"/>
                    </a:solidFill>
                  </a:tcPr>
                </a:tc>
                <a:tc>
                  <a:txBody>
                    <a:bodyPr/>
                    <a:lstStyle/>
                    <a:p>
                      <a:pPr algn="ctr" fontAlgn="ctr"/>
                      <a:r>
                        <a:rPr lang="en-US" sz="1200" b="0" i="0" u="none" strike="noStrike">
                          <a:solidFill>
                            <a:srgbClr val="FFFFFF"/>
                          </a:solidFill>
                          <a:effectLst/>
                          <a:latin typeface="Book Antiqua"/>
                        </a:rPr>
                        <a:t>34.44</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66092"/>
                    </a:solidFill>
                  </a:tcPr>
                </a:tc>
                <a:tc>
                  <a:txBody>
                    <a:bodyPr/>
                    <a:lstStyle/>
                    <a:p>
                      <a:pPr algn="ctr" fontAlgn="ctr"/>
                      <a:r>
                        <a:rPr lang="en-US" sz="1200" b="0" i="0" u="none" strike="noStrike">
                          <a:solidFill>
                            <a:srgbClr val="FFFFFF"/>
                          </a:solidFill>
                          <a:effectLst/>
                          <a:latin typeface="Book Antiqua"/>
                        </a:rPr>
                        <a:t>9.56</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91.3086</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2.6509</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66092"/>
                    </a:solidFill>
                  </a:tcPr>
                </a:tc>
                <a:extLst>
                  <a:ext uri="{0D108BD9-81ED-4DB2-BD59-A6C34878D82A}">
                    <a16:rowId xmlns:a16="http://schemas.microsoft.com/office/drawing/2014/main" val="10008"/>
                  </a:ext>
                </a:extLst>
              </a:tr>
              <a:tr h="474207">
                <a:tc>
                  <a:txBody>
                    <a:bodyPr/>
                    <a:lstStyle/>
                    <a:p>
                      <a:pPr algn="ctr" fontAlgn="ctr"/>
                      <a:r>
                        <a:rPr lang="en-US" sz="1200" b="0" i="0" u="none" strike="noStrike">
                          <a:solidFill>
                            <a:srgbClr val="FFFFFF"/>
                          </a:solidFill>
                          <a:effectLst/>
                          <a:latin typeface="Book Antiqua"/>
                        </a:rPr>
                        <a:t> </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Total</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a:solidFill>
                            <a:srgbClr val="FFFFFF"/>
                          </a:solidFill>
                          <a:effectLst/>
                          <a:latin typeface="Book Antiqua"/>
                        </a:rPr>
                        <a:t>360</a:t>
                      </a:r>
                    </a:p>
                  </a:txBody>
                  <a:tcPr marL="9525" marR="9525" marT="9525" marB="0" anchor="ctr">
                    <a:lnL>
                      <a:noFill/>
                    </a:lnL>
                    <a:lnR>
                      <a:noFill/>
                    </a:lnR>
                    <a:lnT w="6350" cap="flat" cmpd="sng" algn="ctr">
                      <a:solidFill>
                        <a:srgbClr val="FFFFFF"/>
                      </a:solidFill>
                      <a:prstDash val="solid"/>
                      <a:round/>
                      <a:headEnd type="none" w="med" len="med"/>
                      <a:tailEnd type="none" w="med" len="med"/>
                    </a:lnT>
                    <a:lnB>
                      <a:noFill/>
                    </a:lnB>
                    <a:solidFill>
                      <a:srgbClr val="366092"/>
                    </a:solidFill>
                  </a:tcPr>
                </a:tc>
                <a:tc>
                  <a:txBody>
                    <a:bodyPr/>
                    <a:lstStyle/>
                    <a:p>
                      <a:pPr algn="ctr" fontAlgn="ctr"/>
                      <a:r>
                        <a:rPr lang="en-US" sz="1200" b="0" i="0" u="none" strike="noStrike">
                          <a:solidFill>
                            <a:srgbClr val="FFFFFF"/>
                          </a:solidFill>
                          <a:effectLst/>
                          <a:latin typeface="Book Antiqua"/>
                        </a:rPr>
                        <a:t>360</a:t>
                      </a:r>
                    </a:p>
                  </a:txBody>
                  <a:tcPr marL="9525" marR="9525" marT="9525" marB="0" anchor="ctr">
                    <a:lnL>
                      <a:noFill/>
                    </a:lnL>
                    <a:lnR>
                      <a:noFill/>
                    </a:lnR>
                    <a:lnT w="6350" cap="flat" cmpd="sng" algn="ctr">
                      <a:solidFill>
                        <a:srgbClr val="FFFFFF"/>
                      </a:solidFill>
                      <a:prstDash val="solid"/>
                      <a:round/>
                      <a:headEnd type="none" w="med" len="med"/>
                      <a:tailEnd type="none" w="med" len="med"/>
                    </a:lnT>
                    <a:lnB>
                      <a:noFill/>
                    </a:lnB>
                    <a:solidFill>
                      <a:srgbClr val="366092"/>
                    </a:solidFill>
                  </a:tcPr>
                </a:tc>
                <a:tc>
                  <a:txBody>
                    <a:bodyPr/>
                    <a:lstStyle/>
                    <a:p>
                      <a:pPr algn="ctr" fontAlgn="ctr"/>
                      <a:r>
                        <a:rPr lang="en-US" sz="1200" b="0" i="0" u="none" strike="noStrike">
                          <a:solidFill>
                            <a:srgbClr val="FFFFFF"/>
                          </a:solidFill>
                          <a:effectLst/>
                          <a:latin typeface="Book Antiqua"/>
                        </a:rPr>
                        <a:t> </a:t>
                      </a:r>
                    </a:p>
                  </a:txBody>
                  <a:tcPr marL="9525" marR="9525" marT="9525" marB="0" anchor="ctr">
                    <a:lnL>
                      <a:noFill/>
                    </a:lnL>
                    <a:lnR>
                      <a:noFill/>
                    </a:lnR>
                    <a:lnT>
                      <a:noFill/>
                    </a:lnT>
                    <a:lnB>
                      <a:noFill/>
                    </a:lnB>
                    <a:solidFill>
                      <a:srgbClr val="366092"/>
                    </a:solidFill>
                  </a:tcPr>
                </a:tc>
                <a:tc>
                  <a:txBody>
                    <a:bodyPr/>
                    <a:lstStyle/>
                    <a:p>
                      <a:pPr algn="r" fontAlgn="ctr"/>
                      <a:r>
                        <a:rPr lang="en-US" sz="1200" b="0" i="1" u="none" strike="noStrike">
                          <a:solidFill>
                            <a:srgbClr val="FFFFFF"/>
                          </a:solidFill>
                          <a:effectLst/>
                          <a:latin typeface="Symbol"/>
                        </a:rPr>
                        <a:t>c</a:t>
                      </a:r>
                      <a:r>
                        <a:rPr lang="en-US" sz="1200" b="0" i="0" u="none" strike="noStrike" baseline="30000">
                          <a:solidFill>
                            <a:srgbClr val="FFFFFF"/>
                          </a:solidFill>
                          <a:effectLst/>
                          <a:latin typeface="Book Antiqua"/>
                        </a:rPr>
                        <a:t>2</a:t>
                      </a:r>
                      <a:r>
                        <a:rPr lang="en-US" sz="1200" b="0" i="0" u="none" strike="noStrike">
                          <a:solidFill>
                            <a:srgbClr val="FFFFFF"/>
                          </a:solidFill>
                          <a:effectLst/>
                          <a:latin typeface="Book Antiqua"/>
                        </a:rPr>
                        <a:t> = </a:t>
                      </a:r>
                    </a:p>
                  </a:txBody>
                  <a:tcPr marL="9525" marR="9525" marT="9525" marB="0" anchor="ctr">
                    <a:lnL>
                      <a:noFill/>
                    </a:lnL>
                    <a:lnR>
                      <a:noFill/>
                    </a:lnR>
                    <a:lnT>
                      <a:noFill/>
                    </a:lnT>
                    <a:lnB>
                      <a:noFill/>
                    </a:lnB>
                    <a:solidFill>
                      <a:srgbClr val="366092"/>
                    </a:solidFill>
                  </a:tcPr>
                </a:tc>
                <a:tc>
                  <a:txBody>
                    <a:bodyPr/>
                    <a:lstStyle/>
                    <a:p>
                      <a:pPr algn="ctr" fontAlgn="ctr"/>
                      <a:r>
                        <a:rPr lang="en-US" sz="1200" b="0" i="0" u="none" strike="noStrike" dirty="0">
                          <a:solidFill>
                            <a:srgbClr val="FFFFFF"/>
                          </a:solidFill>
                          <a:effectLst/>
                          <a:latin typeface="Book Antiqua"/>
                        </a:rPr>
                        <a:t>8.6700</a:t>
                      </a:r>
                    </a:p>
                  </a:txBody>
                  <a:tcPr marL="9525" marR="9525" marT="9525" marB="0" anchor="ctr">
                    <a:lnL>
                      <a:noFill/>
                    </a:lnL>
                    <a:lnR>
                      <a:noFill/>
                    </a:lnR>
                    <a:lnT w="6350" cap="flat" cmpd="sng" algn="ctr">
                      <a:solidFill>
                        <a:srgbClr val="FFFFFF"/>
                      </a:solidFill>
                      <a:prstDash val="solid"/>
                      <a:round/>
                      <a:headEnd type="none" w="med" len="med"/>
                      <a:tailEnd type="none" w="med" len="med"/>
                    </a:lnT>
                    <a:lnB>
                      <a:noFill/>
                    </a:lnB>
                    <a:solidFill>
                      <a:srgbClr val="366092"/>
                    </a:solidFill>
                  </a:tcPr>
                </a:tc>
                <a:extLst>
                  <a:ext uri="{0D108BD9-81ED-4DB2-BD59-A6C34878D82A}">
                    <a16:rowId xmlns:a16="http://schemas.microsoft.com/office/drawing/2014/main" val="10009"/>
                  </a:ext>
                </a:extLst>
              </a:tr>
            </a:tbl>
          </a:graphicData>
        </a:graphic>
      </p:graphicFrame>
      <p:sp>
        <p:nvSpPr>
          <p:cNvPr id="2" name="Rectangle 2"/>
          <p:cNvSpPr>
            <a:spLocks noChangeArrowheads="1"/>
          </p:cNvSpPr>
          <p:nvPr/>
        </p:nvSpPr>
        <p:spPr bwMode="auto">
          <a:xfrm>
            <a:off x="646112" y="-63499"/>
            <a:ext cx="7772400" cy="1266824"/>
          </a:xfrm>
          <a:prstGeom prst="rect">
            <a:avLst/>
          </a:prstGeom>
          <a:noFill/>
          <a:ln w="12700">
            <a:noFill/>
            <a:miter lim="800000"/>
            <a:headEnd/>
            <a:tailEnd/>
          </a:ln>
          <a:effec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Testing the Equality of Population Proportions </a:t>
            </a:r>
          </a:p>
          <a:p>
            <a:pPr algn="ctr"/>
            <a:r>
              <a:rPr lang="en-US" sz="2800" dirty="0">
                <a:solidFill>
                  <a:srgbClr val="66FFFF"/>
                </a:solidFill>
                <a:effectLst>
                  <a:outerShdw blurRad="38100" dist="38100" dir="2700000" algn="tl">
                    <a:srgbClr val="000000"/>
                  </a:outerShdw>
                </a:effectLst>
              </a:rPr>
              <a:t>for Three or More Populations</a:t>
            </a:r>
          </a:p>
        </p:txBody>
      </p:sp>
      <p:sp>
        <p:nvSpPr>
          <p:cNvPr id="9" name="Rectangle 8"/>
          <p:cNvSpPr/>
          <p:nvPr/>
        </p:nvSpPr>
        <p:spPr bwMode="auto">
          <a:xfrm>
            <a:off x="684212" y="1739900"/>
            <a:ext cx="7772400" cy="4127500"/>
          </a:xfrm>
          <a:prstGeom prst="rect">
            <a:avLst/>
          </a:prstGeom>
          <a:noFill/>
          <a:ln w="38100" cap="flat" cmpd="sng" algn="ctr">
            <a:solidFill>
              <a:srgbClr val="66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457200" marR="0" indent="-45720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outerShdw blurRad="38100" dist="38100" dir="2700000" algn="tl">
                  <a:srgbClr val="000000">
                    <a:alpha val="43137"/>
                  </a:srgbClr>
                </a:outerShdw>
              </a:effectLst>
              <a:latin typeface="Book Antiqua" pitchFamily="18" charset="0"/>
            </a:endParaRPr>
          </a:p>
        </p:txBody>
      </p:sp>
      <p:sp>
        <p:nvSpPr>
          <p:cNvPr id="10" name="Text Box 10"/>
          <p:cNvSpPr txBox="1">
            <a:spLocks noChangeArrowheads="1"/>
          </p:cNvSpPr>
          <p:nvPr/>
        </p:nvSpPr>
        <p:spPr bwMode="auto">
          <a:xfrm>
            <a:off x="760413" y="1195388"/>
            <a:ext cx="6809878" cy="461665"/>
          </a:xfrm>
          <a:prstGeom prst="rect">
            <a:avLst/>
          </a:prstGeom>
          <a:noFill/>
          <a:ln w="12700">
            <a:noFill/>
            <a:miter lim="800000"/>
            <a:headEnd/>
            <a:tailEnd/>
          </a:ln>
          <a:effectLst/>
        </p:spPr>
        <p:txBody>
          <a:bodyPr wrap="none">
            <a:spAutoFit/>
          </a:bodyPr>
          <a:lstStyle/>
          <a:p>
            <a:pPr marL="342900" indent="-342900">
              <a:buClr>
                <a:srgbClr val="66FFFF"/>
              </a:buClr>
              <a:buSzPct val="150000"/>
              <a:buFont typeface="Wingdings" pitchFamily="2" charset="2"/>
              <a:buChar char="§"/>
            </a:pPr>
            <a:r>
              <a:rPr lang="en-US" dirty="0">
                <a:effectLst>
                  <a:outerShdw blurRad="38100" dist="38100" dir="2700000" algn="tl">
                    <a:srgbClr val="000000"/>
                  </a:outerShdw>
                </a:effectLst>
              </a:rPr>
              <a:t>Computation of the Chi-Square Test Statistic.</a:t>
            </a:r>
          </a:p>
        </p:txBody>
      </p:sp>
      <p:sp>
        <p:nvSpPr>
          <p:cNvPr id="11" name="AutoShape 8"/>
          <p:cNvSpPr>
            <a:spLocks noChangeArrowheads="1"/>
          </p:cNvSpPr>
          <p:nvPr/>
        </p:nvSpPr>
        <p:spPr bwMode="auto">
          <a:xfrm rot="5400000">
            <a:off x="365125" y="28003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3706411118"/>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afterEffect">
                                  <p:stCondLst>
                                    <p:cond delay="250"/>
                                  </p:stCondLst>
                                  <p:childTnLst>
                                    <p:set>
                                      <p:cBhvr>
                                        <p:cTn id="6" dur="1" fill="hold">
                                          <p:stCondLst>
                                            <p:cond delay="0"/>
                                          </p:stCondLst>
                                        </p:cTn>
                                        <p:tgtEl>
                                          <p:spTgt spid="10"/>
                                        </p:tgtEl>
                                        <p:attrNameLst>
                                          <p:attrName>style.visibility</p:attrName>
                                        </p:attrNameLst>
                                      </p:cBhvr>
                                      <p:to>
                                        <p:strVal val="visible"/>
                                      </p:to>
                                    </p:set>
                                    <p:animEffect transition="in" filter="slide(fromTop)">
                                      <p:cBhvr>
                                        <p:cTn id="7" dur="500"/>
                                        <p:tgtEl>
                                          <p:spTgt spid="10"/>
                                        </p:tgtEl>
                                      </p:cBhvr>
                                    </p:animEffect>
                                  </p:childTnLst>
                                </p:cTn>
                              </p:par>
                            </p:childTnLst>
                          </p:cTn>
                        </p:par>
                        <p:par>
                          <p:cTn id="8" fill="hold">
                            <p:stCondLst>
                              <p:cond delay="750"/>
                            </p:stCondLst>
                            <p:childTnLst>
                              <p:par>
                                <p:cTn id="9" presetID="12" presetClass="entr" presetSubtype="8" fill="hold" grpId="0" nodeType="afterEffect">
                                  <p:stCondLst>
                                    <p:cond delay="750"/>
                                  </p:stCondLst>
                                  <p:childTnLst>
                                    <p:set>
                                      <p:cBhvr>
                                        <p:cTn id="10" dur="1" fill="hold">
                                          <p:stCondLst>
                                            <p:cond delay="0"/>
                                          </p:stCondLst>
                                        </p:cTn>
                                        <p:tgtEl>
                                          <p:spTgt spid="11"/>
                                        </p:tgtEl>
                                        <p:attrNameLst>
                                          <p:attrName>style.visibility</p:attrName>
                                        </p:attrNameLst>
                                      </p:cBhvr>
                                      <p:to>
                                        <p:strVal val="visible"/>
                                      </p:to>
                                    </p:set>
                                    <p:animEffect transition="in" filter="slide(fromLeft)">
                                      <p:cBhvr>
                                        <p:cTn id="11" dur="500"/>
                                        <p:tgtEl>
                                          <p:spTgt spid="11"/>
                                        </p:tgtEl>
                                      </p:cBhvr>
                                    </p:animEffect>
                                  </p:childTnLst>
                                  <p:subTnLst>
                                    <p:set>
                                      <p:cBhvr override="childStyle">
                                        <p:cTn dur="1" fill="hold" display="0" masterRel="nextClick" afterEffect="1"/>
                                        <p:tgtEl>
                                          <p:spTgt spid="11"/>
                                        </p:tgtEl>
                                        <p:attrNameLst>
                                          <p:attrName>style.visibility</p:attrName>
                                        </p:attrNameLst>
                                      </p:cBhvr>
                                      <p:to>
                                        <p:strVal val="hidden"/>
                                      </p:to>
                                    </p:set>
                                  </p:subTnLst>
                                </p:cTn>
                              </p:par>
                            </p:childTnLst>
                          </p:cTn>
                        </p:par>
                      </p:childTnLst>
                    </p:cTn>
                  </p:par>
                  <p:par>
                    <p:cTn id="12" fill="hold">
                      <p:stCondLst>
                        <p:cond delay="indefinite"/>
                      </p:stCondLst>
                      <p:childTnLst>
                        <p:par>
                          <p:cTn id="13" fill="hold">
                            <p:stCondLst>
                              <p:cond delay="0"/>
                            </p:stCondLst>
                            <p:childTnLst>
                              <p:par>
                                <p:cTn id="14" presetID="22" presetClass="entr" presetSubtype="1"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500"/>
                            </p:stCondLst>
                            <p:childTnLst>
                              <p:par>
                                <p:cTn id="18" presetID="22" presetClass="entr" presetSubtype="1" fill="hold" nodeType="after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wipe(up)">
                                      <p:cBhvr>
                                        <p:cTn id="2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utoUpdateAnimBg="0"/>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3" name="Rectangle 13"/>
          <p:cNvSpPr>
            <a:spLocks noChangeArrowheads="1"/>
          </p:cNvSpPr>
          <p:nvPr/>
        </p:nvSpPr>
        <p:spPr bwMode="auto">
          <a:xfrm>
            <a:off x="4838700" y="2590800"/>
            <a:ext cx="2800350" cy="628650"/>
          </a:xfrm>
          <a:prstGeom prst="rect">
            <a:avLst/>
          </a:prstGeom>
          <a:solidFill>
            <a:schemeClr val="accent4">
              <a:lumMod val="50000"/>
            </a:schemeClr>
          </a:soli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53612" name="Rectangle 12"/>
          <p:cNvSpPr>
            <a:spLocks noChangeArrowheads="1"/>
          </p:cNvSpPr>
          <p:nvPr/>
        </p:nvSpPr>
        <p:spPr bwMode="auto">
          <a:xfrm>
            <a:off x="4038600" y="1714500"/>
            <a:ext cx="3448050" cy="628650"/>
          </a:xfrm>
          <a:prstGeom prst="rect">
            <a:avLst/>
          </a:prstGeom>
          <a:solidFill>
            <a:schemeClr val="accent4">
              <a:lumMod val="50000"/>
            </a:schemeClr>
          </a:soli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53606" name="AutoShape 6"/>
          <p:cNvSpPr>
            <a:spLocks noChangeArrowheads="1"/>
          </p:cNvSpPr>
          <p:nvPr/>
        </p:nvSpPr>
        <p:spPr bwMode="auto">
          <a:xfrm rot="5400000">
            <a:off x="523875" y="13081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3607" name="Text Box 7"/>
          <p:cNvSpPr txBox="1">
            <a:spLocks noChangeArrowheads="1"/>
          </p:cNvSpPr>
          <p:nvPr/>
        </p:nvSpPr>
        <p:spPr bwMode="auto">
          <a:xfrm>
            <a:off x="1870075" y="3459163"/>
            <a:ext cx="5143500" cy="822325"/>
          </a:xfrm>
          <a:prstGeom prst="rect">
            <a:avLst/>
          </a:prstGeom>
          <a:noFill/>
          <a:ln w="12700">
            <a:noFill/>
            <a:miter lim="800000"/>
            <a:headEnd/>
            <a:tailEnd/>
          </a:ln>
          <a:effectLst/>
        </p:spPr>
        <p:txBody>
          <a:bodyPr>
            <a:spAutoFit/>
          </a:bodyPr>
          <a:lstStyle/>
          <a:p>
            <a:pPr algn="ctr"/>
            <a:r>
              <a:rPr lang="en-US">
                <a:effectLst>
                  <a:outerShdw blurRad="38100" dist="38100" dir="2700000" algn="tl">
                    <a:srgbClr val="000000"/>
                  </a:outerShdw>
                </a:effectLst>
              </a:rPr>
              <a:t>where </a:t>
            </a:r>
            <a:r>
              <a:rPr lang="en-US" i="1">
                <a:effectLst>
                  <a:outerShdw blurRad="38100" dist="38100" dir="2700000" algn="tl">
                    <a:srgbClr val="000000"/>
                  </a:outerShdw>
                </a:effectLst>
                <a:latin typeface="Symbol" pitchFamily="18" charset="2"/>
              </a:rPr>
              <a:t></a:t>
            </a:r>
            <a:r>
              <a:rPr lang="en-US">
                <a:effectLst>
                  <a:outerShdw blurRad="38100" dist="38100" dir="2700000" algn="tl">
                    <a:srgbClr val="000000"/>
                  </a:outerShdw>
                </a:effectLst>
              </a:rPr>
              <a:t>  is the significance level and</a:t>
            </a:r>
          </a:p>
          <a:p>
            <a:pPr algn="ctr"/>
            <a:r>
              <a:rPr lang="en-US">
                <a:effectLst>
                  <a:outerShdw blurRad="38100" dist="38100" dir="2700000" algn="tl">
                    <a:srgbClr val="000000"/>
                  </a:outerShdw>
                </a:effectLst>
              </a:rPr>
              <a:t>there are </a:t>
            </a:r>
            <a:r>
              <a:rPr lang="en-US" i="1">
                <a:effectLst>
                  <a:outerShdw blurRad="38100" dist="38100" dir="2700000" algn="tl">
                    <a:srgbClr val="000000"/>
                  </a:outerShdw>
                </a:effectLst>
              </a:rPr>
              <a:t>k</a:t>
            </a:r>
            <a:r>
              <a:rPr lang="en-US">
                <a:effectLst>
                  <a:outerShdw blurRad="38100" dist="38100" dir="2700000" algn="tl">
                    <a:srgbClr val="000000"/>
                  </a:outerShdw>
                </a:effectLst>
              </a:rPr>
              <a:t> - 1 degrees of freedom</a:t>
            </a:r>
          </a:p>
        </p:txBody>
      </p:sp>
      <p:sp>
        <p:nvSpPr>
          <p:cNvPr id="153608" name="Text Box 8"/>
          <p:cNvSpPr txBox="1">
            <a:spLocks noChangeArrowheads="1"/>
          </p:cNvSpPr>
          <p:nvPr/>
        </p:nvSpPr>
        <p:spPr bwMode="auto">
          <a:xfrm>
            <a:off x="1374775" y="1785938"/>
            <a:ext cx="2603500" cy="457200"/>
          </a:xfrm>
          <a:prstGeom prst="rect">
            <a:avLst/>
          </a:prstGeom>
          <a:noFill/>
          <a:ln w="12700">
            <a:noFill/>
            <a:miter lim="800000"/>
            <a:headEnd/>
            <a:tailEnd/>
          </a:ln>
          <a:effectLst/>
        </p:spPr>
        <p:txBody>
          <a:bodyPr wrap="none">
            <a:spAutoFit/>
          </a:bodyPr>
          <a:lstStyle/>
          <a:p>
            <a:r>
              <a:rPr lang="en-US" i="1">
                <a:effectLst>
                  <a:outerShdw blurRad="38100" dist="38100" dir="2700000" algn="tl">
                    <a:srgbClr val="000000"/>
                  </a:outerShdw>
                </a:effectLst>
              </a:rPr>
              <a:t>p</a:t>
            </a:r>
            <a:r>
              <a:rPr lang="en-US">
                <a:effectLst>
                  <a:outerShdw blurRad="38100" dist="38100" dir="2700000" algn="tl">
                    <a:srgbClr val="000000"/>
                  </a:outerShdw>
                </a:effectLst>
              </a:rPr>
              <a:t>-value approach:</a:t>
            </a:r>
          </a:p>
        </p:txBody>
      </p:sp>
      <p:sp>
        <p:nvSpPr>
          <p:cNvPr id="153609" name="Text Box 9"/>
          <p:cNvSpPr txBox="1">
            <a:spLocks noChangeArrowheads="1"/>
          </p:cNvSpPr>
          <p:nvPr/>
        </p:nvSpPr>
        <p:spPr bwMode="auto">
          <a:xfrm>
            <a:off x="1374775" y="2662238"/>
            <a:ext cx="3416300" cy="457200"/>
          </a:xfrm>
          <a:prstGeom prst="rect">
            <a:avLst/>
          </a:prstGeom>
          <a:noFill/>
          <a:ln w="12700">
            <a:noFill/>
            <a:miter lim="800000"/>
            <a:headEnd/>
            <a:tailEnd/>
          </a:ln>
          <a:effectLst/>
        </p:spPr>
        <p:txBody>
          <a:bodyPr wrap="none">
            <a:spAutoFit/>
          </a:bodyPr>
          <a:lstStyle/>
          <a:p>
            <a:r>
              <a:rPr lang="en-US">
                <a:effectLst>
                  <a:outerShdw blurRad="38100" dist="38100" dir="2700000" algn="tl">
                    <a:srgbClr val="000000"/>
                  </a:outerShdw>
                </a:effectLst>
              </a:rPr>
              <a:t>Critical value approach:</a:t>
            </a:r>
          </a:p>
        </p:txBody>
      </p:sp>
      <p:sp>
        <p:nvSpPr>
          <p:cNvPr id="153610" name="Text Box 10"/>
          <p:cNvSpPr txBox="1">
            <a:spLocks noChangeArrowheads="1"/>
          </p:cNvSpPr>
          <p:nvPr/>
        </p:nvSpPr>
        <p:spPr bwMode="auto">
          <a:xfrm>
            <a:off x="4098925" y="1782763"/>
            <a:ext cx="3268663" cy="457200"/>
          </a:xfrm>
          <a:prstGeom prst="rect">
            <a:avLst/>
          </a:prstGeom>
          <a:noFill/>
          <a:ln w="12700">
            <a:noFill/>
            <a:miter lim="800000"/>
            <a:headEnd/>
            <a:tailEnd/>
          </a:ln>
          <a:effectLst/>
        </p:spPr>
        <p:txBody>
          <a:bodyPr wrap="none">
            <a:spAutoFit/>
          </a:bodyPr>
          <a:lstStyle/>
          <a:p>
            <a:r>
              <a:rPr lang="en-US">
                <a:effectLst>
                  <a:outerShdw blurRad="38100" dist="38100" dir="2700000" algn="tl">
                    <a:srgbClr val="000000"/>
                  </a:outerShdw>
                </a:effectLst>
              </a:rPr>
              <a:t>Reject </a:t>
            </a:r>
            <a:r>
              <a:rPr lang="en-US" i="1">
                <a:effectLst>
                  <a:outerShdw blurRad="38100" dist="38100" dir="2700000" algn="tl">
                    <a:srgbClr val="000000"/>
                  </a:outerShdw>
                </a:effectLst>
              </a:rPr>
              <a:t>H</a:t>
            </a:r>
            <a:r>
              <a:rPr lang="en-US" baseline="-25000">
                <a:effectLst>
                  <a:outerShdw blurRad="38100" dist="38100" dir="2700000" algn="tl">
                    <a:srgbClr val="000000"/>
                  </a:outerShdw>
                </a:effectLst>
              </a:rPr>
              <a:t>0</a:t>
            </a:r>
            <a:r>
              <a:rPr lang="en-US">
                <a:effectLst>
                  <a:outerShdw blurRad="38100" dist="38100" dir="2700000" algn="tl">
                    <a:srgbClr val="000000"/>
                  </a:outerShdw>
                </a:effectLst>
              </a:rPr>
              <a:t> if </a:t>
            </a:r>
            <a:r>
              <a:rPr lang="en-US" i="1">
                <a:effectLst>
                  <a:outerShdw blurRad="38100" dist="38100" dir="2700000" algn="tl">
                    <a:srgbClr val="000000"/>
                  </a:outerShdw>
                </a:effectLst>
              </a:rPr>
              <a:t>p</a:t>
            </a:r>
            <a:r>
              <a:rPr lang="en-US">
                <a:effectLst>
                  <a:outerShdw blurRad="38100" dist="38100" dir="2700000" algn="tl">
                    <a:srgbClr val="000000"/>
                  </a:outerShdw>
                </a:effectLst>
              </a:rPr>
              <a:t>-value </a:t>
            </a:r>
            <a:r>
              <a:rPr lang="en-US" u="sng">
                <a:effectLst>
                  <a:outerShdw blurRad="38100" dist="38100" dir="2700000" algn="tl">
                    <a:srgbClr val="000000"/>
                  </a:outerShdw>
                </a:effectLst>
              </a:rPr>
              <a:t>&lt;</a:t>
            </a:r>
            <a:r>
              <a:rPr lang="en-US">
                <a:effectLst>
                  <a:outerShdw blurRad="38100" dist="38100" dir="2700000" algn="tl">
                    <a:srgbClr val="000000"/>
                  </a:outerShdw>
                </a:effectLst>
              </a:rPr>
              <a:t> </a:t>
            </a:r>
            <a:r>
              <a:rPr lang="en-US" i="1">
                <a:effectLst>
                  <a:outerShdw blurRad="38100" dist="38100" dir="2700000" algn="tl">
                    <a:srgbClr val="000000"/>
                  </a:outerShdw>
                </a:effectLst>
                <a:latin typeface="Symbol" pitchFamily="18" charset="2"/>
              </a:rPr>
              <a:t>a</a:t>
            </a:r>
          </a:p>
        </p:txBody>
      </p:sp>
      <p:sp>
        <p:nvSpPr>
          <p:cNvPr id="153604" name="Text Box 4"/>
          <p:cNvSpPr txBox="1">
            <a:spLocks noChangeArrowheads="1"/>
          </p:cNvSpPr>
          <p:nvPr/>
        </p:nvSpPr>
        <p:spPr bwMode="auto">
          <a:xfrm>
            <a:off x="758825" y="1195388"/>
            <a:ext cx="2675732" cy="461665"/>
          </a:xfrm>
          <a:prstGeom prst="rect">
            <a:avLst/>
          </a:prstGeom>
          <a:noFill/>
          <a:ln w="12700">
            <a:noFill/>
            <a:miter lim="800000"/>
            <a:headEnd/>
            <a:tailEnd/>
          </a:ln>
          <a:effectLst/>
        </p:spPr>
        <p:txBody>
          <a:bodyPr wrap="none">
            <a:spAutoFit/>
          </a:bodyPr>
          <a:lstStyle/>
          <a:p>
            <a:pPr marL="457200" indent="-457200">
              <a:buClr>
                <a:srgbClr val="66FFFF"/>
              </a:buClr>
              <a:buSzPct val="150000"/>
              <a:buFont typeface="Wingdings" pitchFamily="2" charset="2"/>
              <a:buChar char="§"/>
            </a:pPr>
            <a:r>
              <a:rPr lang="en-US" dirty="0">
                <a:solidFill>
                  <a:srgbClr val="66FFFF"/>
                </a:solidFill>
                <a:effectLst>
                  <a:outerShdw blurRad="38100" dist="38100" dir="2700000" algn="tl">
                    <a:srgbClr val="000000"/>
                  </a:outerShdw>
                </a:effectLst>
              </a:rPr>
              <a:t>Rejection Rule</a:t>
            </a:r>
          </a:p>
        </p:txBody>
      </p:sp>
      <p:grpSp>
        <p:nvGrpSpPr>
          <p:cNvPr id="153615" name="Group 15"/>
          <p:cNvGrpSpPr>
            <a:grpSpLocks/>
          </p:cNvGrpSpPr>
          <p:nvPr/>
        </p:nvGrpSpPr>
        <p:grpSpPr bwMode="auto">
          <a:xfrm>
            <a:off x="4918075" y="2627313"/>
            <a:ext cx="2579688" cy="538162"/>
            <a:chOff x="3098" y="1655"/>
            <a:chExt cx="1625" cy="339"/>
          </a:xfrm>
        </p:grpSpPr>
        <p:graphicFrame>
          <p:nvGraphicFramePr>
            <p:cNvPr id="153605" name="Object 5">
              <a:hlinkClick r:id="" action="ppaction://ole?verb=0"/>
            </p:cNvPr>
            <p:cNvGraphicFramePr>
              <a:graphicFrameLocks/>
            </p:cNvGraphicFramePr>
            <p:nvPr/>
          </p:nvGraphicFramePr>
          <p:xfrm>
            <a:off x="4140" y="1655"/>
            <a:ext cx="583" cy="339"/>
          </p:xfrm>
          <a:graphic>
            <a:graphicData uri="http://schemas.openxmlformats.org/presentationml/2006/ole">
              <mc:AlternateContent xmlns:mc="http://schemas.openxmlformats.org/markup-compatibility/2006">
                <mc:Choice xmlns:v="urn:schemas-microsoft-com:vml" Requires="v">
                  <p:oleObj spid="_x0000_s153630" name="Equation" r:id="rId4" imgW="520560" imgH="241200" progId="Equation.DSMT4">
                    <p:embed/>
                  </p:oleObj>
                </mc:Choice>
                <mc:Fallback>
                  <p:oleObj name="Equation" r:id="rId4" imgW="520560" imgH="241200" progId="Equation.DSMT4">
                    <p:embed/>
                    <p:pic>
                      <p:nvPicPr>
                        <p:cNvPr id="0" name="Picture 5"/>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40" y="1655"/>
                          <a:ext cx="583" cy="339"/>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53611" name="Text Box 11"/>
            <p:cNvSpPr txBox="1">
              <a:spLocks noChangeArrowheads="1"/>
            </p:cNvSpPr>
            <p:nvPr/>
          </p:nvSpPr>
          <p:spPr bwMode="auto">
            <a:xfrm>
              <a:off x="3098" y="1675"/>
              <a:ext cx="1098" cy="288"/>
            </a:xfrm>
            <a:prstGeom prst="rect">
              <a:avLst/>
            </a:prstGeom>
            <a:noFill/>
            <a:ln w="12700">
              <a:noFill/>
              <a:miter lim="800000"/>
              <a:headEnd/>
              <a:tailEnd/>
            </a:ln>
            <a:effectLst/>
          </p:spPr>
          <p:txBody>
            <a:bodyPr wrap="none">
              <a:spAutoFit/>
            </a:bodyPr>
            <a:lstStyle/>
            <a:p>
              <a:r>
                <a:rPr lang="en-US">
                  <a:effectLst>
                    <a:outerShdw blurRad="38100" dist="38100" dir="2700000" algn="tl">
                      <a:srgbClr val="000000"/>
                    </a:outerShdw>
                  </a:effectLst>
                </a:rPr>
                <a:t>Reject </a:t>
              </a:r>
              <a:r>
                <a:rPr lang="en-US" i="1">
                  <a:effectLst>
                    <a:outerShdw blurRad="38100" dist="38100" dir="2700000" algn="tl">
                      <a:srgbClr val="000000"/>
                    </a:outerShdw>
                  </a:effectLst>
                </a:rPr>
                <a:t>H</a:t>
              </a:r>
              <a:r>
                <a:rPr lang="en-US" baseline="-25000">
                  <a:effectLst>
                    <a:outerShdw blurRad="38100" dist="38100" dir="2700000" algn="tl">
                      <a:srgbClr val="000000"/>
                    </a:outerShdw>
                  </a:effectLst>
                </a:rPr>
                <a:t>0</a:t>
              </a:r>
              <a:r>
                <a:rPr lang="en-US">
                  <a:effectLst>
                    <a:outerShdw blurRad="38100" dist="38100" dir="2700000" algn="tl">
                      <a:srgbClr val="000000"/>
                    </a:outerShdw>
                  </a:effectLst>
                </a:rPr>
                <a:t> if </a:t>
              </a:r>
              <a:endParaRPr lang="en-US" i="1">
                <a:effectLst>
                  <a:outerShdw blurRad="38100" dist="38100" dir="2700000" algn="tl">
                    <a:srgbClr val="000000"/>
                  </a:outerShdw>
                </a:effectLst>
                <a:latin typeface="Symbol" pitchFamily="18" charset="2"/>
              </a:endParaRPr>
            </a:p>
          </p:txBody>
        </p:sp>
      </p:grpSp>
      <p:sp>
        <p:nvSpPr>
          <p:cNvPr id="15" name="Rectangle 2"/>
          <p:cNvSpPr>
            <a:spLocks noChangeArrowheads="1"/>
          </p:cNvSpPr>
          <p:nvPr/>
        </p:nvSpPr>
        <p:spPr bwMode="auto">
          <a:xfrm>
            <a:off x="646112" y="-63499"/>
            <a:ext cx="7772400" cy="1266824"/>
          </a:xfrm>
          <a:prstGeom prst="rect">
            <a:avLst/>
          </a:prstGeom>
          <a:noFill/>
          <a:ln w="12700">
            <a:noFill/>
            <a:miter lim="800000"/>
            <a:headEnd/>
            <a:tailEnd/>
          </a:ln>
          <a:effec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Testing the Equality of Population Proportions </a:t>
            </a:r>
          </a:p>
          <a:p>
            <a:pPr algn="ctr"/>
            <a:r>
              <a:rPr lang="en-US" sz="2800" dirty="0">
                <a:solidFill>
                  <a:srgbClr val="66FFFF"/>
                </a:solidFill>
                <a:effectLst>
                  <a:outerShdw blurRad="38100" dist="38100" dir="2700000" algn="tl">
                    <a:srgbClr val="000000"/>
                  </a:outerShdw>
                </a:effectLst>
              </a:rPr>
              <a:t>for Three or More Populations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53606"/>
                                        </p:tgtEl>
                                        <p:attrNameLst>
                                          <p:attrName>style.visibility</p:attrName>
                                        </p:attrNameLst>
                                      </p:cBhvr>
                                      <p:to>
                                        <p:strVal val="visible"/>
                                      </p:to>
                                    </p:set>
                                    <p:animEffect transition="in" filter="slide(fromLeft)">
                                      <p:cBhvr>
                                        <p:cTn id="7" dur="500"/>
                                        <p:tgtEl>
                                          <p:spTgt spid="153606"/>
                                        </p:tgtEl>
                                      </p:cBhvr>
                                    </p:animEffect>
                                  </p:childTnLst>
                                  <p:subTnLst>
                                    <p:set>
                                      <p:cBhvr override="childStyle">
                                        <p:cTn dur="1" fill="hold" display="0" masterRel="nextClick" afterEffect="1"/>
                                        <p:tgtEl>
                                          <p:spTgt spid="15360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53604"/>
                                        </p:tgtEl>
                                        <p:attrNameLst>
                                          <p:attrName>style.visibility</p:attrName>
                                        </p:attrNameLst>
                                      </p:cBhvr>
                                      <p:to>
                                        <p:strVal val="visible"/>
                                      </p:to>
                                    </p:set>
                                    <p:animEffect transition="in" filter="slide(fromTop)">
                                      <p:cBhvr>
                                        <p:cTn id="12" dur="500"/>
                                        <p:tgtEl>
                                          <p:spTgt spid="153604"/>
                                        </p:tgtEl>
                                      </p:cBhvr>
                                    </p:animEffect>
                                  </p:childTnLst>
                                </p:cTn>
                              </p:par>
                            </p:childTnLst>
                          </p:cTn>
                        </p:par>
                        <p:par>
                          <p:cTn id="13" fill="hold">
                            <p:stCondLst>
                              <p:cond delay="500"/>
                            </p:stCondLst>
                            <p:childTnLst>
                              <p:par>
                                <p:cTn id="14" presetID="12" presetClass="entr" presetSubtype="1" fill="hold" grpId="0" nodeType="afterEffect">
                                  <p:stCondLst>
                                    <p:cond delay="1000"/>
                                  </p:stCondLst>
                                  <p:childTnLst>
                                    <p:set>
                                      <p:cBhvr>
                                        <p:cTn id="15" dur="1" fill="hold">
                                          <p:stCondLst>
                                            <p:cond delay="0"/>
                                          </p:stCondLst>
                                        </p:cTn>
                                        <p:tgtEl>
                                          <p:spTgt spid="153608"/>
                                        </p:tgtEl>
                                        <p:attrNameLst>
                                          <p:attrName>style.visibility</p:attrName>
                                        </p:attrNameLst>
                                      </p:cBhvr>
                                      <p:to>
                                        <p:strVal val="visible"/>
                                      </p:to>
                                    </p:set>
                                    <p:animEffect transition="in" filter="slide(fromTop)">
                                      <p:cBhvr>
                                        <p:cTn id="16" dur="500"/>
                                        <p:tgtEl>
                                          <p:spTgt spid="153608"/>
                                        </p:tgtEl>
                                      </p:cBhvr>
                                    </p:animEffect>
                                  </p:childTnLst>
                                </p:cTn>
                              </p:par>
                            </p:childTnLst>
                          </p:cTn>
                        </p:par>
                        <p:par>
                          <p:cTn id="17" fill="hold">
                            <p:stCondLst>
                              <p:cond delay="2000"/>
                            </p:stCondLst>
                            <p:childTnLst>
                              <p:par>
                                <p:cTn id="18" presetID="9" presetClass="entr" presetSubtype="0" fill="hold" grpId="0" nodeType="afterEffect">
                                  <p:stCondLst>
                                    <p:cond delay="1000"/>
                                  </p:stCondLst>
                                  <p:childTnLst>
                                    <p:set>
                                      <p:cBhvr>
                                        <p:cTn id="19" dur="1" fill="hold">
                                          <p:stCondLst>
                                            <p:cond delay="0"/>
                                          </p:stCondLst>
                                        </p:cTn>
                                        <p:tgtEl>
                                          <p:spTgt spid="153612"/>
                                        </p:tgtEl>
                                        <p:attrNameLst>
                                          <p:attrName>style.visibility</p:attrName>
                                        </p:attrNameLst>
                                      </p:cBhvr>
                                      <p:to>
                                        <p:strVal val="visible"/>
                                      </p:to>
                                    </p:set>
                                    <p:animEffect transition="in" filter="dissolve">
                                      <p:cBhvr>
                                        <p:cTn id="20" dur="500"/>
                                        <p:tgtEl>
                                          <p:spTgt spid="153612"/>
                                        </p:tgtEl>
                                      </p:cBhvr>
                                    </p:animEffect>
                                  </p:childTnLst>
                                </p:cTn>
                              </p:par>
                            </p:childTnLst>
                          </p:cTn>
                        </p:par>
                        <p:par>
                          <p:cTn id="21" fill="hold">
                            <p:stCondLst>
                              <p:cond delay="3500"/>
                            </p:stCondLst>
                            <p:childTnLst>
                              <p:par>
                                <p:cTn id="22" presetID="23" presetClass="entr" presetSubtype="272" fill="hold" grpId="0" nodeType="afterEffect">
                                  <p:stCondLst>
                                    <p:cond delay="1000"/>
                                  </p:stCondLst>
                                  <p:childTnLst>
                                    <p:set>
                                      <p:cBhvr>
                                        <p:cTn id="23" dur="1" fill="hold">
                                          <p:stCondLst>
                                            <p:cond delay="0"/>
                                          </p:stCondLst>
                                        </p:cTn>
                                        <p:tgtEl>
                                          <p:spTgt spid="153610"/>
                                        </p:tgtEl>
                                        <p:attrNameLst>
                                          <p:attrName>style.visibility</p:attrName>
                                        </p:attrNameLst>
                                      </p:cBhvr>
                                      <p:to>
                                        <p:strVal val="visible"/>
                                      </p:to>
                                    </p:set>
                                    <p:anim calcmode="lin" valueType="num">
                                      <p:cBhvr>
                                        <p:cTn id="24" dur="500" fill="hold"/>
                                        <p:tgtEl>
                                          <p:spTgt spid="153610"/>
                                        </p:tgtEl>
                                        <p:attrNameLst>
                                          <p:attrName>ppt_w</p:attrName>
                                        </p:attrNameLst>
                                      </p:cBhvr>
                                      <p:tavLst>
                                        <p:tav tm="0">
                                          <p:val>
                                            <p:strVal val="2/3*#ppt_w"/>
                                          </p:val>
                                        </p:tav>
                                        <p:tav tm="100000">
                                          <p:val>
                                            <p:strVal val="#ppt_w"/>
                                          </p:val>
                                        </p:tav>
                                      </p:tavLst>
                                    </p:anim>
                                    <p:anim calcmode="lin" valueType="num">
                                      <p:cBhvr>
                                        <p:cTn id="25" dur="500" fill="hold"/>
                                        <p:tgtEl>
                                          <p:spTgt spid="153610"/>
                                        </p:tgtEl>
                                        <p:attrNameLst>
                                          <p:attrName>ppt_h</p:attrName>
                                        </p:attrNameLst>
                                      </p:cBhvr>
                                      <p:tavLst>
                                        <p:tav tm="0">
                                          <p:val>
                                            <p:strVal val="2/3*#ppt_h"/>
                                          </p:val>
                                        </p:tav>
                                        <p:tav tm="100000">
                                          <p:val>
                                            <p:strVal val="#ppt_h"/>
                                          </p:val>
                                        </p:tav>
                                      </p:tavLst>
                                    </p:anim>
                                  </p:childTnLst>
                                </p:cTn>
                              </p:par>
                            </p:childTnLst>
                          </p:cTn>
                        </p:par>
                        <p:par>
                          <p:cTn id="26" fill="hold">
                            <p:stCondLst>
                              <p:cond delay="5000"/>
                            </p:stCondLst>
                            <p:childTnLst>
                              <p:par>
                                <p:cTn id="27" presetID="12" presetClass="entr" presetSubtype="1" fill="hold" grpId="0" nodeType="afterEffect">
                                  <p:stCondLst>
                                    <p:cond delay="2000"/>
                                  </p:stCondLst>
                                  <p:childTnLst>
                                    <p:set>
                                      <p:cBhvr>
                                        <p:cTn id="28" dur="1" fill="hold">
                                          <p:stCondLst>
                                            <p:cond delay="0"/>
                                          </p:stCondLst>
                                        </p:cTn>
                                        <p:tgtEl>
                                          <p:spTgt spid="153609"/>
                                        </p:tgtEl>
                                        <p:attrNameLst>
                                          <p:attrName>style.visibility</p:attrName>
                                        </p:attrNameLst>
                                      </p:cBhvr>
                                      <p:to>
                                        <p:strVal val="visible"/>
                                      </p:to>
                                    </p:set>
                                    <p:animEffect transition="in" filter="slide(fromTop)">
                                      <p:cBhvr>
                                        <p:cTn id="29" dur="500"/>
                                        <p:tgtEl>
                                          <p:spTgt spid="153609"/>
                                        </p:tgtEl>
                                      </p:cBhvr>
                                    </p:animEffect>
                                  </p:childTnLst>
                                </p:cTn>
                              </p:par>
                            </p:childTnLst>
                          </p:cTn>
                        </p:par>
                        <p:par>
                          <p:cTn id="30" fill="hold">
                            <p:stCondLst>
                              <p:cond delay="7500"/>
                            </p:stCondLst>
                            <p:childTnLst>
                              <p:par>
                                <p:cTn id="31" presetID="9" presetClass="entr" presetSubtype="0" fill="hold" grpId="0" nodeType="afterEffect">
                                  <p:stCondLst>
                                    <p:cond delay="1000"/>
                                  </p:stCondLst>
                                  <p:childTnLst>
                                    <p:set>
                                      <p:cBhvr>
                                        <p:cTn id="32" dur="1" fill="hold">
                                          <p:stCondLst>
                                            <p:cond delay="0"/>
                                          </p:stCondLst>
                                        </p:cTn>
                                        <p:tgtEl>
                                          <p:spTgt spid="153613"/>
                                        </p:tgtEl>
                                        <p:attrNameLst>
                                          <p:attrName>style.visibility</p:attrName>
                                        </p:attrNameLst>
                                      </p:cBhvr>
                                      <p:to>
                                        <p:strVal val="visible"/>
                                      </p:to>
                                    </p:set>
                                    <p:animEffect transition="in" filter="dissolve">
                                      <p:cBhvr>
                                        <p:cTn id="33" dur="500"/>
                                        <p:tgtEl>
                                          <p:spTgt spid="153613"/>
                                        </p:tgtEl>
                                      </p:cBhvr>
                                    </p:animEffect>
                                  </p:childTnLst>
                                </p:cTn>
                              </p:par>
                            </p:childTnLst>
                          </p:cTn>
                        </p:par>
                        <p:par>
                          <p:cTn id="34" fill="hold">
                            <p:stCondLst>
                              <p:cond delay="9000"/>
                            </p:stCondLst>
                            <p:childTnLst>
                              <p:par>
                                <p:cTn id="35" presetID="23" presetClass="entr" presetSubtype="272" fill="hold" nodeType="afterEffect">
                                  <p:stCondLst>
                                    <p:cond delay="1000"/>
                                  </p:stCondLst>
                                  <p:childTnLst>
                                    <p:set>
                                      <p:cBhvr>
                                        <p:cTn id="36" dur="1" fill="hold">
                                          <p:stCondLst>
                                            <p:cond delay="0"/>
                                          </p:stCondLst>
                                        </p:cTn>
                                        <p:tgtEl>
                                          <p:spTgt spid="153615"/>
                                        </p:tgtEl>
                                        <p:attrNameLst>
                                          <p:attrName>style.visibility</p:attrName>
                                        </p:attrNameLst>
                                      </p:cBhvr>
                                      <p:to>
                                        <p:strVal val="visible"/>
                                      </p:to>
                                    </p:set>
                                    <p:anim calcmode="lin" valueType="num">
                                      <p:cBhvr>
                                        <p:cTn id="37" dur="500" fill="hold"/>
                                        <p:tgtEl>
                                          <p:spTgt spid="153615"/>
                                        </p:tgtEl>
                                        <p:attrNameLst>
                                          <p:attrName>ppt_w</p:attrName>
                                        </p:attrNameLst>
                                      </p:cBhvr>
                                      <p:tavLst>
                                        <p:tav tm="0">
                                          <p:val>
                                            <p:strVal val="2/3*#ppt_w"/>
                                          </p:val>
                                        </p:tav>
                                        <p:tav tm="100000">
                                          <p:val>
                                            <p:strVal val="#ppt_w"/>
                                          </p:val>
                                        </p:tav>
                                      </p:tavLst>
                                    </p:anim>
                                    <p:anim calcmode="lin" valueType="num">
                                      <p:cBhvr>
                                        <p:cTn id="38" dur="500" fill="hold"/>
                                        <p:tgtEl>
                                          <p:spTgt spid="153615"/>
                                        </p:tgtEl>
                                        <p:attrNameLst>
                                          <p:attrName>ppt_h</p:attrName>
                                        </p:attrNameLst>
                                      </p:cBhvr>
                                      <p:tavLst>
                                        <p:tav tm="0">
                                          <p:val>
                                            <p:strVal val="2/3*#ppt_h"/>
                                          </p:val>
                                        </p:tav>
                                        <p:tav tm="100000">
                                          <p:val>
                                            <p:strVal val="#ppt_h"/>
                                          </p:val>
                                        </p:tav>
                                      </p:tavLst>
                                    </p:anim>
                                  </p:childTnLst>
                                </p:cTn>
                              </p:par>
                            </p:childTnLst>
                          </p:cTn>
                        </p:par>
                        <p:par>
                          <p:cTn id="39" fill="hold">
                            <p:stCondLst>
                              <p:cond delay="10500"/>
                            </p:stCondLst>
                            <p:childTnLst>
                              <p:par>
                                <p:cTn id="40" presetID="3" presetClass="entr" presetSubtype="10" fill="hold" grpId="0" nodeType="afterEffect">
                                  <p:stCondLst>
                                    <p:cond delay="1000"/>
                                  </p:stCondLst>
                                  <p:childTnLst>
                                    <p:set>
                                      <p:cBhvr>
                                        <p:cTn id="41" dur="1" fill="hold">
                                          <p:stCondLst>
                                            <p:cond delay="0"/>
                                          </p:stCondLst>
                                        </p:cTn>
                                        <p:tgtEl>
                                          <p:spTgt spid="153607"/>
                                        </p:tgtEl>
                                        <p:attrNameLst>
                                          <p:attrName>style.visibility</p:attrName>
                                        </p:attrNameLst>
                                      </p:cBhvr>
                                      <p:to>
                                        <p:strVal val="visible"/>
                                      </p:to>
                                    </p:set>
                                    <p:animEffect transition="in" filter="blinds(horizontal)">
                                      <p:cBhvr>
                                        <p:cTn id="42" dur="500"/>
                                        <p:tgtEl>
                                          <p:spTgt spid="1536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13" grpId="0" animBg="1"/>
      <p:bldP spid="153612" grpId="0" animBg="1"/>
      <p:bldP spid="153606" grpId="0" animBg="1"/>
      <p:bldP spid="153607" grpId="0" autoUpdateAnimBg="0"/>
      <p:bldP spid="153608" grpId="0" autoUpdateAnimBg="0"/>
      <p:bldP spid="153609" grpId="0" autoUpdateAnimBg="0"/>
      <p:bldP spid="153610" grpId="0" autoUpdateAnimBg="0"/>
      <p:bldP spid="153604"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2"/>
          <p:cNvSpPr>
            <a:spLocks noChangeArrowheads="1"/>
          </p:cNvSpPr>
          <p:nvPr/>
        </p:nvSpPr>
        <p:spPr bwMode="auto">
          <a:xfrm>
            <a:off x="1136650" y="2457450"/>
            <a:ext cx="6667500" cy="35433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1" name="Rectangle 3"/>
          <p:cNvSpPr>
            <a:spLocks noChangeArrowheads="1"/>
          </p:cNvSpPr>
          <p:nvPr/>
        </p:nvSpPr>
        <p:spPr bwMode="auto">
          <a:xfrm>
            <a:off x="1860550" y="1600200"/>
            <a:ext cx="5181600" cy="723900"/>
          </a:xfrm>
          <a:prstGeom prst="rect">
            <a:avLst/>
          </a:prstGeom>
          <a:solidFill>
            <a:schemeClr val="accent4">
              <a:lumMod val="50000"/>
            </a:schemeClr>
          </a:soli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2" name="Rectangle 4"/>
          <p:cNvSpPr>
            <a:spLocks noChangeArrowheads="1"/>
          </p:cNvSpPr>
          <p:nvPr/>
        </p:nvSpPr>
        <p:spPr bwMode="auto">
          <a:xfrm>
            <a:off x="700088" y="1108075"/>
            <a:ext cx="7772400" cy="550863"/>
          </a:xfrm>
          <a:prstGeom prst="rect">
            <a:avLst/>
          </a:prstGeom>
          <a:noFill/>
          <a:ln w="12700">
            <a:noFill/>
            <a:miter lim="800000"/>
            <a:headEnd/>
            <a:tailEnd/>
          </a:ln>
          <a:effectLst/>
        </p:spPr>
        <p:txBody>
          <a:bodyPr lIns="90488" tIns="44450" rIns="90488" bIns="44450"/>
          <a:lstStyle/>
          <a:p>
            <a:pPr marL="342900" indent="-342900">
              <a:spcBef>
                <a:spcPct val="20000"/>
              </a:spcBef>
              <a:buClr>
                <a:srgbClr val="66FFFF"/>
              </a:buClr>
              <a:buSzPct val="75000"/>
              <a:buFont typeface="Monotype Sorts" pitchFamily="2" charset="2"/>
              <a:buChar char="n"/>
            </a:pPr>
            <a:r>
              <a:rPr lang="en-US" dirty="0">
                <a:solidFill>
                  <a:srgbClr val="66FFFF"/>
                </a:solidFill>
                <a:effectLst>
                  <a:outerShdw blurRad="38100" dist="38100" dir="2700000" algn="tl">
                    <a:srgbClr val="000000"/>
                  </a:outerShdw>
                </a:effectLst>
              </a:rPr>
              <a:t>Rejection Rule (using </a:t>
            </a:r>
            <a:r>
              <a:rPr lang="en-US" i="1" dirty="0">
                <a:solidFill>
                  <a:srgbClr val="66FFFF"/>
                </a:solidFill>
                <a:effectLst>
                  <a:outerShdw blurRad="38100" dist="38100" dir="2700000" algn="tl">
                    <a:srgbClr val="000000"/>
                  </a:outerShdw>
                </a:effectLst>
                <a:latin typeface="Symbol" pitchFamily="18" charset="2"/>
              </a:rPr>
              <a:t>a</a:t>
            </a:r>
            <a:r>
              <a:rPr lang="en-US" dirty="0">
                <a:solidFill>
                  <a:srgbClr val="66FFFF"/>
                </a:solidFill>
                <a:effectLst>
                  <a:outerShdw blurRad="38100" dist="38100" dir="2700000" algn="tl">
                    <a:srgbClr val="000000"/>
                  </a:outerShdw>
                </a:effectLst>
              </a:rPr>
              <a:t> = .05)</a:t>
            </a:r>
            <a:endParaRPr lang="en-US" dirty="0">
              <a:effectLst>
                <a:outerShdw blurRad="38100" dist="38100" dir="2700000" algn="tl">
                  <a:srgbClr val="000000"/>
                </a:outerShdw>
              </a:effectLst>
            </a:endParaRPr>
          </a:p>
        </p:txBody>
      </p:sp>
      <p:sp>
        <p:nvSpPr>
          <p:cNvPr id="13" name="Line 5"/>
          <p:cNvSpPr>
            <a:spLocks noChangeShapeType="1"/>
          </p:cNvSpPr>
          <p:nvPr/>
        </p:nvSpPr>
        <p:spPr bwMode="auto">
          <a:xfrm flipV="1">
            <a:off x="1446213" y="2797175"/>
            <a:ext cx="0" cy="260350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4" name="Freeform 6"/>
          <p:cNvSpPr>
            <a:spLocks/>
          </p:cNvSpPr>
          <p:nvPr/>
        </p:nvSpPr>
        <p:spPr bwMode="auto">
          <a:xfrm>
            <a:off x="1454150" y="2767013"/>
            <a:ext cx="4889500" cy="2630487"/>
          </a:xfrm>
          <a:custGeom>
            <a:avLst/>
            <a:gdLst/>
            <a:ahLst/>
            <a:cxnLst>
              <a:cxn ang="0">
                <a:pos x="0" y="1657"/>
              </a:cxn>
              <a:cxn ang="0">
                <a:pos x="2972" y="1629"/>
              </a:cxn>
              <a:cxn ang="0">
                <a:pos x="2812" y="1589"/>
              </a:cxn>
              <a:cxn ang="0">
                <a:pos x="2664" y="1541"/>
              </a:cxn>
              <a:cxn ang="0">
                <a:pos x="2500" y="1481"/>
              </a:cxn>
              <a:cxn ang="0">
                <a:pos x="2336" y="1389"/>
              </a:cxn>
              <a:cxn ang="0">
                <a:pos x="2228" y="1297"/>
              </a:cxn>
              <a:cxn ang="0">
                <a:pos x="2092" y="1165"/>
              </a:cxn>
              <a:cxn ang="0">
                <a:pos x="1984" y="1033"/>
              </a:cxn>
              <a:cxn ang="0">
                <a:pos x="1858" y="861"/>
              </a:cxn>
              <a:cxn ang="0">
                <a:pos x="1813" y="795"/>
              </a:cxn>
              <a:cxn ang="0">
                <a:pos x="1769" y="723"/>
              </a:cxn>
              <a:cxn ang="0">
                <a:pos x="1726" y="651"/>
              </a:cxn>
              <a:cxn ang="0">
                <a:pos x="1684" y="573"/>
              </a:cxn>
              <a:cxn ang="0">
                <a:pos x="1642" y="513"/>
              </a:cxn>
              <a:cxn ang="0">
                <a:pos x="1606" y="450"/>
              </a:cxn>
              <a:cxn ang="0">
                <a:pos x="1570" y="393"/>
              </a:cxn>
              <a:cxn ang="0">
                <a:pos x="1516" y="324"/>
              </a:cxn>
              <a:cxn ang="0">
                <a:pos x="1462" y="249"/>
              </a:cxn>
              <a:cxn ang="0">
                <a:pos x="1411" y="186"/>
              </a:cxn>
              <a:cxn ang="0">
                <a:pos x="1354" y="129"/>
              </a:cxn>
              <a:cxn ang="0">
                <a:pos x="1291" y="66"/>
              </a:cxn>
              <a:cxn ang="0">
                <a:pos x="1213" y="11"/>
              </a:cxn>
              <a:cxn ang="0">
                <a:pos x="1135" y="0"/>
              </a:cxn>
              <a:cxn ang="0">
                <a:pos x="1067" y="5"/>
              </a:cxn>
              <a:cxn ang="0">
                <a:pos x="1006" y="39"/>
              </a:cxn>
              <a:cxn ang="0">
                <a:pos x="931" y="96"/>
              </a:cxn>
              <a:cxn ang="0">
                <a:pos x="868" y="162"/>
              </a:cxn>
              <a:cxn ang="0">
                <a:pos x="815" y="233"/>
              </a:cxn>
              <a:cxn ang="0">
                <a:pos x="767" y="293"/>
              </a:cxn>
              <a:cxn ang="0">
                <a:pos x="731" y="365"/>
              </a:cxn>
              <a:cxn ang="0">
                <a:pos x="688" y="435"/>
              </a:cxn>
              <a:cxn ang="0">
                <a:pos x="652" y="501"/>
              </a:cxn>
              <a:cxn ang="0">
                <a:pos x="616" y="573"/>
              </a:cxn>
              <a:cxn ang="0">
                <a:pos x="586" y="642"/>
              </a:cxn>
              <a:cxn ang="0">
                <a:pos x="556" y="720"/>
              </a:cxn>
              <a:cxn ang="0">
                <a:pos x="531" y="794"/>
              </a:cxn>
              <a:cxn ang="0">
                <a:pos x="502" y="869"/>
              </a:cxn>
              <a:cxn ang="0">
                <a:pos x="475" y="939"/>
              </a:cxn>
              <a:cxn ang="0">
                <a:pos x="450" y="1008"/>
              </a:cxn>
              <a:cxn ang="0">
                <a:pos x="419" y="1073"/>
              </a:cxn>
              <a:cxn ang="0">
                <a:pos x="324" y="1257"/>
              </a:cxn>
            </a:cxnLst>
            <a:rect l="0" t="0" r="r" b="b"/>
            <a:pathLst>
              <a:path w="3080" h="1657">
                <a:moveTo>
                  <a:pt x="160" y="1481"/>
                </a:moveTo>
                <a:lnTo>
                  <a:pt x="0" y="1657"/>
                </a:lnTo>
                <a:lnTo>
                  <a:pt x="3080" y="1657"/>
                </a:lnTo>
                <a:lnTo>
                  <a:pt x="2972" y="1629"/>
                </a:lnTo>
                <a:lnTo>
                  <a:pt x="2892" y="1609"/>
                </a:lnTo>
                <a:lnTo>
                  <a:pt x="2812" y="1589"/>
                </a:lnTo>
                <a:lnTo>
                  <a:pt x="2736" y="1565"/>
                </a:lnTo>
                <a:lnTo>
                  <a:pt x="2664" y="1541"/>
                </a:lnTo>
                <a:lnTo>
                  <a:pt x="2584" y="1517"/>
                </a:lnTo>
                <a:lnTo>
                  <a:pt x="2500" y="1481"/>
                </a:lnTo>
                <a:lnTo>
                  <a:pt x="2408" y="1437"/>
                </a:lnTo>
                <a:lnTo>
                  <a:pt x="2336" y="1389"/>
                </a:lnTo>
                <a:lnTo>
                  <a:pt x="2288" y="1349"/>
                </a:lnTo>
                <a:lnTo>
                  <a:pt x="2228" y="1297"/>
                </a:lnTo>
                <a:lnTo>
                  <a:pt x="2160" y="1237"/>
                </a:lnTo>
                <a:lnTo>
                  <a:pt x="2092" y="1165"/>
                </a:lnTo>
                <a:lnTo>
                  <a:pt x="2036" y="1101"/>
                </a:lnTo>
                <a:lnTo>
                  <a:pt x="1984" y="1033"/>
                </a:lnTo>
                <a:lnTo>
                  <a:pt x="1920" y="961"/>
                </a:lnTo>
                <a:lnTo>
                  <a:pt x="1858" y="861"/>
                </a:lnTo>
                <a:lnTo>
                  <a:pt x="1837" y="825"/>
                </a:lnTo>
                <a:lnTo>
                  <a:pt x="1813" y="795"/>
                </a:lnTo>
                <a:lnTo>
                  <a:pt x="1789" y="759"/>
                </a:lnTo>
                <a:lnTo>
                  <a:pt x="1769" y="723"/>
                </a:lnTo>
                <a:lnTo>
                  <a:pt x="1747" y="681"/>
                </a:lnTo>
                <a:lnTo>
                  <a:pt x="1726" y="651"/>
                </a:lnTo>
                <a:lnTo>
                  <a:pt x="1708" y="606"/>
                </a:lnTo>
                <a:lnTo>
                  <a:pt x="1684" y="573"/>
                </a:lnTo>
                <a:lnTo>
                  <a:pt x="1666" y="549"/>
                </a:lnTo>
                <a:lnTo>
                  <a:pt x="1642" y="513"/>
                </a:lnTo>
                <a:lnTo>
                  <a:pt x="1627" y="483"/>
                </a:lnTo>
                <a:lnTo>
                  <a:pt x="1606" y="450"/>
                </a:lnTo>
                <a:lnTo>
                  <a:pt x="1588" y="423"/>
                </a:lnTo>
                <a:lnTo>
                  <a:pt x="1570" y="393"/>
                </a:lnTo>
                <a:lnTo>
                  <a:pt x="1546" y="360"/>
                </a:lnTo>
                <a:lnTo>
                  <a:pt x="1516" y="324"/>
                </a:lnTo>
                <a:lnTo>
                  <a:pt x="1489" y="285"/>
                </a:lnTo>
                <a:lnTo>
                  <a:pt x="1462" y="249"/>
                </a:lnTo>
                <a:lnTo>
                  <a:pt x="1435" y="219"/>
                </a:lnTo>
                <a:lnTo>
                  <a:pt x="1411" y="186"/>
                </a:lnTo>
                <a:lnTo>
                  <a:pt x="1385" y="155"/>
                </a:lnTo>
                <a:lnTo>
                  <a:pt x="1354" y="129"/>
                </a:lnTo>
                <a:lnTo>
                  <a:pt x="1324" y="99"/>
                </a:lnTo>
                <a:lnTo>
                  <a:pt x="1291" y="66"/>
                </a:lnTo>
                <a:lnTo>
                  <a:pt x="1249" y="36"/>
                </a:lnTo>
                <a:lnTo>
                  <a:pt x="1213" y="11"/>
                </a:lnTo>
                <a:lnTo>
                  <a:pt x="1171" y="0"/>
                </a:lnTo>
                <a:lnTo>
                  <a:pt x="1135" y="0"/>
                </a:lnTo>
                <a:lnTo>
                  <a:pt x="1099" y="0"/>
                </a:lnTo>
                <a:lnTo>
                  <a:pt x="1067" y="5"/>
                </a:lnTo>
                <a:lnTo>
                  <a:pt x="1035" y="21"/>
                </a:lnTo>
                <a:lnTo>
                  <a:pt x="1006" y="39"/>
                </a:lnTo>
                <a:lnTo>
                  <a:pt x="970" y="63"/>
                </a:lnTo>
                <a:lnTo>
                  <a:pt x="931" y="96"/>
                </a:lnTo>
                <a:lnTo>
                  <a:pt x="899" y="125"/>
                </a:lnTo>
                <a:lnTo>
                  <a:pt x="868" y="162"/>
                </a:lnTo>
                <a:lnTo>
                  <a:pt x="839" y="197"/>
                </a:lnTo>
                <a:lnTo>
                  <a:pt x="815" y="233"/>
                </a:lnTo>
                <a:lnTo>
                  <a:pt x="789" y="263"/>
                </a:lnTo>
                <a:lnTo>
                  <a:pt x="767" y="293"/>
                </a:lnTo>
                <a:lnTo>
                  <a:pt x="745" y="330"/>
                </a:lnTo>
                <a:lnTo>
                  <a:pt x="731" y="365"/>
                </a:lnTo>
                <a:lnTo>
                  <a:pt x="707" y="401"/>
                </a:lnTo>
                <a:lnTo>
                  <a:pt x="688" y="435"/>
                </a:lnTo>
                <a:lnTo>
                  <a:pt x="671" y="473"/>
                </a:lnTo>
                <a:lnTo>
                  <a:pt x="652" y="501"/>
                </a:lnTo>
                <a:lnTo>
                  <a:pt x="634" y="537"/>
                </a:lnTo>
                <a:lnTo>
                  <a:pt x="616" y="573"/>
                </a:lnTo>
                <a:lnTo>
                  <a:pt x="601" y="609"/>
                </a:lnTo>
                <a:lnTo>
                  <a:pt x="586" y="642"/>
                </a:lnTo>
                <a:lnTo>
                  <a:pt x="571" y="681"/>
                </a:lnTo>
                <a:lnTo>
                  <a:pt x="556" y="720"/>
                </a:lnTo>
                <a:lnTo>
                  <a:pt x="543" y="756"/>
                </a:lnTo>
                <a:lnTo>
                  <a:pt x="531" y="794"/>
                </a:lnTo>
                <a:lnTo>
                  <a:pt x="517" y="831"/>
                </a:lnTo>
                <a:lnTo>
                  <a:pt x="502" y="869"/>
                </a:lnTo>
                <a:lnTo>
                  <a:pt x="487" y="906"/>
                </a:lnTo>
                <a:lnTo>
                  <a:pt x="475" y="939"/>
                </a:lnTo>
                <a:lnTo>
                  <a:pt x="463" y="974"/>
                </a:lnTo>
                <a:lnTo>
                  <a:pt x="450" y="1008"/>
                </a:lnTo>
                <a:lnTo>
                  <a:pt x="435" y="1038"/>
                </a:lnTo>
                <a:lnTo>
                  <a:pt x="419" y="1073"/>
                </a:lnTo>
                <a:lnTo>
                  <a:pt x="376" y="1157"/>
                </a:lnTo>
                <a:lnTo>
                  <a:pt x="324" y="1257"/>
                </a:lnTo>
                <a:lnTo>
                  <a:pt x="244" y="1385"/>
                </a:lnTo>
              </a:path>
            </a:pathLst>
          </a:custGeom>
          <a:gradFill flip="none" rotWithShape="1">
            <a:gsLst>
              <a:gs pos="0">
                <a:srgbClr val="7DB03A">
                  <a:shade val="30000"/>
                  <a:satMod val="115000"/>
                </a:srgbClr>
              </a:gs>
              <a:gs pos="50000">
                <a:srgbClr val="7DB03A">
                  <a:shade val="67500"/>
                  <a:satMod val="115000"/>
                </a:srgbClr>
              </a:gs>
              <a:gs pos="100000">
                <a:srgbClr val="7DB03A">
                  <a:shade val="100000"/>
                  <a:satMod val="115000"/>
                </a:srgbClr>
              </a:gs>
            </a:gsLst>
            <a:lin ang="16200000" scaled="1"/>
            <a:tileRect/>
          </a:gradFill>
          <a:ln w="12700" cap="rnd" cmpd="sng">
            <a:noFill/>
            <a:prstDash val="solid"/>
            <a:round/>
            <a:headEnd type="none" w="med" len="med"/>
            <a:tailEnd type="none" w="med" len="med"/>
          </a:ln>
          <a:effectLst/>
        </p:spPr>
        <p:txBody>
          <a:bodyPr/>
          <a:lstStyle/>
          <a:p>
            <a:endParaRPr lang="en-US"/>
          </a:p>
        </p:txBody>
      </p:sp>
      <p:sp>
        <p:nvSpPr>
          <p:cNvPr id="15" name="Freeform 7"/>
          <p:cNvSpPr>
            <a:spLocks/>
          </p:cNvSpPr>
          <p:nvPr/>
        </p:nvSpPr>
        <p:spPr bwMode="auto">
          <a:xfrm>
            <a:off x="5065713" y="4902200"/>
            <a:ext cx="1336675" cy="495300"/>
          </a:xfrm>
          <a:custGeom>
            <a:avLst/>
            <a:gdLst/>
            <a:ahLst/>
            <a:cxnLst>
              <a:cxn ang="0">
                <a:pos x="0" y="0"/>
              </a:cxn>
              <a:cxn ang="0">
                <a:pos x="0" y="309"/>
              </a:cxn>
              <a:cxn ang="0">
                <a:pos x="842" y="312"/>
              </a:cxn>
              <a:cxn ang="0">
                <a:pos x="827" y="306"/>
              </a:cxn>
              <a:cxn ang="0">
                <a:pos x="796" y="300"/>
              </a:cxn>
              <a:cxn ang="0">
                <a:pos x="768" y="294"/>
              </a:cxn>
              <a:cxn ang="0">
                <a:pos x="732" y="288"/>
              </a:cxn>
              <a:cxn ang="0">
                <a:pos x="694" y="279"/>
              </a:cxn>
              <a:cxn ang="0">
                <a:pos x="659" y="272"/>
              </a:cxn>
              <a:cxn ang="0">
                <a:pos x="624" y="266"/>
              </a:cxn>
              <a:cxn ang="0">
                <a:pos x="582" y="254"/>
              </a:cxn>
              <a:cxn ang="0">
                <a:pos x="546" y="246"/>
              </a:cxn>
              <a:cxn ang="0">
                <a:pos x="513" y="237"/>
              </a:cxn>
              <a:cxn ang="0">
                <a:pos x="485" y="227"/>
              </a:cxn>
              <a:cxn ang="0">
                <a:pos x="447" y="218"/>
              </a:cxn>
              <a:cxn ang="0">
                <a:pos x="414" y="207"/>
              </a:cxn>
              <a:cxn ang="0">
                <a:pos x="384" y="200"/>
              </a:cxn>
              <a:cxn ang="0">
                <a:pos x="352" y="188"/>
              </a:cxn>
              <a:cxn ang="0">
                <a:pos x="321" y="176"/>
              </a:cxn>
              <a:cxn ang="0">
                <a:pos x="284" y="164"/>
              </a:cxn>
              <a:cxn ang="0">
                <a:pos x="248" y="148"/>
              </a:cxn>
              <a:cxn ang="0">
                <a:pos x="208" y="132"/>
              </a:cxn>
              <a:cxn ang="0">
                <a:pos x="174" y="114"/>
              </a:cxn>
              <a:cxn ang="0">
                <a:pos x="144" y="100"/>
              </a:cxn>
              <a:cxn ang="0">
                <a:pos x="113" y="80"/>
              </a:cxn>
              <a:cxn ang="0">
                <a:pos x="72" y="54"/>
              </a:cxn>
              <a:cxn ang="0">
                <a:pos x="40" y="32"/>
              </a:cxn>
              <a:cxn ang="0">
                <a:pos x="17" y="14"/>
              </a:cxn>
              <a:cxn ang="0">
                <a:pos x="0" y="6"/>
              </a:cxn>
            </a:cxnLst>
            <a:rect l="0" t="0" r="r" b="b"/>
            <a:pathLst>
              <a:path w="842" h="312">
                <a:moveTo>
                  <a:pt x="0" y="0"/>
                </a:moveTo>
                <a:lnTo>
                  <a:pt x="0" y="309"/>
                </a:lnTo>
                <a:lnTo>
                  <a:pt x="842" y="312"/>
                </a:lnTo>
                <a:lnTo>
                  <a:pt x="827" y="306"/>
                </a:lnTo>
                <a:lnTo>
                  <a:pt x="796" y="300"/>
                </a:lnTo>
                <a:lnTo>
                  <a:pt x="768" y="294"/>
                </a:lnTo>
                <a:lnTo>
                  <a:pt x="732" y="288"/>
                </a:lnTo>
                <a:lnTo>
                  <a:pt x="694" y="279"/>
                </a:lnTo>
                <a:lnTo>
                  <a:pt x="659" y="272"/>
                </a:lnTo>
                <a:lnTo>
                  <a:pt x="624" y="266"/>
                </a:lnTo>
                <a:lnTo>
                  <a:pt x="582" y="254"/>
                </a:lnTo>
                <a:lnTo>
                  <a:pt x="546" y="246"/>
                </a:lnTo>
                <a:lnTo>
                  <a:pt x="513" y="237"/>
                </a:lnTo>
                <a:lnTo>
                  <a:pt x="485" y="227"/>
                </a:lnTo>
                <a:lnTo>
                  <a:pt x="447" y="218"/>
                </a:lnTo>
                <a:lnTo>
                  <a:pt x="414" y="207"/>
                </a:lnTo>
                <a:lnTo>
                  <a:pt x="384" y="200"/>
                </a:lnTo>
                <a:lnTo>
                  <a:pt x="352" y="188"/>
                </a:lnTo>
                <a:lnTo>
                  <a:pt x="321" y="176"/>
                </a:lnTo>
                <a:lnTo>
                  <a:pt x="284" y="164"/>
                </a:lnTo>
                <a:lnTo>
                  <a:pt x="248" y="148"/>
                </a:lnTo>
                <a:lnTo>
                  <a:pt x="208" y="132"/>
                </a:lnTo>
                <a:lnTo>
                  <a:pt x="174" y="114"/>
                </a:lnTo>
                <a:lnTo>
                  <a:pt x="144" y="100"/>
                </a:lnTo>
                <a:lnTo>
                  <a:pt x="113" y="80"/>
                </a:lnTo>
                <a:lnTo>
                  <a:pt x="72" y="54"/>
                </a:lnTo>
                <a:lnTo>
                  <a:pt x="40" y="32"/>
                </a:lnTo>
                <a:lnTo>
                  <a:pt x="17" y="14"/>
                </a:lnTo>
                <a:lnTo>
                  <a:pt x="0" y="6"/>
                </a:lnTo>
              </a:path>
            </a:pathLst>
          </a:custGeom>
          <a:gradFill rotWithShape="0">
            <a:gsLst>
              <a:gs pos="0">
                <a:srgbClr val="33CCCC"/>
              </a:gs>
              <a:gs pos="100000">
                <a:srgbClr val="33CCCC">
                  <a:gamma/>
                  <a:shade val="46275"/>
                  <a:invGamma/>
                </a:srgbClr>
              </a:gs>
            </a:gsLst>
            <a:lin ang="0" scaled="1"/>
          </a:gradFill>
          <a:ln w="12700" cap="rnd" cmpd="sng">
            <a:noFill/>
            <a:prstDash val="solid"/>
            <a:round/>
            <a:headEnd type="none" w="med" len="med"/>
            <a:tailEnd type="none" w="med" len="med"/>
          </a:ln>
          <a:effectLst/>
        </p:spPr>
        <p:txBody>
          <a:bodyPr/>
          <a:lstStyle/>
          <a:p>
            <a:endParaRPr lang="en-US"/>
          </a:p>
        </p:txBody>
      </p:sp>
      <p:sp>
        <p:nvSpPr>
          <p:cNvPr id="16" name="Line 8"/>
          <p:cNvSpPr>
            <a:spLocks noChangeShapeType="1"/>
          </p:cNvSpPr>
          <p:nvPr/>
        </p:nvSpPr>
        <p:spPr bwMode="auto">
          <a:xfrm>
            <a:off x="1438275" y="5392738"/>
            <a:ext cx="5640388" cy="1587"/>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7" name="Freeform 9"/>
          <p:cNvSpPr>
            <a:spLocks noChangeArrowheads="1"/>
          </p:cNvSpPr>
          <p:nvPr/>
        </p:nvSpPr>
        <p:spPr bwMode="auto">
          <a:xfrm>
            <a:off x="5051425" y="4310063"/>
            <a:ext cx="1588" cy="1179512"/>
          </a:xfrm>
          <a:custGeom>
            <a:avLst/>
            <a:gdLst/>
            <a:ahLst/>
            <a:cxnLst>
              <a:cxn ang="0">
                <a:pos x="0" y="0"/>
              </a:cxn>
              <a:cxn ang="0">
                <a:pos x="1" y="743"/>
              </a:cxn>
            </a:cxnLst>
            <a:rect l="0" t="0" r="r" b="b"/>
            <a:pathLst>
              <a:path w="1" h="743">
                <a:moveTo>
                  <a:pt x="0" y="0"/>
                </a:moveTo>
                <a:lnTo>
                  <a:pt x="1" y="743"/>
                </a:lnTo>
              </a:path>
            </a:pathLst>
          </a:cu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8" name="Rectangle 10"/>
          <p:cNvSpPr>
            <a:spLocks noChangeArrowheads="1"/>
          </p:cNvSpPr>
          <p:nvPr/>
        </p:nvSpPr>
        <p:spPr bwMode="auto">
          <a:xfrm>
            <a:off x="7185025" y="5113338"/>
            <a:ext cx="449263"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r>
              <a:rPr lang="en-US">
                <a:effectLst/>
                <a:latin typeface="Symbol" pitchFamily="18" charset="2"/>
              </a:rPr>
              <a:t></a:t>
            </a:r>
            <a:r>
              <a:rPr lang="en-US" baseline="30000">
                <a:effectLst/>
              </a:rPr>
              <a:t>2</a:t>
            </a:r>
          </a:p>
        </p:txBody>
      </p:sp>
      <p:sp>
        <p:nvSpPr>
          <p:cNvPr id="19" name="Rectangle 11"/>
          <p:cNvSpPr>
            <a:spLocks noChangeArrowheads="1"/>
          </p:cNvSpPr>
          <p:nvPr/>
        </p:nvSpPr>
        <p:spPr bwMode="auto">
          <a:xfrm>
            <a:off x="4498975" y="5441950"/>
            <a:ext cx="1029129" cy="459100"/>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r>
              <a:rPr lang="en-US" dirty="0">
                <a:effectLst/>
              </a:rPr>
              <a:t>  5.991</a:t>
            </a:r>
          </a:p>
        </p:txBody>
      </p:sp>
      <p:sp>
        <p:nvSpPr>
          <p:cNvPr id="20" name="Rectangle 12"/>
          <p:cNvSpPr>
            <a:spLocks noChangeArrowheads="1"/>
          </p:cNvSpPr>
          <p:nvPr/>
        </p:nvSpPr>
        <p:spPr bwMode="auto">
          <a:xfrm>
            <a:off x="2212975" y="4598988"/>
            <a:ext cx="2473325"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r>
              <a:rPr lang="en-US">
                <a:effectLst/>
              </a:rPr>
              <a:t>Do Not Reject </a:t>
            </a:r>
            <a:r>
              <a:rPr lang="en-US" i="1">
                <a:effectLst/>
              </a:rPr>
              <a:t>H</a:t>
            </a:r>
            <a:r>
              <a:rPr lang="en-US" baseline="-25000">
                <a:effectLst/>
              </a:rPr>
              <a:t>0</a:t>
            </a:r>
          </a:p>
        </p:txBody>
      </p:sp>
      <p:sp>
        <p:nvSpPr>
          <p:cNvPr id="21" name="Rectangle 13"/>
          <p:cNvSpPr>
            <a:spLocks noChangeArrowheads="1"/>
          </p:cNvSpPr>
          <p:nvPr/>
        </p:nvSpPr>
        <p:spPr bwMode="auto">
          <a:xfrm>
            <a:off x="5356225" y="4598988"/>
            <a:ext cx="1397000"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r>
              <a:rPr lang="en-US">
                <a:effectLst/>
              </a:rPr>
              <a:t>Reject </a:t>
            </a:r>
            <a:r>
              <a:rPr lang="en-US" i="1">
                <a:effectLst/>
              </a:rPr>
              <a:t>H</a:t>
            </a:r>
            <a:r>
              <a:rPr lang="en-US" baseline="-25000">
                <a:effectLst/>
              </a:rPr>
              <a:t>0</a:t>
            </a:r>
          </a:p>
        </p:txBody>
      </p:sp>
      <p:grpSp>
        <p:nvGrpSpPr>
          <p:cNvPr id="22" name="Group 14"/>
          <p:cNvGrpSpPr>
            <a:grpSpLocks/>
          </p:cNvGrpSpPr>
          <p:nvPr/>
        </p:nvGrpSpPr>
        <p:grpSpPr bwMode="auto">
          <a:xfrm>
            <a:off x="1414463" y="2593975"/>
            <a:ext cx="5064125" cy="2784475"/>
            <a:chOff x="1075" y="1634"/>
            <a:chExt cx="3190" cy="1754"/>
          </a:xfrm>
        </p:grpSpPr>
        <p:sp>
          <p:nvSpPr>
            <p:cNvPr id="23" name="Arc 15"/>
            <p:cNvSpPr>
              <a:spLocks/>
            </p:cNvSpPr>
            <p:nvPr/>
          </p:nvSpPr>
          <p:spPr bwMode="auto">
            <a:xfrm rot="3423864">
              <a:off x="2803" y="2629"/>
              <a:ext cx="866" cy="285"/>
            </a:xfrm>
            <a:custGeom>
              <a:avLst/>
              <a:gdLst>
                <a:gd name="G0" fmla="+- 21 0 0"/>
                <a:gd name="G1" fmla="+- 0 0 0"/>
                <a:gd name="G2" fmla="+- 21600 0 0"/>
                <a:gd name="T0" fmla="*/ 17867 w 17867"/>
                <a:gd name="T1" fmla="*/ 12169 h 21600"/>
                <a:gd name="T2" fmla="*/ 0 w 17867"/>
                <a:gd name="T3" fmla="*/ 21600 h 21600"/>
                <a:gd name="T4" fmla="*/ 21 w 17867"/>
                <a:gd name="T5" fmla="*/ 0 h 21600"/>
              </a:gdLst>
              <a:ahLst/>
              <a:cxnLst>
                <a:cxn ang="0">
                  <a:pos x="T0" y="T1"/>
                </a:cxn>
                <a:cxn ang="0">
                  <a:pos x="T2" y="T3"/>
                </a:cxn>
                <a:cxn ang="0">
                  <a:pos x="T4" y="T5"/>
                </a:cxn>
              </a:cxnLst>
              <a:rect l="0" t="0" r="r" b="b"/>
              <a:pathLst>
                <a:path w="17867" h="21600" fill="none" extrusionOk="0">
                  <a:moveTo>
                    <a:pt x="17866" y="12168"/>
                  </a:moveTo>
                  <a:cubicBezTo>
                    <a:pt x="13843" y="18069"/>
                    <a:pt x="7162" y="21599"/>
                    <a:pt x="21" y="21600"/>
                  </a:cubicBezTo>
                  <a:cubicBezTo>
                    <a:pt x="14" y="21600"/>
                    <a:pt x="7" y="21599"/>
                    <a:pt x="0" y="21599"/>
                  </a:cubicBezTo>
                </a:path>
                <a:path w="17867" h="21600" stroke="0" extrusionOk="0">
                  <a:moveTo>
                    <a:pt x="17866" y="12168"/>
                  </a:moveTo>
                  <a:cubicBezTo>
                    <a:pt x="13843" y="18069"/>
                    <a:pt x="7162" y="21599"/>
                    <a:pt x="21" y="21600"/>
                  </a:cubicBezTo>
                  <a:cubicBezTo>
                    <a:pt x="14" y="21600"/>
                    <a:pt x="7" y="21599"/>
                    <a:pt x="0" y="21599"/>
                  </a:cubicBezTo>
                  <a:lnTo>
                    <a:pt x="21" y="0"/>
                  </a:lnTo>
                  <a:close/>
                </a:path>
              </a:pathLst>
            </a:custGeom>
            <a:noFill/>
            <a:ln w="12700" cap="rnd">
              <a:solidFill>
                <a:schemeClr val="tx1"/>
              </a:solidFill>
              <a:round/>
              <a:headEnd/>
              <a:tailEnd/>
            </a:ln>
            <a:effectLst/>
          </p:spPr>
          <p:txBody>
            <a:bodyPr wrap="none" anchor="ctr"/>
            <a:lstStyle/>
            <a:p>
              <a:endParaRPr lang="en-US"/>
            </a:p>
          </p:txBody>
        </p:sp>
        <p:sp>
          <p:nvSpPr>
            <p:cNvPr id="24" name="Arc 16"/>
            <p:cNvSpPr>
              <a:spLocks/>
            </p:cNvSpPr>
            <p:nvPr/>
          </p:nvSpPr>
          <p:spPr bwMode="auto">
            <a:xfrm rot="623505">
              <a:off x="3449" y="3150"/>
              <a:ext cx="816" cy="178"/>
            </a:xfrm>
            <a:custGeom>
              <a:avLst/>
              <a:gdLst>
                <a:gd name="G0" fmla="+- 19809 0 0"/>
                <a:gd name="G1" fmla="+- 0 0 0"/>
                <a:gd name="G2" fmla="+- 21600 0 0"/>
                <a:gd name="T0" fmla="*/ 20642 w 20642"/>
                <a:gd name="T1" fmla="*/ 21584 h 21600"/>
                <a:gd name="T2" fmla="*/ 0 w 20642"/>
                <a:gd name="T3" fmla="*/ 8612 h 21600"/>
                <a:gd name="T4" fmla="*/ 19809 w 20642"/>
                <a:gd name="T5" fmla="*/ 0 h 21600"/>
              </a:gdLst>
              <a:ahLst/>
              <a:cxnLst>
                <a:cxn ang="0">
                  <a:pos x="T0" y="T1"/>
                </a:cxn>
                <a:cxn ang="0">
                  <a:pos x="T2" y="T3"/>
                </a:cxn>
                <a:cxn ang="0">
                  <a:pos x="T4" y="T5"/>
                </a:cxn>
              </a:cxnLst>
              <a:rect l="0" t="0" r="r" b="b"/>
              <a:pathLst>
                <a:path w="20642" h="21600" fill="none" extrusionOk="0">
                  <a:moveTo>
                    <a:pt x="20641" y="21583"/>
                  </a:moveTo>
                  <a:cubicBezTo>
                    <a:pt x="20364" y="21594"/>
                    <a:pt x="20086" y="21599"/>
                    <a:pt x="19809" y="21600"/>
                  </a:cubicBezTo>
                  <a:cubicBezTo>
                    <a:pt x="11209" y="21600"/>
                    <a:pt x="3428" y="16498"/>
                    <a:pt x="0" y="8611"/>
                  </a:cubicBezTo>
                </a:path>
                <a:path w="20642" h="21600" stroke="0" extrusionOk="0">
                  <a:moveTo>
                    <a:pt x="20641" y="21583"/>
                  </a:moveTo>
                  <a:cubicBezTo>
                    <a:pt x="20364" y="21594"/>
                    <a:pt x="20086" y="21599"/>
                    <a:pt x="19809" y="21600"/>
                  </a:cubicBezTo>
                  <a:cubicBezTo>
                    <a:pt x="11209" y="21600"/>
                    <a:pt x="3428" y="16498"/>
                    <a:pt x="0" y="8611"/>
                  </a:cubicBezTo>
                  <a:lnTo>
                    <a:pt x="19809" y="0"/>
                  </a:lnTo>
                  <a:close/>
                </a:path>
              </a:pathLst>
            </a:custGeom>
            <a:noFill/>
            <a:ln w="12700" cap="rnd">
              <a:solidFill>
                <a:schemeClr val="tx1"/>
              </a:solidFill>
              <a:round/>
              <a:headEnd/>
              <a:tailEnd/>
            </a:ln>
            <a:effectLst/>
          </p:spPr>
          <p:txBody>
            <a:bodyPr wrap="none" anchor="ctr"/>
            <a:lstStyle/>
            <a:p>
              <a:endParaRPr lang="en-US"/>
            </a:p>
          </p:txBody>
        </p:sp>
        <p:sp>
          <p:nvSpPr>
            <p:cNvPr id="25" name="Arc 17"/>
            <p:cNvSpPr>
              <a:spLocks/>
            </p:cNvSpPr>
            <p:nvPr/>
          </p:nvSpPr>
          <p:spPr bwMode="auto">
            <a:xfrm rot="6485904">
              <a:off x="1450" y="1975"/>
              <a:ext cx="994" cy="373"/>
            </a:xfrm>
            <a:custGeom>
              <a:avLst/>
              <a:gdLst>
                <a:gd name="G0" fmla="+- 21520 0 0"/>
                <a:gd name="G1" fmla="+- 0 0 0"/>
                <a:gd name="G2" fmla="+- 21600 0 0"/>
                <a:gd name="T0" fmla="*/ 21520 w 21520"/>
                <a:gd name="T1" fmla="*/ 21600 h 21600"/>
                <a:gd name="T2" fmla="*/ 0 w 21520"/>
                <a:gd name="T3" fmla="*/ 1856 h 21600"/>
                <a:gd name="T4" fmla="*/ 21520 w 21520"/>
                <a:gd name="T5" fmla="*/ 0 h 21600"/>
              </a:gdLst>
              <a:ahLst/>
              <a:cxnLst>
                <a:cxn ang="0">
                  <a:pos x="T0" y="T1"/>
                </a:cxn>
                <a:cxn ang="0">
                  <a:pos x="T2" y="T3"/>
                </a:cxn>
                <a:cxn ang="0">
                  <a:pos x="T4" y="T5"/>
                </a:cxn>
              </a:cxnLst>
              <a:rect l="0" t="0" r="r" b="b"/>
              <a:pathLst>
                <a:path w="21520" h="21600" fill="none" extrusionOk="0">
                  <a:moveTo>
                    <a:pt x="21520" y="21600"/>
                  </a:moveTo>
                  <a:cubicBezTo>
                    <a:pt x="10310" y="21600"/>
                    <a:pt x="963" y="13024"/>
                    <a:pt x="-1" y="1856"/>
                  </a:cubicBezTo>
                </a:path>
                <a:path w="21520" h="21600" stroke="0" extrusionOk="0">
                  <a:moveTo>
                    <a:pt x="21520" y="21600"/>
                  </a:moveTo>
                  <a:cubicBezTo>
                    <a:pt x="10310" y="21600"/>
                    <a:pt x="963" y="13024"/>
                    <a:pt x="-1" y="1856"/>
                  </a:cubicBezTo>
                  <a:lnTo>
                    <a:pt x="21520" y="0"/>
                  </a:lnTo>
                  <a:close/>
                </a:path>
              </a:pathLst>
            </a:custGeom>
            <a:noFill/>
            <a:ln w="12700" cap="rnd">
              <a:solidFill>
                <a:schemeClr val="tx1"/>
              </a:solidFill>
              <a:round/>
              <a:headEnd/>
              <a:tailEnd/>
            </a:ln>
            <a:effectLst/>
          </p:spPr>
          <p:txBody>
            <a:bodyPr wrap="none" anchor="ctr"/>
            <a:lstStyle/>
            <a:p>
              <a:endParaRPr lang="en-US"/>
            </a:p>
          </p:txBody>
        </p:sp>
        <p:sp>
          <p:nvSpPr>
            <p:cNvPr id="26" name="Arc 18"/>
            <p:cNvSpPr>
              <a:spLocks/>
            </p:cNvSpPr>
            <p:nvPr/>
          </p:nvSpPr>
          <p:spPr bwMode="auto">
            <a:xfrm rot="14520000">
              <a:off x="2072" y="2013"/>
              <a:ext cx="981" cy="224"/>
            </a:xfrm>
            <a:custGeom>
              <a:avLst/>
              <a:gdLst>
                <a:gd name="G0" fmla="+- 0 0 0"/>
                <a:gd name="G1" fmla="+- 0 0 0"/>
                <a:gd name="G2" fmla="+- 21600 0 0"/>
                <a:gd name="T0" fmla="*/ 21595 w 21595"/>
                <a:gd name="T1" fmla="*/ 462 h 21600"/>
                <a:gd name="T2" fmla="*/ 0 w 21595"/>
                <a:gd name="T3" fmla="*/ 21600 h 21600"/>
                <a:gd name="T4" fmla="*/ 0 w 21595"/>
                <a:gd name="T5" fmla="*/ 0 h 21600"/>
              </a:gdLst>
              <a:ahLst/>
              <a:cxnLst>
                <a:cxn ang="0">
                  <a:pos x="T0" y="T1"/>
                </a:cxn>
                <a:cxn ang="0">
                  <a:pos x="T2" y="T3"/>
                </a:cxn>
                <a:cxn ang="0">
                  <a:pos x="T4" y="T5"/>
                </a:cxn>
              </a:cxnLst>
              <a:rect l="0" t="0" r="r" b="b"/>
              <a:pathLst>
                <a:path w="21595" h="21600" fill="none" extrusionOk="0">
                  <a:moveTo>
                    <a:pt x="21595" y="462"/>
                  </a:moveTo>
                  <a:cubicBezTo>
                    <a:pt x="21343" y="12208"/>
                    <a:pt x="11749" y="21599"/>
                    <a:pt x="0" y="21600"/>
                  </a:cubicBezTo>
                </a:path>
                <a:path w="21595" h="21600" stroke="0" extrusionOk="0">
                  <a:moveTo>
                    <a:pt x="21595" y="462"/>
                  </a:moveTo>
                  <a:cubicBezTo>
                    <a:pt x="21343" y="12208"/>
                    <a:pt x="11749" y="21599"/>
                    <a:pt x="0" y="21600"/>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27" name="Freeform 19"/>
            <p:cNvSpPr>
              <a:spLocks/>
            </p:cNvSpPr>
            <p:nvPr/>
          </p:nvSpPr>
          <p:spPr bwMode="auto">
            <a:xfrm rot="-100623">
              <a:off x="1075" y="2576"/>
              <a:ext cx="556" cy="812"/>
            </a:xfrm>
            <a:custGeom>
              <a:avLst/>
              <a:gdLst/>
              <a:ahLst/>
              <a:cxnLst>
                <a:cxn ang="0">
                  <a:pos x="0" y="812"/>
                </a:cxn>
                <a:cxn ang="0">
                  <a:pos x="268" y="544"/>
                </a:cxn>
                <a:cxn ang="0">
                  <a:pos x="448" y="248"/>
                </a:cxn>
                <a:cxn ang="0">
                  <a:pos x="556" y="0"/>
                </a:cxn>
              </a:cxnLst>
              <a:rect l="0" t="0" r="r" b="b"/>
              <a:pathLst>
                <a:path w="556" h="812">
                  <a:moveTo>
                    <a:pt x="0" y="812"/>
                  </a:moveTo>
                  <a:cubicBezTo>
                    <a:pt x="96" y="725"/>
                    <a:pt x="193" y="638"/>
                    <a:pt x="268" y="544"/>
                  </a:cubicBezTo>
                  <a:cubicBezTo>
                    <a:pt x="343" y="450"/>
                    <a:pt x="400" y="339"/>
                    <a:pt x="448" y="248"/>
                  </a:cubicBezTo>
                  <a:cubicBezTo>
                    <a:pt x="496" y="157"/>
                    <a:pt x="538" y="41"/>
                    <a:pt x="556" y="0"/>
                  </a:cubicBezTo>
                </a:path>
              </a:pathLst>
            </a:custGeom>
            <a:noFill/>
            <a:ln w="12700" cap="flat" cmpd="sng">
              <a:solidFill>
                <a:schemeClr val="tx1"/>
              </a:solidFill>
              <a:prstDash val="solid"/>
              <a:round/>
              <a:headEnd type="none" w="med" len="med"/>
              <a:tailEnd type="none" w="med" len="med"/>
            </a:ln>
            <a:effectLst/>
          </p:spPr>
          <p:txBody>
            <a:bodyPr wrap="none" anchor="ctr"/>
            <a:lstStyle/>
            <a:p>
              <a:endParaRPr lang="en-US"/>
            </a:p>
          </p:txBody>
        </p:sp>
      </p:grpSp>
      <p:sp>
        <p:nvSpPr>
          <p:cNvPr id="28" name="Rectangle 89"/>
          <p:cNvSpPr>
            <a:spLocks noChangeArrowheads="1"/>
          </p:cNvSpPr>
          <p:nvPr/>
        </p:nvSpPr>
        <p:spPr bwMode="auto">
          <a:xfrm>
            <a:off x="3765550" y="2590800"/>
            <a:ext cx="3028950" cy="1390650"/>
          </a:xfrm>
          <a:prstGeom prst="rect">
            <a:avLst/>
          </a:prstGeom>
          <a:noFill/>
          <a:ln w="12700">
            <a:noFill/>
            <a:miter lim="800000"/>
            <a:headEnd/>
            <a:tailEnd/>
          </a:ln>
          <a:effectLst/>
        </p:spPr>
        <p:txBody>
          <a:bodyPr wrap="none" anchor="ctr"/>
          <a:lstStyle/>
          <a:p>
            <a:pPr>
              <a:spcBef>
                <a:spcPct val="20000"/>
              </a:spcBef>
              <a:buClr>
                <a:srgbClr val="66FFFF"/>
              </a:buClr>
              <a:buSzPct val="75000"/>
              <a:buFont typeface="Monotype Sorts" pitchFamily="2" charset="2"/>
              <a:buNone/>
            </a:pPr>
            <a:r>
              <a:rPr lang="en-US" dirty="0">
                <a:effectLst>
                  <a:outerShdw blurRad="38100" dist="38100" dir="2700000" algn="tl">
                    <a:srgbClr val="000000"/>
                  </a:outerShdw>
                </a:effectLst>
              </a:rPr>
              <a:t>With </a:t>
            </a:r>
            <a:r>
              <a:rPr lang="en-US" i="1" dirty="0">
                <a:effectLst>
                  <a:outerShdw blurRad="38100" dist="38100" dir="2700000" algn="tl">
                    <a:srgbClr val="000000"/>
                  </a:outerShdw>
                </a:effectLst>
                <a:latin typeface="Symbol" pitchFamily="18" charset="2"/>
              </a:rPr>
              <a:t></a:t>
            </a:r>
            <a:r>
              <a:rPr lang="en-US" dirty="0">
                <a:effectLst>
                  <a:outerShdw blurRad="38100" dist="38100" dir="2700000" algn="tl">
                    <a:srgbClr val="000000"/>
                  </a:outerShdw>
                </a:effectLst>
              </a:rPr>
              <a:t> = .05 and</a:t>
            </a:r>
          </a:p>
          <a:p>
            <a:pPr>
              <a:spcBef>
                <a:spcPct val="20000"/>
              </a:spcBef>
              <a:buClr>
                <a:srgbClr val="66FFFF"/>
              </a:buClr>
              <a:buSzPct val="75000"/>
              <a:buFont typeface="Monotype Sorts" pitchFamily="2" charset="2"/>
              <a:buNone/>
            </a:pPr>
            <a:r>
              <a:rPr lang="en-US" i="1" dirty="0">
                <a:effectLst>
                  <a:outerShdw blurRad="38100" dist="38100" dir="2700000" algn="tl">
                    <a:srgbClr val="000000"/>
                  </a:outerShdw>
                </a:effectLst>
              </a:rPr>
              <a:t>     k</a:t>
            </a:r>
            <a:r>
              <a:rPr lang="en-US" dirty="0">
                <a:effectLst>
                  <a:outerShdw blurRad="38100" dist="38100" dir="2700000" algn="tl">
                    <a:srgbClr val="000000"/>
                  </a:outerShdw>
                </a:effectLst>
              </a:rPr>
              <a:t> - 1 = 3 - 1 = 2</a:t>
            </a:r>
          </a:p>
          <a:p>
            <a:pPr>
              <a:spcBef>
                <a:spcPct val="20000"/>
              </a:spcBef>
              <a:buClr>
                <a:srgbClr val="66FFFF"/>
              </a:buClr>
              <a:buSzPct val="75000"/>
              <a:buFont typeface="Monotype Sorts" pitchFamily="2" charset="2"/>
              <a:buNone/>
            </a:pPr>
            <a:r>
              <a:rPr lang="en-US" dirty="0">
                <a:effectLst>
                  <a:outerShdw blurRad="38100" dist="38100" dir="2700000" algn="tl">
                    <a:srgbClr val="000000"/>
                  </a:outerShdw>
                </a:effectLst>
              </a:rPr>
              <a:t>       degrees of freedom</a:t>
            </a:r>
          </a:p>
        </p:txBody>
      </p:sp>
      <p:sp>
        <p:nvSpPr>
          <p:cNvPr id="29" name="Text Box 90"/>
          <p:cNvSpPr txBox="1">
            <a:spLocks noChangeArrowheads="1"/>
          </p:cNvSpPr>
          <p:nvPr/>
        </p:nvSpPr>
        <p:spPr bwMode="auto">
          <a:xfrm>
            <a:off x="1869248" y="1728788"/>
            <a:ext cx="5062604" cy="461665"/>
          </a:xfrm>
          <a:prstGeom prst="rect">
            <a:avLst/>
          </a:prstGeom>
          <a:noFill/>
          <a:ln w="12700">
            <a:noFill/>
            <a:miter lim="800000"/>
            <a:headEnd/>
            <a:tailEnd/>
          </a:ln>
          <a:effectLst/>
        </p:spPr>
        <p:txBody>
          <a:bodyPr wrap="none">
            <a:spAutoFit/>
          </a:bodyPr>
          <a:lstStyle/>
          <a:p>
            <a:pPr algn="ctr"/>
            <a:r>
              <a:rPr lang="en-US" sz="2200" dirty="0">
                <a:effectLst>
                  <a:outerShdw blurRad="38100" dist="38100" dir="2700000" algn="tl">
                    <a:srgbClr val="000000"/>
                  </a:outerShdw>
                </a:effectLst>
              </a:rPr>
              <a:t> </a:t>
            </a:r>
            <a:r>
              <a:rPr lang="en-US" dirty="0">
                <a:effectLst>
                  <a:outerShdw blurRad="12700" dist="50800" dir="5400000" algn="ctr" rotWithShape="0">
                    <a:srgbClr val="000000"/>
                  </a:outerShdw>
                </a:effectLst>
              </a:rPr>
              <a:t>Reject </a:t>
            </a:r>
            <a:r>
              <a:rPr lang="en-US" i="1" dirty="0">
                <a:effectLst>
                  <a:outerShdw blurRad="12700" dist="50800" dir="5400000" algn="ctr" rotWithShape="0">
                    <a:srgbClr val="000000"/>
                  </a:outerShdw>
                </a:effectLst>
              </a:rPr>
              <a:t>H</a:t>
            </a:r>
            <a:r>
              <a:rPr lang="en-US" baseline="-25000" dirty="0">
                <a:effectLst>
                  <a:outerShdw blurRad="12700" dist="50800" dir="5400000" algn="ctr" rotWithShape="0">
                    <a:srgbClr val="000000"/>
                  </a:outerShdw>
                </a:effectLst>
              </a:rPr>
              <a:t>0</a:t>
            </a:r>
            <a:r>
              <a:rPr lang="en-US" sz="2200" dirty="0">
                <a:effectLst>
                  <a:outerShdw blurRad="12700" dist="50800" dir="5400000" algn="ctr" rotWithShape="0">
                    <a:srgbClr val="000000"/>
                  </a:outerShdw>
                </a:effectLst>
              </a:rPr>
              <a:t> </a:t>
            </a:r>
            <a:r>
              <a:rPr lang="en-US" sz="2200" dirty="0">
                <a:effectLst>
                  <a:outerShdw blurRad="38100" dist="38100" dir="2700000" algn="tl">
                    <a:srgbClr val="000000"/>
                  </a:outerShdw>
                </a:effectLst>
              </a:rPr>
              <a:t>if </a:t>
            </a:r>
            <a:r>
              <a:rPr lang="en-US" sz="2200" i="1" dirty="0">
                <a:effectLst>
                  <a:outerShdw blurRad="38100" dist="38100" dir="2700000" algn="tl">
                    <a:srgbClr val="000000"/>
                  </a:outerShdw>
                </a:effectLst>
              </a:rPr>
              <a:t>p</a:t>
            </a:r>
            <a:r>
              <a:rPr lang="en-US" sz="2200" dirty="0">
                <a:effectLst>
                  <a:outerShdw blurRad="38100" dist="38100" dir="2700000" algn="tl">
                    <a:srgbClr val="000000"/>
                  </a:outerShdw>
                </a:effectLst>
              </a:rPr>
              <a:t>-value </a:t>
            </a:r>
            <a:r>
              <a:rPr lang="en-US" sz="2200" u="sng" dirty="0">
                <a:effectLst>
                  <a:outerShdw blurRad="38100" dist="38100" dir="2700000" algn="tl">
                    <a:srgbClr val="000000"/>
                  </a:outerShdw>
                </a:effectLst>
              </a:rPr>
              <a:t>&lt;</a:t>
            </a:r>
            <a:r>
              <a:rPr lang="en-US" sz="2200" dirty="0">
                <a:effectLst>
                  <a:outerShdw blurRad="38100" dist="38100" dir="2700000" algn="tl">
                    <a:srgbClr val="000000"/>
                  </a:outerShdw>
                </a:effectLst>
              </a:rPr>
              <a:t> .05 or </a:t>
            </a:r>
            <a:r>
              <a:rPr lang="en-US" sz="2200" dirty="0">
                <a:effectLst>
                  <a:outerShdw blurRad="38100" dist="38100" dir="2700000" algn="tl">
                    <a:srgbClr val="000000"/>
                  </a:outerShdw>
                </a:effectLst>
                <a:latin typeface="Symbol" pitchFamily="18" charset="2"/>
              </a:rPr>
              <a:t>c</a:t>
            </a:r>
            <a:r>
              <a:rPr lang="en-US" sz="2200" baseline="30000" dirty="0">
                <a:effectLst>
                  <a:outerShdw blurRad="38100" dist="38100" dir="2700000" algn="tl">
                    <a:srgbClr val="000000"/>
                  </a:outerShdw>
                </a:effectLst>
              </a:rPr>
              <a:t>2</a:t>
            </a:r>
            <a:r>
              <a:rPr lang="en-US" sz="2200" dirty="0">
                <a:effectLst>
                  <a:outerShdw blurRad="38100" dist="38100" dir="2700000" algn="tl">
                    <a:srgbClr val="000000"/>
                  </a:outerShdw>
                </a:effectLst>
              </a:rPr>
              <a:t> &gt; 5.991</a:t>
            </a:r>
          </a:p>
        </p:txBody>
      </p:sp>
      <p:sp>
        <p:nvSpPr>
          <p:cNvPr id="30" name="AutoShape 91"/>
          <p:cNvSpPr>
            <a:spLocks noChangeArrowheads="1"/>
          </p:cNvSpPr>
          <p:nvPr/>
        </p:nvSpPr>
        <p:spPr bwMode="auto">
          <a:xfrm rot="5400000">
            <a:off x="1546225" y="18796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1" name="AutoShape 92"/>
          <p:cNvSpPr>
            <a:spLocks noChangeArrowheads="1"/>
          </p:cNvSpPr>
          <p:nvPr/>
        </p:nvSpPr>
        <p:spPr bwMode="auto">
          <a:xfrm rot="5400000">
            <a:off x="860425" y="42608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2" name="Rectangle 2"/>
          <p:cNvSpPr>
            <a:spLocks noChangeArrowheads="1"/>
          </p:cNvSpPr>
          <p:nvPr/>
        </p:nvSpPr>
        <p:spPr bwMode="auto">
          <a:xfrm>
            <a:off x="646112" y="-63499"/>
            <a:ext cx="7772400" cy="1266824"/>
          </a:xfrm>
          <a:prstGeom prst="rect">
            <a:avLst/>
          </a:prstGeom>
          <a:noFill/>
          <a:ln w="12700">
            <a:noFill/>
            <a:miter lim="800000"/>
            <a:headEnd/>
            <a:tailEnd/>
          </a:ln>
          <a:effec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Testing the Equality of Population Proportions </a:t>
            </a:r>
          </a:p>
          <a:p>
            <a:pPr algn="ctr"/>
            <a:r>
              <a:rPr lang="en-US" sz="2800" dirty="0">
                <a:solidFill>
                  <a:srgbClr val="66FFFF"/>
                </a:solidFill>
                <a:effectLst>
                  <a:outerShdw blurRad="38100" dist="38100" dir="2700000" algn="tl">
                    <a:srgbClr val="000000"/>
                  </a:outerShdw>
                </a:effectLst>
              </a:rPr>
              <a:t>for Three or More Populations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30"/>
                                        </p:tgtEl>
                                        <p:attrNameLst>
                                          <p:attrName>style.visibility</p:attrName>
                                        </p:attrNameLst>
                                      </p:cBhvr>
                                      <p:to>
                                        <p:strVal val="visible"/>
                                      </p:to>
                                    </p:set>
                                    <p:animEffect transition="in" filter="slide(fromLeft)">
                                      <p:cBhvr>
                                        <p:cTn id="7" dur="500"/>
                                        <p:tgtEl>
                                          <p:spTgt spid="30"/>
                                        </p:tgtEl>
                                      </p:cBhvr>
                                    </p:animEffect>
                                  </p:childTnLst>
                                  <p:subTnLst>
                                    <p:set>
                                      <p:cBhvr override="childStyle">
                                        <p:cTn dur="1" fill="hold" display="0" masterRel="nextClick" afterEffect="1"/>
                                        <p:tgtEl>
                                          <p:spTgt spid="30"/>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dissolve">
                                      <p:cBhvr>
                                        <p:cTn id="12" dur="500"/>
                                        <p:tgtEl>
                                          <p:spTgt spid="11"/>
                                        </p:tgtEl>
                                      </p:cBhvr>
                                    </p:animEffect>
                                  </p:childTnLst>
                                </p:cTn>
                              </p:par>
                            </p:childTnLst>
                          </p:cTn>
                        </p:par>
                        <p:par>
                          <p:cTn id="13" fill="hold">
                            <p:stCondLst>
                              <p:cond delay="500"/>
                            </p:stCondLst>
                            <p:childTnLst>
                              <p:par>
                                <p:cTn id="14" presetID="23" presetClass="entr" presetSubtype="272" fill="hold" grpId="0" nodeType="afterEffect">
                                  <p:stCondLst>
                                    <p:cond delay="1000"/>
                                  </p:stCondLst>
                                  <p:childTnLst>
                                    <p:set>
                                      <p:cBhvr>
                                        <p:cTn id="15" dur="1" fill="hold">
                                          <p:stCondLst>
                                            <p:cond delay="0"/>
                                          </p:stCondLst>
                                        </p:cTn>
                                        <p:tgtEl>
                                          <p:spTgt spid="29"/>
                                        </p:tgtEl>
                                        <p:attrNameLst>
                                          <p:attrName>style.visibility</p:attrName>
                                        </p:attrNameLst>
                                      </p:cBhvr>
                                      <p:to>
                                        <p:strVal val="visible"/>
                                      </p:to>
                                    </p:set>
                                    <p:anim calcmode="lin" valueType="num">
                                      <p:cBhvr>
                                        <p:cTn id="16" dur="500" fill="hold"/>
                                        <p:tgtEl>
                                          <p:spTgt spid="29"/>
                                        </p:tgtEl>
                                        <p:attrNameLst>
                                          <p:attrName>ppt_w</p:attrName>
                                        </p:attrNameLst>
                                      </p:cBhvr>
                                      <p:tavLst>
                                        <p:tav tm="0">
                                          <p:val>
                                            <p:strVal val="2/3*#ppt_w"/>
                                          </p:val>
                                        </p:tav>
                                        <p:tav tm="100000">
                                          <p:val>
                                            <p:strVal val="#ppt_w"/>
                                          </p:val>
                                        </p:tav>
                                      </p:tavLst>
                                    </p:anim>
                                    <p:anim calcmode="lin" valueType="num">
                                      <p:cBhvr>
                                        <p:cTn id="17" dur="500" fill="hold"/>
                                        <p:tgtEl>
                                          <p:spTgt spid="29"/>
                                        </p:tgtEl>
                                        <p:attrNameLst>
                                          <p:attrName>ppt_h</p:attrName>
                                        </p:attrNameLst>
                                      </p:cBhvr>
                                      <p:tavLst>
                                        <p:tav tm="0">
                                          <p:val>
                                            <p:strVal val="2/3*#ppt_h"/>
                                          </p:val>
                                        </p:tav>
                                        <p:tav tm="100000">
                                          <p:val>
                                            <p:strVal val="#ppt_h"/>
                                          </p:val>
                                        </p:tav>
                                      </p:tavLst>
                                    </p:anim>
                                  </p:childTnLst>
                                </p:cTn>
                              </p:par>
                            </p:childTnLst>
                          </p:cTn>
                        </p:par>
                        <p:par>
                          <p:cTn id="18" fill="hold">
                            <p:stCondLst>
                              <p:cond delay="2000"/>
                            </p:stCondLst>
                            <p:childTnLst>
                              <p:par>
                                <p:cTn id="19" presetID="12" presetClass="entr" presetSubtype="8" fill="hold" grpId="0" nodeType="afterEffect">
                                  <p:stCondLst>
                                    <p:cond delay="2000"/>
                                  </p:stCondLst>
                                  <p:childTnLst>
                                    <p:set>
                                      <p:cBhvr>
                                        <p:cTn id="20" dur="1" fill="hold">
                                          <p:stCondLst>
                                            <p:cond delay="0"/>
                                          </p:stCondLst>
                                        </p:cTn>
                                        <p:tgtEl>
                                          <p:spTgt spid="31"/>
                                        </p:tgtEl>
                                        <p:attrNameLst>
                                          <p:attrName>style.visibility</p:attrName>
                                        </p:attrNameLst>
                                      </p:cBhvr>
                                      <p:to>
                                        <p:strVal val="visible"/>
                                      </p:to>
                                    </p:set>
                                    <p:animEffect transition="in" filter="slide(fromLeft)">
                                      <p:cBhvr>
                                        <p:cTn id="21" dur="500"/>
                                        <p:tgtEl>
                                          <p:spTgt spid="31"/>
                                        </p:tgtEl>
                                      </p:cBhvr>
                                    </p:animEffect>
                                  </p:childTnLst>
                                  <p:subTnLst>
                                    <p:set>
                                      <p:cBhvr override="childStyle">
                                        <p:cTn dur="1" fill="hold" display="0" masterRel="nextClick" afterEffect="1"/>
                                        <p:tgtEl>
                                          <p:spTgt spid="31"/>
                                        </p:tgtEl>
                                        <p:attrNameLst>
                                          <p:attrName>style.visibility</p:attrName>
                                        </p:attrNameLst>
                                      </p:cBhvr>
                                      <p:to>
                                        <p:strVal val="hidden"/>
                                      </p:to>
                                    </p:set>
                                  </p:sub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dissolve">
                                      <p:cBhvr>
                                        <p:cTn id="26" dur="500"/>
                                        <p:tgtEl>
                                          <p:spTgt spid="10"/>
                                        </p:tgtEl>
                                      </p:cBhvr>
                                    </p:animEffect>
                                  </p:childTnLst>
                                </p:cTn>
                              </p:par>
                            </p:childTnLst>
                          </p:cTn>
                        </p:par>
                        <p:par>
                          <p:cTn id="27" fill="hold">
                            <p:stCondLst>
                              <p:cond delay="500"/>
                            </p:stCondLst>
                            <p:childTnLst>
                              <p:par>
                                <p:cTn id="28" presetID="12" presetClass="entr" presetSubtype="1" fill="hold" grpId="0" nodeType="afterEffect">
                                  <p:stCondLst>
                                    <p:cond delay="1000"/>
                                  </p:stCondLst>
                                  <p:childTnLst>
                                    <p:set>
                                      <p:cBhvr>
                                        <p:cTn id="29" dur="1" fill="hold">
                                          <p:stCondLst>
                                            <p:cond delay="0"/>
                                          </p:stCondLst>
                                        </p:cTn>
                                        <p:tgtEl>
                                          <p:spTgt spid="28"/>
                                        </p:tgtEl>
                                        <p:attrNameLst>
                                          <p:attrName>style.visibility</p:attrName>
                                        </p:attrNameLst>
                                      </p:cBhvr>
                                      <p:to>
                                        <p:strVal val="visible"/>
                                      </p:to>
                                    </p:set>
                                    <p:animEffect transition="in" filter="slide(fromTop)">
                                      <p:cBhvr>
                                        <p:cTn id="30" dur="500"/>
                                        <p:tgtEl>
                                          <p:spTgt spid="28"/>
                                        </p:tgtEl>
                                      </p:cBhvr>
                                    </p:animEffect>
                                  </p:childTnLst>
                                </p:cTn>
                              </p:par>
                            </p:childTnLst>
                          </p:cTn>
                        </p:par>
                        <p:par>
                          <p:cTn id="31" fill="hold">
                            <p:stCondLst>
                              <p:cond delay="2000"/>
                            </p:stCondLst>
                            <p:childTnLst>
                              <p:par>
                                <p:cTn id="32" presetID="12" presetClass="entr" presetSubtype="1" fill="hold" grpId="0" nodeType="afterEffect">
                                  <p:stCondLst>
                                    <p:cond delay="1000"/>
                                  </p:stCondLst>
                                  <p:childTnLst>
                                    <p:set>
                                      <p:cBhvr>
                                        <p:cTn id="33" dur="1" fill="hold">
                                          <p:stCondLst>
                                            <p:cond delay="0"/>
                                          </p:stCondLst>
                                        </p:cTn>
                                        <p:tgtEl>
                                          <p:spTgt spid="13"/>
                                        </p:tgtEl>
                                        <p:attrNameLst>
                                          <p:attrName>style.visibility</p:attrName>
                                        </p:attrNameLst>
                                      </p:cBhvr>
                                      <p:to>
                                        <p:strVal val="visible"/>
                                      </p:to>
                                    </p:set>
                                    <p:animEffect transition="in" filter="slide(fromTop)">
                                      <p:cBhvr>
                                        <p:cTn id="34" dur="500"/>
                                        <p:tgtEl>
                                          <p:spTgt spid="13"/>
                                        </p:tgtEl>
                                      </p:cBhvr>
                                    </p:animEffect>
                                  </p:childTnLst>
                                </p:cTn>
                              </p:par>
                            </p:childTnLst>
                          </p:cTn>
                        </p:par>
                        <p:par>
                          <p:cTn id="35" fill="hold">
                            <p:stCondLst>
                              <p:cond delay="3500"/>
                            </p:stCondLst>
                            <p:childTnLst>
                              <p:par>
                                <p:cTn id="36" presetID="12" presetClass="entr" presetSubtype="8" fill="hold" grpId="0" nodeType="afterEffect">
                                  <p:stCondLst>
                                    <p:cond delay="1000"/>
                                  </p:stCondLst>
                                  <p:childTnLst>
                                    <p:set>
                                      <p:cBhvr>
                                        <p:cTn id="37" dur="1" fill="hold">
                                          <p:stCondLst>
                                            <p:cond delay="0"/>
                                          </p:stCondLst>
                                        </p:cTn>
                                        <p:tgtEl>
                                          <p:spTgt spid="16"/>
                                        </p:tgtEl>
                                        <p:attrNameLst>
                                          <p:attrName>style.visibility</p:attrName>
                                        </p:attrNameLst>
                                      </p:cBhvr>
                                      <p:to>
                                        <p:strVal val="visible"/>
                                      </p:to>
                                    </p:set>
                                    <p:animEffect transition="in" filter="slide(fromLeft)">
                                      <p:cBhvr>
                                        <p:cTn id="38" dur="500"/>
                                        <p:tgtEl>
                                          <p:spTgt spid="16"/>
                                        </p:tgtEl>
                                      </p:cBhvr>
                                    </p:animEffect>
                                  </p:childTnLst>
                                </p:cTn>
                              </p:par>
                            </p:childTnLst>
                          </p:cTn>
                        </p:par>
                        <p:par>
                          <p:cTn id="39" fill="hold">
                            <p:stCondLst>
                              <p:cond delay="5000"/>
                            </p:stCondLst>
                            <p:childTnLst>
                              <p:par>
                                <p:cTn id="40" presetID="12" presetClass="entr" presetSubtype="8" fill="hold" grpId="0" nodeType="afterEffect">
                                  <p:stCondLst>
                                    <p:cond delay="1000"/>
                                  </p:stCondLst>
                                  <p:childTnLst>
                                    <p:set>
                                      <p:cBhvr>
                                        <p:cTn id="41" dur="1" fill="hold">
                                          <p:stCondLst>
                                            <p:cond delay="0"/>
                                          </p:stCondLst>
                                        </p:cTn>
                                        <p:tgtEl>
                                          <p:spTgt spid="18"/>
                                        </p:tgtEl>
                                        <p:attrNameLst>
                                          <p:attrName>style.visibility</p:attrName>
                                        </p:attrNameLst>
                                      </p:cBhvr>
                                      <p:to>
                                        <p:strVal val="visible"/>
                                      </p:to>
                                    </p:set>
                                    <p:animEffect transition="in" filter="slide(fromLeft)">
                                      <p:cBhvr>
                                        <p:cTn id="42" dur="500"/>
                                        <p:tgtEl>
                                          <p:spTgt spid="18"/>
                                        </p:tgtEl>
                                      </p:cBhvr>
                                    </p:animEffect>
                                  </p:childTnLst>
                                </p:cTn>
                              </p:par>
                            </p:childTnLst>
                          </p:cTn>
                        </p:par>
                        <p:par>
                          <p:cTn id="43" fill="hold">
                            <p:stCondLst>
                              <p:cond delay="6500"/>
                            </p:stCondLst>
                            <p:childTnLst>
                              <p:par>
                                <p:cTn id="44" presetID="12" presetClass="entr" presetSubtype="4" fill="hold" nodeType="afterEffect">
                                  <p:stCondLst>
                                    <p:cond delay="1000"/>
                                  </p:stCondLst>
                                  <p:childTnLst>
                                    <p:set>
                                      <p:cBhvr>
                                        <p:cTn id="45" dur="1" fill="hold">
                                          <p:stCondLst>
                                            <p:cond delay="0"/>
                                          </p:stCondLst>
                                        </p:cTn>
                                        <p:tgtEl>
                                          <p:spTgt spid="22"/>
                                        </p:tgtEl>
                                        <p:attrNameLst>
                                          <p:attrName>style.visibility</p:attrName>
                                        </p:attrNameLst>
                                      </p:cBhvr>
                                      <p:to>
                                        <p:strVal val="visible"/>
                                      </p:to>
                                    </p:set>
                                    <p:animEffect transition="in" filter="slide(fromBottom)">
                                      <p:cBhvr>
                                        <p:cTn id="46" dur="500"/>
                                        <p:tgtEl>
                                          <p:spTgt spid="22"/>
                                        </p:tgtEl>
                                      </p:cBhvr>
                                    </p:animEffect>
                                  </p:childTnLst>
                                </p:cTn>
                              </p:par>
                            </p:childTnLst>
                          </p:cTn>
                        </p:par>
                        <p:par>
                          <p:cTn id="47" fill="hold">
                            <p:stCondLst>
                              <p:cond delay="8000"/>
                            </p:stCondLst>
                            <p:childTnLst>
                              <p:par>
                                <p:cTn id="48" presetID="12" presetClass="entr" presetSubtype="4" fill="hold" grpId="0" nodeType="afterEffect">
                                  <p:stCondLst>
                                    <p:cond delay="1000"/>
                                  </p:stCondLst>
                                  <p:childTnLst>
                                    <p:set>
                                      <p:cBhvr>
                                        <p:cTn id="49" dur="1" fill="hold">
                                          <p:stCondLst>
                                            <p:cond delay="0"/>
                                          </p:stCondLst>
                                        </p:cTn>
                                        <p:tgtEl>
                                          <p:spTgt spid="14"/>
                                        </p:tgtEl>
                                        <p:attrNameLst>
                                          <p:attrName>style.visibility</p:attrName>
                                        </p:attrNameLst>
                                      </p:cBhvr>
                                      <p:to>
                                        <p:strVal val="visible"/>
                                      </p:to>
                                    </p:set>
                                    <p:animEffect transition="in" filter="slide(fromBottom)">
                                      <p:cBhvr>
                                        <p:cTn id="50" dur="500"/>
                                        <p:tgtEl>
                                          <p:spTgt spid="14"/>
                                        </p:tgtEl>
                                      </p:cBhvr>
                                    </p:animEffect>
                                  </p:childTnLst>
                                </p:cTn>
                              </p:par>
                            </p:childTnLst>
                          </p:cTn>
                        </p:par>
                        <p:par>
                          <p:cTn id="51" fill="hold">
                            <p:stCondLst>
                              <p:cond delay="9500"/>
                            </p:stCondLst>
                            <p:childTnLst>
                              <p:par>
                                <p:cTn id="52" presetID="12" presetClass="entr" presetSubtype="1" fill="hold" grpId="0" nodeType="afterEffect">
                                  <p:stCondLst>
                                    <p:cond delay="1000"/>
                                  </p:stCondLst>
                                  <p:childTnLst>
                                    <p:set>
                                      <p:cBhvr>
                                        <p:cTn id="53" dur="1" fill="hold">
                                          <p:stCondLst>
                                            <p:cond delay="0"/>
                                          </p:stCondLst>
                                        </p:cTn>
                                        <p:tgtEl>
                                          <p:spTgt spid="17"/>
                                        </p:tgtEl>
                                        <p:attrNameLst>
                                          <p:attrName>style.visibility</p:attrName>
                                        </p:attrNameLst>
                                      </p:cBhvr>
                                      <p:to>
                                        <p:strVal val="visible"/>
                                      </p:to>
                                    </p:set>
                                    <p:animEffect transition="in" filter="slide(fromTop)">
                                      <p:cBhvr>
                                        <p:cTn id="54" dur="500"/>
                                        <p:tgtEl>
                                          <p:spTgt spid="17"/>
                                        </p:tgtEl>
                                      </p:cBhvr>
                                    </p:animEffect>
                                  </p:childTnLst>
                                </p:cTn>
                              </p:par>
                            </p:childTnLst>
                          </p:cTn>
                        </p:par>
                        <p:par>
                          <p:cTn id="55" fill="hold">
                            <p:stCondLst>
                              <p:cond delay="11000"/>
                            </p:stCondLst>
                            <p:childTnLst>
                              <p:par>
                                <p:cTn id="56" presetID="12" presetClass="entr" presetSubtype="1" fill="hold" grpId="0" nodeType="afterEffect">
                                  <p:stCondLst>
                                    <p:cond delay="1000"/>
                                  </p:stCondLst>
                                  <p:childTnLst>
                                    <p:set>
                                      <p:cBhvr>
                                        <p:cTn id="57" dur="1" fill="hold">
                                          <p:stCondLst>
                                            <p:cond delay="0"/>
                                          </p:stCondLst>
                                        </p:cTn>
                                        <p:tgtEl>
                                          <p:spTgt spid="19"/>
                                        </p:tgtEl>
                                        <p:attrNameLst>
                                          <p:attrName>style.visibility</p:attrName>
                                        </p:attrNameLst>
                                      </p:cBhvr>
                                      <p:to>
                                        <p:strVal val="visible"/>
                                      </p:to>
                                    </p:set>
                                    <p:animEffect transition="in" filter="slide(fromTop)">
                                      <p:cBhvr>
                                        <p:cTn id="58" dur="500"/>
                                        <p:tgtEl>
                                          <p:spTgt spid="19"/>
                                        </p:tgtEl>
                                      </p:cBhvr>
                                    </p:animEffect>
                                  </p:childTnLst>
                                </p:cTn>
                              </p:par>
                            </p:childTnLst>
                          </p:cTn>
                        </p:par>
                        <p:par>
                          <p:cTn id="59" fill="hold">
                            <p:stCondLst>
                              <p:cond delay="12500"/>
                            </p:stCondLst>
                            <p:childTnLst>
                              <p:par>
                                <p:cTn id="60" presetID="12" presetClass="entr" presetSubtype="8" fill="hold" grpId="0" nodeType="afterEffect">
                                  <p:stCondLst>
                                    <p:cond delay="1000"/>
                                  </p:stCondLst>
                                  <p:childTnLst>
                                    <p:set>
                                      <p:cBhvr>
                                        <p:cTn id="61" dur="1" fill="hold">
                                          <p:stCondLst>
                                            <p:cond delay="0"/>
                                          </p:stCondLst>
                                        </p:cTn>
                                        <p:tgtEl>
                                          <p:spTgt spid="20"/>
                                        </p:tgtEl>
                                        <p:attrNameLst>
                                          <p:attrName>style.visibility</p:attrName>
                                        </p:attrNameLst>
                                      </p:cBhvr>
                                      <p:to>
                                        <p:strVal val="visible"/>
                                      </p:to>
                                    </p:set>
                                    <p:animEffect transition="in" filter="slide(fromLeft)">
                                      <p:cBhvr>
                                        <p:cTn id="62" dur="500"/>
                                        <p:tgtEl>
                                          <p:spTgt spid="20"/>
                                        </p:tgtEl>
                                      </p:cBhvr>
                                    </p:animEffect>
                                  </p:childTnLst>
                                </p:cTn>
                              </p:par>
                            </p:childTnLst>
                          </p:cTn>
                        </p:par>
                        <p:par>
                          <p:cTn id="63" fill="hold">
                            <p:stCondLst>
                              <p:cond delay="14000"/>
                            </p:stCondLst>
                            <p:childTnLst>
                              <p:par>
                                <p:cTn id="64" presetID="12" presetClass="entr" presetSubtype="4" fill="hold" grpId="0" nodeType="afterEffect">
                                  <p:stCondLst>
                                    <p:cond delay="1000"/>
                                  </p:stCondLst>
                                  <p:childTnLst>
                                    <p:set>
                                      <p:cBhvr>
                                        <p:cTn id="65" dur="1" fill="hold">
                                          <p:stCondLst>
                                            <p:cond delay="0"/>
                                          </p:stCondLst>
                                        </p:cTn>
                                        <p:tgtEl>
                                          <p:spTgt spid="15"/>
                                        </p:tgtEl>
                                        <p:attrNameLst>
                                          <p:attrName>style.visibility</p:attrName>
                                        </p:attrNameLst>
                                      </p:cBhvr>
                                      <p:to>
                                        <p:strVal val="visible"/>
                                      </p:to>
                                    </p:set>
                                    <p:animEffect transition="in" filter="slide(fromBottom)">
                                      <p:cBhvr>
                                        <p:cTn id="66" dur="500"/>
                                        <p:tgtEl>
                                          <p:spTgt spid="15"/>
                                        </p:tgtEl>
                                      </p:cBhvr>
                                    </p:animEffect>
                                  </p:childTnLst>
                                </p:cTn>
                              </p:par>
                            </p:childTnLst>
                          </p:cTn>
                        </p:par>
                        <p:par>
                          <p:cTn id="67" fill="hold">
                            <p:stCondLst>
                              <p:cond delay="15500"/>
                            </p:stCondLst>
                            <p:childTnLst>
                              <p:par>
                                <p:cTn id="68" presetID="12" presetClass="entr" presetSubtype="8" fill="hold" grpId="0" nodeType="afterEffect">
                                  <p:stCondLst>
                                    <p:cond delay="1000"/>
                                  </p:stCondLst>
                                  <p:childTnLst>
                                    <p:set>
                                      <p:cBhvr>
                                        <p:cTn id="69" dur="1" fill="hold">
                                          <p:stCondLst>
                                            <p:cond delay="0"/>
                                          </p:stCondLst>
                                        </p:cTn>
                                        <p:tgtEl>
                                          <p:spTgt spid="21"/>
                                        </p:tgtEl>
                                        <p:attrNameLst>
                                          <p:attrName>style.visibility</p:attrName>
                                        </p:attrNameLst>
                                      </p:cBhvr>
                                      <p:to>
                                        <p:strVal val="visible"/>
                                      </p:to>
                                    </p:set>
                                    <p:animEffect transition="in" filter="slide(fromLeft)">
                                      <p:cBhvr>
                                        <p:cTn id="70"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3" grpId="0" animBg="1"/>
      <p:bldP spid="14" grpId="0" animBg="1"/>
      <p:bldP spid="15" grpId="0" animBg="1"/>
      <p:bldP spid="16" grpId="0" animBg="1"/>
      <p:bldP spid="17" grpId="0" animBg="1"/>
      <p:bldP spid="18" grpId="0" autoUpdateAnimBg="0"/>
      <p:bldP spid="19" grpId="0" autoUpdateAnimBg="0"/>
      <p:bldP spid="20" grpId="0" autoUpdateAnimBg="0"/>
      <p:bldP spid="21" grpId="0" autoUpdateAnimBg="0"/>
      <p:bldP spid="28" grpId="0" autoUpdateAnimBg="0"/>
      <p:bldP spid="29" grpId="0" autoUpdateAnimBg="0"/>
      <p:bldP spid="30" grpId="0" animBg="1"/>
      <p:bldP spid="3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720" name="Rectangle 72"/>
          <p:cNvSpPr>
            <a:spLocks noChangeArrowheads="1"/>
          </p:cNvSpPr>
          <p:nvPr/>
        </p:nvSpPr>
        <p:spPr bwMode="auto">
          <a:xfrm>
            <a:off x="952500" y="1695450"/>
            <a:ext cx="7658100" cy="10287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55721" name="Rectangle 73"/>
          <p:cNvSpPr>
            <a:spLocks noChangeArrowheads="1"/>
          </p:cNvSpPr>
          <p:nvPr/>
        </p:nvSpPr>
        <p:spPr bwMode="auto">
          <a:xfrm>
            <a:off x="700088" y="1117600"/>
            <a:ext cx="7029450" cy="509588"/>
          </a:xfrm>
          <a:prstGeom prst="rect">
            <a:avLst/>
          </a:prstGeom>
          <a:noFill/>
          <a:ln w="12700">
            <a:noFill/>
            <a:miter lim="800000"/>
            <a:headEnd/>
            <a:tailEnd/>
          </a:ln>
          <a:effectLst/>
        </p:spPr>
        <p:txBody>
          <a:bodyPr lIns="90488" tIns="44450" rIns="90488" bIns="44450"/>
          <a:lstStyle/>
          <a:p>
            <a:pPr marL="342900" indent="-342900">
              <a:spcBef>
                <a:spcPct val="20000"/>
              </a:spcBef>
              <a:buClr>
                <a:srgbClr val="66FFFF"/>
              </a:buClr>
              <a:buSzPct val="75000"/>
              <a:buFont typeface="Monotype Sorts" pitchFamily="2" charset="2"/>
              <a:buChar char="n"/>
            </a:pPr>
            <a:r>
              <a:rPr lang="en-US" dirty="0">
                <a:solidFill>
                  <a:srgbClr val="66FFFF"/>
                </a:solidFill>
                <a:effectLst>
                  <a:outerShdw blurRad="38100" dist="38100" dir="2700000" algn="tl">
                    <a:srgbClr val="000000"/>
                  </a:outerShdw>
                </a:effectLst>
              </a:rPr>
              <a:t>Conclusion Using the </a:t>
            </a:r>
            <a:r>
              <a:rPr lang="en-US" i="1" dirty="0">
                <a:solidFill>
                  <a:srgbClr val="66FFFF"/>
                </a:solidFill>
                <a:effectLst>
                  <a:outerShdw blurRad="38100" dist="38100" dir="2700000" algn="tl">
                    <a:srgbClr val="000000"/>
                  </a:outerShdw>
                </a:effectLst>
              </a:rPr>
              <a:t>p</a:t>
            </a:r>
            <a:r>
              <a:rPr lang="en-US" dirty="0">
                <a:solidFill>
                  <a:srgbClr val="66FFFF"/>
                </a:solidFill>
                <a:effectLst>
                  <a:outerShdw blurRad="38100" dist="38100" dir="2700000" algn="tl">
                    <a:srgbClr val="000000"/>
                  </a:outerShdw>
                </a:effectLst>
              </a:rPr>
              <a:t>-Value Approach</a:t>
            </a:r>
            <a:endParaRPr lang="en-US" dirty="0">
              <a:solidFill>
                <a:srgbClr val="FFFFFF"/>
              </a:solidFill>
              <a:effectLst>
                <a:outerShdw blurRad="38100" dist="38100" dir="2700000" algn="tl">
                  <a:srgbClr val="000000"/>
                </a:outerShdw>
              </a:effectLst>
            </a:endParaRPr>
          </a:p>
        </p:txBody>
      </p:sp>
      <p:sp>
        <p:nvSpPr>
          <p:cNvPr id="155722" name="Text Box 74"/>
          <p:cNvSpPr txBox="1">
            <a:spLocks noChangeArrowheads="1"/>
          </p:cNvSpPr>
          <p:nvPr/>
        </p:nvSpPr>
        <p:spPr bwMode="auto">
          <a:xfrm>
            <a:off x="1069975" y="4049713"/>
            <a:ext cx="7447873" cy="461665"/>
          </a:xfrm>
          <a:prstGeom prst="rect">
            <a:avLst/>
          </a:prstGeom>
          <a:noFill/>
          <a:ln w="28575">
            <a:noFill/>
            <a:miter lim="800000"/>
            <a:headEnd/>
            <a:tailEnd/>
          </a:ln>
          <a:effectLst/>
        </p:spPr>
        <p:txBody>
          <a:bodyPr wrap="none">
            <a:spAutoFit/>
          </a:bodyPr>
          <a:lstStyle/>
          <a:p>
            <a:pPr>
              <a:buClr>
                <a:srgbClr val="66FFFF"/>
              </a:buClr>
              <a:buSzPct val="125000"/>
            </a:pPr>
            <a:r>
              <a:rPr lang="en-US" dirty="0">
                <a:solidFill>
                  <a:srgbClr val="FFFFFF"/>
                </a:solidFill>
                <a:effectLst>
                  <a:outerShdw blurRad="38100" dist="38100" dir="2700000" algn="tl">
                    <a:srgbClr val="000000"/>
                  </a:outerShdw>
                </a:effectLst>
              </a:rPr>
              <a:t>  The </a:t>
            </a:r>
            <a:r>
              <a:rPr lang="en-US" i="1" dirty="0">
                <a:solidFill>
                  <a:srgbClr val="FFFFFF"/>
                </a:solidFill>
                <a:effectLst>
                  <a:outerShdw blurRad="38100" dist="38100" dir="2700000" algn="tl">
                    <a:srgbClr val="000000"/>
                  </a:outerShdw>
                </a:effectLst>
              </a:rPr>
              <a:t>p</a:t>
            </a:r>
            <a:r>
              <a:rPr lang="en-US" dirty="0">
                <a:solidFill>
                  <a:srgbClr val="FFFFFF"/>
                </a:solidFill>
                <a:effectLst>
                  <a:outerShdw blurRad="38100" dist="38100" dir="2700000" algn="tl">
                    <a:srgbClr val="000000"/>
                  </a:outerShdw>
                </a:effectLst>
              </a:rPr>
              <a:t>-value </a:t>
            </a:r>
            <a:r>
              <a:rPr lang="en-US" u="sng" dirty="0">
                <a:solidFill>
                  <a:srgbClr val="FFFFFF"/>
                </a:solidFill>
                <a:effectLst>
                  <a:outerShdw blurRad="38100" dist="38100" dir="2700000" algn="tl">
                    <a:srgbClr val="000000"/>
                  </a:outerShdw>
                </a:effectLst>
              </a:rPr>
              <a:t>&lt;</a:t>
            </a:r>
            <a:r>
              <a:rPr lang="en-US" dirty="0">
                <a:solidFill>
                  <a:srgbClr val="FFFFFF"/>
                </a:solidFill>
                <a:effectLst>
                  <a:outerShdw blurRad="38100" dist="38100" dir="2700000" algn="tl">
                    <a:srgbClr val="000000"/>
                  </a:outerShdw>
                </a:effectLst>
              </a:rPr>
              <a:t> </a:t>
            </a:r>
            <a:r>
              <a:rPr lang="en-US" i="1" dirty="0">
                <a:solidFill>
                  <a:srgbClr val="FFFFFF"/>
                </a:solidFill>
                <a:effectLst>
                  <a:outerShdw blurRad="38100" dist="38100" dir="2700000" algn="tl">
                    <a:srgbClr val="000000"/>
                  </a:outerShdw>
                </a:effectLst>
                <a:latin typeface="Symbol" pitchFamily="18" charset="2"/>
              </a:rPr>
              <a:t>a</a:t>
            </a:r>
            <a:r>
              <a:rPr lang="en-US" dirty="0">
                <a:solidFill>
                  <a:srgbClr val="FFFFFF"/>
                </a:solidFill>
                <a:effectLst>
                  <a:outerShdw blurRad="38100" dist="38100" dir="2700000" algn="tl">
                    <a:srgbClr val="000000"/>
                  </a:outerShdw>
                </a:effectLst>
              </a:rPr>
              <a:t> .  We can reject the null hypothesis.</a:t>
            </a:r>
          </a:p>
        </p:txBody>
      </p:sp>
      <p:sp>
        <p:nvSpPr>
          <p:cNvPr id="155724" name="Text Box 76"/>
          <p:cNvSpPr txBox="1">
            <a:spLocks noChangeArrowheads="1"/>
          </p:cNvSpPr>
          <p:nvPr/>
        </p:nvSpPr>
        <p:spPr bwMode="auto">
          <a:xfrm>
            <a:off x="1069975" y="2830513"/>
            <a:ext cx="7553325" cy="1200329"/>
          </a:xfrm>
          <a:prstGeom prst="rect">
            <a:avLst/>
          </a:prstGeom>
          <a:noFill/>
          <a:ln w="28575">
            <a:noFill/>
            <a:miter lim="800000"/>
            <a:headEnd/>
            <a:tailEnd/>
          </a:ln>
          <a:effectLst/>
        </p:spPr>
        <p:txBody>
          <a:bodyPr>
            <a:spAutoFit/>
          </a:bodyPr>
          <a:lstStyle/>
          <a:p>
            <a:pPr>
              <a:buClr>
                <a:srgbClr val="66FFFF"/>
              </a:buClr>
              <a:buSzPct val="125000"/>
            </a:pPr>
            <a:r>
              <a:rPr lang="en-US" dirty="0">
                <a:solidFill>
                  <a:srgbClr val="FFFFFF"/>
                </a:solidFill>
                <a:effectLst>
                  <a:outerShdw blurRad="38100" dist="38100" dir="2700000" algn="tl">
                    <a:srgbClr val="000000"/>
                  </a:outerShdw>
                </a:effectLst>
              </a:rPr>
              <a:t>  Because </a:t>
            </a:r>
            <a:r>
              <a:rPr lang="en-US" i="1" dirty="0">
                <a:effectLst>
                  <a:outerShdw blurRad="38100" dist="38100" dir="2700000" algn="tl">
                    <a:srgbClr val="000000"/>
                  </a:outerShdw>
                </a:effectLst>
                <a:latin typeface="Symbol" pitchFamily="18" charset="2"/>
              </a:rPr>
              <a:t>c</a:t>
            </a:r>
            <a:r>
              <a:rPr lang="en-US" baseline="30000" dirty="0">
                <a:effectLst>
                  <a:outerShdw blurRad="38100" dist="38100" dir="2700000" algn="tl">
                    <a:srgbClr val="000000"/>
                  </a:outerShdw>
                </a:effectLst>
              </a:rPr>
              <a:t>2</a:t>
            </a:r>
            <a:r>
              <a:rPr lang="en-US" dirty="0">
                <a:effectLst>
                  <a:outerShdw blurRad="38100" dist="38100" dir="2700000" algn="tl">
                    <a:srgbClr val="000000"/>
                  </a:outerShdw>
                </a:effectLst>
              </a:rPr>
              <a:t> </a:t>
            </a:r>
            <a:r>
              <a:rPr lang="en-US" dirty="0">
                <a:solidFill>
                  <a:srgbClr val="FFFFFF"/>
                </a:solidFill>
                <a:effectLst>
                  <a:outerShdw blurRad="38100" dist="38100" dir="2700000" algn="tl">
                    <a:srgbClr val="000000"/>
                  </a:outerShdw>
                </a:effectLst>
              </a:rPr>
              <a:t>= 8.670 is between 9.210 and 7.378, the</a:t>
            </a:r>
          </a:p>
          <a:p>
            <a:pPr>
              <a:buClr>
                <a:srgbClr val="66FFFF"/>
              </a:buClr>
              <a:buSzPct val="125000"/>
            </a:pPr>
            <a:r>
              <a:rPr lang="en-US" dirty="0">
                <a:solidFill>
                  <a:srgbClr val="FFFFFF"/>
                </a:solidFill>
                <a:effectLst>
                  <a:outerShdw blurRad="38100" dist="38100" dir="2700000" algn="tl">
                    <a:srgbClr val="000000"/>
                  </a:outerShdw>
                </a:effectLst>
              </a:rPr>
              <a:t>  area in the upper tail of the distribution is between</a:t>
            </a:r>
          </a:p>
          <a:p>
            <a:pPr>
              <a:buClr>
                <a:srgbClr val="66FFFF"/>
              </a:buClr>
              <a:buSzPct val="125000"/>
            </a:pPr>
            <a:r>
              <a:rPr lang="en-US" dirty="0">
                <a:solidFill>
                  <a:srgbClr val="FFFFFF"/>
                </a:solidFill>
                <a:effectLst>
                  <a:outerShdw blurRad="38100" dist="38100" dir="2700000" algn="tl">
                    <a:srgbClr val="000000"/>
                  </a:outerShdw>
                </a:effectLst>
              </a:rPr>
              <a:t>  .01 and .025.</a:t>
            </a:r>
          </a:p>
        </p:txBody>
      </p:sp>
      <p:sp>
        <p:nvSpPr>
          <p:cNvPr id="155725" name="Text Box 77"/>
          <p:cNvSpPr txBox="1">
            <a:spLocks noChangeArrowheads="1"/>
          </p:cNvSpPr>
          <p:nvPr/>
        </p:nvSpPr>
        <p:spPr bwMode="auto">
          <a:xfrm>
            <a:off x="1012825" y="1747838"/>
            <a:ext cx="7369175" cy="457200"/>
          </a:xfrm>
          <a:prstGeom prst="rect">
            <a:avLst/>
          </a:prstGeom>
          <a:noFill/>
          <a:ln w="28575">
            <a:noFill/>
            <a:miter lim="800000"/>
            <a:headEnd/>
            <a:tailEnd/>
          </a:ln>
          <a:effectLst/>
        </p:spPr>
        <p:txBody>
          <a:bodyPr wrap="none">
            <a:spAutoFit/>
          </a:bodyPr>
          <a:lstStyle/>
          <a:p>
            <a:r>
              <a:rPr lang="en-US">
                <a:effectLst>
                  <a:outerShdw blurRad="38100" dist="38100" dir="2700000" algn="tl">
                    <a:srgbClr val="000000"/>
                  </a:outerShdw>
                </a:effectLst>
              </a:rPr>
              <a:t>Area in Upper Tail      .10      .05      .025       .01       .005</a:t>
            </a:r>
          </a:p>
        </p:txBody>
      </p:sp>
      <p:sp>
        <p:nvSpPr>
          <p:cNvPr id="155726" name="Text Box 78"/>
          <p:cNvSpPr txBox="1">
            <a:spLocks noChangeArrowheads="1"/>
          </p:cNvSpPr>
          <p:nvPr/>
        </p:nvSpPr>
        <p:spPr bwMode="auto">
          <a:xfrm>
            <a:off x="1050925" y="2201863"/>
            <a:ext cx="7630615" cy="461665"/>
          </a:xfrm>
          <a:prstGeom prst="rect">
            <a:avLst/>
          </a:prstGeom>
          <a:noFill/>
          <a:ln w="28575">
            <a:noFill/>
            <a:miter lim="800000"/>
            <a:headEnd/>
            <a:tailEnd/>
          </a:ln>
          <a:effectLst/>
        </p:spPr>
        <p:txBody>
          <a:bodyPr wrap="none">
            <a:spAutoFit/>
          </a:bodyPr>
          <a:lstStyle/>
          <a:p>
            <a:r>
              <a:rPr lang="en-US" i="1" dirty="0">
                <a:effectLst>
                  <a:outerShdw blurRad="38100" dist="38100" dir="2700000" algn="tl">
                    <a:srgbClr val="000000"/>
                  </a:outerShdw>
                </a:effectLst>
                <a:latin typeface="Symbol" pitchFamily="18" charset="2"/>
              </a:rPr>
              <a:t>c</a:t>
            </a:r>
            <a:r>
              <a:rPr lang="en-US" baseline="30000" dirty="0">
                <a:effectLst>
                  <a:outerShdw blurRad="38100" dist="38100" dir="2700000" algn="tl">
                    <a:srgbClr val="000000"/>
                  </a:outerShdw>
                </a:effectLst>
              </a:rPr>
              <a:t>2</a:t>
            </a:r>
            <a:r>
              <a:rPr lang="en-US" dirty="0">
                <a:effectLst>
                  <a:outerShdw blurRad="38100" dist="38100" dir="2700000" algn="tl">
                    <a:srgbClr val="000000"/>
                  </a:outerShdw>
                </a:effectLst>
              </a:rPr>
              <a:t> Value (</a:t>
            </a:r>
            <a:r>
              <a:rPr lang="en-US" dirty="0" err="1">
                <a:effectLst>
                  <a:outerShdw blurRad="38100" dist="38100" dir="2700000" algn="tl">
                    <a:srgbClr val="000000"/>
                  </a:outerShdw>
                </a:effectLst>
              </a:rPr>
              <a:t>df</a:t>
            </a:r>
            <a:r>
              <a:rPr lang="en-US" dirty="0">
                <a:effectLst>
                  <a:outerShdw blurRad="38100" dist="38100" dir="2700000" algn="tl">
                    <a:srgbClr val="000000"/>
                  </a:outerShdw>
                </a:effectLst>
              </a:rPr>
              <a:t> = 2)       4.605   5.991   7.378    9.210   10.597</a:t>
            </a:r>
          </a:p>
        </p:txBody>
      </p:sp>
      <p:sp>
        <p:nvSpPr>
          <p:cNvPr id="155729" name="AutoShape 81"/>
          <p:cNvSpPr>
            <a:spLocks noChangeArrowheads="1"/>
          </p:cNvSpPr>
          <p:nvPr/>
        </p:nvSpPr>
        <p:spPr bwMode="auto">
          <a:xfrm rot="5400000">
            <a:off x="638175" y="29464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5731" name="AutoShape 83"/>
          <p:cNvSpPr>
            <a:spLocks noChangeArrowheads="1"/>
          </p:cNvSpPr>
          <p:nvPr/>
        </p:nvSpPr>
        <p:spPr bwMode="auto">
          <a:xfrm rot="5400000">
            <a:off x="638175" y="4203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5732" name="AutoShape 84"/>
          <p:cNvSpPr>
            <a:spLocks noChangeArrowheads="1"/>
          </p:cNvSpPr>
          <p:nvPr/>
        </p:nvSpPr>
        <p:spPr bwMode="auto">
          <a:xfrm rot="5400000">
            <a:off x="638175" y="21653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5733" name="AutoShape 85"/>
          <p:cNvSpPr>
            <a:spLocks noChangeArrowheads="1"/>
          </p:cNvSpPr>
          <p:nvPr/>
        </p:nvSpPr>
        <p:spPr bwMode="auto">
          <a:xfrm>
            <a:off x="5556250" y="2190750"/>
            <a:ext cx="1962150" cy="457200"/>
          </a:xfrm>
          <a:prstGeom prst="roundRect">
            <a:avLst>
              <a:gd name="adj" fmla="val 16667"/>
            </a:avLst>
          </a:prstGeom>
          <a:noFill/>
          <a:ln w="28575">
            <a:solidFill>
              <a:srgbClr val="66FFFF"/>
            </a:solidFill>
            <a:round/>
            <a:headEnd/>
            <a:tailEnd/>
          </a:ln>
          <a:effectLst/>
        </p:spPr>
        <p:txBody>
          <a:bodyPr wrap="none" anchor="ctr"/>
          <a:lstStyle/>
          <a:p>
            <a:endParaRPr lang="en-US"/>
          </a:p>
        </p:txBody>
      </p:sp>
      <p:sp>
        <p:nvSpPr>
          <p:cNvPr id="155734" name="AutoShape 86"/>
          <p:cNvSpPr>
            <a:spLocks noChangeArrowheads="1"/>
          </p:cNvSpPr>
          <p:nvPr/>
        </p:nvSpPr>
        <p:spPr bwMode="auto">
          <a:xfrm>
            <a:off x="5556250" y="1752600"/>
            <a:ext cx="1962150" cy="438150"/>
          </a:xfrm>
          <a:prstGeom prst="roundRect">
            <a:avLst>
              <a:gd name="adj" fmla="val 16667"/>
            </a:avLst>
          </a:prstGeom>
          <a:noFill/>
          <a:ln w="28575">
            <a:solidFill>
              <a:srgbClr val="66FFFF"/>
            </a:solidFill>
            <a:round/>
            <a:headEnd/>
            <a:tailEnd/>
          </a:ln>
          <a:effectLst/>
        </p:spPr>
        <p:txBody>
          <a:bodyPr wrap="none" anchor="ctr"/>
          <a:lstStyle/>
          <a:p>
            <a:endParaRPr lang="en-US"/>
          </a:p>
        </p:txBody>
      </p:sp>
      <p:sp>
        <p:nvSpPr>
          <p:cNvPr id="14" name="Rounded Rectangle 13"/>
          <p:cNvSpPr/>
          <p:nvPr/>
        </p:nvSpPr>
        <p:spPr bwMode="auto">
          <a:xfrm>
            <a:off x="2755900" y="4775200"/>
            <a:ext cx="3606800" cy="508000"/>
          </a:xfrm>
          <a:prstGeom prst="roundRect">
            <a:avLst/>
          </a:prstGeom>
          <a:gradFill flip="none" rotWithShape="1">
            <a:gsLst>
              <a:gs pos="0">
                <a:schemeClr val="tx1">
                  <a:lumMod val="50000"/>
                  <a:shade val="30000"/>
                  <a:satMod val="115000"/>
                </a:schemeClr>
              </a:gs>
              <a:gs pos="50000">
                <a:schemeClr val="tx1">
                  <a:lumMod val="50000"/>
                  <a:shade val="67500"/>
                  <a:satMod val="115000"/>
                </a:schemeClr>
              </a:gs>
              <a:gs pos="100000">
                <a:schemeClr val="tx1">
                  <a:lumMod val="50000"/>
                  <a:shade val="100000"/>
                  <a:satMod val="115000"/>
                </a:schemeClr>
              </a:gs>
            </a:gsLst>
            <a:lin ang="13500000" scaled="1"/>
            <a:tileRect/>
          </a:gradFill>
          <a:ln w="12700"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t" anchorCtr="0" compatLnSpc="1">
            <a:prstTxWarp prst="textNoShape">
              <a:avLst/>
            </a:prstTxWarp>
          </a:bodyPr>
          <a:lstStyle/>
          <a:p>
            <a:pPr marL="457200" marR="0" indent="-4572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outerShdw dist="38100" dir="2700000" algn="tl">
                    <a:srgbClr val="000000"/>
                  </a:outerShdw>
                </a:effectLst>
                <a:latin typeface="Book Antiqua" pitchFamily="18" charset="0"/>
              </a:rPr>
              <a:t>Actual </a:t>
            </a:r>
            <a:r>
              <a:rPr kumimoji="0" lang="en-US" sz="2400" b="0" i="1" u="none" strike="noStrike" cap="none" normalizeH="0" baseline="0" dirty="0">
                <a:ln>
                  <a:noFill/>
                </a:ln>
                <a:solidFill>
                  <a:schemeClr val="tx1"/>
                </a:solidFill>
                <a:effectLst>
                  <a:outerShdw dist="38100" dir="2700000" algn="tl">
                    <a:srgbClr val="000000"/>
                  </a:outerShdw>
                </a:effectLst>
                <a:latin typeface="Book Antiqua" pitchFamily="18" charset="0"/>
              </a:rPr>
              <a:t>p</a:t>
            </a:r>
            <a:r>
              <a:rPr kumimoji="0" lang="en-US" sz="2400" b="0" i="0" u="none" strike="noStrike" cap="none" normalizeH="0" baseline="0" dirty="0">
                <a:ln>
                  <a:noFill/>
                </a:ln>
                <a:solidFill>
                  <a:schemeClr val="tx1"/>
                </a:solidFill>
                <a:effectLst>
                  <a:outerShdw dist="38100" dir="2700000" algn="tl">
                    <a:srgbClr val="000000"/>
                  </a:outerShdw>
                </a:effectLst>
                <a:latin typeface="Book Antiqua" pitchFamily="18" charset="0"/>
              </a:rPr>
              <a:t>-value is .0131</a:t>
            </a:r>
          </a:p>
        </p:txBody>
      </p:sp>
      <p:sp>
        <p:nvSpPr>
          <p:cNvPr id="15" name="Rectangle 2"/>
          <p:cNvSpPr>
            <a:spLocks noChangeArrowheads="1"/>
          </p:cNvSpPr>
          <p:nvPr/>
        </p:nvSpPr>
        <p:spPr bwMode="auto">
          <a:xfrm>
            <a:off x="646112" y="-63499"/>
            <a:ext cx="7772400" cy="1266824"/>
          </a:xfrm>
          <a:prstGeom prst="rect">
            <a:avLst/>
          </a:prstGeom>
          <a:noFill/>
          <a:ln w="12700">
            <a:noFill/>
            <a:miter lim="800000"/>
            <a:headEnd/>
            <a:tailEnd/>
          </a:ln>
          <a:effec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Testing the Equality of Population Proportions </a:t>
            </a:r>
          </a:p>
          <a:p>
            <a:pPr algn="ctr"/>
            <a:r>
              <a:rPr lang="en-US" sz="2800" dirty="0">
                <a:solidFill>
                  <a:srgbClr val="66FFFF"/>
                </a:solidFill>
                <a:effectLst>
                  <a:outerShdw blurRad="38100" dist="38100" dir="2700000" algn="tl">
                    <a:srgbClr val="000000"/>
                  </a:outerShdw>
                </a:effectLst>
              </a:rPr>
              <a:t>for Three or More Populations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55732"/>
                                        </p:tgtEl>
                                        <p:attrNameLst>
                                          <p:attrName>style.visibility</p:attrName>
                                        </p:attrNameLst>
                                      </p:cBhvr>
                                      <p:to>
                                        <p:strVal val="visible"/>
                                      </p:to>
                                    </p:set>
                                    <p:animEffect transition="in" filter="slide(fromLeft)">
                                      <p:cBhvr>
                                        <p:cTn id="7" dur="500"/>
                                        <p:tgtEl>
                                          <p:spTgt spid="155732"/>
                                        </p:tgtEl>
                                      </p:cBhvr>
                                    </p:animEffect>
                                  </p:childTnLst>
                                  <p:subTnLst>
                                    <p:set>
                                      <p:cBhvr override="childStyle">
                                        <p:cTn dur="1" fill="hold" display="0" masterRel="nextClick" afterEffect="1"/>
                                        <p:tgtEl>
                                          <p:spTgt spid="15573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5720"/>
                                        </p:tgtEl>
                                        <p:attrNameLst>
                                          <p:attrName>style.visibility</p:attrName>
                                        </p:attrNameLst>
                                      </p:cBhvr>
                                      <p:to>
                                        <p:strVal val="visible"/>
                                      </p:to>
                                    </p:set>
                                    <p:animEffect transition="in" filter="dissolve">
                                      <p:cBhvr>
                                        <p:cTn id="12" dur="500"/>
                                        <p:tgtEl>
                                          <p:spTgt spid="155720"/>
                                        </p:tgtEl>
                                      </p:cBhvr>
                                    </p:animEffect>
                                  </p:childTnLst>
                                </p:cTn>
                              </p:par>
                            </p:childTnLst>
                          </p:cTn>
                        </p:par>
                        <p:par>
                          <p:cTn id="13" fill="hold">
                            <p:stCondLst>
                              <p:cond delay="500"/>
                            </p:stCondLst>
                            <p:childTnLst>
                              <p:par>
                                <p:cTn id="14" presetID="12" presetClass="entr" presetSubtype="8" fill="hold" grpId="0" nodeType="afterEffect">
                                  <p:stCondLst>
                                    <p:cond delay="1000"/>
                                  </p:stCondLst>
                                  <p:childTnLst>
                                    <p:set>
                                      <p:cBhvr>
                                        <p:cTn id="15" dur="1" fill="hold">
                                          <p:stCondLst>
                                            <p:cond delay="0"/>
                                          </p:stCondLst>
                                        </p:cTn>
                                        <p:tgtEl>
                                          <p:spTgt spid="155725"/>
                                        </p:tgtEl>
                                        <p:attrNameLst>
                                          <p:attrName>style.visibility</p:attrName>
                                        </p:attrNameLst>
                                      </p:cBhvr>
                                      <p:to>
                                        <p:strVal val="visible"/>
                                      </p:to>
                                    </p:set>
                                    <p:animEffect transition="in" filter="slide(fromLeft)">
                                      <p:cBhvr>
                                        <p:cTn id="16" dur="500"/>
                                        <p:tgtEl>
                                          <p:spTgt spid="155725"/>
                                        </p:tgtEl>
                                      </p:cBhvr>
                                    </p:animEffect>
                                  </p:childTnLst>
                                </p:cTn>
                              </p:par>
                            </p:childTnLst>
                          </p:cTn>
                        </p:par>
                        <p:par>
                          <p:cTn id="17" fill="hold">
                            <p:stCondLst>
                              <p:cond delay="2000"/>
                            </p:stCondLst>
                            <p:childTnLst>
                              <p:par>
                                <p:cTn id="18" presetID="12" presetClass="entr" presetSubtype="8" fill="hold" grpId="0" nodeType="afterEffect">
                                  <p:stCondLst>
                                    <p:cond delay="1000"/>
                                  </p:stCondLst>
                                  <p:childTnLst>
                                    <p:set>
                                      <p:cBhvr>
                                        <p:cTn id="19" dur="1" fill="hold">
                                          <p:stCondLst>
                                            <p:cond delay="0"/>
                                          </p:stCondLst>
                                        </p:cTn>
                                        <p:tgtEl>
                                          <p:spTgt spid="155726"/>
                                        </p:tgtEl>
                                        <p:attrNameLst>
                                          <p:attrName>style.visibility</p:attrName>
                                        </p:attrNameLst>
                                      </p:cBhvr>
                                      <p:to>
                                        <p:strVal val="visible"/>
                                      </p:to>
                                    </p:set>
                                    <p:animEffect transition="in" filter="slide(fromLeft)">
                                      <p:cBhvr>
                                        <p:cTn id="20" dur="500"/>
                                        <p:tgtEl>
                                          <p:spTgt spid="155726"/>
                                        </p:tgtEl>
                                      </p:cBhvr>
                                    </p:animEffect>
                                  </p:childTnLst>
                                </p:cTn>
                              </p:par>
                            </p:childTnLst>
                          </p:cTn>
                        </p:par>
                        <p:par>
                          <p:cTn id="21" fill="hold">
                            <p:stCondLst>
                              <p:cond delay="3500"/>
                            </p:stCondLst>
                            <p:childTnLst>
                              <p:par>
                                <p:cTn id="22" presetID="12" presetClass="entr" presetSubtype="8" fill="hold" grpId="0" nodeType="afterEffect">
                                  <p:stCondLst>
                                    <p:cond delay="2000"/>
                                  </p:stCondLst>
                                  <p:childTnLst>
                                    <p:set>
                                      <p:cBhvr>
                                        <p:cTn id="23" dur="1" fill="hold">
                                          <p:stCondLst>
                                            <p:cond delay="0"/>
                                          </p:stCondLst>
                                        </p:cTn>
                                        <p:tgtEl>
                                          <p:spTgt spid="155729"/>
                                        </p:tgtEl>
                                        <p:attrNameLst>
                                          <p:attrName>style.visibility</p:attrName>
                                        </p:attrNameLst>
                                      </p:cBhvr>
                                      <p:to>
                                        <p:strVal val="visible"/>
                                      </p:to>
                                    </p:set>
                                    <p:animEffect transition="in" filter="slide(fromLeft)">
                                      <p:cBhvr>
                                        <p:cTn id="24" dur="500"/>
                                        <p:tgtEl>
                                          <p:spTgt spid="155729"/>
                                        </p:tgtEl>
                                      </p:cBhvr>
                                    </p:animEffect>
                                  </p:childTnLst>
                                  <p:subTnLst>
                                    <p:set>
                                      <p:cBhvr override="childStyle">
                                        <p:cTn dur="1" fill="hold" display="0" masterRel="nextClick" afterEffect="1"/>
                                        <p:tgtEl>
                                          <p:spTgt spid="155729"/>
                                        </p:tgtEl>
                                        <p:attrNameLst>
                                          <p:attrName>style.visibility</p:attrName>
                                        </p:attrNameLst>
                                      </p:cBhvr>
                                      <p:to>
                                        <p:strVal val="hidden"/>
                                      </p:to>
                                    </p:set>
                                  </p:sub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155724"/>
                                        </p:tgtEl>
                                        <p:attrNameLst>
                                          <p:attrName>style.visibility</p:attrName>
                                        </p:attrNameLst>
                                      </p:cBhvr>
                                      <p:to>
                                        <p:strVal val="visible"/>
                                      </p:to>
                                    </p:set>
                                    <p:animEffect transition="in" filter="blinds(horizontal)">
                                      <p:cBhvr>
                                        <p:cTn id="29" dur="500"/>
                                        <p:tgtEl>
                                          <p:spTgt spid="155724"/>
                                        </p:tgtEl>
                                      </p:cBhvr>
                                    </p:animEffect>
                                  </p:childTnLst>
                                </p:cTn>
                              </p:par>
                            </p:childTnLst>
                          </p:cTn>
                        </p:par>
                        <p:par>
                          <p:cTn id="30" fill="hold">
                            <p:stCondLst>
                              <p:cond delay="500"/>
                            </p:stCondLst>
                            <p:childTnLst>
                              <p:par>
                                <p:cTn id="31" presetID="16" presetClass="entr" presetSubtype="26" fill="hold" grpId="0" nodeType="afterEffect">
                                  <p:stCondLst>
                                    <p:cond delay="2000"/>
                                  </p:stCondLst>
                                  <p:childTnLst>
                                    <p:set>
                                      <p:cBhvr>
                                        <p:cTn id="32" dur="1" fill="hold">
                                          <p:stCondLst>
                                            <p:cond delay="0"/>
                                          </p:stCondLst>
                                        </p:cTn>
                                        <p:tgtEl>
                                          <p:spTgt spid="155733"/>
                                        </p:tgtEl>
                                        <p:attrNameLst>
                                          <p:attrName>style.visibility</p:attrName>
                                        </p:attrNameLst>
                                      </p:cBhvr>
                                      <p:to>
                                        <p:strVal val="visible"/>
                                      </p:to>
                                    </p:set>
                                    <p:animEffect transition="in" filter="barn(inHorizontal)">
                                      <p:cBhvr>
                                        <p:cTn id="33" dur="500"/>
                                        <p:tgtEl>
                                          <p:spTgt spid="155733"/>
                                        </p:tgtEl>
                                      </p:cBhvr>
                                    </p:animEffect>
                                  </p:childTnLst>
                                </p:cTn>
                              </p:par>
                            </p:childTnLst>
                          </p:cTn>
                        </p:par>
                        <p:par>
                          <p:cTn id="34" fill="hold">
                            <p:stCondLst>
                              <p:cond delay="3000"/>
                            </p:stCondLst>
                            <p:childTnLst>
                              <p:par>
                                <p:cTn id="35" presetID="16" presetClass="entr" presetSubtype="26" fill="hold" grpId="0" nodeType="afterEffect">
                                  <p:stCondLst>
                                    <p:cond delay="1000"/>
                                  </p:stCondLst>
                                  <p:childTnLst>
                                    <p:set>
                                      <p:cBhvr>
                                        <p:cTn id="36" dur="1" fill="hold">
                                          <p:stCondLst>
                                            <p:cond delay="0"/>
                                          </p:stCondLst>
                                        </p:cTn>
                                        <p:tgtEl>
                                          <p:spTgt spid="155734"/>
                                        </p:tgtEl>
                                        <p:attrNameLst>
                                          <p:attrName>style.visibility</p:attrName>
                                        </p:attrNameLst>
                                      </p:cBhvr>
                                      <p:to>
                                        <p:strVal val="visible"/>
                                      </p:to>
                                    </p:set>
                                    <p:animEffect transition="in" filter="barn(inHorizontal)">
                                      <p:cBhvr>
                                        <p:cTn id="37" dur="500"/>
                                        <p:tgtEl>
                                          <p:spTgt spid="155734"/>
                                        </p:tgtEl>
                                      </p:cBhvr>
                                    </p:animEffect>
                                  </p:childTnLst>
                                </p:cTn>
                              </p:par>
                            </p:childTnLst>
                          </p:cTn>
                        </p:par>
                        <p:par>
                          <p:cTn id="38" fill="hold">
                            <p:stCondLst>
                              <p:cond delay="4500"/>
                            </p:stCondLst>
                            <p:childTnLst>
                              <p:par>
                                <p:cTn id="39" presetID="12" presetClass="entr" presetSubtype="8" fill="hold" grpId="0" nodeType="afterEffect">
                                  <p:stCondLst>
                                    <p:cond delay="1000"/>
                                  </p:stCondLst>
                                  <p:childTnLst>
                                    <p:set>
                                      <p:cBhvr>
                                        <p:cTn id="40" dur="1" fill="hold">
                                          <p:stCondLst>
                                            <p:cond delay="0"/>
                                          </p:stCondLst>
                                        </p:cTn>
                                        <p:tgtEl>
                                          <p:spTgt spid="155731"/>
                                        </p:tgtEl>
                                        <p:attrNameLst>
                                          <p:attrName>style.visibility</p:attrName>
                                        </p:attrNameLst>
                                      </p:cBhvr>
                                      <p:to>
                                        <p:strVal val="visible"/>
                                      </p:to>
                                    </p:set>
                                    <p:animEffect transition="in" filter="slide(fromLeft)">
                                      <p:cBhvr>
                                        <p:cTn id="41" dur="500"/>
                                        <p:tgtEl>
                                          <p:spTgt spid="155731"/>
                                        </p:tgtEl>
                                      </p:cBhvr>
                                    </p:animEffect>
                                  </p:childTnLst>
                                  <p:subTnLst>
                                    <p:set>
                                      <p:cBhvr override="childStyle">
                                        <p:cTn dur="1" fill="hold" display="0" masterRel="nextClick" afterEffect="1"/>
                                        <p:tgtEl>
                                          <p:spTgt spid="155731"/>
                                        </p:tgtEl>
                                        <p:attrNameLst>
                                          <p:attrName>style.visibility</p:attrName>
                                        </p:attrNameLst>
                                      </p:cBhvr>
                                      <p:to>
                                        <p:strVal val="hidden"/>
                                      </p:to>
                                    </p:set>
                                  </p:sub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155722"/>
                                        </p:tgtEl>
                                        <p:attrNameLst>
                                          <p:attrName>style.visibility</p:attrName>
                                        </p:attrNameLst>
                                      </p:cBhvr>
                                      <p:to>
                                        <p:strVal val="visible"/>
                                      </p:to>
                                    </p:set>
                                    <p:animEffect transition="in" filter="blinds(horizontal)">
                                      <p:cBhvr>
                                        <p:cTn id="46" dur="500"/>
                                        <p:tgtEl>
                                          <p:spTgt spid="155722"/>
                                        </p:tgtEl>
                                      </p:cBhvr>
                                    </p:animEffect>
                                  </p:childTnLst>
                                </p:cTn>
                              </p:par>
                            </p:childTnLst>
                          </p:cTn>
                        </p:par>
                        <p:par>
                          <p:cTn id="47" fill="hold">
                            <p:stCondLst>
                              <p:cond delay="500"/>
                            </p:stCondLst>
                            <p:childTnLst>
                              <p:par>
                                <p:cTn id="48" presetID="23" presetClass="entr" presetSubtype="16" fill="hold" grpId="0" nodeType="afterEffect">
                                  <p:stCondLst>
                                    <p:cond delay="1500"/>
                                  </p:stCondLst>
                                  <p:childTnLst>
                                    <p:set>
                                      <p:cBhvr>
                                        <p:cTn id="49" dur="1" fill="hold">
                                          <p:stCondLst>
                                            <p:cond delay="0"/>
                                          </p:stCondLst>
                                        </p:cTn>
                                        <p:tgtEl>
                                          <p:spTgt spid="14"/>
                                        </p:tgtEl>
                                        <p:attrNameLst>
                                          <p:attrName>style.visibility</p:attrName>
                                        </p:attrNameLst>
                                      </p:cBhvr>
                                      <p:to>
                                        <p:strVal val="visible"/>
                                      </p:to>
                                    </p:set>
                                    <p:anim calcmode="lin" valueType="num">
                                      <p:cBhvr>
                                        <p:cTn id="50" dur="500" fill="hold"/>
                                        <p:tgtEl>
                                          <p:spTgt spid="14"/>
                                        </p:tgtEl>
                                        <p:attrNameLst>
                                          <p:attrName>ppt_w</p:attrName>
                                        </p:attrNameLst>
                                      </p:cBhvr>
                                      <p:tavLst>
                                        <p:tav tm="0">
                                          <p:val>
                                            <p:fltVal val="0"/>
                                          </p:val>
                                        </p:tav>
                                        <p:tav tm="100000">
                                          <p:val>
                                            <p:strVal val="#ppt_w"/>
                                          </p:val>
                                        </p:tav>
                                      </p:tavLst>
                                    </p:anim>
                                    <p:anim calcmode="lin" valueType="num">
                                      <p:cBhvr>
                                        <p:cTn id="51" dur="500" fill="hold"/>
                                        <p:tgtEl>
                                          <p:spTgt spid="1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720" grpId="0" animBg="1"/>
      <p:bldP spid="155722" grpId="0" autoUpdateAnimBg="0"/>
      <p:bldP spid="155724" grpId="0" autoUpdateAnimBg="0"/>
      <p:bldP spid="155725" grpId="0" autoUpdateAnimBg="0"/>
      <p:bldP spid="155726" grpId="0" autoUpdateAnimBg="0"/>
      <p:bldP spid="155729" grpId="0" animBg="1"/>
      <p:bldP spid="155731" grpId="0" animBg="1"/>
      <p:bldP spid="155732" grpId="0" animBg="1"/>
      <p:bldP spid="155733" grpId="0" animBg="1"/>
      <p:bldP spid="155734" grpId="0" animBg="1"/>
      <p:bldP spid="1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46112" y="-63499"/>
            <a:ext cx="7772400" cy="1266824"/>
          </a:xfrm>
          <a:prstGeom prst="rect">
            <a:avLst/>
          </a:prstGeom>
          <a:noFill/>
          <a:ln w="12700">
            <a:noFill/>
            <a:miter lim="800000"/>
            <a:headEnd/>
            <a:tailEnd/>
          </a:ln>
          <a:effec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Testing the Equality of Population Proportions </a:t>
            </a:r>
          </a:p>
          <a:p>
            <a:pPr algn="ctr"/>
            <a:r>
              <a:rPr lang="en-US" sz="2800" dirty="0">
                <a:solidFill>
                  <a:srgbClr val="66FFFF"/>
                </a:solidFill>
                <a:effectLst>
                  <a:outerShdw blurRad="38100" dist="38100" dir="2700000" algn="tl">
                    <a:srgbClr val="000000"/>
                  </a:outerShdw>
                </a:effectLst>
              </a:rPr>
              <a:t>for Three or More Populations</a:t>
            </a:r>
          </a:p>
        </p:txBody>
      </p:sp>
      <p:sp>
        <p:nvSpPr>
          <p:cNvPr id="3" name="Text Box 4"/>
          <p:cNvSpPr txBox="1">
            <a:spLocks noChangeArrowheads="1"/>
          </p:cNvSpPr>
          <p:nvPr/>
        </p:nvSpPr>
        <p:spPr bwMode="auto">
          <a:xfrm>
            <a:off x="836613" y="1236663"/>
            <a:ext cx="7507287" cy="1090298"/>
          </a:xfrm>
          <a:prstGeom prst="rect">
            <a:avLst/>
          </a:prstGeom>
          <a:noFill/>
          <a:ln w="12700">
            <a:noFill/>
            <a:miter lim="800000"/>
            <a:headEnd/>
            <a:tailEnd/>
          </a:ln>
          <a:effectLst/>
        </p:spPr>
        <p:txBody>
          <a:bodyPr wrap="square">
            <a:spAutoFit/>
          </a:bodyPr>
          <a:lstStyle/>
          <a:p>
            <a:pPr>
              <a:lnSpc>
                <a:spcPct val="90000"/>
              </a:lnSpc>
              <a:spcBef>
                <a:spcPct val="20000"/>
              </a:spcBef>
              <a:buClr>
                <a:srgbClr val="66FFFF"/>
              </a:buClr>
              <a:buSzPct val="75000"/>
              <a:buFont typeface="Monotype Sorts" pitchFamily="2" charset="2"/>
              <a:buNone/>
            </a:pPr>
            <a:r>
              <a:rPr lang="en-US" dirty="0">
                <a:effectLst>
                  <a:outerShdw blurRad="38100" dist="38100" dir="2700000" algn="tl">
                    <a:srgbClr val="000000"/>
                  </a:outerShdw>
                </a:effectLst>
              </a:rPr>
              <a:t>We have concluded that the population proportions for the three populations of home owners are not equal.</a:t>
            </a:r>
          </a:p>
        </p:txBody>
      </p:sp>
      <p:sp>
        <p:nvSpPr>
          <p:cNvPr id="4" name="Text Box 5"/>
          <p:cNvSpPr txBox="1">
            <a:spLocks noChangeArrowheads="1"/>
          </p:cNvSpPr>
          <p:nvPr/>
        </p:nvSpPr>
        <p:spPr bwMode="auto">
          <a:xfrm>
            <a:off x="850901" y="2389188"/>
            <a:ext cx="7327899" cy="1200329"/>
          </a:xfrm>
          <a:prstGeom prst="rect">
            <a:avLst/>
          </a:prstGeom>
          <a:noFill/>
          <a:ln w="12700">
            <a:noFill/>
            <a:miter lim="800000"/>
            <a:headEnd/>
            <a:tailEnd/>
          </a:ln>
          <a:effectLst/>
        </p:spPr>
        <p:txBody>
          <a:bodyPr wrap="square">
            <a:spAutoFit/>
          </a:bodyPr>
          <a:lstStyle/>
          <a:p>
            <a:r>
              <a:rPr lang="en-US" dirty="0">
                <a:effectLst>
                  <a:outerShdw blurRad="38100" dist="38100" dir="2700000" algn="tl">
                    <a:srgbClr val="000000"/>
                  </a:outerShdw>
                </a:effectLst>
              </a:rPr>
              <a:t>To identify where the differences between population proportions exist, we will rely on a multiple comparisons procedure.</a:t>
            </a:r>
          </a:p>
        </p:txBody>
      </p:sp>
      <p:sp>
        <p:nvSpPr>
          <p:cNvPr id="5" name="AutoShape 7"/>
          <p:cNvSpPr>
            <a:spLocks noChangeArrowheads="1"/>
          </p:cNvSpPr>
          <p:nvPr/>
        </p:nvSpPr>
        <p:spPr bwMode="auto">
          <a:xfrm rot="5400000">
            <a:off x="498475" y="1327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 name="AutoShape 8"/>
          <p:cNvSpPr>
            <a:spLocks noChangeArrowheads="1"/>
          </p:cNvSpPr>
          <p:nvPr/>
        </p:nvSpPr>
        <p:spPr bwMode="auto">
          <a:xfrm rot="5400000">
            <a:off x="498475" y="25336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225888943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5"/>
                                        </p:tgtEl>
                                        <p:attrNameLst>
                                          <p:attrName>style.visibility</p:attrName>
                                        </p:attrNameLst>
                                      </p:cBhvr>
                                      <p:to>
                                        <p:strVal val="visible"/>
                                      </p:to>
                                    </p:set>
                                    <p:animEffect transition="in" filter="slide(fromLeft)">
                                      <p:cBhvr>
                                        <p:cTn id="7"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6"/>
                                        </p:tgtEl>
                                        <p:attrNameLst>
                                          <p:attrName>style.visibility</p:attrName>
                                        </p:attrNameLst>
                                      </p:cBhvr>
                                      <p:to>
                                        <p:strVal val="visible"/>
                                      </p:to>
                                    </p:set>
                                    <p:animEffect transition="in" filter="slide(fromLeft)">
                                      <p:cBhvr>
                                        <p:cTn id="16" dur="500"/>
                                        <p:tgtEl>
                                          <p:spTgt spid="6"/>
                                        </p:tgtEl>
                                      </p:cBhvr>
                                    </p:animEffec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blinds(horizontal)">
                                      <p:cBhvr>
                                        <p:cTn id="2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4" grpId="0" autoUpdateAnimBg="0"/>
      <p:bldP spid="5" grpId="0"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46112" y="127001"/>
            <a:ext cx="7772400" cy="633412"/>
          </a:xfrm>
          <a:prstGeom prst="rect">
            <a:avLst/>
          </a:prstGeom>
          <a:noFill/>
          <a:ln w="12700">
            <a:noFill/>
            <a:miter lim="800000"/>
            <a:headEnd/>
            <a:tailEnd/>
          </a:ln>
          <a:effec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Multiple Comparisons Procedure</a:t>
            </a:r>
          </a:p>
        </p:txBody>
      </p:sp>
      <p:sp>
        <p:nvSpPr>
          <p:cNvPr id="3" name="Text Box 4"/>
          <p:cNvSpPr txBox="1">
            <a:spLocks noChangeArrowheads="1"/>
          </p:cNvSpPr>
          <p:nvPr/>
        </p:nvSpPr>
        <p:spPr bwMode="auto">
          <a:xfrm>
            <a:off x="836613" y="1236663"/>
            <a:ext cx="7507287" cy="425501"/>
          </a:xfrm>
          <a:prstGeom prst="rect">
            <a:avLst/>
          </a:prstGeom>
          <a:noFill/>
          <a:ln w="12700">
            <a:noFill/>
            <a:miter lim="800000"/>
            <a:headEnd/>
            <a:tailEnd/>
          </a:ln>
          <a:effectLst/>
        </p:spPr>
        <p:txBody>
          <a:bodyPr wrap="square">
            <a:spAutoFit/>
          </a:bodyPr>
          <a:lstStyle/>
          <a:p>
            <a:pPr>
              <a:lnSpc>
                <a:spcPct val="90000"/>
              </a:lnSpc>
              <a:spcBef>
                <a:spcPct val="20000"/>
              </a:spcBef>
              <a:buClr>
                <a:srgbClr val="66FFFF"/>
              </a:buClr>
              <a:buSzPct val="75000"/>
              <a:buFont typeface="Monotype Sorts" pitchFamily="2" charset="2"/>
              <a:buNone/>
            </a:pPr>
            <a:r>
              <a:rPr lang="en-US" dirty="0">
                <a:effectLst>
                  <a:outerShdw blurRad="38100" dist="38100" dir="2700000" algn="tl">
                    <a:srgbClr val="000000"/>
                  </a:outerShdw>
                </a:effectLst>
              </a:rPr>
              <a:t>We begin by computing the three sample proportions.</a:t>
            </a:r>
          </a:p>
        </p:txBody>
      </p:sp>
      <p:sp>
        <p:nvSpPr>
          <p:cNvPr id="4" name="Text Box 5"/>
          <p:cNvSpPr txBox="1">
            <a:spLocks noChangeArrowheads="1"/>
          </p:cNvSpPr>
          <p:nvPr/>
        </p:nvSpPr>
        <p:spPr bwMode="auto">
          <a:xfrm>
            <a:off x="850901" y="4014788"/>
            <a:ext cx="7567611" cy="830997"/>
          </a:xfrm>
          <a:prstGeom prst="rect">
            <a:avLst/>
          </a:prstGeom>
          <a:noFill/>
          <a:ln w="12700">
            <a:noFill/>
            <a:miter lim="800000"/>
            <a:headEnd/>
            <a:tailEnd/>
          </a:ln>
          <a:effectLst/>
        </p:spPr>
        <p:txBody>
          <a:bodyPr wrap="square">
            <a:spAutoFit/>
          </a:bodyPr>
          <a:lstStyle/>
          <a:p>
            <a:r>
              <a:rPr lang="en-US" dirty="0">
                <a:effectLst>
                  <a:outerShdw blurRad="38100" dist="38100" dir="2700000" algn="tl">
                    <a:srgbClr val="000000"/>
                  </a:outerShdw>
                </a:effectLst>
              </a:rPr>
              <a:t>We will use a multiple comparison procedure known as the </a:t>
            </a:r>
            <a:r>
              <a:rPr lang="en-US" dirty="0" err="1">
                <a:effectLst>
                  <a:outerShdw blurRad="38100" dist="38100" dir="2700000" algn="tl">
                    <a:srgbClr val="000000"/>
                  </a:outerShdw>
                </a:effectLst>
              </a:rPr>
              <a:t>Marascuillo</a:t>
            </a:r>
            <a:r>
              <a:rPr lang="en-US" dirty="0">
                <a:effectLst>
                  <a:outerShdw blurRad="38100" dist="38100" dir="2700000" algn="tl">
                    <a:srgbClr val="000000"/>
                  </a:outerShdw>
                </a:effectLst>
              </a:rPr>
              <a:t> procedure.</a:t>
            </a:r>
          </a:p>
        </p:txBody>
      </p:sp>
      <p:sp>
        <p:nvSpPr>
          <p:cNvPr id="5" name="AutoShape 7"/>
          <p:cNvSpPr>
            <a:spLocks noChangeArrowheads="1"/>
          </p:cNvSpPr>
          <p:nvPr/>
        </p:nvSpPr>
        <p:spPr bwMode="auto">
          <a:xfrm rot="5400000">
            <a:off x="498475" y="1327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 name="AutoShape 8"/>
          <p:cNvSpPr>
            <a:spLocks noChangeArrowheads="1"/>
          </p:cNvSpPr>
          <p:nvPr/>
        </p:nvSpPr>
        <p:spPr bwMode="auto">
          <a:xfrm rot="5400000">
            <a:off x="498475" y="41592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aphicFrame>
        <p:nvGraphicFramePr>
          <p:cNvPr id="8" name="Object 7">
            <a:hlinkClick r:id="" action="ppaction://ole?verb=0"/>
          </p:cNvPr>
          <p:cNvGraphicFramePr>
            <a:graphicFrameLocks/>
          </p:cNvGraphicFramePr>
          <p:nvPr>
            <p:extLst>
              <p:ext uri="{D42A27DB-BD31-4B8C-83A1-F6EECF244321}">
                <p14:modId xmlns:p14="http://schemas.microsoft.com/office/powerpoint/2010/main" val="2219863512"/>
              </p:ext>
            </p:extLst>
          </p:nvPr>
        </p:nvGraphicFramePr>
        <p:xfrm>
          <a:off x="2628900" y="1843088"/>
          <a:ext cx="3562350" cy="579437"/>
        </p:xfrm>
        <a:graphic>
          <a:graphicData uri="http://schemas.openxmlformats.org/presentationml/2006/ole">
            <mc:AlternateContent xmlns:mc="http://schemas.openxmlformats.org/markup-compatibility/2006">
              <mc:Choice xmlns:v="urn:schemas-microsoft-com:vml" Requires="v">
                <p:oleObj spid="_x0000_s253989" name="Equation" r:id="rId3" imgW="2209680" imgH="342720" progId="Equation.DSMT4">
                  <p:embed/>
                </p:oleObj>
              </mc:Choice>
              <mc:Fallback>
                <p:oleObj name="Equation" r:id="rId3" imgW="2209680" imgH="342720" progId="Equation.DSMT4">
                  <p:embed/>
                  <p:pic>
                    <p:nvPicPr>
                      <p:cNvPr id="0" name="Object 4"/>
                      <p:cNvPicPr>
                        <a:picLocks noChangeArrowheads="1"/>
                      </p:cNvPicPr>
                      <p:nvPr/>
                    </p:nvPicPr>
                    <p:blipFill>
                      <a:blip r:embed="rId4"/>
                      <a:srcRect/>
                      <a:stretch>
                        <a:fillRect/>
                      </a:stretch>
                    </p:blipFill>
                    <p:spPr bwMode="auto">
                      <a:xfrm>
                        <a:off x="2628900" y="1843088"/>
                        <a:ext cx="3562350" cy="57943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Object 8">
            <a:hlinkClick r:id="" action="ppaction://ole?verb=0"/>
          </p:cNvPr>
          <p:cNvGraphicFramePr>
            <a:graphicFrameLocks/>
          </p:cNvGraphicFramePr>
          <p:nvPr>
            <p:extLst>
              <p:ext uri="{D42A27DB-BD31-4B8C-83A1-F6EECF244321}">
                <p14:modId xmlns:p14="http://schemas.microsoft.com/office/powerpoint/2010/main" val="3575815146"/>
              </p:ext>
            </p:extLst>
          </p:nvPr>
        </p:nvGraphicFramePr>
        <p:xfrm>
          <a:off x="2667000" y="2528888"/>
          <a:ext cx="3665538" cy="579437"/>
        </p:xfrm>
        <a:graphic>
          <a:graphicData uri="http://schemas.openxmlformats.org/presentationml/2006/ole">
            <mc:AlternateContent xmlns:mc="http://schemas.openxmlformats.org/markup-compatibility/2006">
              <mc:Choice xmlns:v="urn:schemas-microsoft-com:vml" Requires="v">
                <p:oleObj spid="_x0000_s253990" name="Equation" r:id="rId5" imgW="2273040" imgH="342720" progId="Equation.DSMT4">
                  <p:embed/>
                </p:oleObj>
              </mc:Choice>
              <mc:Fallback>
                <p:oleObj name="Equation" r:id="rId5" imgW="2273040" imgH="342720" progId="Equation.DSMT4">
                  <p:embed/>
                  <p:pic>
                    <p:nvPicPr>
                      <p:cNvPr id="0" name="Object 7"/>
                      <p:cNvPicPr>
                        <a:picLocks noChangeArrowheads="1"/>
                      </p:cNvPicPr>
                      <p:nvPr/>
                    </p:nvPicPr>
                    <p:blipFill>
                      <a:blip r:embed="rId6"/>
                      <a:srcRect/>
                      <a:stretch>
                        <a:fillRect/>
                      </a:stretch>
                    </p:blipFill>
                    <p:spPr bwMode="auto">
                      <a:xfrm>
                        <a:off x="2667000" y="2528888"/>
                        <a:ext cx="3665538" cy="57943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Object 9">
            <a:hlinkClick r:id="" action="ppaction://ole?verb=0"/>
          </p:cNvPr>
          <p:cNvGraphicFramePr>
            <a:graphicFrameLocks/>
          </p:cNvGraphicFramePr>
          <p:nvPr>
            <p:extLst>
              <p:ext uri="{D42A27DB-BD31-4B8C-83A1-F6EECF244321}">
                <p14:modId xmlns:p14="http://schemas.microsoft.com/office/powerpoint/2010/main" val="242927601"/>
              </p:ext>
            </p:extLst>
          </p:nvPr>
        </p:nvGraphicFramePr>
        <p:xfrm>
          <a:off x="2679700" y="3240088"/>
          <a:ext cx="3460750" cy="579437"/>
        </p:xfrm>
        <a:graphic>
          <a:graphicData uri="http://schemas.openxmlformats.org/presentationml/2006/ole">
            <mc:AlternateContent xmlns:mc="http://schemas.openxmlformats.org/markup-compatibility/2006">
              <mc:Choice xmlns:v="urn:schemas-microsoft-com:vml" Requires="v">
                <p:oleObj spid="_x0000_s253991" name="Equation" r:id="rId7" imgW="2145960" imgH="342720" progId="Equation.DSMT4">
                  <p:embed/>
                </p:oleObj>
              </mc:Choice>
              <mc:Fallback>
                <p:oleObj name="Equation" r:id="rId7" imgW="2145960" imgH="342720" progId="Equation.DSMT4">
                  <p:embed/>
                  <p:pic>
                    <p:nvPicPr>
                      <p:cNvPr id="0" name="Object 8"/>
                      <p:cNvPicPr>
                        <a:picLocks noChangeArrowheads="1"/>
                      </p:cNvPicPr>
                      <p:nvPr/>
                    </p:nvPicPr>
                    <p:blipFill>
                      <a:blip r:embed="rId8"/>
                      <a:srcRect/>
                      <a:stretch>
                        <a:fillRect/>
                      </a:stretch>
                    </p:blipFill>
                    <p:spPr bwMode="auto">
                      <a:xfrm>
                        <a:off x="2679700" y="3240088"/>
                        <a:ext cx="3460750" cy="57943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98690660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5"/>
                                        </p:tgtEl>
                                        <p:attrNameLst>
                                          <p:attrName>style.visibility</p:attrName>
                                        </p:attrNameLst>
                                      </p:cBhvr>
                                      <p:to>
                                        <p:strVal val="visible"/>
                                      </p:to>
                                    </p:set>
                                    <p:animEffect transition="in" filter="slide(fromLeft)">
                                      <p:cBhvr>
                                        <p:cTn id="7"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par>
                          <p:cTn id="13" fill="hold">
                            <p:stCondLst>
                              <p:cond delay="500"/>
                            </p:stCondLst>
                            <p:childTnLst>
                              <p:par>
                                <p:cTn id="14" presetID="22" presetClass="entr" presetSubtype="8" fill="hold" nodeType="afterEffect">
                                  <p:stCondLst>
                                    <p:cond delay="1500"/>
                                  </p:stCondLst>
                                  <p:childTnLst>
                                    <p:set>
                                      <p:cBhvr>
                                        <p:cTn id="15" dur="1" fill="hold">
                                          <p:stCondLst>
                                            <p:cond delay="0"/>
                                          </p:stCondLst>
                                        </p:cTn>
                                        <p:tgtEl>
                                          <p:spTgt spid="8"/>
                                        </p:tgtEl>
                                        <p:attrNameLst>
                                          <p:attrName>style.visibility</p:attrName>
                                        </p:attrNameLst>
                                      </p:cBhvr>
                                      <p:to>
                                        <p:strVal val="visible"/>
                                      </p:to>
                                    </p:set>
                                    <p:animEffect transition="in" filter="wipe(left)">
                                      <p:cBhvr>
                                        <p:cTn id="16" dur="500"/>
                                        <p:tgtEl>
                                          <p:spTgt spid="8"/>
                                        </p:tgtEl>
                                      </p:cBhvr>
                                    </p:animEffect>
                                  </p:childTnLst>
                                </p:cTn>
                              </p:par>
                              <p:par>
                                <p:cTn id="17" presetID="22" presetClass="entr" presetSubtype="8" fill="hold" nodeType="withEffect">
                                  <p:stCondLst>
                                    <p:cond delay="1250"/>
                                  </p:stCondLst>
                                  <p:childTnLst>
                                    <p:set>
                                      <p:cBhvr>
                                        <p:cTn id="18" dur="1" fill="hold">
                                          <p:stCondLst>
                                            <p:cond delay="0"/>
                                          </p:stCondLst>
                                        </p:cTn>
                                        <p:tgtEl>
                                          <p:spTgt spid="9"/>
                                        </p:tgtEl>
                                        <p:attrNameLst>
                                          <p:attrName>style.visibility</p:attrName>
                                        </p:attrNameLst>
                                      </p:cBhvr>
                                      <p:to>
                                        <p:strVal val="visible"/>
                                      </p:to>
                                    </p:set>
                                    <p:animEffect transition="in" filter="wipe(left)">
                                      <p:cBhvr>
                                        <p:cTn id="19" dur="500"/>
                                        <p:tgtEl>
                                          <p:spTgt spid="9"/>
                                        </p:tgtEl>
                                      </p:cBhvr>
                                    </p:animEffect>
                                  </p:childTnLst>
                                </p:cTn>
                              </p:par>
                              <p:par>
                                <p:cTn id="20" presetID="22" presetClass="entr" presetSubtype="8" fill="hold" nodeType="withEffect">
                                  <p:stCondLst>
                                    <p:cond delay="1250"/>
                                  </p:stCondLst>
                                  <p:childTnLst>
                                    <p:set>
                                      <p:cBhvr>
                                        <p:cTn id="21" dur="1" fill="hold">
                                          <p:stCondLst>
                                            <p:cond delay="0"/>
                                          </p:stCondLst>
                                        </p:cTn>
                                        <p:tgtEl>
                                          <p:spTgt spid="10"/>
                                        </p:tgtEl>
                                        <p:attrNameLst>
                                          <p:attrName>style.visibility</p:attrName>
                                        </p:attrNameLst>
                                      </p:cBhvr>
                                      <p:to>
                                        <p:strVal val="visible"/>
                                      </p:to>
                                    </p:set>
                                    <p:animEffect transition="in" filter="wipe(left)">
                                      <p:cBhvr>
                                        <p:cTn id="22" dur="500"/>
                                        <p:tgtEl>
                                          <p:spTgt spid="10"/>
                                        </p:tgtEl>
                                      </p:cBhvr>
                                    </p:animEffect>
                                  </p:childTnLst>
                                </p:cTn>
                              </p:par>
                            </p:childTnLst>
                          </p:cTn>
                        </p:par>
                        <p:par>
                          <p:cTn id="23" fill="hold">
                            <p:stCondLst>
                              <p:cond delay="2500"/>
                            </p:stCondLst>
                            <p:childTnLst>
                              <p:par>
                                <p:cTn id="24" presetID="12" presetClass="entr" presetSubtype="8" fill="hold" grpId="0" nodeType="afterEffect">
                                  <p:stCondLst>
                                    <p:cond delay="1500"/>
                                  </p:stCondLst>
                                  <p:childTnLst>
                                    <p:set>
                                      <p:cBhvr>
                                        <p:cTn id="25" dur="1" fill="hold">
                                          <p:stCondLst>
                                            <p:cond delay="0"/>
                                          </p:stCondLst>
                                        </p:cTn>
                                        <p:tgtEl>
                                          <p:spTgt spid="6"/>
                                        </p:tgtEl>
                                        <p:attrNameLst>
                                          <p:attrName>style.visibility</p:attrName>
                                        </p:attrNameLst>
                                      </p:cBhvr>
                                      <p:to>
                                        <p:strVal val="visible"/>
                                      </p:to>
                                    </p:set>
                                    <p:animEffect transition="in" filter="slide(fromLeft)">
                                      <p:cBhvr>
                                        <p:cTn id="26" dur="500"/>
                                        <p:tgtEl>
                                          <p:spTgt spid="6"/>
                                        </p:tgtEl>
                                      </p:cBhvr>
                                    </p:animEffec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blinds(horizontal)">
                                      <p:cBhvr>
                                        <p:cTn id="3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4" grpId="0" autoUpdateAnimBg="0"/>
      <p:bldP spid="5" grpId="0" animBg="1"/>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46112" y="127001"/>
            <a:ext cx="7772400" cy="633412"/>
          </a:xfrm>
          <a:prstGeom prst="rect">
            <a:avLst/>
          </a:prstGeom>
          <a:noFill/>
          <a:ln w="12700">
            <a:noFill/>
            <a:miter lim="800000"/>
            <a:headEnd/>
            <a:tailEnd/>
          </a:ln>
          <a:effec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Multiple Comparisons Procedure</a:t>
            </a:r>
          </a:p>
        </p:txBody>
      </p:sp>
      <p:sp>
        <p:nvSpPr>
          <p:cNvPr id="3" name="Rectangle 73"/>
          <p:cNvSpPr>
            <a:spLocks noChangeArrowheads="1"/>
          </p:cNvSpPr>
          <p:nvPr/>
        </p:nvSpPr>
        <p:spPr bwMode="auto">
          <a:xfrm>
            <a:off x="700088" y="1117600"/>
            <a:ext cx="7029450" cy="509588"/>
          </a:xfrm>
          <a:prstGeom prst="rect">
            <a:avLst/>
          </a:prstGeom>
          <a:noFill/>
          <a:ln w="12700">
            <a:noFill/>
            <a:miter lim="800000"/>
            <a:headEnd/>
            <a:tailEnd/>
          </a:ln>
          <a:effectLst/>
        </p:spPr>
        <p:txBody>
          <a:bodyPr lIns="90488" tIns="44450" rIns="90488" bIns="44450"/>
          <a:lstStyle/>
          <a:p>
            <a:pPr marL="342900" indent="-342900">
              <a:spcBef>
                <a:spcPct val="20000"/>
              </a:spcBef>
              <a:buClr>
                <a:srgbClr val="66FFFF"/>
              </a:buClr>
              <a:buSzPct val="75000"/>
              <a:buFont typeface="Monotype Sorts" pitchFamily="2" charset="2"/>
              <a:buChar char="n"/>
            </a:pPr>
            <a:r>
              <a:rPr lang="en-US" dirty="0" err="1">
                <a:solidFill>
                  <a:srgbClr val="66FFFF"/>
                </a:solidFill>
                <a:effectLst>
                  <a:outerShdw blurRad="38100" dist="38100" dir="2700000" algn="tl">
                    <a:srgbClr val="000000"/>
                  </a:outerShdw>
                </a:effectLst>
              </a:rPr>
              <a:t>Marascuillo</a:t>
            </a:r>
            <a:r>
              <a:rPr lang="en-US" dirty="0">
                <a:solidFill>
                  <a:srgbClr val="66FFFF"/>
                </a:solidFill>
                <a:effectLst>
                  <a:outerShdw blurRad="38100" dist="38100" dir="2700000" algn="tl">
                    <a:srgbClr val="000000"/>
                  </a:outerShdw>
                </a:effectLst>
              </a:rPr>
              <a:t> Procedure</a:t>
            </a:r>
            <a:endParaRPr lang="en-US" dirty="0">
              <a:solidFill>
                <a:srgbClr val="FFFFFF"/>
              </a:solidFill>
              <a:effectLst>
                <a:outerShdw blurRad="38100" dist="38100" dir="2700000" algn="tl">
                  <a:srgbClr val="000000"/>
                </a:outerShdw>
              </a:effectLst>
            </a:endParaRPr>
          </a:p>
        </p:txBody>
      </p:sp>
      <p:sp>
        <p:nvSpPr>
          <p:cNvPr id="4" name="Text Box 4"/>
          <p:cNvSpPr txBox="1">
            <a:spLocks noChangeArrowheads="1"/>
          </p:cNvSpPr>
          <p:nvPr/>
        </p:nvSpPr>
        <p:spPr bwMode="auto">
          <a:xfrm>
            <a:off x="1039813" y="1681163"/>
            <a:ext cx="7507287" cy="757900"/>
          </a:xfrm>
          <a:prstGeom prst="rect">
            <a:avLst/>
          </a:prstGeom>
          <a:noFill/>
          <a:ln w="12700">
            <a:noFill/>
            <a:miter lim="800000"/>
            <a:headEnd/>
            <a:tailEnd/>
          </a:ln>
          <a:effectLst/>
        </p:spPr>
        <p:txBody>
          <a:bodyPr wrap="square">
            <a:spAutoFit/>
          </a:bodyPr>
          <a:lstStyle/>
          <a:p>
            <a:pPr>
              <a:lnSpc>
                <a:spcPct val="90000"/>
              </a:lnSpc>
              <a:spcBef>
                <a:spcPct val="20000"/>
              </a:spcBef>
              <a:buClr>
                <a:srgbClr val="66FFFF"/>
              </a:buClr>
              <a:buSzPct val="75000"/>
              <a:buFont typeface="Monotype Sorts" pitchFamily="2" charset="2"/>
              <a:buNone/>
            </a:pPr>
            <a:r>
              <a:rPr lang="en-US" dirty="0">
                <a:effectLst>
                  <a:outerShdw blurRad="38100" dist="38100" dir="2700000" algn="tl">
                    <a:srgbClr val="000000"/>
                  </a:outerShdw>
                </a:effectLst>
              </a:rPr>
              <a:t>We compute the absolute value of the pairwise difference between sample proportions.</a:t>
            </a:r>
          </a:p>
        </p:txBody>
      </p:sp>
      <p:sp>
        <p:nvSpPr>
          <p:cNvPr id="5" name="AutoShape 7"/>
          <p:cNvSpPr>
            <a:spLocks noChangeArrowheads="1"/>
          </p:cNvSpPr>
          <p:nvPr/>
        </p:nvSpPr>
        <p:spPr bwMode="auto">
          <a:xfrm rot="5400000">
            <a:off x="701675" y="17716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aphicFrame>
        <p:nvGraphicFramePr>
          <p:cNvPr id="6" name="Object 5">
            <a:hlinkClick r:id="" action="ppaction://ole?verb=0"/>
          </p:cNvPr>
          <p:cNvGraphicFramePr>
            <a:graphicFrameLocks/>
          </p:cNvGraphicFramePr>
          <p:nvPr>
            <p:extLst>
              <p:ext uri="{D42A27DB-BD31-4B8C-83A1-F6EECF244321}">
                <p14:modId xmlns:p14="http://schemas.microsoft.com/office/powerpoint/2010/main" val="1598125519"/>
              </p:ext>
            </p:extLst>
          </p:nvPr>
        </p:nvGraphicFramePr>
        <p:xfrm>
          <a:off x="4656138" y="2635250"/>
          <a:ext cx="3316287" cy="493713"/>
        </p:xfrm>
        <a:graphic>
          <a:graphicData uri="http://schemas.openxmlformats.org/presentationml/2006/ole">
            <mc:AlternateContent xmlns:mc="http://schemas.openxmlformats.org/markup-compatibility/2006">
              <mc:Choice xmlns:v="urn:schemas-microsoft-com:vml" Requires="v">
                <p:oleObj spid="_x0000_s255016" name="Equation" r:id="rId3" imgW="2057400" imgH="291960" progId="Equation.DSMT4">
                  <p:embed/>
                </p:oleObj>
              </mc:Choice>
              <mc:Fallback>
                <p:oleObj name="Equation" r:id="rId3" imgW="2057400" imgH="291960" progId="Equation.DSMT4">
                  <p:embed/>
                  <p:pic>
                    <p:nvPicPr>
                      <p:cNvPr id="0" name="Object 7"/>
                      <p:cNvPicPr>
                        <a:picLocks noChangeArrowheads="1"/>
                      </p:cNvPicPr>
                      <p:nvPr/>
                    </p:nvPicPr>
                    <p:blipFill>
                      <a:blip r:embed="rId4"/>
                      <a:srcRect/>
                      <a:stretch>
                        <a:fillRect/>
                      </a:stretch>
                    </p:blipFill>
                    <p:spPr bwMode="auto">
                      <a:xfrm>
                        <a:off x="4656138" y="2635250"/>
                        <a:ext cx="3316287" cy="493713"/>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Object 8">
            <a:hlinkClick r:id="" action="ppaction://ole?verb=0"/>
          </p:cNvPr>
          <p:cNvGraphicFramePr>
            <a:graphicFrameLocks/>
          </p:cNvGraphicFramePr>
          <p:nvPr>
            <p:extLst>
              <p:ext uri="{D42A27DB-BD31-4B8C-83A1-F6EECF244321}">
                <p14:modId xmlns:p14="http://schemas.microsoft.com/office/powerpoint/2010/main" val="1689416257"/>
              </p:ext>
            </p:extLst>
          </p:nvPr>
        </p:nvGraphicFramePr>
        <p:xfrm>
          <a:off x="4656138" y="3257550"/>
          <a:ext cx="3316287" cy="493713"/>
        </p:xfrm>
        <a:graphic>
          <a:graphicData uri="http://schemas.openxmlformats.org/presentationml/2006/ole">
            <mc:AlternateContent xmlns:mc="http://schemas.openxmlformats.org/markup-compatibility/2006">
              <mc:Choice xmlns:v="urn:schemas-microsoft-com:vml" Requires="v">
                <p:oleObj spid="_x0000_s255017" name="Equation" r:id="rId5" imgW="2057400" imgH="291960" progId="Equation.DSMT4">
                  <p:embed/>
                </p:oleObj>
              </mc:Choice>
              <mc:Fallback>
                <p:oleObj name="Equation" r:id="rId5" imgW="2057400" imgH="291960" progId="Equation.DSMT4">
                  <p:embed/>
                  <p:pic>
                    <p:nvPicPr>
                      <p:cNvPr id="0" name="Object 5"/>
                      <p:cNvPicPr>
                        <a:picLocks noChangeArrowheads="1"/>
                      </p:cNvPicPr>
                      <p:nvPr/>
                    </p:nvPicPr>
                    <p:blipFill>
                      <a:blip r:embed="rId6"/>
                      <a:srcRect/>
                      <a:stretch>
                        <a:fillRect/>
                      </a:stretch>
                    </p:blipFill>
                    <p:spPr bwMode="auto">
                      <a:xfrm>
                        <a:off x="4656138" y="3257550"/>
                        <a:ext cx="3316287" cy="493713"/>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Object 9">
            <a:hlinkClick r:id="" action="ppaction://ole?verb=0"/>
          </p:cNvPr>
          <p:cNvGraphicFramePr>
            <a:graphicFrameLocks/>
          </p:cNvGraphicFramePr>
          <p:nvPr>
            <p:extLst>
              <p:ext uri="{D42A27DB-BD31-4B8C-83A1-F6EECF244321}">
                <p14:modId xmlns:p14="http://schemas.microsoft.com/office/powerpoint/2010/main" val="1648812126"/>
              </p:ext>
            </p:extLst>
          </p:nvPr>
        </p:nvGraphicFramePr>
        <p:xfrm>
          <a:off x="4672013" y="3905250"/>
          <a:ext cx="3335337" cy="493713"/>
        </p:xfrm>
        <a:graphic>
          <a:graphicData uri="http://schemas.openxmlformats.org/presentationml/2006/ole">
            <mc:AlternateContent xmlns:mc="http://schemas.openxmlformats.org/markup-compatibility/2006">
              <mc:Choice xmlns:v="urn:schemas-microsoft-com:vml" Requires="v">
                <p:oleObj spid="_x0000_s255018" name="Equation" r:id="rId7" imgW="2070000" imgH="291960" progId="Equation.DSMT4">
                  <p:embed/>
                </p:oleObj>
              </mc:Choice>
              <mc:Fallback>
                <p:oleObj name="Equation" r:id="rId7" imgW="2070000" imgH="291960" progId="Equation.DSMT4">
                  <p:embed/>
                  <p:pic>
                    <p:nvPicPr>
                      <p:cNvPr id="0" name="Object 8"/>
                      <p:cNvPicPr>
                        <a:picLocks noChangeArrowheads="1"/>
                      </p:cNvPicPr>
                      <p:nvPr/>
                    </p:nvPicPr>
                    <p:blipFill>
                      <a:blip r:embed="rId8"/>
                      <a:srcRect/>
                      <a:stretch>
                        <a:fillRect/>
                      </a:stretch>
                    </p:blipFill>
                    <p:spPr bwMode="auto">
                      <a:xfrm>
                        <a:off x="4672013" y="3905250"/>
                        <a:ext cx="3335337" cy="493713"/>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TextBox 10"/>
          <p:cNvSpPr txBox="1"/>
          <p:nvPr/>
        </p:nvSpPr>
        <p:spPr>
          <a:xfrm>
            <a:off x="1039813" y="2633365"/>
            <a:ext cx="3509294" cy="461665"/>
          </a:xfrm>
          <a:prstGeom prst="rect">
            <a:avLst/>
          </a:prstGeom>
          <a:noFill/>
        </p:spPr>
        <p:txBody>
          <a:bodyPr wrap="none" rtlCol="0">
            <a:spAutoFit/>
          </a:bodyPr>
          <a:lstStyle/>
          <a:p>
            <a:r>
              <a:rPr lang="en-US" dirty="0"/>
              <a:t>Colonial and Log Cabin:</a:t>
            </a:r>
          </a:p>
        </p:txBody>
      </p:sp>
      <p:sp>
        <p:nvSpPr>
          <p:cNvPr id="12" name="TextBox 11"/>
          <p:cNvSpPr txBox="1"/>
          <p:nvPr/>
        </p:nvSpPr>
        <p:spPr>
          <a:xfrm>
            <a:off x="1039812" y="3242964"/>
            <a:ext cx="3302507" cy="461665"/>
          </a:xfrm>
          <a:prstGeom prst="rect">
            <a:avLst/>
          </a:prstGeom>
          <a:noFill/>
        </p:spPr>
        <p:txBody>
          <a:bodyPr wrap="none" rtlCol="0">
            <a:spAutoFit/>
          </a:bodyPr>
          <a:lstStyle/>
          <a:p>
            <a:r>
              <a:rPr lang="en-US" dirty="0"/>
              <a:t>Colonial and A-Frame:</a:t>
            </a:r>
          </a:p>
        </p:txBody>
      </p:sp>
      <p:sp>
        <p:nvSpPr>
          <p:cNvPr id="13" name="TextBox 12"/>
          <p:cNvSpPr txBox="1"/>
          <p:nvPr/>
        </p:nvSpPr>
        <p:spPr>
          <a:xfrm>
            <a:off x="1039812" y="3890664"/>
            <a:ext cx="3560590" cy="461665"/>
          </a:xfrm>
          <a:prstGeom prst="rect">
            <a:avLst/>
          </a:prstGeom>
          <a:noFill/>
        </p:spPr>
        <p:txBody>
          <a:bodyPr wrap="none" rtlCol="0">
            <a:spAutoFit/>
          </a:bodyPr>
          <a:lstStyle/>
          <a:p>
            <a:r>
              <a:rPr lang="en-US" dirty="0"/>
              <a:t>Log Cabin and A-Frame:</a:t>
            </a:r>
          </a:p>
        </p:txBody>
      </p:sp>
    </p:spTree>
    <p:extLst>
      <p:ext uri="{BB962C8B-B14F-4D97-AF65-F5344CB8AC3E}">
        <p14:creationId xmlns:p14="http://schemas.microsoft.com/office/powerpoint/2010/main" val="4169789608"/>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5"/>
                                        </p:tgtEl>
                                        <p:attrNameLst>
                                          <p:attrName>style.visibility</p:attrName>
                                        </p:attrNameLst>
                                      </p:cBhvr>
                                      <p:to>
                                        <p:strVal val="visible"/>
                                      </p:to>
                                    </p:set>
                                    <p:animEffect transition="in" filter="slide(fromLeft)">
                                      <p:cBhvr>
                                        <p:cTn id="7"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par>
                          <p:cTn id="13" fill="hold">
                            <p:stCondLst>
                              <p:cond delay="500"/>
                            </p:stCondLst>
                            <p:childTnLst>
                              <p:par>
                                <p:cTn id="14" presetID="22" presetClass="entr" presetSubtype="8" fill="hold" grpId="0" nodeType="afterEffect">
                                  <p:stCondLst>
                                    <p:cond delay="2250"/>
                                  </p:stCondLst>
                                  <p:childTnLst>
                                    <p:set>
                                      <p:cBhvr>
                                        <p:cTn id="15" dur="1" fill="hold">
                                          <p:stCondLst>
                                            <p:cond delay="0"/>
                                          </p:stCondLst>
                                        </p:cTn>
                                        <p:tgtEl>
                                          <p:spTgt spid="11"/>
                                        </p:tgtEl>
                                        <p:attrNameLst>
                                          <p:attrName>style.visibility</p:attrName>
                                        </p:attrNameLst>
                                      </p:cBhvr>
                                      <p:to>
                                        <p:strVal val="visible"/>
                                      </p:to>
                                    </p:set>
                                    <p:animEffect transition="in" filter="wipe(left)">
                                      <p:cBhvr>
                                        <p:cTn id="16" dur="500"/>
                                        <p:tgtEl>
                                          <p:spTgt spid="11"/>
                                        </p:tgtEl>
                                      </p:cBhvr>
                                    </p:animEffect>
                                  </p:childTnLst>
                                </p:cTn>
                              </p:par>
                            </p:childTnLst>
                          </p:cTn>
                        </p:par>
                        <p:par>
                          <p:cTn id="17" fill="hold">
                            <p:stCondLst>
                              <p:cond delay="3250"/>
                            </p:stCondLst>
                            <p:childTnLst>
                              <p:par>
                                <p:cTn id="18" presetID="22" presetClass="entr" presetSubtype="8" fill="hold" nodeType="afterEffect">
                                  <p:stCondLst>
                                    <p:cond delay="1250"/>
                                  </p:stCondLst>
                                  <p:childTnLst>
                                    <p:set>
                                      <p:cBhvr>
                                        <p:cTn id="19" dur="1" fill="hold">
                                          <p:stCondLst>
                                            <p:cond delay="0"/>
                                          </p:stCondLst>
                                        </p:cTn>
                                        <p:tgtEl>
                                          <p:spTgt spid="6"/>
                                        </p:tgtEl>
                                        <p:attrNameLst>
                                          <p:attrName>style.visibility</p:attrName>
                                        </p:attrNameLst>
                                      </p:cBhvr>
                                      <p:to>
                                        <p:strVal val="visible"/>
                                      </p:to>
                                    </p:set>
                                    <p:animEffect transition="in" filter="wipe(left)">
                                      <p:cBhvr>
                                        <p:cTn id="20" dur="500"/>
                                        <p:tgtEl>
                                          <p:spTgt spid="6"/>
                                        </p:tgtEl>
                                      </p:cBhvr>
                                    </p:animEffect>
                                  </p:childTnLst>
                                </p:cTn>
                              </p:par>
                            </p:childTnLst>
                          </p:cTn>
                        </p:par>
                        <p:par>
                          <p:cTn id="21" fill="hold">
                            <p:stCondLst>
                              <p:cond delay="5000"/>
                            </p:stCondLst>
                            <p:childTnLst>
                              <p:par>
                                <p:cTn id="22" presetID="22" presetClass="entr" presetSubtype="8" fill="hold" grpId="0" nodeType="afterEffect">
                                  <p:stCondLst>
                                    <p:cond delay="1500"/>
                                  </p:stCondLst>
                                  <p:childTnLst>
                                    <p:set>
                                      <p:cBhvr>
                                        <p:cTn id="23" dur="1" fill="hold">
                                          <p:stCondLst>
                                            <p:cond delay="0"/>
                                          </p:stCondLst>
                                        </p:cTn>
                                        <p:tgtEl>
                                          <p:spTgt spid="12"/>
                                        </p:tgtEl>
                                        <p:attrNameLst>
                                          <p:attrName>style.visibility</p:attrName>
                                        </p:attrNameLst>
                                      </p:cBhvr>
                                      <p:to>
                                        <p:strVal val="visible"/>
                                      </p:to>
                                    </p:set>
                                    <p:animEffect transition="in" filter="wipe(left)">
                                      <p:cBhvr>
                                        <p:cTn id="24" dur="500"/>
                                        <p:tgtEl>
                                          <p:spTgt spid="12"/>
                                        </p:tgtEl>
                                      </p:cBhvr>
                                    </p:animEffect>
                                  </p:childTnLst>
                                </p:cTn>
                              </p:par>
                            </p:childTnLst>
                          </p:cTn>
                        </p:par>
                        <p:par>
                          <p:cTn id="25" fill="hold">
                            <p:stCondLst>
                              <p:cond delay="7000"/>
                            </p:stCondLst>
                            <p:childTnLst>
                              <p:par>
                                <p:cTn id="26" presetID="22" presetClass="entr" presetSubtype="8" fill="hold" nodeType="afterEffect">
                                  <p:stCondLst>
                                    <p:cond delay="1250"/>
                                  </p:stCondLst>
                                  <p:childTnLst>
                                    <p:set>
                                      <p:cBhvr>
                                        <p:cTn id="27" dur="1" fill="hold">
                                          <p:stCondLst>
                                            <p:cond delay="0"/>
                                          </p:stCondLst>
                                        </p:cTn>
                                        <p:tgtEl>
                                          <p:spTgt spid="9"/>
                                        </p:tgtEl>
                                        <p:attrNameLst>
                                          <p:attrName>style.visibility</p:attrName>
                                        </p:attrNameLst>
                                      </p:cBhvr>
                                      <p:to>
                                        <p:strVal val="visible"/>
                                      </p:to>
                                    </p:set>
                                    <p:animEffect transition="in" filter="wipe(left)">
                                      <p:cBhvr>
                                        <p:cTn id="28" dur="500"/>
                                        <p:tgtEl>
                                          <p:spTgt spid="9"/>
                                        </p:tgtEl>
                                      </p:cBhvr>
                                    </p:animEffect>
                                  </p:childTnLst>
                                </p:cTn>
                              </p:par>
                            </p:childTnLst>
                          </p:cTn>
                        </p:par>
                        <p:par>
                          <p:cTn id="29" fill="hold">
                            <p:stCondLst>
                              <p:cond delay="8750"/>
                            </p:stCondLst>
                            <p:childTnLst>
                              <p:par>
                                <p:cTn id="30" presetID="22" presetClass="entr" presetSubtype="8" fill="hold" grpId="0" nodeType="afterEffect">
                                  <p:stCondLst>
                                    <p:cond delay="1500"/>
                                  </p:stCondLst>
                                  <p:childTnLst>
                                    <p:set>
                                      <p:cBhvr>
                                        <p:cTn id="31" dur="1" fill="hold">
                                          <p:stCondLst>
                                            <p:cond delay="0"/>
                                          </p:stCondLst>
                                        </p:cTn>
                                        <p:tgtEl>
                                          <p:spTgt spid="13"/>
                                        </p:tgtEl>
                                        <p:attrNameLst>
                                          <p:attrName>style.visibility</p:attrName>
                                        </p:attrNameLst>
                                      </p:cBhvr>
                                      <p:to>
                                        <p:strVal val="visible"/>
                                      </p:to>
                                    </p:set>
                                    <p:animEffect transition="in" filter="wipe(left)">
                                      <p:cBhvr>
                                        <p:cTn id="32" dur="500"/>
                                        <p:tgtEl>
                                          <p:spTgt spid="13"/>
                                        </p:tgtEl>
                                      </p:cBhvr>
                                    </p:animEffect>
                                  </p:childTnLst>
                                </p:cTn>
                              </p:par>
                            </p:childTnLst>
                          </p:cTn>
                        </p:par>
                        <p:par>
                          <p:cTn id="33" fill="hold">
                            <p:stCondLst>
                              <p:cond delay="10750"/>
                            </p:stCondLst>
                            <p:childTnLst>
                              <p:par>
                                <p:cTn id="34" presetID="22" presetClass="entr" presetSubtype="8" fill="hold" nodeType="afterEffect">
                                  <p:stCondLst>
                                    <p:cond delay="1250"/>
                                  </p:stCondLst>
                                  <p:childTnLst>
                                    <p:set>
                                      <p:cBhvr>
                                        <p:cTn id="35" dur="1" fill="hold">
                                          <p:stCondLst>
                                            <p:cond delay="0"/>
                                          </p:stCondLst>
                                        </p:cTn>
                                        <p:tgtEl>
                                          <p:spTgt spid="10"/>
                                        </p:tgtEl>
                                        <p:attrNameLst>
                                          <p:attrName>style.visibility</p:attrName>
                                        </p:attrNameLst>
                                      </p:cBhvr>
                                      <p:to>
                                        <p:strVal val="visible"/>
                                      </p:to>
                                    </p:set>
                                    <p:animEffect transition="in" filter="wipe(left)">
                                      <p:cBhvr>
                                        <p:cTn id="3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utoUpdateAnimBg="0"/>
      <p:bldP spid="5" grpId="0" animBg="1"/>
      <p:bldP spid="11" grpId="0"/>
      <p:bldP spid="12" grpId="0"/>
      <p:bldP spid="1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bwMode="auto">
          <a:xfrm>
            <a:off x="2235200" y="2527963"/>
            <a:ext cx="4711700" cy="1370937"/>
          </a:xfrm>
          <a:prstGeom prst="rect">
            <a:avLst/>
          </a:prstGeom>
          <a:solidFill>
            <a:srgbClr val="7DB03A"/>
          </a:solidFill>
          <a:ln w="12700"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t" anchorCtr="0" compatLnSpc="1">
            <a:prstTxWarp prst="textNoShape">
              <a:avLst/>
            </a:prstTxWarp>
          </a:bodyPr>
          <a:lstStyle/>
          <a:p>
            <a:pPr marL="457200" marR="0" indent="-45720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outerShdw blurRad="38100" dist="38100" dir="2700000" algn="tl">
                  <a:srgbClr val="000000">
                    <a:alpha val="43137"/>
                  </a:srgbClr>
                </a:outerShdw>
              </a:effectLst>
              <a:latin typeface="Book Antiqua" pitchFamily="18" charset="0"/>
            </a:endParaRPr>
          </a:p>
        </p:txBody>
      </p:sp>
      <p:sp>
        <p:nvSpPr>
          <p:cNvPr id="2" name="Rectangle 2"/>
          <p:cNvSpPr>
            <a:spLocks noChangeArrowheads="1"/>
          </p:cNvSpPr>
          <p:nvPr/>
        </p:nvSpPr>
        <p:spPr bwMode="auto">
          <a:xfrm>
            <a:off x="646112" y="127001"/>
            <a:ext cx="7772400" cy="633412"/>
          </a:xfrm>
          <a:prstGeom prst="rect">
            <a:avLst/>
          </a:prstGeom>
          <a:noFill/>
          <a:ln w="12700">
            <a:noFill/>
            <a:miter lim="800000"/>
            <a:headEnd/>
            <a:tailEnd/>
          </a:ln>
          <a:effec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Multiple Comparisons Procedure</a:t>
            </a:r>
          </a:p>
        </p:txBody>
      </p:sp>
      <p:sp>
        <p:nvSpPr>
          <p:cNvPr id="3" name="Rectangle 73"/>
          <p:cNvSpPr>
            <a:spLocks noChangeArrowheads="1"/>
          </p:cNvSpPr>
          <p:nvPr/>
        </p:nvSpPr>
        <p:spPr bwMode="auto">
          <a:xfrm>
            <a:off x="700088" y="1117600"/>
            <a:ext cx="8151812" cy="509588"/>
          </a:xfrm>
          <a:prstGeom prst="rect">
            <a:avLst/>
          </a:prstGeom>
          <a:noFill/>
          <a:ln w="12700">
            <a:noFill/>
            <a:miter lim="800000"/>
            <a:headEnd/>
            <a:tailEnd/>
          </a:ln>
          <a:effectLst/>
        </p:spPr>
        <p:txBody>
          <a:bodyPr lIns="90488" tIns="44450" rIns="90488" bIns="44450"/>
          <a:lstStyle/>
          <a:p>
            <a:pPr marL="342900" indent="-342900">
              <a:spcBef>
                <a:spcPct val="20000"/>
              </a:spcBef>
              <a:buClr>
                <a:srgbClr val="66FFFF"/>
              </a:buClr>
              <a:buSzPct val="75000"/>
              <a:buFont typeface="Monotype Sorts" pitchFamily="2" charset="2"/>
              <a:buChar char="n"/>
            </a:pPr>
            <a:r>
              <a:rPr lang="en-US" dirty="0">
                <a:solidFill>
                  <a:srgbClr val="66FFFF"/>
                </a:solidFill>
                <a:effectLst>
                  <a:outerShdw blurRad="38100" dist="38100" dir="2700000" algn="tl">
                    <a:srgbClr val="000000"/>
                  </a:outerShdw>
                </a:effectLst>
              </a:rPr>
              <a:t>Critical Values for the </a:t>
            </a:r>
            <a:r>
              <a:rPr lang="en-US" dirty="0" err="1">
                <a:solidFill>
                  <a:srgbClr val="66FFFF"/>
                </a:solidFill>
                <a:effectLst>
                  <a:outerShdw blurRad="38100" dist="38100" dir="2700000" algn="tl">
                    <a:srgbClr val="000000"/>
                  </a:outerShdw>
                </a:effectLst>
              </a:rPr>
              <a:t>Marascuillo</a:t>
            </a:r>
            <a:r>
              <a:rPr lang="en-US" dirty="0">
                <a:solidFill>
                  <a:srgbClr val="66FFFF"/>
                </a:solidFill>
                <a:effectLst>
                  <a:outerShdw blurRad="38100" dist="38100" dir="2700000" algn="tl">
                    <a:srgbClr val="000000"/>
                  </a:outerShdw>
                </a:effectLst>
              </a:rPr>
              <a:t> Pairwise Comparison</a:t>
            </a:r>
            <a:endParaRPr lang="en-US" dirty="0">
              <a:solidFill>
                <a:srgbClr val="FFFFFF"/>
              </a:solidFill>
              <a:effectLst>
                <a:outerShdw blurRad="38100" dist="38100" dir="2700000" algn="tl">
                  <a:srgbClr val="000000"/>
                </a:outerShdw>
              </a:effectLst>
            </a:endParaRPr>
          </a:p>
        </p:txBody>
      </p:sp>
      <p:sp>
        <p:nvSpPr>
          <p:cNvPr id="4" name="Text Box 4"/>
          <p:cNvSpPr txBox="1">
            <a:spLocks noChangeArrowheads="1"/>
          </p:cNvSpPr>
          <p:nvPr/>
        </p:nvSpPr>
        <p:spPr bwMode="auto">
          <a:xfrm>
            <a:off x="1039813" y="1681163"/>
            <a:ext cx="7685087" cy="757900"/>
          </a:xfrm>
          <a:prstGeom prst="rect">
            <a:avLst/>
          </a:prstGeom>
          <a:noFill/>
          <a:ln w="12700">
            <a:noFill/>
            <a:miter lim="800000"/>
            <a:headEnd/>
            <a:tailEnd/>
          </a:ln>
          <a:effectLst/>
        </p:spPr>
        <p:txBody>
          <a:bodyPr wrap="square">
            <a:spAutoFit/>
          </a:bodyPr>
          <a:lstStyle/>
          <a:p>
            <a:pPr>
              <a:lnSpc>
                <a:spcPct val="90000"/>
              </a:lnSpc>
              <a:spcBef>
                <a:spcPct val="20000"/>
              </a:spcBef>
              <a:buClr>
                <a:srgbClr val="66FFFF"/>
              </a:buClr>
              <a:buSzPct val="75000"/>
              <a:buFont typeface="Monotype Sorts" pitchFamily="2" charset="2"/>
              <a:buNone/>
            </a:pPr>
            <a:r>
              <a:rPr lang="en-US" dirty="0">
                <a:effectLst>
                  <a:outerShdw blurRad="38100" dist="38100" dir="2700000" algn="tl">
                    <a:srgbClr val="000000"/>
                  </a:outerShdw>
                </a:effectLst>
              </a:rPr>
              <a:t>For each pairwise comparison compute a critical value as follows:</a:t>
            </a:r>
          </a:p>
        </p:txBody>
      </p:sp>
      <p:sp>
        <p:nvSpPr>
          <p:cNvPr id="5" name="AutoShape 7"/>
          <p:cNvSpPr>
            <a:spLocks noChangeArrowheads="1"/>
          </p:cNvSpPr>
          <p:nvPr/>
        </p:nvSpPr>
        <p:spPr bwMode="auto">
          <a:xfrm rot="5400000">
            <a:off x="701675" y="17716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aphicFrame>
        <p:nvGraphicFramePr>
          <p:cNvPr id="6" name="Object 5">
            <a:hlinkClick r:id="" action="ppaction://ole?verb=0"/>
          </p:cNvPr>
          <p:cNvGraphicFramePr>
            <a:graphicFrameLocks/>
          </p:cNvGraphicFramePr>
          <p:nvPr>
            <p:extLst>
              <p:ext uri="{D42A27DB-BD31-4B8C-83A1-F6EECF244321}">
                <p14:modId xmlns:p14="http://schemas.microsoft.com/office/powerpoint/2010/main" val="1219560944"/>
              </p:ext>
            </p:extLst>
          </p:nvPr>
        </p:nvGraphicFramePr>
        <p:xfrm>
          <a:off x="2374900" y="2735263"/>
          <a:ext cx="4402138" cy="1008062"/>
        </p:xfrm>
        <a:graphic>
          <a:graphicData uri="http://schemas.openxmlformats.org/presentationml/2006/ole">
            <mc:AlternateContent xmlns:mc="http://schemas.openxmlformats.org/markup-compatibility/2006">
              <mc:Choice xmlns:v="urn:schemas-microsoft-com:vml" Requires="v">
                <p:oleObj spid="_x0000_s256011" name="Equation" r:id="rId3" imgW="2730240" imgH="596880" progId="Equation.DSMT4">
                  <p:embed/>
                </p:oleObj>
              </mc:Choice>
              <mc:Fallback>
                <p:oleObj name="Equation" r:id="rId3" imgW="2730240" imgH="596880" progId="Equation.DSMT4">
                  <p:embed/>
                  <p:pic>
                    <p:nvPicPr>
                      <p:cNvPr id="0" name="Object 4"/>
                      <p:cNvPicPr>
                        <a:picLocks noChangeArrowheads="1"/>
                      </p:cNvPicPr>
                      <p:nvPr/>
                    </p:nvPicPr>
                    <p:blipFill>
                      <a:blip r:embed="rId4"/>
                      <a:srcRect/>
                      <a:stretch>
                        <a:fillRect/>
                      </a:stretch>
                    </p:blipFill>
                    <p:spPr bwMode="auto">
                      <a:xfrm>
                        <a:off x="2374900" y="2735263"/>
                        <a:ext cx="4402138" cy="1008062"/>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Box 7"/>
          <p:cNvSpPr txBox="1"/>
          <p:nvPr/>
        </p:nvSpPr>
        <p:spPr>
          <a:xfrm>
            <a:off x="2451100" y="4051300"/>
            <a:ext cx="4418197" cy="461665"/>
          </a:xfrm>
          <a:prstGeom prst="rect">
            <a:avLst/>
          </a:prstGeom>
          <a:noFill/>
        </p:spPr>
        <p:txBody>
          <a:bodyPr wrap="none" rtlCol="0">
            <a:spAutoFit/>
          </a:bodyPr>
          <a:lstStyle/>
          <a:p>
            <a:r>
              <a:rPr lang="en-US" dirty="0"/>
              <a:t>For </a:t>
            </a:r>
            <a:r>
              <a:rPr lang="en-US" i="1" dirty="0">
                <a:latin typeface="Symbol" pitchFamily="18" charset="2"/>
              </a:rPr>
              <a:t>a</a:t>
            </a:r>
            <a:r>
              <a:rPr lang="en-US" dirty="0"/>
              <a:t> = .05 and </a:t>
            </a:r>
            <a:r>
              <a:rPr lang="en-US" i="1" dirty="0"/>
              <a:t>k</a:t>
            </a:r>
            <a:r>
              <a:rPr lang="en-US" dirty="0"/>
              <a:t> = 3: </a:t>
            </a:r>
            <a:r>
              <a:rPr lang="en-US" dirty="0">
                <a:latin typeface="Symbol" pitchFamily="18" charset="2"/>
              </a:rPr>
              <a:t>c</a:t>
            </a:r>
            <a:r>
              <a:rPr lang="en-US" baseline="30000" dirty="0"/>
              <a:t>2</a:t>
            </a:r>
            <a:r>
              <a:rPr lang="en-US" dirty="0"/>
              <a:t> = 5.991</a:t>
            </a:r>
          </a:p>
        </p:txBody>
      </p:sp>
    </p:spTree>
    <p:extLst>
      <p:ext uri="{BB962C8B-B14F-4D97-AF65-F5344CB8AC3E}">
        <p14:creationId xmlns:p14="http://schemas.microsoft.com/office/powerpoint/2010/main" val="32804578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5"/>
                                        </p:tgtEl>
                                        <p:attrNameLst>
                                          <p:attrName>style.visibility</p:attrName>
                                        </p:attrNameLst>
                                      </p:cBhvr>
                                      <p:to>
                                        <p:strVal val="visible"/>
                                      </p:to>
                                    </p:set>
                                    <p:animEffect transition="in" filter="slide(fromLeft)">
                                      <p:cBhvr>
                                        <p:cTn id="7"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par>
                          <p:cTn id="13" fill="hold">
                            <p:stCondLst>
                              <p:cond delay="500"/>
                            </p:stCondLst>
                            <p:childTnLst>
                              <p:par>
                                <p:cTn id="14" presetID="22" presetClass="entr" presetSubtype="1" fill="hold" grpId="0" nodeType="afterEffect">
                                  <p:stCondLst>
                                    <p:cond delay="1250"/>
                                  </p:stCondLst>
                                  <p:childTnLst>
                                    <p:set>
                                      <p:cBhvr>
                                        <p:cTn id="15" dur="1" fill="hold">
                                          <p:stCondLst>
                                            <p:cond delay="0"/>
                                          </p:stCondLst>
                                        </p:cTn>
                                        <p:tgtEl>
                                          <p:spTgt spid="7"/>
                                        </p:tgtEl>
                                        <p:attrNameLst>
                                          <p:attrName>style.visibility</p:attrName>
                                        </p:attrNameLst>
                                      </p:cBhvr>
                                      <p:to>
                                        <p:strVal val="visible"/>
                                      </p:to>
                                    </p:set>
                                    <p:animEffect transition="in" filter="wipe(up)">
                                      <p:cBhvr>
                                        <p:cTn id="16" dur="500"/>
                                        <p:tgtEl>
                                          <p:spTgt spid="7"/>
                                        </p:tgtEl>
                                      </p:cBhvr>
                                    </p:animEffect>
                                  </p:childTnLst>
                                </p:cTn>
                              </p:par>
                            </p:childTnLst>
                          </p:cTn>
                        </p:par>
                        <p:par>
                          <p:cTn id="17" fill="hold">
                            <p:stCondLst>
                              <p:cond delay="2250"/>
                            </p:stCondLst>
                            <p:childTnLst>
                              <p:par>
                                <p:cTn id="18" presetID="22" presetClass="entr" presetSubtype="8" fill="hold" nodeType="afterEffect">
                                  <p:stCondLst>
                                    <p:cond delay="250"/>
                                  </p:stCondLst>
                                  <p:childTnLst>
                                    <p:set>
                                      <p:cBhvr>
                                        <p:cTn id="19" dur="1" fill="hold">
                                          <p:stCondLst>
                                            <p:cond delay="0"/>
                                          </p:stCondLst>
                                        </p:cTn>
                                        <p:tgtEl>
                                          <p:spTgt spid="6"/>
                                        </p:tgtEl>
                                        <p:attrNameLst>
                                          <p:attrName>style.visibility</p:attrName>
                                        </p:attrNameLst>
                                      </p:cBhvr>
                                      <p:to>
                                        <p:strVal val="visible"/>
                                      </p:to>
                                    </p:set>
                                    <p:animEffect transition="in" filter="wipe(left)">
                                      <p:cBhvr>
                                        <p:cTn id="20" dur="500"/>
                                        <p:tgtEl>
                                          <p:spTgt spid="6"/>
                                        </p:tgtEl>
                                      </p:cBhvr>
                                    </p:animEffect>
                                  </p:childTnLst>
                                </p:cTn>
                              </p:par>
                            </p:childTnLst>
                          </p:cTn>
                        </p:par>
                        <p:par>
                          <p:cTn id="21" fill="hold">
                            <p:stCondLst>
                              <p:cond delay="3000"/>
                            </p:stCondLst>
                            <p:childTnLst>
                              <p:par>
                                <p:cTn id="22" presetID="22" presetClass="entr" presetSubtype="1" fill="hold" grpId="0" nodeType="afterEffect">
                                  <p:stCondLst>
                                    <p:cond delay="1250"/>
                                  </p:stCondLst>
                                  <p:childTnLst>
                                    <p:set>
                                      <p:cBhvr>
                                        <p:cTn id="23" dur="1" fill="hold">
                                          <p:stCondLst>
                                            <p:cond delay="0"/>
                                          </p:stCondLst>
                                        </p:cTn>
                                        <p:tgtEl>
                                          <p:spTgt spid="8"/>
                                        </p:tgtEl>
                                        <p:attrNameLst>
                                          <p:attrName>style.visibility</p:attrName>
                                        </p:attrNameLst>
                                      </p:cBhvr>
                                      <p:to>
                                        <p:strVal val="visible"/>
                                      </p:to>
                                    </p:set>
                                    <p:animEffect transition="in" filter="wipe(up)">
                                      <p:cBhvr>
                                        <p:cTn id="2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4" grpId="0" autoUpdateAnimBg="0"/>
      <p:bldP spid="5" grpId="0" animBg="1"/>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bwMode="auto">
          <a:xfrm>
            <a:off x="546100" y="1704032"/>
            <a:ext cx="8089900" cy="2969568"/>
          </a:xfrm>
          <a:prstGeom prst="rect">
            <a:avLst/>
          </a:prstGeom>
          <a:gradFill flip="none" rotWithShape="1">
            <a:gsLst>
              <a:gs pos="0">
                <a:srgbClr val="04638E">
                  <a:shade val="30000"/>
                  <a:satMod val="115000"/>
                </a:srgbClr>
              </a:gs>
              <a:gs pos="50000">
                <a:srgbClr val="04638E">
                  <a:shade val="67500"/>
                  <a:satMod val="115000"/>
                </a:srgbClr>
              </a:gs>
              <a:gs pos="100000">
                <a:srgbClr val="04638E">
                  <a:shade val="100000"/>
                  <a:satMod val="115000"/>
                </a:srgbClr>
              </a:gs>
            </a:gsLst>
            <a:lin ang="16200000" scaled="1"/>
            <a:tileRect/>
          </a:gradFill>
          <a:ln w="12700"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t" anchorCtr="0" compatLnSpc="1">
            <a:prstTxWarp prst="textNoShape">
              <a:avLst/>
            </a:prstTxWarp>
          </a:bodyPr>
          <a:lstStyle/>
          <a:p>
            <a:pPr marL="457200" marR="0" indent="-45720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outerShdw blurRad="38100" dist="38100" dir="2700000" algn="tl">
                  <a:srgbClr val="000000">
                    <a:alpha val="43137"/>
                  </a:srgbClr>
                </a:outerShdw>
              </a:effectLst>
              <a:latin typeface="Book Antiqua" pitchFamily="18" charset="0"/>
            </a:endParaRPr>
          </a:p>
        </p:txBody>
      </p:sp>
      <p:sp>
        <p:nvSpPr>
          <p:cNvPr id="2" name="Rectangle 2"/>
          <p:cNvSpPr>
            <a:spLocks noChangeArrowheads="1"/>
          </p:cNvSpPr>
          <p:nvPr/>
        </p:nvSpPr>
        <p:spPr bwMode="auto">
          <a:xfrm>
            <a:off x="646112" y="127001"/>
            <a:ext cx="7772400" cy="633412"/>
          </a:xfrm>
          <a:prstGeom prst="rect">
            <a:avLst/>
          </a:prstGeom>
          <a:noFill/>
          <a:ln w="12700">
            <a:noFill/>
            <a:miter lim="800000"/>
            <a:headEnd/>
            <a:tailEnd/>
          </a:ln>
          <a:effec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Multiple Comparisons Procedure</a:t>
            </a:r>
          </a:p>
        </p:txBody>
      </p:sp>
      <p:grpSp>
        <p:nvGrpSpPr>
          <p:cNvPr id="21" name="Group 20"/>
          <p:cNvGrpSpPr/>
          <p:nvPr/>
        </p:nvGrpSpPr>
        <p:grpSpPr>
          <a:xfrm>
            <a:off x="646112" y="1767532"/>
            <a:ext cx="7794410" cy="2749391"/>
            <a:chOff x="531812" y="1564332"/>
            <a:chExt cx="7794410" cy="2749391"/>
          </a:xfrm>
        </p:grpSpPr>
        <p:graphicFrame>
          <p:nvGraphicFramePr>
            <p:cNvPr id="4" name="Object 3">
              <a:hlinkClick r:id="" action="ppaction://ole?verb=0"/>
            </p:cNvPr>
            <p:cNvGraphicFramePr>
              <a:graphicFrameLocks/>
            </p:cNvGraphicFramePr>
            <p:nvPr>
              <p:extLst>
                <p:ext uri="{D42A27DB-BD31-4B8C-83A1-F6EECF244321}">
                  <p14:modId xmlns:p14="http://schemas.microsoft.com/office/powerpoint/2010/main" val="813167632"/>
                </p:ext>
              </p:extLst>
            </p:nvPr>
          </p:nvGraphicFramePr>
          <p:xfrm>
            <a:off x="3983038" y="2005013"/>
            <a:ext cx="901700" cy="536575"/>
          </p:xfrm>
          <a:graphic>
            <a:graphicData uri="http://schemas.openxmlformats.org/presentationml/2006/ole">
              <mc:AlternateContent xmlns:mc="http://schemas.openxmlformats.org/markup-compatibility/2006">
                <mc:Choice xmlns:v="urn:schemas-microsoft-com:vml" Requires="v">
                  <p:oleObj spid="_x0000_s257043" name="Equation" r:id="rId3" imgW="558720" imgH="317160" progId="Equation.DSMT4">
                    <p:embed/>
                  </p:oleObj>
                </mc:Choice>
                <mc:Fallback>
                  <p:oleObj name="Equation" r:id="rId3" imgW="558720" imgH="317160" progId="Equation.DSMT4">
                    <p:embed/>
                    <p:pic>
                      <p:nvPicPr>
                        <p:cNvPr id="0" name="Object 5"/>
                        <p:cNvPicPr>
                          <a:picLocks noChangeArrowheads="1"/>
                        </p:cNvPicPr>
                        <p:nvPr/>
                      </p:nvPicPr>
                      <p:blipFill>
                        <a:blip r:embed="rId4"/>
                        <a:srcRect/>
                        <a:stretch>
                          <a:fillRect/>
                        </a:stretch>
                      </p:blipFill>
                      <p:spPr bwMode="auto">
                        <a:xfrm>
                          <a:off x="3983038" y="2005013"/>
                          <a:ext cx="901700" cy="5365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TextBox 4"/>
            <p:cNvSpPr txBox="1"/>
            <p:nvPr/>
          </p:nvSpPr>
          <p:spPr>
            <a:xfrm>
              <a:off x="5096407" y="1996132"/>
              <a:ext cx="732893" cy="461665"/>
            </a:xfrm>
            <a:prstGeom prst="rect">
              <a:avLst/>
            </a:prstGeom>
            <a:noFill/>
          </p:spPr>
          <p:txBody>
            <a:bodyPr wrap="none" rtlCol="0">
              <a:spAutoFit/>
            </a:bodyPr>
            <a:lstStyle/>
            <a:p>
              <a:r>
                <a:rPr lang="en-US" i="1" dirty="0" err="1"/>
                <a:t>CV</a:t>
              </a:r>
              <a:r>
                <a:rPr lang="en-US" i="1" baseline="-25000" dirty="0" err="1"/>
                <a:t>ij</a:t>
              </a:r>
              <a:endParaRPr lang="en-US" i="1" baseline="-25000" dirty="0"/>
            </a:p>
          </p:txBody>
        </p:sp>
        <p:sp>
          <p:nvSpPr>
            <p:cNvPr id="6" name="TextBox 5"/>
            <p:cNvSpPr txBox="1"/>
            <p:nvPr/>
          </p:nvSpPr>
          <p:spPr>
            <a:xfrm>
              <a:off x="6083300" y="1564332"/>
              <a:ext cx="1909497" cy="461665"/>
            </a:xfrm>
            <a:prstGeom prst="rect">
              <a:avLst/>
            </a:prstGeom>
            <a:noFill/>
          </p:spPr>
          <p:txBody>
            <a:bodyPr wrap="none" rtlCol="0">
              <a:spAutoFit/>
            </a:bodyPr>
            <a:lstStyle/>
            <a:p>
              <a:r>
                <a:rPr lang="en-US" dirty="0"/>
                <a:t>Significant if</a:t>
              </a:r>
            </a:p>
          </p:txBody>
        </p:sp>
        <p:sp>
          <p:nvSpPr>
            <p:cNvPr id="7" name="TextBox 6"/>
            <p:cNvSpPr txBox="1"/>
            <p:nvPr/>
          </p:nvSpPr>
          <p:spPr>
            <a:xfrm>
              <a:off x="571500" y="2011064"/>
              <a:ext cx="3122971" cy="461665"/>
            </a:xfrm>
            <a:prstGeom prst="rect">
              <a:avLst/>
            </a:prstGeom>
            <a:noFill/>
          </p:spPr>
          <p:txBody>
            <a:bodyPr wrap="none" rtlCol="0">
              <a:spAutoFit/>
            </a:bodyPr>
            <a:lstStyle/>
            <a:p>
              <a:r>
                <a:rPr lang="en-US" dirty="0"/>
                <a:t>Pairwise Comparison</a:t>
              </a:r>
            </a:p>
          </p:txBody>
        </p:sp>
        <p:graphicFrame>
          <p:nvGraphicFramePr>
            <p:cNvPr id="8" name="Object 7">
              <a:hlinkClick r:id="" action="ppaction://ole?verb=0"/>
            </p:cNvPr>
            <p:cNvGraphicFramePr>
              <a:graphicFrameLocks/>
            </p:cNvGraphicFramePr>
            <p:nvPr>
              <p:extLst>
                <p:ext uri="{D42A27DB-BD31-4B8C-83A1-F6EECF244321}">
                  <p14:modId xmlns:p14="http://schemas.microsoft.com/office/powerpoint/2010/main" val="2805748292"/>
                </p:ext>
              </p:extLst>
            </p:nvPr>
          </p:nvGraphicFramePr>
          <p:xfrm>
            <a:off x="6142038" y="2005013"/>
            <a:ext cx="901700" cy="536575"/>
          </p:xfrm>
          <a:graphic>
            <a:graphicData uri="http://schemas.openxmlformats.org/presentationml/2006/ole">
              <mc:AlternateContent xmlns:mc="http://schemas.openxmlformats.org/markup-compatibility/2006">
                <mc:Choice xmlns:v="urn:schemas-microsoft-com:vml" Requires="v">
                  <p:oleObj spid="_x0000_s257044" name="Equation" r:id="rId5" imgW="558720" imgH="317160" progId="Equation.DSMT4">
                    <p:embed/>
                  </p:oleObj>
                </mc:Choice>
                <mc:Fallback>
                  <p:oleObj name="Equation" r:id="rId5" imgW="558720" imgH="317160" progId="Equation.DSMT4">
                    <p:embed/>
                    <p:pic>
                      <p:nvPicPr>
                        <p:cNvPr id="0" name="Object 3"/>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42038" y="2005013"/>
                          <a:ext cx="901700" cy="5365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 name="TextBox 8"/>
            <p:cNvSpPr txBox="1"/>
            <p:nvPr/>
          </p:nvSpPr>
          <p:spPr>
            <a:xfrm>
              <a:off x="7039507" y="2008832"/>
              <a:ext cx="990977" cy="461665"/>
            </a:xfrm>
            <a:prstGeom prst="rect">
              <a:avLst/>
            </a:prstGeom>
            <a:noFill/>
          </p:spPr>
          <p:txBody>
            <a:bodyPr wrap="none" rtlCol="0">
              <a:spAutoFit/>
            </a:bodyPr>
            <a:lstStyle/>
            <a:p>
              <a:r>
                <a:rPr lang="en-US" i="1" dirty="0"/>
                <a:t>&gt; </a:t>
              </a:r>
              <a:r>
                <a:rPr lang="en-US" i="1" dirty="0" err="1"/>
                <a:t>CV</a:t>
              </a:r>
              <a:r>
                <a:rPr lang="en-US" i="1" baseline="-25000" dirty="0" err="1"/>
                <a:t>ij</a:t>
              </a:r>
              <a:endParaRPr lang="en-US" i="1" baseline="-25000" dirty="0"/>
            </a:p>
          </p:txBody>
        </p:sp>
        <p:sp>
          <p:nvSpPr>
            <p:cNvPr id="10" name="TextBox 9"/>
            <p:cNvSpPr txBox="1"/>
            <p:nvPr/>
          </p:nvSpPr>
          <p:spPr>
            <a:xfrm>
              <a:off x="531813" y="2696865"/>
              <a:ext cx="3368230" cy="461665"/>
            </a:xfrm>
            <a:prstGeom prst="rect">
              <a:avLst/>
            </a:prstGeom>
            <a:noFill/>
          </p:spPr>
          <p:txBody>
            <a:bodyPr wrap="none" rtlCol="0">
              <a:spAutoFit/>
            </a:bodyPr>
            <a:lstStyle/>
            <a:p>
              <a:r>
                <a:rPr lang="en-US" dirty="0"/>
                <a:t>Colonial vs. Log Cabin</a:t>
              </a:r>
            </a:p>
          </p:txBody>
        </p:sp>
        <p:sp>
          <p:nvSpPr>
            <p:cNvPr id="11" name="TextBox 10"/>
            <p:cNvSpPr txBox="1"/>
            <p:nvPr/>
          </p:nvSpPr>
          <p:spPr>
            <a:xfrm>
              <a:off x="531812" y="3242964"/>
              <a:ext cx="3161443" cy="461665"/>
            </a:xfrm>
            <a:prstGeom prst="rect">
              <a:avLst/>
            </a:prstGeom>
            <a:noFill/>
          </p:spPr>
          <p:txBody>
            <a:bodyPr wrap="none" rtlCol="0">
              <a:spAutoFit/>
            </a:bodyPr>
            <a:lstStyle/>
            <a:p>
              <a:r>
                <a:rPr lang="en-US" dirty="0"/>
                <a:t>Colonial vs. A-Frame</a:t>
              </a:r>
            </a:p>
          </p:txBody>
        </p:sp>
        <p:sp>
          <p:nvSpPr>
            <p:cNvPr id="12" name="TextBox 11"/>
            <p:cNvSpPr txBox="1"/>
            <p:nvPr/>
          </p:nvSpPr>
          <p:spPr>
            <a:xfrm>
              <a:off x="531812" y="3801764"/>
              <a:ext cx="3419526" cy="461665"/>
            </a:xfrm>
            <a:prstGeom prst="rect">
              <a:avLst/>
            </a:prstGeom>
            <a:noFill/>
          </p:spPr>
          <p:txBody>
            <a:bodyPr wrap="none" rtlCol="0">
              <a:spAutoFit/>
            </a:bodyPr>
            <a:lstStyle/>
            <a:p>
              <a:r>
                <a:rPr lang="en-US" dirty="0"/>
                <a:t>Log Cabin vs. A-Frame</a:t>
              </a:r>
            </a:p>
          </p:txBody>
        </p:sp>
        <p:sp>
          <p:nvSpPr>
            <p:cNvPr id="13" name="TextBox 12"/>
            <p:cNvSpPr txBox="1"/>
            <p:nvPr/>
          </p:nvSpPr>
          <p:spPr>
            <a:xfrm>
              <a:off x="4076700" y="2559397"/>
              <a:ext cx="723275" cy="1754326"/>
            </a:xfrm>
            <a:prstGeom prst="rect">
              <a:avLst/>
            </a:prstGeom>
            <a:noFill/>
          </p:spPr>
          <p:txBody>
            <a:bodyPr wrap="none" rtlCol="0">
              <a:spAutoFit/>
            </a:bodyPr>
            <a:lstStyle/>
            <a:p>
              <a:pPr>
                <a:lnSpc>
                  <a:spcPct val="150000"/>
                </a:lnSpc>
              </a:pPr>
              <a:r>
                <a:rPr lang="en-US" dirty="0"/>
                <a:t>.061</a:t>
              </a:r>
            </a:p>
            <a:p>
              <a:pPr>
                <a:lnSpc>
                  <a:spcPct val="150000"/>
                </a:lnSpc>
              </a:pPr>
              <a:r>
                <a:rPr lang="en-US" dirty="0"/>
                <a:t>.072</a:t>
              </a:r>
            </a:p>
            <a:p>
              <a:pPr>
                <a:lnSpc>
                  <a:spcPct val="150000"/>
                </a:lnSpc>
              </a:pPr>
              <a:r>
                <a:rPr lang="en-US" dirty="0"/>
                <a:t>.133</a:t>
              </a:r>
            </a:p>
          </p:txBody>
        </p:sp>
        <p:sp>
          <p:nvSpPr>
            <p:cNvPr id="14" name="TextBox 13"/>
            <p:cNvSpPr txBox="1"/>
            <p:nvPr/>
          </p:nvSpPr>
          <p:spPr>
            <a:xfrm>
              <a:off x="5067300" y="2559397"/>
              <a:ext cx="877163" cy="1754326"/>
            </a:xfrm>
            <a:prstGeom prst="rect">
              <a:avLst/>
            </a:prstGeom>
            <a:noFill/>
          </p:spPr>
          <p:txBody>
            <a:bodyPr wrap="none" rtlCol="0">
              <a:spAutoFit/>
            </a:bodyPr>
            <a:lstStyle/>
            <a:p>
              <a:pPr>
                <a:lnSpc>
                  <a:spcPct val="150000"/>
                </a:lnSpc>
              </a:pPr>
              <a:r>
                <a:rPr lang="en-US" dirty="0"/>
                <a:t>.0923</a:t>
              </a:r>
            </a:p>
            <a:p>
              <a:pPr>
                <a:lnSpc>
                  <a:spcPct val="150000"/>
                </a:lnSpc>
              </a:pPr>
              <a:r>
                <a:rPr lang="en-US" dirty="0"/>
                <a:t>.0971</a:t>
              </a:r>
            </a:p>
            <a:p>
              <a:pPr>
                <a:lnSpc>
                  <a:spcPct val="150000"/>
                </a:lnSpc>
              </a:pPr>
              <a:r>
                <a:rPr lang="en-US" dirty="0"/>
                <a:t>.1034</a:t>
              </a:r>
            </a:p>
          </p:txBody>
        </p:sp>
        <p:sp>
          <p:nvSpPr>
            <p:cNvPr id="15" name="TextBox 14"/>
            <p:cNvSpPr txBox="1"/>
            <p:nvPr/>
          </p:nvSpPr>
          <p:spPr>
            <a:xfrm>
              <a:off x="6083300" y="2684164"/>
              <a:ext cx="2242922" cy="461665"/>
            </a:xfrm>
            <a:prstGeom prst="rect">
              <a:avLst/>
            </a:prstGeom>
            <a:noFill/>
          </p:spPr>
          <p:txBody>
            <a:bodyPr wrap="none" rtlCol="0">
              <a:spAutoFit/>
            </a:bodyPr>
            <a:lstStyle/>
            <a:p>
              <a:r>
                <a:rPr lang="en-US" dirty="0"/>
                <a:t>Not Significant</a:t>
              </a:r>
            </a:p>
          </p:txBody>
        </p:sp>
        <p:sp>
          <p:nvSpPr>
            <p:cNvPr id="16" name="TextBox 15"/>
            <p:cNvSpPr txBox="1"/>
            <p:nvPr/>
          </p:nvSpPr>
          <p:spPr>
            <a:xfrm>
              <a:off x="6083300" y="3242964"/>
              <a:ext cx="2242922" cy="461665"/>
            </a:xfrm>
            <a:prstGeom prst="rect">
              <a:avLst/>
            </a:prstGeom>
            <a:noFill/>
          </p:spPr>
          <p:txBody>
            <a:bodyPr wrap="none" rtlCol="0">
              <a:spAutoFit/>
            </a:bodyPr>
            <a:lstStyle/>
            <a:p>
              <a:r>
                <a:rPr lang="en-US" dirty="0"/>
                <a:t>Not Significant</a:t>
              </a:r>
            </a:p>
          </p:txBody>
        </p:sp>
        <p:sp>
          <p:nvSpPr>
            <p:cNvPr id="17" name="TextBox 16"/>
            <p:cNvSpPr txBox="1"/>
            <p:nvPr/>
          </p:nvSpPr>
          <p:spPr>
            <a:xfrm>
              <a:off x="6083300" y="3789064"/>
              <a:ext cx="1640193" cy="461665"/>
            </a:xfrm>
            <a:prstGeom prst="rect">
              <a:avLst/>
            </a:prstGeom>
            <a:noFill/>
          </p:spPr>
          <p:txBody>
            <a:bodyPr wrap="none" rtlCol="0">
              <a:spAutoFit/>
            </a:bodyPr>
            <a:lstStyle/>
            <a:p>
              <a:r>
                <a:rPr lang="en-US" dirty="0"/>
                <a:t>Significant</a:t>
              </a:r>
            </a:p>
          </p:txBody>
        </p:sp>
        <p:cxnSp>
          <p:nvCxnSpPr>
            <p:cNvPr id="20" name="Straight Connector 19"/>
            <p:cNvCxnSpPr/>
            <p:nvPr/>
          </p:nvCxnSpPr>
          <p:spPr bwMode="auto">
            <a:xfrm>
              <a:off x="646112" y="2635597"/>
              <a:ext cx="7680110" cy="0"/>
            </a:xfrm>
            <a:prstGeom prst="line">
              <a:avLst/>
            </a:prstGeom>
            <a:solidFill>
              <a:schemeClr val="accent1"/>
            </a:solidFill>
            <a:ln w="12700" cap="flat" cmpd="sng" algn="ctr">
              <a:solidFill>
                <a:schemeClr val="tx1"/>
              </a:solidFill>
              <a:prstDash val="solid"/>
              <a:round/>
              <a:headEnd type="none" w="med" len="med"/>
              <a:tailEnd type="none" w="med" len="med"/>
            </a:ln>
            <a:effectLst/>
          </p:spPr>
        </p:cxnSp>
      </p:grpSp>
      <p:sp>
        <p:nvSpPr>
          <p:cNvPr id="22" name="Rectangle 73"/>
          <p:cNvSpPr>
            <a:spLocks noChangeArrowheads="1"/>
          </p:cNvSpPr>
          <p:nvPr/>
        </p:nvSpPr>
        <p:spPr bwMode="auto">
          <a:xfrm>
            <a:off x="700088" y="1117600"/>
            <a:ext cx="8151812" cy="509588"/>
          </a:xfrm>
          <a:prstGeom prst="rect">
            <a:avLst/>
          </a:prstGeom>
          <a:noFill/>
          <a:ln w="12700">
            <a:noFill/>
            <a:miter lim="800000"/>
            <a:headEnd/>
            <a:tailEnd/>
          </a:ln>
          <a:effectLst/>
        </p:spPr>
        <p:txBody>
          <a:bodyPr lIns="90488" tIns="44450" rIns="90488" bIns="44450"/>
          <a:lstStyle/>
          <a:p>
            <a:pPr marL="342900" indent="-342900">
              <a:spcBef>
                <a:spcPct val="20000"/>
              </a:spcBef>
              <a:buClr>
                <a:srgbClr val="66FFFF"/>
              </a:buClr>
              <a:buSzPct val="75000"/>
              <a:buFont typeface="Monotype Sorts" pitchFamily="2" charset="2"/>
              <a:buChar char="n"/>
            </a:pPr>
            <a:r>
              <a:rPr lang="en-US" dirty="0">
                <a:solidFill>
                  <a:srgbClr val="66FFFF"/>
                </a:solidFill>
                <a:effectLst>
                  <a:outerShdw blurRad="38100" dist="38100" dir="2700000" algn="tl">
                    <a:srgbClr val="000000"/>
                  </a:outerShdw>
                </a:effectLst>
              </a:rPr>
              <a:t>Pairwise Comparison Tests </a:t>
            </a:r>
            <a:endParaRPr lang="en-US" dirty="0">
              <a:solidFill>
                <a:srgbClr val="FFFFFF"/>
              </a:solidFill>
              <a:effectLst>
                <a:outerShdw blurRad="38100" dist="38100" dir="2700000" algn="tl">
                  <a:srgbClr val="000000"/>
                </a:outerShdw>
              </a:effectLst>
            </a:endParaRPr>
          </a:p>
        </p:txBody>
      </p:sp>
      <p:sp>
        <p:nvSpPr>
          <p:cNvPr id="23" name="AutoShape 7"/>
          <p:cNvSpPr>
            <a:spLocks noChangeArrowheads="1"/>
          </p:cNvSpPr>
          <p:nvPr/>
        </p:nvSpPr>
        <p:spPr bwMode="auto">
          <a:xfrm rot="5400000">
            <a:off x="257175" y="23558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4" name="Oval 23"/>
          <p:cNvSpPr/>
          <p:nvPr/>
        </p:nvSpPr>
        <p:spPr bwMode="auto">
          <a:xfrm>
            <a:off x="6146800" y="3907829"/>
            <a:ext cx="1739900" cy="609094"/>
          </a:xfrm>
          <a:prstGeom prst="ellipse">
            <a:avLst/>
          </a:prstGeom>
          <a:noFill/>
          <a:ln w="28575" cap="flat" cmpd="sng" algn="ctr">
            <a:solidFill>
              <a:srgbClr val="66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457200" marR="0" indent="-45720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outerShdw blurRad="38100" dist="38100" dir="2700000" algn="tl">
                  <a:srgbClr val="000000">
                    <a:alpha val="43137"/>
                  </a:srgbClr>
                </a:outerShdw>
              </a:effectLst>
              <a:latin typeface="Book Antiqua" pitchFamily="18" charset="0"/>
            </a:endParaRPr>
          </a:p>
        </p:txBody>
      </p:sp>
    </p:spTree>
    <p:extLst>
      <p:ext uri="{BB962C8B-B14F-4D97-AF65-F5344CB8AC3E}">
        <p14:creationId xmlns:p14="http://schemas.microsoft.com/office/powerpoint/2010/main" val="10479769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3"/>
                                        </p:tgtEl>
                                        <p:attrNameLst>
                                          <p:attrName>style.visibility</p:attrName>
                                        </p:attrNameLst>
                                      </p:cBhvr>
                                      <p:to>
                                        <p:strVal val="visible"/>
                                      </p:to>
                                    </p:set>
                                    <p:animEffect transition="in" filter="slide(fromLeft)">
                                      <p:cBhvr>
                                        <p:cTn id="7" dur="500"/>
                                        <p:tgtEl>
                                          <p:spTgt spid="23"/>
                                        </p:tgtEl>
                                      </p:cBhvr>
                                    </p:animEffect>
                                  </p:childTnLst>
                                  <p:subTnLst>
                                    <p:set>
                                      <p:cBhvr override="childStyle">
                                        <p:cTn dur="1" fill="hold" display="0" masterRel="nextClick" afterEffect="1"/>
                                        <p:tgtEl>
                                          <p:spTgt spid="2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wipe(up)">
                                      <p:cBhvr>
                                        <p:cTn id="12" dur="500"/>
                                        <p:tgtEl>
                                          <p:spTgt spid="18"/>
                                        </p:tgtEl>
                                      </p:cBhvr>
                                    </p:animEffect>
                                  </p:childTnLst>
                                </p:cTn>
                              </p:par>
                            </p:childTnLst>
                          </p:cTn>
                        </p:par>
                        <p:par>
                          <p:cTn id="13" fill="hold">
                            <p:stCondLst>
                              <p:cond delay="500"/>
                            </p:stCondLst>
                            <p:childTnLst>
                              <p:par>
                                <p:cTn id="14" presetID="22" presetClass="entr" presetSubtype="1" fill="hold" nodeType="afterEffect">
                                  <p:stCondLst>
                                    <p:cond delay="250"/>
                                  </p:stCondLst>
                                  <p:childTnLst>
                                    <p:set>
                                      <p:cBhvr>
                                        <p:cTn id="15" dur="1" fill="hold">
                                          <p:stCondLst>
                                            <p:cond delay="0"/>
                                          </p:stCondLst>
                                        </p:cTn>
                                        <p:tgtEl>
                                          <p:spTgt spid="21"/>
                                        </p:tgtEl>
                                        <p:attrNameLst>
                                          <p:attrName>style.visibility</p:attrName>
                                        </p:attrNameLst>
                                      </p:cBhvr>
                                      <p:to>
                                        <p:strVal val="visible"/>
                                      </p:to>
                                    </p:set>
                                    <p:animEffect transition="in" filter="wipe(up)">
                                      <p:cBhvr>
                                        <p:cTn id="16" dur="500"/>
                                        <p:tgtEl>
                                          <p:spTgt spid="21"/>
                                        </p:tgtEl>
                                      </p:cBhvr>
                                    </p:animEffect>
                                  </p:childTnLst>
                                </p:cTn>
                              </p:par>
                            </p:childTnLst>
                          </p:cTn>
                        </p:par>
                        <p:par>
                          <p:cTn id="17" fill="hold">
                            <p:stCondLst>
                              <p:cond delay="1250"/>
                            </p:stCondLst>
                            <p:childTnLst>
                              <p:par>
                                <p:cTn id="18" presetID="16" presetClass="entr" presetSubtype="21" fill="hold" grpId="0" nodeType="afterEffect">
                                  <p:stCondLst>
                                    <p:cond delay="750"/>
                                  </p:stCondLst>
                                  <p:childTnLst>
                                    <p:set>
                                      <p:cBhvr>
                                        <p:cTn id="19" dur="1" fill="hold">
                                          <p:stCondLst>
                                            <p:cond delay="0"/>
                                          </p:stCondLst>
                                        </p:cTn>
                                        <p:tgtEl>
                                          <p:spTgt spid="24"/>
                                        </p:tgtEl>
                                        <p:attrNameLst>
                                          <p:attrName>style.visibility</p:attrName>
                                        </p:attrNameLst>
                                      </p:cBhvr>
                                      <p:to>
                                        <p:strVal val="visible"/>
                                      </p:to>
                                    </p:set>
                                    <p:animEffect transition="in" filter="barn(inVertical)">
                                      <p:cBhvr>
                                        <p:cTn id="20"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3" grpId="0" animBg="1"/>
      <p:bldP spid="2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690563" y="-76201"/>
            <a:ext cx="7772400" cy="1303337"/>
          </a:xfrm>
          <a:noFill/>
          <a:ln/>
        </p:spPr>
        <p:txBody>
          <a:bodyPr/>
          <a:lstStyle/>
          <a:p>
            <a:r>
              <a:rPr lang="en-US" dirty="0"/>
              <a:t>Comparing Multiple Proportions,</a:t>
            </a:r>
            <a:br>
              <a:rPr lang="en-US" dirty="0"/>
            </a:br>
            <a:r>
              <a:rPr lang="en-US" dirty="0"/>
              <a:t>Test of Independence and Goodness of Fit</a:t>
            </a:r>
          </a:p>
        </p:txBody>
      </p:sp>
      <p:sp>
        <p:nvSpPr>
          <p:cNvPr id="5" name="Text Box 4"/>
          <p:cNvSpPr txBox="1">
            <a:spLocks noChangeArrowheads="1"/>
          </p:cNvSpPr>
          <p:nvPr/>
        </p:nvSpPr>
        <p:spPr bwMode="auto">
          <a:xfrm>
            <a:off x="747713" y="1262063"/>
            <a:ext cx="7507287" cy="757900"/>
          </a:xfrm>
          <a:prstGeom prst="rect">
            <a:avLst/>
          </a:prstGeom>
          <a:noFill/>
          <a:ln w="12700">
            <a:noFill/>
            <a:miter lim="800000"/>
            <a:headEnd/>
            <a:tailEnd/>
          </a:ln>
          <a:effectLst/>
        </p:spPr>
        <p:txBody>
          <a:bodyPr wrap="square">
            <a:spAutoFit/>
          </a:bodyPr>
          <a:lstStyle/>
          <a:p>
            <a:pPr marL="342900" indent="-342900">
              <a:lnSpc>
                <a:spcPct val="90000"/>
              </a:lnSpc>
              <a:spcBef>
                <a:spcPct val="20000"/>
              </a:spcBef>
              <a:buClr>
                <a:srgbClr val="66FFFF"/>
              </a:buClr>
              <a:buSzPct val="150000"/>
              <a:buFont typeface="Wingdings" pitchFamily="2" charset="2"/>
              <a:buChar char="§"/>
            </a:pPr>
            <a:r>
              <a:rPr lang="en-US" dirty="0">
                <a:effectLst>
                  <a:outerShdw blurRad="38100" dist="38100" dir="2700000" algn="tl">
                    <a:srgbClr val="000000"/>
                  </a:outerShdw>
                </a:effectLst>
              </a:rPr>
              <a:t>In this chapter we introduce three additional hypothesis-testing procedures.</a:t>
            </a:r>
          </a:p>
        </p:txBody>
      </p:sp>
      <p:sp>
        <p:nvSpPr>
          <p:cNvPr id="6" name="Text Box 5"/>
          <p:cNvSpPr txBox="1">
            <a:spLocks noChangeArrowheads="1"/>
          </p:cNvSpPr>
          <p:nvPr/>
        </p:nvSpPr>
        <p:spPr bwMode="auto">
          <a:xfrm>
            <a:off x="749301" y="2071688"/>
            <a:ext cx="7683500" cy="830997"/>
          </a:xfrm>
          <a:prstGeom prst="rect">
            <a:avLst/>
          </a:prstGeom>
          <a:noFill/>
          <a:ln w="12700">
            <a:noFill/>
            <a:miter lim="800000"/>
            <a:headEnd/>
            <a:tailEnd/>
          </a:ln>
          <a:effectLst/>
        </p:spPr>
        <p:txBody>
          <a:bodyPr wrap="square">
            <a:spAutoFit/>
          </a:bodyPr>
          <a:lstStyle/>
          <a:p>
            <a:pPr marL="342900" indent="-342900">
              <a:buClr>
                <a:srgbClr val="66FFFF"/>
              </a:buClr>
              <a:buSzPct val="150000"/>
              <a:buFont typeface="Wingdings" pitchFamily="2" charset="2"/>
              <a:buChar char="§"/>
            </a:pPr>
            <a:r>
              <a:rPr lang="en-US" dirty="0">
                <a:effectLst>
                  <a:outerShdw blurRad="38100" dist="38100" dir="2700000" algn="tl">
                    <a:srgbClr val="000000"/>
                  </a:outerShdw>
                </a:effectLst>
              </a:rPr>
              <a:t>The test statistic and the distribution used are based on the chi-square (</a:t>
            </a:r>
            <a:r>
              <a:rPr lang="en-US" i="1" dirty="0">
                <a:effectLst>
                  <a:outerShdw blurRad="38100" dist="38100" dir="2700000" algn="tl">
                    <a:srgbClr val="000000"/>
                  </a:outerShdw>
                </a:effectLst>
                <a:latin typeface="Symbol" pitchFamily="18" charset="2"/>
              </a:rPr>
              <a:t>c</a:t>
            </a:r>
            <a:r>
              <a:rPr lang="en-US" baseline="30000" dirty="0">
                <a:effectLst>
                  <a:outerShdw blurRad="38100" dist="38100" dir="2700000" algn="tl">
                    <a:srgbClr val="000000"/>
                  </a:outerShdw>
                </a:effectLst>
              </a:rPr>
              <a:t>2</a:t>
            </a:r>
            <a:r>
              <a:rPr lang="en-US" dirty="0">
                <a:effectLst>
                  <a:outerShdw blurRad="38100" dist="38100" dir="2700000" algn="tl">
                    <a:srgbClr val="000000"/>
                  </a:outerShdw>
                </a:effectLst>
              </a:rPr>
              <a:t>) distribution.</a:t>
            </a:r>
          </a:p>
        </p:txBody>
      </p:sp>
      <p:sp>
        <p:nvSpPr>
          <p:cNvPr id="7" name="AutoShape 7"/>
          <p:cNvSpPr>
            <a:spLocks noChangeArrowheads="1"/>
          </p:cNvSpPr>
          <p:nvPr/>
        </p:nvSpPr>
        <p:spPr bwMode="auto">
          <a:xfrm rot="5400000">
            <a:off x="498475" y="13017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8" name="AutoShape 8"/>
          <p:cNvSpPr>
            <a:spLocks noChangeArrowheads="1"/>
          </p:cNvSpPr>
          <p:nvPr/>
        </p:nvSpPr>
        <p:spPr bwMode="auto">
          <a:xfrm rot="5400000">
            <a:off x="498475" y="21526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9" name="Text Box 5"/>
          <p:cNvSpPr txBox="1">
            <a:spLocks noChangeArrowheads="1"/>
          </p:cNvSpPr>
          <p:nvPr/>
        </p:nvSpPr>
        <p:spPr bwMode="auto">
          <a:xfrm>
            <a:off x="749301" y="2922588"/>
            <a:ext cx="7683500" cy="461665"/>
          </a:xfrm>
          <a:prstGeom prst="rect">
            <a:avLst/>
          </a:prstGeom>
          <a:noFill/>
          <a:ln w="12700">
            <a:noFill/>
            <a:miter lim="800000"/>
            <a:headEnd/>
            <a:tailEnd/>
          </a:ln>
          <a:effectLst/>
        </p:spPr>
        <p:txBody>
          <a:bodyPr wrap="square">
            <a:spAutoFit/>
          </a:bodyPr>
          <a:lstStyle/>
          <a:p>
            <a:pPr marL="342900" indent="-342900">
              <a:buClr>
                <a:srgbClr val="66FFFF"/>
              </a:buClr>
              <a:buSzPct val="150000"/>
              <a:buFont typeface="Wingdings" pitchFamily="2" charset="2"/>
              <a:buChar char="§"/>
            </a:pPr>
            <a:r>
              <a:rPr lang="en-US" dirty="0">
                <a:effectLst>
                  <a:outerShdw blurRad="38100" dist="38100" dir="2700000" algn="tl">
                    <a:srgbClr val="000000"/>
                  </a:outerShdw>
                </a:effectLst>
              </a:rPr>
              <a:t>In all cases, the data are categorical.</a:t>
            </a:r>
          </a:p>
        </p:txBody>
      </p:sp>
      <p:sp>
        <p:nvSpPr>
          <p:cNvPr id="10" name="AutoShape 8"/>
          <p:cNvSpPr>
            <a:spLocks noChangeArrowheads="1"/>
          </p:cNvSpPr>
          <p:nvPr/>
        </p:nvSpPr>
        <p:spPr bwMode="auto">
          <a:xfrm rot="5400000">
            <a:off x="498475" y="30035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1063246026"/>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7"/>
                                        </p:tgtEl>
                                        <p:attrNameLst>
                                          <p:attrName>style.visibility</p:attrName>
                                        </p:attrNameLst>
                                      </p:cBhvr>
                                      <p:to>
                                        <p:strVal val="visible"/>
                                      </p:to>
                                    </p:set>
                                    <p:animEffect transition="in" filter="slide(fromLeft)">
                                      <p:cBhvr>
                                        <p:cTn id="7" dur="500"/>
                                        <p:tgtEl>
                                          <p:spTgt spid="7"/>
                                        </p:tgtEl>
                                      </p:cBhvr>
                                    </p:animEffec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8"/>
                                        </p:tgtEl>
                                        <p:attrNameLst>
                                          <p:attrName>style.visibility</p:attrName>
                                        </p:attrNameLst>
                                      </p:cBhvr>
                                      <p:to>
                                        <p:strVal val="visible"/>
                                      </p:to>
                                    </p:set>
                                    <p:animEffect transition="in" filter="slide(fromLeft)">
                                      <p:cBhvr>
                                        <p:cTn id="16" dur="500"/>
                                        <p:tgtEl>
                                          <p:spTgt spid="8"/>
                                        </p:tgtEl>
                                      </p:cBhvr>
                                    </p:animEffect>
                                  </p:childTnLst>
                                  <p:subTnLst>
                                    <p:set>
                                      <p:cBhvr override="childStyle">
                                        <p:cTn dur="1" fill="hold" display="0" masterRel="nextClick" afterEffect="1"/>
                                        <p:tgtEl>
                                          <p:spTgt spid="8"/>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blinds(horizontal)">
                                      <p:cBhvr>
                                        <p:cTn id="21" dur="500"/>
                                        <p:tgtEl>
                                          <p:spTgt spid="6"/>
                                        </p:tgtEl>
                                      </p:cBhvr>
                                    </p:animEffect>
                                  </p:childTnLst>
                                </p:cTn>
                              </p:par>
                            </p:childTnLst>
                          </p:cTn>
                        </p:par>
                        <p:par>
                          <p:cTn id="22" fill="hold">
                            <p:stCondLst>
                              <p:cond delay="500"/>
                            </p:stCondLst>
                            <p:childTnLst>
                              <p:par>
                                <p:cTn id="23" presetID="12" presetClass="entr" presetSubtype="8" fill="hold" grpId="0" nodeType="afterEffect">
                                  <p:stCondLst>
                                    <p:cond delay="2000"/>
                                  </p:stCondLst>
                                  <p:childTnLst>
                                    <p:set>
                                      <p:cBhvr>
                                        <p:cTn id="24" dur="1" fill="hold">
                                          <p:stCondLst>
                                            <p:cond delay="0"/>
                                          </p:stCondLst>
                                        </p:cTn>
                                        <p:tgtEl>
                                          <p:spTgt spid="10"/>
                                        </p:tgtEl>
                                        <p:attrNameLst>
                                          <p:attrName>style.visibility</p:attrName>
                                        </p:attrNameLst>
                                      </p:cBhvr>
                                      <p:to>
                                        <p:strVal val="visible"/>
                                      </p:to>
                                    </p:set>
                                    <p:animEffect transition="in" filter="slide(fromLeft)">
                                      <p:cBhvr>
                                        <p:cTn id="25" dur="500"/>
                                        <p:tgtEl>
                                          <p:spTgt spid="10"/>
                                        </p:tgtEl>
                                      </p:cBhvr>
                                    </p:animEffect>
                                  </p:childTnLst>
                                  <p:subTnLst>
                                    <p:set>
                                      <p:cBhvr override="childStyle">
                                        <p:cTn dur="1" fill="hold" display="0" masterRel="nextClick" afterEffect="1"/>
                                        <p:tgtEl>
                                          <p:spTgt spid="10"/>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blinds(horizontal)">
                                      <p:cBhvr>
                                        <p:cTn id="3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utoUpdateAnimBg="0"/>
      <p:bldP spid="6" grpId="0" autoUpdateAnimBg="0"/>
      <p:bldP spid="7" grpId="0" animBg="1"/>
      <p:bldP spid="8" grpId="0" animBg="1"/>
      <p:bldP spid="9" grpId="0" autoUpdateAnimBg="0"/>
      <p:bldP spid="1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7" name="Rectangle 3"/>
          <p:cNvSpPr>
            <a:spLocks noChangeArrowheads="1"/>
          </p:cNvSpPr>
          <p:nvPr/>
        </p:nvSpPr>
        <p:spPr bwMode="auto">
          <a:xfrm>
            <a:off x="685800" y="188913"/>
            <a:ext cx="7772400" cy="566737"/>
          </a:xfrm>
          <a:prstGeom prst="rect">
            <a:avLst/>
          </a:prstGeom>
          <a:noFill/>
          <a:ln w="12700">
            <a:noFill/>
            <a:miter lim="800000"/>
            <a:headEnd/>
            <a:tailEnd/>
          </a:ln>
          <a:effec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Test of Independence</a:t>
            </a:r>
          </a:p>
        </p:txBody>
      </p:sp>
      <p:grpSp>
        <p:nvGrpSpPr>
          <p:cNvPr id="2" name="Group 1"/>
          <p:cNvGrpSpPr/>
          <p:nvPr/>
        </p:nvGrpSpPr>
        <p:grpSpPr>
          <a:xfrm>
            <a:off x="2171700" y="5022850"/>
            <a:ext cx="4813300" cy="984250"/>
            <a:chOff x="2171700" y="5022850"/>
            <a:chExt cx="4813300" cy="984250"/>
          </a:xfrm>
        </p:grpSpPr>
        <p:sp>
          <p:nvSpPr>
            <p:cNvPr id="129026" name="Rectangle 2"/>
            <p:cNvSpPr>
              <a:spLocks noChangeArrowheads="1"/>
            </p:cNvSpPr>
            <p:nvPr/>
          </p:nvSpPr>
          <p:spPr bwMode="auto">
            <a:xfrm>
              <a:off x="2171700" y="5022850"/>
              <a:ext cx="4813300" cy="984250"/>
            </a:xfrm>
            <a:prstGeom prst="rect">
              <a:avLst/>
            </a:prstGeom>
            <a:gradFill flip="none" rotWithShape="1">
              <a:gsLst>
                <a:gs pos="0">
                  <a:srgbClr val="7DB03A">
                    <a:shade val="30000"/>
                    <a:satMod val="115000"/>
                  </a:srgbClr>
                </a:gs>
                <a:gs pos="50000">
                  <a:srgbClr val="7DB03A">
                    <a:shade val="67500"/>
                    <a:satMod val="115000"/>
                  </a:srgbClr>
                </a:gs>
                <a:gs pos="100000">
                  <a:srgbClr val="7DB03A">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graphicFrame>
          <p:nvGraphicFramePr>
            <p:cNvPr id="129028" name="Object 4">
              <a:hlinkClick r:id="" action="ppaction://ole?verb=0"/>
            </p:cNvPr>
            <p:cNvGraphicFramePr>
              <a:graphicFrameLocks/>
            </p:cNvGraphicFramePr>
            <p:nvPr>
              <p:extLst>
                <p:ext uri="{D42A27DB-BD31-4B8C-83A1-F6EECF244321}">
                  <p14:modId xmlns:p14="http://schemas.microsoft.com/office/powerpoint/2010/main" val="1982643720"/>
                </p:ext>
              </p:extLst>
            </p:nvPr>
          </p:nvGraphicFramePr>
          <p:xfrm>
            <a:off x="2336800" y="5170488"/>
            <a:ext cx="4491038" cy="750888"/>
          </p:xfrm>
          <a:graphic>
            <a:graphicData uri="http://schemas.openxmlformats.org/presentationml/2006/ole">
              <mc:AlternateContent xmlns:mc="http://schemas.openxmlformats.org/markup-compatibility/2006">
                <mc:Choice xmlns:v="urn:schemas-microsoft-com:vml" Requires="v">
                  <p:oleObj spid="_x0000_s129048" name="Equation" r:id="rId4" imgW="4519440" imgH="760320" progId="Equation">
                    <p:embed/>
                  </p:oleObj>
                </mc:Choice>
                <mc:Fallback>
                  <p:oleObj name="Equation" r:id="rId4" imgW="4519440" imgH="760320" progId="Equation">
                    <p:embed/>
                    <p:pic>
                      <p:nvPicPr>
                        <p:cNvPr id="0" name="Picture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36800" y="5170488"/>
                          <a:ext cx="4491038" cy="75088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129029" name="Text Box 5"/>
          <p:cNvSpPr txBox="1">
            <a:spLocks noChangeArrowheads="1"/>
          </p:cNvSpPr>
          <p:nvPr/>
        </p:nvSpPr>
        <p:spPr bwMode="auto">
          <a:xfrm>
            <a:off x="708025" y="1176338"/>
            <a:ext cx="6396038" cy="457200"/>
          </a:xfrm>
          <a:prstGeom prst="rect">
            <a:avLst/>
          </a:prstGeom>
          <a:noFill/>
          <a:ln w="12700">
            <a:noFill/>
            <a:miter lim="800000"/>
            <a:headEnd/>
            <a:tailEnd/>
          </a:ln>
          <a:effectLst/>
        </p:spPr>
        <p:txBody>
          <a:bodyPr wrap="none">
            <a:spAutoFit/>
          </a:bodyPr>
          <a:lstStyle/>
          <a:p>
            <a:r>
              <a:rPr lang="en-US">
                <a:solidFill>
                  <a:srgbClr val="66FFFF"/>
                </a:solidFill>
                <a:effectLst>
                  <a:outerShdw blurRad="38100" dist="38100" dir="2700000" algn="tl">
                    <a:srgbClr val="000000"/>
                  </a:outerShdw>
                </a:effectLst>
              </a:rPr>
              <a:t>1.</a:t>
            </a:r>
            <a:r>
              <a:rPr lang="en-US">
                <a:effectLst>
                  <a:outerShdw blurRad="38100" dist="38100" dir="2700000" algn="tl">
                    <a:srgbClr val="000000"/>
                  </a:outerShdw>
                </a:effectLst>
              </a:rPr>
              <a:t>   Set up the null and alternative hypotheses.</a:t>
            </a:r>
          </a:p>
        </p:txBody>
      </p:sp>
      <p:sp>
        <p:nvSpPr>
          <p:cNvPr id="129030" name="Text Box 6"/>
          <p:cNvSpPr txBox="1">
            <a:spLocks noChangeArrowheads="1"/>
          </p:cNvSpPr>
          <p:nvPr/>
        </p:nvSpPr>
        <p:spPr bwMode="auto">
          <a:xfrm>
            <a:off x="711200" y="3532188"/>
            <a:ext cx="7532688" cy="895350"/>
          </a:xfrm>
          <a:prstGeom prst="rect">
            <a:avLst/>
          </a:prstGeom>
          <a:noFill/>
          <a:ln w="12700">
            <a:noFill/>
            <a:miter lim="800000"/>
            <a:headEnd/>
            <a:tailEnd/>
          </a:ln>
          <a:effectLst/>
        </p:spPr>
        <p:txBody>
          <a:bodyPr wrap="none">
            <a:spAutoFit/>
          </a:bodyPr>
          <a:lstStyle/>
          <a:p>
            <a:pPr>
              <a:spcBef>
                <a:spcPct val="20000"/>
              </a:spcBef>
              <a:buClr>
                <a:srgbClr val="66FFFF"/>
              </a:buClr>
              <a:buSzPct val="75000"/>
              <a:buFont typeface="Monotype Sorts" pitchFamily="2" charset="2"/>
              <a:buNone/>
            </a:pPr>
            <a:r>
              <a:rPr lang="en-US">
                <a:solidFill>
                  <a:srgbClr val="66FFFF"/>
                </a:solidFill>
                <a:effectLst>
                  <a:outerShdw blurRad="38100" dist="38100" dir="2700000" algn="tl">
                    <a:srgbClr val="000000"/>
                  </a:outerShdw>
                </a:effectLst>
              </a:rPr>
              <a:t>2.</a:t>
            </a:r>
            <a:r>
              <a:rPr lang="en-US">
                <a:effectLst>
                  <a:outerShdw blurRad="38100" dist="38100" dir="2700000" algn="tl">
                    <a:srgbClr val="000000"/>
                  </a:outerShdw>
                </a:effectLst>
              </a:rPr>
              <a:t>   Select a random sample and record the observed</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frequency, </a:t>
            </a:r>
            <a:r>
              <a:rPr lang="en-US" i="1">
                <a:effectLst>
                  <a:outerShdw blurRad="38100" dist="38100" dir="2700000" algn="tl">
                    <a:srgbClr val="000000"/>
                  </a:outerShdw>
                </a:effectLst>
              </a:rPr>
              <a:t>f</a:t>
            </a:r>
            <a:r>
              <a:rPr lang="en-US" i="1" baseline="-25000">
                <a:effectLst>
                  <a:outerShdw blurRad="38100" dist="38100" dir="2700000" algn="tl">
                    <a:srgbClr val="000000"/>
                  </a:outerShdw>
                </a:effectLst>
              </a:rPr>
              <a:t>ij </a:t>
            </a:r>
            <a:r>
              <a:rPr lang="en-US">
                <a:effectLst>
                  <a:outerShdw blurRad="38100" dist="38100" dir="2700000" algn="tl">
                    <a:srgbClr val="000000"/>
                  </a:outerShdw>
                </a:effectLst>
              </a:rPr>
              <a:t>, for each cell of the contingency table.</a:t>
            </a:r>
          </a:p>
        </p:txBody>
      </p:sp>
      <p:sp>
        <p:nvSpPr>
          <p:cNvPr id="129031" name="Text Box 7"/>
          <p:cNvSpPr txBox="1">
            <a:spLocks noChangeArrowheads="1"/>
          </p:cNvSpPr>
          <p:nvPr/>
        </p:nvSpPr>
        <p:spPr bwMode="auto">
          <a:xfrm>
            <a:off x="708025" y="4446588"/>
            <a:ext cx="7386638" cy="457200"/>
          </a:xfrm>
          <a:prstGeom prst="rect">
            <a:avLst/>
          </a:prstGeom>
          <a:noFill/>
          <a:ln w="12700">
            <a:noFill/>
            <a:miter lim="800000"/>
            <a:headEnd/>
            <a:tailEnd/>
          </a:ln>
          <a:effectLst/>
        </p:spPr>
        <p:txBody>
          <a:bodyPr wrap="none">
            <a:spAutoFit/>
          </a:bodyPr>
          <a:lstStyle/>
          <a:p>
            <a:r>
              <a:rPr lang="en-US">
                <a:solidFill>
                  <a:srgbClr val="66FFFF"/>
                </a:solidFill>
                <a:effectLst>
                  <a:outerShdw blurRad="38100" dist="38100" dir="2700000" algn="tl">
                    <a:srgbClr val="000000"/>
                  </a:outerShdw>
                </a:effectLst>
              </a:rPr>
              <a:t>3.</a:t>
            </a:r>
            <a:r>
              <a:rPr lang="en-US">
                <a:effectLst>
                  <a:outerShdw blurRad="38100" dist="38100" dir="2700000" algn="tl">
                    <a:srgbClr val="000000"/>
                  </a:outerShdw>
                </a:effectLst>
              </a:rPr>
              <a:t>   Compute the expected frequency, </a:t>
            </a:r>
            <a:r>
              <a:rPr lang="en-US" i="1">
                <a:effectLst>
                  <a:outerShdw blurRad="38100" dist="38100" dir="2700000" algn="tl">
                    <a:srgbClr val="000000"/>
                  </a:outerShdw>
                </a:effectLst>
              </a:rPr>
              <a:t>e</a:t>
            </a:r>
            <a:r>
              <a:rPr lang="en-US" i="1" baseline="-25000">
                <a:effectLst>
                  <a:outerShdw blurRad="38100" dist="38100" dir="2700000" algn="tl">
                    <a:srgbClr val="000000"/>
                  </a:outerShdw>
                </a:effectLst>
              </a:rPr>
              <a:t>ij </a:t>
            </a:r>
            <a:r>
              <a:rPr lang="en-US">
                <a:effectLst>
                  <a:outerShdw blurRad="38100" dist="38100" dir="2700000" algn="tl">
                    <a:srgbClr val="000000"/>
                  </a:outerShdw>
                </a:effectLst>
              </a:rPr>
              <a:t>, for each cell.</a:t>
            </a:r>
          </a:p>
        </p:txBody>
      </p:sp>
      <p:sp>
        <p:nvSpPr>
          <p:cNvPr id="129032" name="AutoShape 8"/>
          <p:cNvSpPr>
            <a:spLocks noChangeArrowheads="1"/>
          </p:cNvSpPr>
          <p:nvPr/>
        </p:nvSpPr>
        <p:spPr bwMode="auto">
          <a:xfrm rot="5400000">
            <a:off x="485775" y="1327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29033" name="AutoShape 9"/>
          <p:cNvSpPr>
            <a:spLocks noChangeArrowheads="1"/>
          </p:cNvSpPr>
          <p:nvPr/>
        </p:nvSpPr>
        <p:spPr bwMode="auto">
          <a:xfrm rot="5400000">
            <a:off x="504825" y="36830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29034" name="AutoShape 10"/>
          <p:cNvSpPr>
            <a:spLocks noChangeArrowheads="1"/>
          </p:cNvSpPr>
          <p:nvPr/>
        </p:nvSpPr>
        <p:spPr bwMode="auto">
          <a:xfrm rot="5400000">
            <a:off x="504825" y="45974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29035" name="Text Box 11"/>
          <p:cNvSpPr txBox="1">
            <a:spLocks noChangeArrowheads="1"/>
          </p:cNvSpPr>
          <p:nvPr/>
        </p:nvSpPr>
        <p:spPr bwMode="auto">
          <a:xfrm>
            <a:off x="1584325" y="1703388"/>
            <a:ext cx="6197600" cy="762000"/>
          </a:xfrm>
          <a:prstGeom prst="rect">
            <a:avLst/>
          </a:prstGeom>
          <a:gradFill flip="none" rotWithShape="1">
            <a:gsLst>
              <a:gs pos="0">
                <a:schemeClr val="accent4">
                  <a:lumMod val="50000"/>
                  <a:shade val="30000"/>
                  <a:satMod val="115000"/>
                </a:schemeClr>
              </a:gs>
              <a:gs pos="50000">
                <a:schemeClr val="accent4">
                  <a:lumMod val="50000"/>
                  <a:shade val="67500"/>
                  <a:satMod val="115000"/>
                </a:schemeClr>
              </a:gs>
              <a:gs pos="100000">
                <a:schemeClr val="accent4">
                  <a:lumMod val="50000"/>
                  <a:shade val="100000"/>
                  <a:satMod val="115000"/>
                </a:scheme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spAutoFit/>
          </a:bodyPr>
          <a:lstStyle/>
          <a:p>
            <a:pPr>
              <a:lnSpc>
                <a:spcPct val="90000"/>
              </a:lnSpc>
            </a:pPr>
            <a:r>
              <a:rPr lang="en-US" i="1">
                <a:effectLst>
                  <a:outerShdw blurRad="38100" dist="38100" dir="2700000" algn="tl">
                    <a:srgbClr val="000000"/>
                  </a:outerShdw>
                </a:effectLst>
              </a:rPr>
              <a:t>H</a:t>
            </a:r>
            <a:r>
              <a:rPr lang="en-US" baseline="-25000">
                <a:effectLst>
                  <a:outerShdw blurRad="38100" dist="38100" dir="2700000" algn="tl">
                    <a:srgbClr val="000000"/>
                  </a:outerShdw>
                </a:effectLst>
              </a:rPr>
              <a:t>0</a:t>
            </a:r>
            <a:r>
              <a:rPr lang="en-US">
                <a:effectLst>
                  <a:outerShdw blurRad="38100" dist="38100" dir="2700000" algn="tl">
                    <a:srgbClr val="000000"/>
                  </a:outerShdw>
                </a:effectLst>
              </a:rPr>
              <a:t>:  The column variable is independent of </a:t>
            </a:r>
          </a:p>
          <a:p>
            <a:pPr>
              <a:lnSpc>
                <a:spcPct val="90000"/>
              </a:lnSpc>
            </a:pPr>
            <a:r>
              <a:rPr lang="en-US">
                <a:effectLst>
                  <a:outerShdw blurRad="38100" dist="38100" dir="2700000" algn="tl">
                    <a:srgbClr val="000000"/>
                  </a:outerShdw>
                </a:effectLst>
              </a:rPr>
              <a:t>        the row variable</a:t>
            </a:r>
          </a:p>
        </p:txBody>
      </p:sp>
      <p:sp>
        <p:nvSpPr>
          <p:cNvPr id="129036" name="Text Box 12"/>
          <p:cNvSpPr txBox="1">
            <a:spLocks noChangeArrowheads="1"/>
          </p:cNvSpPr>
          <p:nvPr/>
        </p:nvSpPr>
        <p:spPr bwMode="auto">
          <a:xfrm>
            <a:off x="1584325" y="2643188"/>
            <a:ext cx="6197600" cy="762000"/>
          </a:xfrm>
          <a:prstGeom prst="rect">
            <a:avLst/>
          </a:prstGeom>
          <a:gradFill flip="none" rotWithShape="1">
            <a:gsLst>
              <a:gs pos="0">
                <a:schemeClr val="accent4">
                  <a:lumMod val="50000"/>
                  <a:shade val="30000"/>
                  <a:satMod val="115000"/>
                </a:schemeClr>
              </a:gs>
              <a:gs pos="50000">
                <a:schemeClr val="accent4">
                  <a:lumMod val="50000"/>
                  <a:shade val="67500"/>
                  <a:satMod val="115000"/>
                </a:schemeClr>
              </a:gs>
              <a:gs pos="100000">
                <a:schemeClr val="accent4">
                  <a:lumMod val="50000"/>
                  <a:shade val="100000"/>
                  <a:satMod val="115000"/>
                </a:scheme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spAutoFit/>
          </a:bodyPr>
          <a:lstStyle/>
          <a:p>
            <a:pPr>
              <a:lnSpc>
                <a:spcPct val="90000"/>
              </a:lnSpc>
            </a:pPr>
            <a:r>
              <a:rPr lang="en-US" i="1">
                <a:effectLst>
                  <a:outerShdw blurRad="38100" dist="38100" dir="2700000" algn="tl">
                    <a:srgbClr val="000000"/>
                  </a:outerShdw>
                </a:effectLst>
              </a:rPr>
              <a:t>H</a:t>
            </a:r>
            <a:r>
              <a:rPr lang="en-US" baseline="-25000">
                <a:effectLst>
                  <a:outerShdw blurRad="38100" dist="38100" dir="2700000" algn="tl">
                    <a:srgbClr val="000000"/>
                  </a:outerShdw>
                </a:effectLst>
              </a:rPr>
              <a:t>a</a:t>
            </a:r>
            <a:r>
              <a:rPr lang="en-US">
                <a:effectLst>
                  <a:outerShdw blurRad="38100" dist="38100" dir="2700000" algn="tl">
                    <a:srgbClr val="000000"/>
                  </a:outerShdw>
                </a:effectLst>
              </a:rPr>
              <a:t>:  The column variable is </a:t>
            </a:r>
            <a:r>
              <a:rPr lang="en-US" u="sng">
                <a:effectLst>
                  <a:outerShdw blurRad="38100" dist="38100" dir="2700000" algn="tl">
                    <a:srgbClr val="000000"/>
                  </a:outerShdw>
                </a:effectLst>
              </a:rPr>
              <a:t>not</a:t>
            </a:r>
            <a:r>
              <a:rPr lang="en-US">
                <a:effectLst>
                  <a:outerShdw blurRad="38100" dist="38100" dir="2700000" algn="tl">
                    <a:srgbClr val="000000"/>
                  </a:outerShdw>
                </a:effectLst>
              </a:rPr>
              <a:t> independent</a:t>
            </a:r>
          </a:p>
          <a:p>
            <a:pPr>
              <a:lnSpc>
                <a:spcPct val="90000"/>
              </a:lnSpc>
            </a:pPr>
            <a:r>
              <a:rPr lang="en-US">
                <a:effectLst>
                  <a:outerShdw blurRad="38100" dist="38100" dir="2700000" algn="tl">
                    <a:srgbClr val="000000"/>
                  </a:outerShdw>
                </a:effectLst>
              </a:rPr>
              <a:t>        of the row variable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29032"/>
                                        </p:tgtEl>
                                        <p:attrNameLst>
                                          <p:attrName>style.visibility</p:attrName>
                                        </p:attrNameLst>
                                      </p:cBhvr>
                                      <p:to>
                                        <p:strVal val="visible"/>
                                      </p:to>
                                    </p:set>
                                    <p:animEffect transition="in" filter="slide(fromLeft)">
                                      <p:cBhvr>
                                        <p:cTn id="7" dur="500"/>
                                        <p:tgtEl>
                                          <p:spTgt spid="129032"/>
                                        </p:tgtEl>
                                      </p:cBhvr>
                                    </p:animEffect>
                                  </p:childTnLst>
                                  <p:subTnLst>
                                    <p:set>
                                      <p:cBhvr override="childStyle">
                                        <p:cTn dur="1" fill="hold" display="0" masterRel="nextClick" afterEffect="1"/>
                                        <p:tgtEl>
                                          <p:spTgt spid="12903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29029"/>
                                        </p:tgtEl>
                                        <p:attrNameLst>
                                          <p:attrName>style.visibility</p:attrName>
                                        </p:attrNameLst>
                                      </p:cBhvr>
                                      <p:to>
                                        <p:strVal val="visible"/>
                                      </p:to>
                                    </p:set>
                                    <p:animEffect transition="in" filter="slide(fromTop)">
                                      <p:cBhvr>
                                        <p:cTn id="12" dur="500"/>
                                        <p:tgtEl>
                                          <p:spTgt spid="129029"/>
                                        </p:tgtEl>
                                      </p:cBhvr>
                                    </p:animEffect>
                                  </p:childTnLst>
                                </p:cTn>
                              </p:par>
                            </p:childTnLst>
                          </p:cTn>
                        </p:par>
                        <p:par>
                          <p:cTn id="13" fill="hold">
                            <p:stCondLst>
                              <p:cond delay="500"/>
                            </p:stCondLst>
                            <p:childTnLst>
                              <p:par>
                                <p:cTn id="14" presetID="17" presetClass="entr" presetSubtype="10" fill="hold" grpId="0" nodeType="afterEffect">
                                  <p:stCondLst>
                                    <p:cond delay="2000"/>
                                  </p:stCondLst>
                                  <p:childTnLst>
                                    <p:set>
                                      <p:cBhvr>
                                        <p:cTn id="15" dur="1" fill="hold">
                                          <p:stCondLst>
                                            <p:cond delay="0"/>
                                          </p:stCondLst>
                                        </p:cTn>
                                        <p:tgtEl>
                                          <p:spTgt spid="129035"/>
                                        </p:tgtEl>
                                        <p:attrNameLst>
                                          <p:attrName>style.visibility</p:attrName>
                                        </p:attrNameLst>
                                      </p:cBhvr>
                                      <p:to>
                                        <p:strVal val="visible"/>
                                      </p:to>
                                    </p:set>
                                    <p:anim calcmode="lin" valueType="num">
                                      <p:cBhvr>
                                        <p:cTn id="16" dur="500" fill="hold"/>
                                        <p:tgtEl>
                                          <p:spTgt spid="129035"/>
                                        </p:tgtEl>
                                        <p:attrNameLst>
                                          <p:attrName>ppt_w</p:attrName>
                                        </p:attrNameLst>
                                      </p:cBhvr>
                                      <p:tavLst>
                                        <p:tav tm="0">
                                          <p:val>
                                            <p:fltVal val="0"/>
                                          </p:val>
                                        </p:tav>
                                        <p:tav tm="100000">
                                          <p:val>
                                            <p:strVal val="#ppt_w"/>
                                          </p:val>
                                        </p:tav>
                                      </p:tavLst>
                                    </p:anim>
                                    <p:anim calcmode="lin" valueType="num">
                                      <p:cBhvr>
                                        <p:cTn id="17" dur="500" fill="hold"/>
                                        <p:tgtEl>
                                          <p:spTgt spid="129035"/>
                                        </p:tgtEl>
                                        <p:attrNameLst>
                                          <p:attrName>ppt_h</p:attrName>
                                        </p:attrNameLst>
                                      </p:cBhvr>
                                      <p:tavLst>
                                        <p:tav tm="0">
                                          <p:val>
                                            <p:strVal val="#ppt_h"/>
                                          </p:val>
                                        </p:tav>
                                        <p:tav tm="100000">
                                          <p:val>
                                            <p:strVal val="#ppt_h"/>
                                          </p:val>
                                        </p:tav>
                                      </p:tavLst>
                                    </p:anim>
                                  </p:childTnLst>
                                </p:cTn>
                              </p:par>
                            </p:childTnLst>
                          </p:cTn>
                        </p:par>
                        <p:par>
                          <p:cTn id="18" fill="hold">
                            <p:stCondLst>
                              <p:cond delay="3000"/>
                            </p:stCondLst>
                            <p:childTnLst>
                              <p:par>
                                <p:cTn id="19" presetID="17" presetClass="entr" presetSubtype="10" fill="hold" grpId="0" nodeType="afterEffect">
                                  <p:stCondLst>
                                    <p:cond delay="3000"/>
                                  </p:stCondLst>
                                  <p:childTnLst>
                                    <p:set>
                                      <p:cBhvr>
                                        <p:cTn id="20" dur="1" fill="hold">
                                          <p:stCondLst>
                                            <p:cond delay="0"/>
                                          </p:stCondLst>
                                        </p:cTn>
                                        <p:tgtEl>
                                          <p:spTgt spid="129036"/>
                                        </p:tgtEl>
                                        <p:attrNameLst>
                                          <p:attrName>style.visibility</p:attrName>
                                        </p:attrNameLst>
                                      </p:cBhvr>
                                      <p:to>
                                        <p:strVal val="visible"/>
                                      </p:to>
                                    </p:set>
                                    <p:anim calcmode="lin" valueType="num">
                                      <p:cBhvr>
                                        <p:cTn id="21" dur="500" fill="hold"/>
                                        <p:tgtEl>
                                          <p:spTgt spid="129036"/>
                                        </p:tgtEl>
                                        <p:attrNameLst>
                                          <p:attrName>ppt_w</p:attrName>
                                        </p:attrNameLst>
                                      </p:cBhvr>
                                      <p:tavLst>
                                        <p:tav tm="0">
                                          <p:val>
                                            <p:fltVal val="0"/>
                                          </p:val>
                                        </p:tav>
                                        <p:tav tm="100000">
                                          <p:val>
                                            <p:strVal val="#ppt_w"/>
                                          </p:val>
                                        </p:tav>
                                      </p:tavLst>
                                    </p:anim>
                                    <p:anim calcmode="lin" valueType="num">
                                      <p:cBhvr>
                                        <p:cTn id="22" dur="500" fill="hold"/>
                                        <p:tgtEl>
                                          <p:spTgt spid="129036"/>
                                        </p:tgtEl>
                                        <p:attrNameLst>
                                          <p:attrName>ppt_h</p:attrName>
                                        </p:attrNameLst>
                                      </p:cBhvr>
                                      <p:tavLst>
                                        <p:tav tm="0">
                                          <p:val>
                                            <p:strVal val="#ppt_h"/>
                                          </p:val>
                                        </p:tav>
                                        <p:tav tm="100000">
                                          <p:val>
                                            <p:strVal val="#ppt_h"/>
                                          </p:val>
                                        </p:tav>
                                      </p:tavLst>
                                    </p:anim>
                                  </p:childTnLst>
                                </p:cTn>
                              </p:par>
                            </p:childTnLst>
                          </p:cTn>
                        </p:par>
                        <p:par>
                          <p:cTn id="23" fill="hold">
                            <p:stCondLst>
                              <p:cond delay="6500"/>
                            </p:stCondLst>
                            <p:childTnLst>
                              <p:par>
                                <p:cTn id="24" presetID="12" presetClass="entr" presetSubtype="8" fill="hold" grpId="0" nodeType="afterEffect">
                                  <p:stCondLst>
                                    <p:cond delay="3000"/>
                                  </p:stCondLst>
                                  <p:childTnLst>
                                    <p:set>
                                      <p:cBhvr>
                                        <p:cTn id="25" dur="1" fill="hold">
                                          <p:stCondLst>
                                            <p:cond delay="0"/>
                                          </p:stCondLst>
                                        </p:cTn>
                                        <p:tgtEl>
                                          <p:spTgt spid="129033"/>
                                        </p:tgtEl>
                                        <p:attrNameLst>
                                          <p:attrName>style.visibility</p:attrName>
                                        </p:attrNameLst>
                                      </p:cBhvr>
                                      <p:to>
                                        <p:strVal val="visible"/>
                                      </p:to>
                                    </p:set>
                                    <p:animEffect transition="in" filter="slide(fromLeft)">
                                      <p:cBhvr>
                                        <p:cTn id="26" dur="500"/>
                                        <p:tgtEl>
                                          <p:spTgt spid="129033"/>
                                        </p:tgtEl>
                                      </p:cBhvr>
                                    </p:animEffect>
                                  </p:childTnLst>
                                  <p:subTnLst>
                                    <p:set>
                                      <p:cBhvr override="childStyle">
                                        <p:cTn dur="1" fill="hold" display="0" masterRel="nextClick" afterEffect="1"/>
                                        <p:tgtEl>
                                          <p:spTgt spid="129033"/>
                                        </p:tgtEl>
                                        <p:attrNameLst>
                                          <p:attrName>style.visibility</p:attrName>
                                        </p:attrNameLst>
                                      </p:cBhvr>
                                      <p:to>
                                        <p:strVal val="hidden"/>
                                      </p:to>
                                    </p:set>
                                  </p:subTnLst>
                                </p:cTn>
                              </p:par>
                            </p:childTnLst>
                          </p:cTn>
                        </p:par>
                      </p:childTnLst>
                    </p:cTn>
                  </p:par>
                  <p:par>
                    <p:cTn id="27" fill="hold">
                      <p:stCondLst>
                        <p:cond delay="indefinite"/>
                      </p:stCondLst>
                      <p:childTnLst>
                        <p:par>
                          <p:cTn id="28" fill="hold">
                            <p:stCondLst>
                              <p:cond delay="0"/>
                            </p:stCondLst>
                            <p:childTnLst>
                              <p:par>
                                <p:cTn id="29" presetID="12" presetClass="entr" presetSubtype="1" fill="hold" grpId="0" nodeType="clickEffect">
                                  <p:stCondLst>
                                    <p:cond delay="0"/>
                                  </p:stCondLst>
                                  <p:childTnLst>
                                    <p:set>
                                      <p:cBhvr>
                                        <p:cTn id="30" dur="1" fill="hold">
                                          <p:stCondLst>
                                            <p:cond delay="0"/>
                                          </p:stCondLst>
                                        </p:cTn>
                                        <p:tgtEl>
                                          <p:spTgt spid="129030"/>
                                        </p:tgtEl>
                                        <p:attrNameLst>
                                          <p:attrName>style.visibility</p:attrName>
                                        </p:attrNameLst>
                                      </p:cBhvr>
                                      <p:to>
                                        <p:strVal val="visible"/>
                                      </p:to>
                                    </p:set>
                                    <p:animEffect transition="in" filter="slide(fromTop)">
                                      <p:cBhvr>
                                        <p:cTn id="31" dur="500"/>
                                        <p:tgtEl>
                                          <p:spTgt spid="129030"/>
                                        </p:tgtEl>
                                      </p:cBhvr>
                                    </p:animEffect>
                                  </p:childTnLst>
                                </p:cTn>
                              </p:par>
                            </p:childTnLst>
                          </p:cTn>
                        </p:par>
                        <p:par>
                          <p:cTn id="32" fill="hold">
                            <p:stCondLst>
                              <p:cond delay="500"/>
                            </p:stCondLst>
                            <p:childTnLst>
                              <p:par>
                                <p:cTn id="33" presetID="12" presetClass="entr" presetSubtype="8" fill="hold" grpId="0" nodeType="afterEffect">
                                  <p:stCondLst>
                                    <p:cond delay="2000"/>
                                  </p:stCondLst>
                                  <p:childTnLst>
                                    <p:set>
                                      <p:cBhvr>
                                        <p:cTn id="34" dur="1" fill="hold">
                                          <p:stCondLst>
                                            <p:cond delay="0"/>
                                          </p:stCondLst>
                                        </p:cTn>
                                        <p:tgtEl>
                                          <p:spTgt spid="129034"/>
                                        </p:tgtEl>
                                        <p:attrNameLst>
                                          <p:attrName>style.visibility</p:attrName>
                                        </p:attrNameLst>
                                      </p:cBhvr>
                                      <p:to>
                                        <p:strVal val="visible"/>
                                      </p:to>
                                    </p:set>
                                    <p:animEffect transition="in" filter="slide(fromLeft)">
                                      <p:cBhvr>
                                        <p:cTn id="35" dur="500"/>
                                        <p:tgtEl>
                                          <p:spTgt spid="129034"/>
                                        </p:tgtEl>
                                      </p:cBhvr>
                                    </p:animEffect>
                                  </p:childTnLst>
                                  <p:subTnLst>
                                    <p:set>
                                      <p:cBhvr override="childStyle">
                                        <p:cTn dur="1" fill="hold" display="0" masterRel="nextClick" afterEffect="1"/>
                                        <p:tgtEl>
                                          <p:spTgt spid="129034"/>
                                        </p:tgtEl>
                                        <p:attrNameLst>
                                          <p:attrName>style.visibility</p:attrName>
                                        </p:attrNameLst>
                                      </p:cBhvr>
                                      <p:to>
                                        <p:strVal val="hidden"/>
                                      </p:to>
                                    </p:set>
                                  </p:subTnLst>
                                </p:cTn>
                              </p:par>
                            </p:childTnLst>
                          </p:cTn>
                        </p:par>
                      </p:childTnLst>
                    </p:cTn>
                  </p:par>
                  <p:par>
                    <p:cTn id="36" fill="hold">
                      <p:stCondLst>
                        <p:cond delay="indefinite"/>
                      </p:stCondLst>
                      <p:childTnLst>
                        <p:par>
                          <p:cTn id="37" fill="hold">
                            <p:stCondLst>
                              <p:cond delay="0"/>
                            </p:stCondLst>
                            <p:childTnLst>
                              <p:par>
                                <p:cTn id="38" presetID="12" presetClass="entr" presetSubtype="1" fill="hold" grpId="0" nodeType="clickEffect">
                                  <p:stCondLst>
                                    <p:cond delay="0"/>
                                  </p:stCondLst>
                                  <p:childTnLst>
                                    <p:set>
                                      <p:cBhvr>
                                        <p:cTn id="39" dur="1" fill="hold">
                                          <p:stCondLst>
                                            <p:cond delay="0"/>
                                          </p:stCondLst>
                                        </p:cTn>
                                        <p:tgtEl>
                                          <p:spTgt spid="129031"/>
                                        </p:tgtEl>
                                        <p:attrNameLst>
                                          <p:attrName>style.visibility</p:attrName>
                                        </p:attrNameLst>
                                      </p:cBhvr>
                                      <p:to>
                                        <p:strVal val="visible"/>
                                      </p:to>
                                    </p:set>
                                    <p:animEffect transition="in" filter="slide(fromTop)">
                                      <p:cBhvr>
                                        <p:cTn id="40" dur="500"/>
                                        <p:tgtEl>
                                          <p:spTgt spid="129031"/>
                                        </p:tgtEl>
                                      </p:cBhvr>
                                    </p:animEffect>
                                  </p:childTnLst>
                                </p:cTn>
                              </p:par>
                            </p:childTnLst>
                          </p:cTn>
                        </p:par>
                        <p:par>
                          <p:cTn id="41" fill="hold">
                            <p:stCondLst>
                              <p:cond delay="500"/>
                            </p:stCondLst>
                            <p:childTnLst>
                              <p:par>
                                <p:cTn id="42" presetID="22" presetClass="entr" presetSubtype="1" fill="hold" nodeType="afterEffect">
                                  <p:stCondLst>
                                    <p:cond delay="1250"/>
                                  </p:stCondLst>
                                  <p:childTnLst>
                                    <p:set>
                                      <p:cBhvr>
                                        <p:cTn id="43" dur="1" fill="hold">
                                          <p:stCondLst>
                                            <p:cond delay="0"/>
                                          </p:stCondLst>
                                        </p:cTn>
                                        <p:tgtEl>
                                          <p:spTgt spid="2"/>
                                        </p:tgtEl>
                                        <p:attrNameLst>
                                          <p:attrName>style.visibility</p:attrName>
                                        </p:attrNameLst>
                                      </p:cBhvr>
                                      <p:to>
                                        <p:strVal val="visible"/>
                                      </p:to>
                                    </p:set>
                                    <p:animEffect transition="in" filter="wipe(up)">
                                      <p:cBhvr>
                                        <p:cTn id="4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9" grpId="0" autoUpdateAnimBg="0"/>
      <p:bldP spid="129030" grpId="0" autoUpdateAnimBg="0"/>
      <p:bldP spid="129031" grpId="0" autoUpdateAnimBg="0"/>
      <p:bldP spid="129032" grpId="0" animBg="1"/>
      <p:bldP spid="129033" grpId="0" animBg="1"/>
      <p:bldP spid="129034" grpId="0" animBg="1"/>
      <p:bldP spid="129035" grpId="0" animBg="1" autoUpdateAnimBg="0"/>
      <p:bldP spid="129036" grpId="0" animBg="1"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62" name="Rectangle 14"/>
          <p:cNvSpPr>
            <a:spLocks noChangeArrowheads="1"/>
          </p:cNvSpPr>
          <p:nvPr/>
        </p:nvSpPr>
        <p:spPr bwMode="auto">
          <a:xfrm>
            <a:off x="1981200" y="3752850"/>
            <a:ext cx="5010150" cy="647700"/>
          </a:xfrm>
          <a:prstGeom prst="rect">
            <a:avLst/>
          </a:prstGeom>
          <a:gradFill flip="none" rotWithShape="1">
            <a:gsLst>
              <a:gs pos="0">
                <a:schemeClr val="accent4">
                  <a:lumMod val="50000"/>
                  <a:shade val="30000"/>
                  <a:satMod val="115000"/>
                </a:schemeClr>
              </a:gs>
              <a:gs pos="50000">
                <a:schemeClr val="accent4">
                  <a:lumMod val="50000"/>
                  <a:shade val="67500"/>
                  <a:satMod val="115000"/>
                </a:schemeClr>
              </a:gs>
              <a:gs pos="100000">
                <a:schemeClr val="accent4">
                  <a:lumMod val="50000"/>
                  <a:shade val="100000"/>
                  <a:satMod val="115000"/>
                </a:scheme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30050" name="Rectangle 2"/>
          <p:cNvSpPr>
            <a:spLocks noChangeArrowheads="1"/>
          </p:cNvSpPr>
          <p:nvPr/>
        </p:nvSpPr>
        <p:spPr bwMode="auto">
          <a:xfrm>
            <a:off x="3067050" y="1695450"/>
            <a:ext cx="3067050" cy="1314450"/>
          </a:xfrm>
          <a:prstGeom prst="rect">
            <a:avLst/>
          </a:prstGeom>
          <a:gradFill flip="none" rotWithShape="1">
            <a:gsLst>
              <a:gs pos="0">
                <a:srgbClr val="7DB03A">
                  <a:shade val="30000"/>
                  <a:satMod val="115000"/>
                </a:srgbClr>
              </a:gs>
              <a:gs pos="50000">
                <a:srgbClr val="7DB03A">
                  <a:shade val="67500"/>
                  <a:satMod val="115000"/>
                </a:srgbClr>
              </a:gs>
              <a:gs pos="100000">
                <a:srgbClr val="7DB03A">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30051" name="Rectangle 3"/>
          <p:cNvSpPr>
            <a:spLocks noChangeArrowheads="1"/>
          </p:cNvSpPr>
          <p:nvPr/>
        </p:nvSpPr>
        <p:spPr bwMode="auto">
          <a:xfrm>
            <a:off x="685800" y="188913"/>
            <a:ext cx="7772400" cy="566737"/>
          </a:xfrm>
          <a:prstGeom prst="rect">
            <a:avLst/>
          </a:prstGeom>
          <a:noFill/>
          <a:ln w="12700">
            <a:noFill/>
            <a:miter lim="800000"/>
            <a:headEnd/>
            <a:tailEnd/>
          </a:ln>
          <a:effec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Test of Independence</a:t>
            </a:r>
          </a:p>
        </p:txBody>
      </p:sp>
      <p:graphicFrame>
        <p:nvGraphicFramePr>
          <p:cNvPr id="130052" name="Object 4">
            <a:hlinkClick r:id="" action="ppaction://ole?verb=0"/>
          </p:cNvPr>
          <p:cNvGraphicFramePr>
            <a:graphicFrameLocks/>
          </p:cNvGraphicFramePr>
          <p:nvPr/>
        </p:nvGraphicFramePr>
        <p:xfrm>
          <a:off x="3355975" y="1862138"/>
          <a:ext cx="2471738" cy="942975"/>
        </p:xfrm>
        <a:graphic>
          <a:graphicData uri="http://schemas.openxmlformats.org/presentationml/2006/ole">
            <mc:AlternateContent xmlns:mc="http://schemas.openxmlformats.org/markup-compatibility/2006">
              <mc:Choice xmlns:v="urn:schemas-microsoft-com:vml" Requires="v">
                <p:oleObj spid="_x0000_s130094" name="Equation" r:id="rId4" imgW="2423880" imgH="914400" progId="Equation.DSMT4">
                  <p:embed/>
                </p:oleObj>
              </mc:Choice>
              <mc:Fallback>
                <p:oleObj name="Equation" r:id="rId4" imgW="2423880" imgH="914400" progId="Equation.DSMT4">
                  <p:embed/>
                  <p:pic>
                    <p:nvPicPr>
                      <p:cNvPr id="0" name="Picture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5975" y="1862138"/>
                        <a:ext cx="2471738" cy="9429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30054" name="Text Box 6"/>
          <p:cNvSpPr txBox="1">
            <a:spLocks noChangeArrowheads="1"/>
          </p:cNvSpPr>
          <p:nvPr/>
        </p:nvSpPr>
        <p:spPr bwMode="auto">
          <a:xfrm>
            <a:off x="684213" y="3268663"/>
            <a:ext cx="5202237" cy="420687"/>
          </a:xfrm>
          <a:prstGeom prst="rect">
            <a:avLst/>
          </a:prstGeom>
          <a:noFill/>
          <a:ln w="12700">
            <a:noFill/>
            <a:miter lim="800000"/>
            <a:headEnd/>
            <a:tailEnd/>
          </a:ln>
          <a:effectLst/>
        </p:spPr>
        <p:txBody>
          <a:bodyPr>
            <a:spAutoFit/>
          </a:bodyPr>
          <a:lstStyle/>
          <a:p>
            <a:pPr>
              <a:lnSpc>
                <a:spcPct val="90000"/>
              </a:lnSpc>
              <a:spcBef>
                <a:spcPct val="20000"/>
              </a:spcBef>
              <a:buClr>
                <a:srgbClr val="66FFFF"/>
              </a:buClr>
              <a:buSzPct val="75000"/>
              <a:buFont typeface="Monotype Sorts" pitchFamily="2" charset="2"/>
              <a:buNone/>
            </a:pPr>
            <a:r>
              <a:rPr lang="en-US">
                <a:solidFill>
                  <a:srgbClr val="66FFFF"/>
                </a:solidFill>
                <a:effectLst>
                  <a:outerShdw blurRad="38100" dist="38100" dir="2700000" algn="tl">
                    <a:srgbClr val="000000"/>
                  </a:outerShdw>
                </a:effectLst>
              </a:rPr>
              <a:t>5.</a:t>
            </a:r>
            <a:r>
              <a:rPr lang="en-US">
                <a:effectLst>
                  <a:outerShdw blurRad="38100" dist="38100" dir="2700000" algn="tl">
                    <a:srgbClr val="000000"/>
                  </a:outerShdw>
                </a:effectLst>
              </a:rPr>
              <a:t>   Determine the rejection rule. </a:t>
            </a:r>
          </a:p>
        </p:txBody>
      </p:sp>
      <p:grpSp>
        <p:nvGrpSpPr>
          <p:cNvPr id="130061" name="Group 13"/>
          <p:cNvGrpSpPr>
            <a:grpSpLocks/>
          </p:cNvGrpSpPr>
          <p:nvPr/>
        </p:nvGrpSpPr>
        <p:grpSpPr bwMode="auto">
          <a:xfrm>
            <a:off x="2151063" y="3843338"/>
            <a:ext cx="4745037" cy="474662"/>
            <a:chOff x="527" y="2361"/>
            <a:chExt cx="2989" cy="299"/>
          </a:xfrm>
        </p:grpSpPr>
        <p:sp>
          <p:nvSpPr>
            <p:cNvPr id="130060" name="Text Box 12"/>
            <p:cNvSpPr txBox="1">
              <a:spLocks noChangeArrowheads="1"/>
            </p:cNvSpPr>
            <p:nvPr/>
          </p:nvSpPr>
          <p:spPr bwMode="auto">
            <a:xfrm>
              <a:off x="527" y="2395"/>
              <a:ext cx="2989" cy="265"/>
            </a:xfrm>
            <a:prstGeom prst="rect">
              <a:avLst/>
            </a:prstGeom>
            <a:noFill/>
            <a:ln w="12700">
              <a:noFill/>
              <a:miter lim="800000"/>
              <a:headEnd/>
              <a:tailEnd/>
            </a:ln>
            <a:effectLst/>
          </p:spPr>
          <p:txBody>
            <a:bodyPr>
              <a:spAutoFit/>
            </a:bodyPr>
            <a:lstStyle/>
            <a:p>
              <a:pPr>
                <a:lnSpc>
                  <a:spcPct val="9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rPr>
                <a:t>Reject </a:t>
              </a:r>
              <a:r>
                <a:rPr lang="en-US" i="1">
                  <a:effectLst>
                    <a:outerShdw blurRad="38100" dist="38100" dir="2700000" algn="tl">
                      <a:srgbClr val="000000"/>
                    </a:outerShdw>
                  </a:effectLst>
                </a:rPr>
                <a:t>H</a:t>
              </a:r>
              <a:r>
                <a:rPr lang="en-US" baseline="-25000">
                  <a:effectLst>
                    <a:outerShdw blurRad="38100" dist="38100" dir="2700000" algn="tl">
                      <a:srgbClr val="000000"/>
                    </a:outerShdw>
                  </a:effectLst>
                </a:rPr>
                <a:t>0</a:t>
              </a:r>
              <a:r>
                <a:rPr lang="en-US">
                  <a:effectLst>
                    <a:outerShdw blurRad="38100" dist="38100" dir="2700000" algn="tl">
                      <a:srgbClr val="000000"/>
                    </a:outerShdw>
                  </a:effectLst>
                </a:rPr>
                <a:t> if </a:t>
              </a:r>
              <a:r>
                <a:rPr lang="en-US" i="1">
                  <a:effectLst>
                    <a:outerShdw blurRad="38100" dist="38100" dir="2700000" algn="tl">
                      <a:srgbClr val="000000"/>
                    </a:outerShdw>
                  </a:effectLst>
                </a:rPr>
                <a:t>p </a:t>
              </a:r>
              <a:r>
                <a:rPr lang="en-US">
                  <a:effectLst>
                    <a:outerShdw blurRad="38100" dist="38100" dir="2700000" algn="tl">
                      <a:srgbClr val="000000"/>
                    </a:outerShdw>
                  </a:effectLst>
                </a:rPr>
                <a:t>-value </a:t>
              </a:r>
              <a:r>
                <a:rPr lang="en-US" u="sng">
                  <a:effectLst>
                    <a:outerShdw blurRad="38100" dist="38100" dir="2700000" algn="tl">
                      <a:srgbClr val="000000"/>
                    </a:outerShdw>
                  </a:effectLst>
                </a:rPr>
                <a:t>&lt;</a:t>
              </a:r>
              <a:r>
                <a:rPr lang="en-US">
                  <a:effectLst>
                    <a:outerShdw blurRad="38100" dist="38100" dir="2700000" algn="tl">
                      <a:srgbClr val="000000"/>
                    </a:outerShdw>
                  </a:effectLst>
                </a:rPr>
                <a:t> </a:t>
              </a:r>
              <a:r>
                <a:rPr lang="en-US" i="1">
                  <a:effectLst>
                    <a:outerShdw blurRad="38100" dist="38100" dir="2700000" algn="tl">
                      <a:srgbClr val="000000"/>
                    </a:outerShdw>
                  </a:effectLst>
                  <a:latin typeface="Symbol" pitchFamily="18" charset="2"/>
                </a:rPr>
                <a:t>a</a:t>
              </a:r>
              <a:r>
                <a:rPr lang="en-US">
                  <a:effectLst>
                    <a:outerShdw blurRad="38100" dist="38100" dir="2700000" algn="tl">
                      <a:srgbClr val="000000"/>
                    </a:outerShdw>
                  </a:effectLst>
                </a:rPr>
                <a:t>  or           . </a:t>
              </a:r>
            </a:p>
          </p:txBody>
        </p:sp>
        <p:graphicFrame>
          <p:nvGraphicFramePr>
            <p:cNvPr id="130055" name="Object 7">
              <a:hlinkClick r:id="" action="ppaction://ole?verb=0"/>
            </p:cNvPr>
            <p:cNvGraphicFramePr>
              <a:graphicFrameLocks/>
            </p:cNvGraphicFramePr>
            <p:nvPr/>
          </p:nvGraphicFramePr>
          <p:xfrm>
            <a:off x="2889" y="2361"/>
            <a:ext cx="535" cy="290"/>
          </p:xfrm>
          <a:graphic>
            <a:graphicData uri="http://schemas.openxmlformats.org/presentationml/2006/ole">
              <mc:AlternateContent xmlns:mc="http://schemas.openxmlformats.org/markup-compatibility/2006">
                <mc:Choice xmlns:v="urn:schemas-microsoft-com:vml" Requires="v">
                  <p:oleObj spid="_x0000_s130095" name="Equation" r:id="rId6" imgW="520560" imgH="241200" progId="Equation.DSMT4">
                    <p:embed/>
                  </p:oleObj>
                </mc:Choice>
                <mc:Fallback>
                  <p:oleObj name="Equation" r:id="rId6" imgW="520560" imgH="241200" progId="Equation.DSMT4">
                    <p:embed/>
                    <p:pic>
                      <p:nvPicPr>
                        <p:cNvPr id="0" name="Picture 7"/>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89" y="2361"/>
                          <a:ext cx="535" cy="29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130056" name="Text Box 8"/>
          <p:cNvSpPr txBox="1">
            <a:spLocks noChangeArrowheads="1"/>
          </p:cNvSpPr>
          <p:nvPr/>
        </p:nvSpPr>
        <p:spPr bwMode="auto">
          <a:xfrm>
            <a:off x="696913" y="1176338"/>
            <a:ext cx="4132262" cy="457200"/>
          </a:xfrm>
          <a:prstGeom prst="rect">
            <a:avLst/>
          </a:prstGeom>
          <a:noFill/>
          <a:ln w="12700">
            <a:noFill/>
            <a:miter lim="800000"/>
            <a:headEnd/>
            <a:tailEnd/>
          </a:ln>
          <a:effectLst/>
        </p:spPr>
        <p:txBody>
          <a:bodyPr wrap="none">
            <a:spAutoFit/>
          </a:bodyPr>
          <a:lstStyle/>
          <a:p>
            <a:pPr algn="ctr"/>
            <a:r>
              <a:rPr lang="en-US">
                <a:solidFill>
                  <a:srgbClr val="66FFFF"/>
                </a:solidFill>
                <a:effectLst>
                  <a:outerShdw blurRad="38100" dist="38100" dir="2700000" algn="tl">
                    <a:srgbClr val="000000"/>
                  </a:outerShdw>
                </a:effectLst>
              </a:rPr>
              <a:t>4.</a:t>
            </a:r>
            <a:r>
              <a:rPr lang="en-US">
                <a:effectLst>
                  <a:outerShdw blurRad="38100" dist="38100" dir="2700000" algn="tl">
                    <a:srgbClr val="000000"/>
                  </a:outerShdw>
                </a:effectLst>
              </a:rPr>
              <a:t>   Compute the test statistic.</a:t>
            </a:r>
          </a:p>
        </p:txBody>
      </p:sp>
      <p:sp>
        <p:nvSpPr>
          <p:cNvPr id="130057" name="AutoShape 9"/>
          <p:cNvSpPr>
            <a:spLocks noChangeArrowheads="1"/>
          </p:cNvSpPr>
          <p:nvPr/>
        </p:nvSpPr>
        <p:spPr bwMode="auto">
          <a:xfrm rot="5400000">
            <a:off x="485775" y="1327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30058" name="AutoShape 10"/>
          <p:cNvSpPr>
            <a:spLocks noChangeArrowheads="1"/>
          </p:cNvSpPr>
          <p:nvPr/>
        </p:nvSpPr>
        <p:spPr bwMode="auto">
          <a:xfrm rot="5400000">
            <a:off x="485775" y="33655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30059" name="Text Box 11"/>
          <p:cNvSpPr txBox="1">
            <a:spLocks noChangeArrowheads="1"/>
          </p:cNvSpPr>
          <p:nvPr/>
        </p:nvSpPr>
        <p:spPr bwMode="auto">
          <a:xfrm>
            <a:off x="1870075" y="4516438"/>
            <a:ext cx="5267325" cy="1223962"/>
          </a:xfrm>
          <a:prstGeom prst="rect">
            <a:avLst/>
          </a:prstGeom>
          <a:noFill/>
          <a:ln w="12700">
            <a:noFill/>
            <a:miter lim="800000"/>
            <a:headEnd/>
            <a:tailEnd/>
          </a:ln>
          <a:effectLst/>
        </p:spPr>
        <p:txBody>
          <a:bodyPr wrap="none">
            <a:spAutoFit/>
          </a:bodyPr>
          <a:lstStyle/>
          <a:p>
            <a:pPr>
              <a:lnSpc>
                <a:spcPct val="9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rPr>
              <a:t>where </a:t>
            </a:r>
            <a:r>
              <a:rPr lang="en-US" i="1">
                <a:effectLst>
                  <a:outerShdw blurRad="38100" dist="38100" dir="2700000" algn="tl">
                    <a:srgbClr val="000000"/>
                  </a:outerShdw>
                </a:effectLst>
                <a:latin typeface="Symbol" pitchFamily="18" charset="2"/>
              </a:rPr>
              <a:t></a:t>
            </a:r>
            <a:r>
              <a:rPr lang="en-US">
                <a:effectLst>
                  <a:outerShdw blurRad="38100" dist="38100" dir="2700000" algn="tl">
                    <a:srgbClr val="000000"/>
                  </a:outerShdw>
                </a:effectLst>
              </a:rPr>
              <a:t>  is the significance level and,</a:t>
            </a:r>
          </a:p>
          <a:p>
            <a:pPr>
              <a:lnSpc>
                <a:spcPct val="9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rPr>
              <a:t>with </a:t>
            </a:r>
            <a:r>
              <a:rPr lang="en-US" i="1">
                <a:effectLst>
                  <a:outerShdw blurRad="38100" dist="38100" dir="2700000" algn="tl">
                    <a:srgbClr val="000000"/>
                  </a:outerShdw>
                </a:effectLst>
              </a:rPr>
              <a:t>n</a:t>
            </a:r>
            <a:r>
              <a:rPr lang="en-US">
                <a:effectLst>
                  <a:outerShdw blurRad="38100" dist="38100" dir="2700000" algn="tl">
                    <a:srgbClr val="000000"/>
                  </a:outerShdw>
                </a:effectLst>
              </a:rPr>
              <a:t> rows and </a:t>
            </a:r>
            <a:r>
              <a:rPr lang="en-US" i="1">
                <a:effectLst>
                  <a:outerShdw blurRad="38100" dist="38100" dir="2700000" algn="tl">
                    <a:srgbClr val="000000"/>
                  </a:outerShdw>
                </a:effectLst>
              </a:rPr>
              <a:t>m</a:t>
            </a:r>
            <a:r>
              <a:rPr lang="en-US">
                <a:effectLst>
                  <a:outerShdw blurRad="38100" dist="38100" dir="2700000" algn="tl">
                    <a:srgbClr val="000000"/>
                  </a:outerShdw>
                </a:effectLst>
              </a:rPr>
              <a:t> columns, there are</a:t>
            </a:r>
          </a:p>
          <a:p>
            <a:pPr>
              <a:lnSpc>
                <a:spcPct val="9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rPr>
              <a:t>(</a:t>
            </a:r>
            <a:r>
              <a:rPr lang="en-US" i="1">
                <a:effectLst>
                  <a:outerShdw blurRad="38100" dist="38100" dir="2700000" algn="tl">
                    <a:srgbClr val="000000"/>
                  </a:outerShdw>
                </a:effectLst>
              </a:rPr>
              <a:t>n</a:t>
            </a:r>
            <a:r>
              <a:rPr lang="en-US">
                <a:effectLst>
                  <a:outerShdw blurRad="38100" dist="38100" dir="2700000" algn="tl">
                    <a:srgbClr val="000000"/>
                  </a:outerShdw>
                </a:effectLst>
              </a:rPr>
              <a:t> - 1)(</a:t>
            </a:r>
            <a:r>
              <a:rPr lang="en-US" i="1">
                <a:effectLst>
                  <a:outerShdw blurRad="38100" dist="38100" dir="2700000" algn="tl">
                    <a:srgbClr val="000000"/>
                  </a:outerShdw>
                </a:effectLst>
              </a:rPr>
              <a:t>m</a:t>
            </a:r>
            <a:r>
              <a:rPr lang="en-US">
                <a:effectLst>
                  <a:outerShdw blurRad="38100" dist="38100" dir="2700000" algn="tl">
                    <a:srgbClr val="000000"/>
                  </a:outerShdw>
                </a:effectLst>
              </a:rPr>
              <a:t> - 1) degrees of freedom.</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30057"/>
                                        </p:tgtEl>
                                        <p:attrNameLst>
                                          <p:attrName>style.visibility</p:attrName>
                                        </p:attrNameLst>
                                      </p:cBhvr>
                                      <p:to>
                                        <p:strVal val="visible"/>
                                      </p:to>
                                    </p:set>
                                    <p:animEffect transition="in" filter="slide(fromLeft)">
                                      <p:cBhvr>
                                        <p:cTn id="7" dur="500"/>
                                        <p:tgtEl>
                                          <p:spTgt spid="130057"/>
                                        </p:tgtEl>
                                      </p:cBhvr>
                                    </p:animEffect>
                                  </p:childTnLst>
                                  <p:subTnLst>
                                    <p:set>
                                      <p:cBhvr override="childStyle">
                                        <p:cTn dur="1" fill="hold" display="0" masterRel="nextClick" afterEffect="1"/>
                                        <p:tgtEl>
                                          <p:spTgt spid="130057"/>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30056"/>
                                        </p:tgtEl>
                                        <p:attrNameLst>
                                          <p:attrName>style.visibility</p:attrName>
                                        </p:attrNameLst>
                                      </p:cBhvr>
                                      <p:to>
                                        <p:strVal val="visible"/>
                                      </p:to>
                                    </p:set>
                                    <p:animEffect transition="in" filter="slide(fromTop)">
                                      <p:cBhvr>
                                        <p:cTn id="12" dur="500"/>
                                        <p:tgtEl>
                                          <p:spTgt spid="130056"/>
                                        </p:tgtEl>
                                      </p:cBhvr>
                                    </p:animEffect>
                                  </p:childTnLst>
                                </p:cTn>
                              </p:par>
                            </p:childTnLst>
                          </p:cTn>
                        </p:par>
                        <p:par>
                          <p:cTn id="13" fill="hold">
                            <p:stCondLst>
                              <p:cond delay="500"/>
                            </p:stCondLst>
                            <p:childTnLst>
                              <p:par>
                                <p:cTn id="14" presetID="9" presetClass="entr" presetSubtype="0" fill="hold" grpId="0" nodeType="afterEffect">
                                  <p:stCondLst>
                                    <p:cond delay="1000"/>
                                  </p:stCondLst>
                                  <p:childTnLst>
                                    <p:set>
                                      <p:cBhvr>
                                        <p:cTn id="15" dur="1" fill="hold">
                                          <p:stCondLst>
                                            <p:cond delay="0"/>
                                          </p:stCondLst>
                                        </p:cTn>
                                        <p:tgtEl>
                                          <p:spTgt spid="130050"/>
                                        </p:tgtEl>
                                        <p:attrNameLst>
                                          <p:attrName>style.visibility</p:attrName>
                                        </p:attrNameLst>
                                      </p:cBhvr>
                                      <p:to>
                                        <p:strVal val="visible"/>
                                      </p:to>
                                    </p:set>
                                    <p:animEffect transition="in" filter="dissolve">
                                      <p:cBhvr>
                                        <p:cTn id="16" dur="500"/>
                                        <p:tgtEl>
                                          <p:spTgt spid="130050"/>
                                        </p:tgtEl>
                                      </p:cBhvr>
                                    </p:animEffect>
                                  </p:childTnLst>
                                </p:cTn>
                              </p:par>
                            </p:childTnLst>
                          </p:cTn>
                        </p:par>
                        <p:par>
                          <p:cTn id="17" fill="hold">
                            <p:stCondLst>
                              <p:cond delay="2000"/>
                            </p:stCondLst>
                            <p:childTnLst>
                              <p:par>
                                <p:cTn id="18" presetID="23" presetClass="entr" presetSubtype="272" fill="hold" nodeType="afterEffect">
                                  <p:stCondLst>
                                    <p:cond delay="1000"/>
                                  </p:stCondLst>
                                  <p:childTnLst>
                                    <p:set>
                                      <p:cBhvr>
                                        <p:cTn id="19" dur="1" fill="hold">
                                          <p:stCondLst>
                                            <p:cond delay="0"/>
                                          </p:stCondLst>
                                        </p:cTn>
                                        <p:tgtEl>
                                          <p:spTgt spid="130052"/>
                                        </p:tgtEl>
                                        <p:attrNameLst>
                                          <p:attrName>style.visibility</p:attrName>
                                        </p:attrNameLst>
                                      </p:cBhvr>
                                      <p:to>
                                        <p:strVal val="visible"/>
                                      </p:to>
                                    </p:set>
                                    <p:anim calcmode="lin" valueType="num">
                                      <p:cBhvr>
                                        <p:cTn id="20" dur="500" fill="hold"/>
                                        <p:tgtEl>
                                          <p:spTgt spid="130052"/>
                                        </p:tgtEl>
                                        <p:attrNameLst>
                                          <p:attrName>ppt_w</p:attrName>
                                        </p:attrNameLst>
                                      </p:cBhvr>
                                      <p:tavLst>
                                        <p:tav tm="0">
                                          <p:val>
                                            <p:strVal val="2/3*#ppt_w"/>
                                          </p:val>
                                        </p:tav>
                                        <p:tav tm="100000">
                                          <p:val>
                                            <p:strVal val="#ppt_w"/>
                                          </p:val>
                                        </p:tav>
                                      </p:tavLst>
                                    </p:anim>
                                    <p:anim calcmode="lin" valueType="num">
                                      <p:cBhvr>
                                        <p:cTn id="21" dur="500" fill="hold"/>
                                        <p:tgtEl>
                                          <p:spTgt spid="130052"/>
                                        </p:tgtEl>
                                        <p:attrNameLst>
                                          <p:attrName>ppt_h</p:attrName>
                                        </p:attrNameLst>
                                      </p:cBhvr>
                                      <p:tavLst>
                                        <p:tav tm="0">
                                          <p:val>
                                            <p:strVal val="2/3*#ppt_h"/>
                                          </p:val>
                                        </p:tav>
                                        <p:tav tm="100000">
                                          <p:val>
                                            <p:strVal val="#ppt_h"/>
                                          </p:val>
                                        </p:tav>
                                      </p:tavLst>
                                    </p:anim>
                                  </p:childTnLst>
                                </p:cTn>
                              </p:par>
                            </p:childTnLst>
                          </p:cTn>
                        </p:par>
                        <p:par>
                          <p:cTn id="22" fill="hold">
                            <p:stCondLst>
                              <p:cond delay="3500"/>
                            </p:stCondLst>
                            <p:childTnLst>
                              <p:par>
                                <p:cTn id="23" presetID="12" presetClass="entr" presetSubtype="8" fill="hold" grpId="0" nodeType="afterEffect">
                                  <p:stCondLst>
                                    <p:cond delay="2000"/>
                                  </p:stCondLst>
                                  <p:childTnLst>
                                    <p:set>
                                      <p:cBhvr>
                                        <p:cTn id="24" dur="1" fill="hold">
                                          <p:stCondLst>
                                            <p:cond delay="0"/>
                                          </p:stCondLst>
                                        </p:cTn>
                                        <p:tgtEl>
                                          <p:spTgt spid="130058"/>
                                        </p:tgtEl>
                                        <p:attrNameLst>
                                          <p:attrName>style.visibility</p:attrName>
                                        </p:attrNameLst>
                                      </p:cBhvr>
                                      <p:to>
                                        <p:strVal val="visible"/>
                                      </p:to>
                                    </p:set>
                                    <p:animEffect transition="in" filter="slide(fromLeft)">
                                      <p:cBhvr>
                                        <p:cTn id="25" dur="500"/>
                                        <p:tgtEl>
                                          <p:spTgt spid="130058"/>
                                        </p:tgtEl>
                                      </p:cBhvr>
                                    </p:animEffect>
                                  </p:childTnLst>
                                  <p:subTnLst>
                                    <p:set>
                                      <p:cBhvr override="childStyle">
                                        <p:cTn dur="1" fill="hold" display="0" masterRel="nextClick" afterEffect="1"/>
                                        <p:tgtEl>
                                          <p:spTgt spid="130058"/>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130054"/>
                                        </p:tgtEl>
                                        <p:attrNameLst>
                                          <p:attrName>style.visibility</p:attrName>
                                        </p:attrNameLst>
                                      </p:cBhvr>
                                      <p:to>
                                        <p:strVal val="visible"/>
                                      </p:to>
                                    </p:set>
                                    <p:animEffect transition="in" filter="slide(fromTop)">
                                      <p:cBhvr>
                                        <p:cTn id="30" dur="500"/>
                                        <p:tgtEl>
                                          <p:spTgt spid="130054"/>
                                        </p:tgtEl>
                                      </p:cBhvr>
                                    </p:animEffect>
                                  </p:childTnLst>
                                </p:cTn>
                              </p:par>
                            </p:childTnLst>
                          </p:cTn>
                        </p:par>
                        <p:par>
                          <p:cTn id="31" fill="hold">
                            <p:stCondLst>
                              <p:cond delay="500"/>
                            </p:stCondLst>
                            <p:childTnLst>
                              <p:par>
                                <p:cTn id="32" presetID="9" presetClass="entr" presetSubtype="0" fill="hold" grpId="0" nodeType="afterEffect">
                                  <p:stCondLst>
                                    <p:cond delay="1000"/>
                                  </p:stCondLst>
                                  <p:childTnLst>
                                    <p:set>
                                      <p:cBhvr>
                                        <p:cTn id="33" dur="1" fill="hold">
                                          <p:stCondLst>
                                            <p:cond delay="0"/>
                                          </p:stCondLst>
                                        </p:cTn>
                                        <p:tgtEl>
                                          <p:spTgt spid="130062"/>
                                        </p:tgtEl>
                                        <p:attrNameLst>
                                          <p:attrName>style.visibility</p:attrName>
                                        </p:attrNameLst>
                                      </p:cBhvr>
                                      <p:to>
                                        <p:strVal val="visible"/>
                                      </p:to>
                                    </p:set>
                                    <p:animEffect transition="in" filter="dissolve">
                                      <p:cBhvr>
                                        <p:cTn id="34" dur="500"/>
                                        <p:tgtEl>
                                          <p:spTgt spid="130062"/>
                                        </p:tgtEl>
                                      </p:cBhvr>
                                    </p:animEffect>
                                  </p:childTnLst>
                                </p:cTn>
                              </p:par>
                            </p:childTnLst>
                          </p:cTn>
                        </p:par>
                        <p:par>
                          <p:cTn id="35" fill="hold">
                            <p:stCondLst>
                              <p:cond delay="2000"/>
                            </p:stCondLst>
                            <p:childTnLst>
                              <p:par>
                                <p:cTn id="36" presetID="23" presetClass="entr" presetSubtype="272" fill="hold" nodeType="afterEffect">
                                  <p:stCondLst>
                                    <p:cond delay="1000"/>
                                  </p:stCondLst>
                                  <p:childTnLst>
                                    <p:set>
                                      <p:cBhvr>
                                        <p:cTn id="37" dur="1" fill="hold">
                                          <p:stCondLst>
                                            <p:cond delay="0"/>
                                          </p:stCondLst>
                                        </p:cTn>
                                        <p:tgtEl>
                                          <p:spTgt spid="130061"/>
                                        </p:tgtEl>
                                        <p:attrNameLst>
                                          <p:attrName>style.visibility</p:attrName>
                                        </p:attrNameLst>
                                      </p:cBhvr>
                                      <p:to>
                                        <p:strVal val="visible"/>
                                      </p:to>
                                    </p:set>
                                    <p:anim calcmode="lin" valueType="num">
                                      <p:cBhvr>
                                        <p:cTn id="38" dur="500" fill="hold"/>
                                        <p:tgtEl>
                                          <p:spTgt spid="130061"/>
                                        </p:tgtEl>
                                        <p:attrNameLst>
                                          <p:attrName>ppt_w</p:attrName>
                                        </p:attrNameLst>
                                      </p:cBhvr>
                                      <p:tavLst>
                                        <p:tav tm="0">
                                          <p:val>
                                            <p:strVal val="2/3*#ppt_w"/>
                                          </p:val>
                                        </p:tav>
                                        <p:tav tm="100000">
                                          <p:val>
                                            <p:strVal val="#ppt_w"/>
                                          </p:val>
                                        </p:tav>
                                      </p:tavLst>
                                    </p:anim>
                                    <p:anim calcmode="lin" valueType="num">
                                      <p:cBhvr>
                                        <p:cTn id="39" dur="500" fill="hold"/>
                                        <p:tgtEl>
                                          <p:spTgt spid="130061"/>
                                        </p:tgtEl>
                                        <p:attrNameLst>
                                          <p:attrName>ppt_h</p:attrName>
                                        </p:attrNameLst>
                                      </p:cBhvr>
                                      <p:tavLst>
                                        <p:tav tm="0">
                                          <p:val>
                                            <p:strVal val="2/3*#ppt_h"/>
                                          </p:val>
                                        </p:tav>
                                        <p:tav tm="100000">
                                          <p:val>
                                            <p:strVal val="#ppt_h"/>
                                          </p:val>
                                        </p:tav>
                                      </p:tavLst>
                                    </p:anim>
                                  </p:childTnLst>
                                </p:cTn>
                              </p:par>
                            </p:childTnLst>
                          </p:cTn>
                        </p:par>
                        <p:par>
                          <p:cTn id="40" fill="hold">
                            <p:stCondLst>
                              <p:cond delay="3500"/>
                            </p:stCondLst>
                            <p:childTnLst>
                              <p:par>
                                <p:cTn id="41" presetID="3" presetClass="entr" presetSubtype="10" fill="hold" grpId="0" nodeType="afterEffect">
                                  <p:stCondLst>
                                    <p:cond delay="2000"/>
                                  </p:stCondLst>
                                  <p:childTnLst>
                                    <p:set>
                                      <p:cBhvr>
                                        <p:cTn id="42" dur="1" fill="hold">
                                          <p:stCondLst>
                                            <p:cond delay="0"/>
                                          </p:stCondLst>
                                        </p:cTn>
                                        <p:tgtEl>
                                          <p:spTgt spid="130059"/>
                                        </p:tgtEl>
                                        <p:attrNameLst>
                                          <p:attrName>style.visibility</p:attrName>
                                        </p:attrNameLst>
                                      </p:cBhvr>
                                      <p:to>
                                        <p:strVal val="visible"/>
                                      </p:to>
                                    </p:set>
                                    <p:animEffect transition="in" filter="blinds(horizontal)">
                                      <p:cBhvr>
                                        <p:cTn id="43" dur="500"/>
                                        <p:tgtEl>
                                          <p:spTgt spid="1300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62" grpId="0" animBg="1"/>
      <p:bldP spid="130050" grpId="0" animBg="1"/>
      <p:bldP spid="130054" grpId="0" autoUpdateAnimBg="0"/>
      <p:bldP spid="130056" grpId="0" autoUpdateAnimBg="0"/>
      <p:bldP spid="130057" grpId="0" animBg="1"/>
      <p:bldP spid="130058" grpId="0" animBg="1"/>
      <p:bldP spid="130059"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155" name="Text Box 83"/>
          <p:cNvSpPr txBox="1">
            <a:spLocks noChangeArrowheads="1"/>
          </p:cNvSpPr>
          <p:nvPr/>
        </p:nvSpPr>
        <p:spPr bwMode="auto">
          <a:xfrm>
            <a:off x="1089025" y="1614488"/>
            <a:ext cx="7102475" cy="2209800"/>
          </a:xfrm>
          <a:prstGeom prst="rect">
            <a:avLst/>
          </a:prstGeom>
          <a:noFill/>
          <a:ln w="12700">
            <a:noFill/>
            <a:miter lim="800000"/>
            <a:headEnd/>
            <a:tailEnd/>
          </a:ln>
          <a:effectLst/>
        </p:spPr>
        <p:txBody>
          <a:bodyPr>
            <a:spAutoFit/>
          </a:bodyPr>
          <a:lstStyle/>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Each home sold by Finger Lakes Homes can be</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classified according to price and to style.  Finger</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Lakes’ manager would like to determine if the</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price of the home and the style of the home are</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independent variables.</a:t>
            </a:r>
          </a:p>
        </p:txBody>
      </p:sp>
      <p:sp>
        <p:nvSpPr>
          <p:cNvPr id="131156" name="AutoShape 84"/>
          <p:cNvSpPr>
            <a:spLocks noChangeArrowheads="1"/>
          </p:cNvSpPr>
          <p:nvPr/>
        </p:nvSpPr>
        <p:spPr bwMode="auto">
          <a:xfrm rot="5400000">
            <a:off x="752475" y="17462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31157" name="Rectangle 85"/>
          <p:cNvSpPr>
            <a:spLocks noChangeArrowheads="1"/>
          </p:cNvSpPr>
          <p:nvPr/>
        </p:nvSpPr>
        <p:spPr bwMode="auto">
          <a:xfrm>
            <a:off x="690563" y="209550"/>
            <a:ext cx="7772400" cy="490538"/>
          </a:xfrm>
          <a:prstGeom prst="rect">
            <a:avLst/>
          </a:prstGeom>
          <a:noFill/>
          <a:ln w="12700">
            <a:noFill/>
            <a:miter lim="800000"/>
            <a:headEnd/>
            <a:tailEnd/>
          </a:ln>
          <a:effec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Test of Independence</a:t>
            </a:r>
          </a:p>
        </p:txBody>
      </p:sp>
      <p:sp>
        <p:nvSpPr>
          <p:cNvPr id="131158" name="Rectangle 86"/>
          <p:cNvSpPr>
            <a:spLocks noChangeArrowheads="1"/>
          </p:cNvSpPr>
          <p:nvPr/>
        </p:nvSpPr>
        <p:spPr bwMode="auto">
          <a:xfrm>
            <a:off x="690563" y="1109663"/>
            <a:ext cx="7024687" cy="549275"/>
          </a:xfrm>
          <a:prstGeom prst="rect">
            <a:avLst/>
          </a:prstGeom>
          <a:noFill/>
          <a:ln w="12700">
            <a:noFill/>
            <a:miter lim="800000"/>
            <a:headEnd/>
            <a:tailEnd/>
          </a:ln>
          <a:effectLst/>
        </p:spPr>
        <p:txBody>
          <a:bodyPr lIns="90488" tIns="44450" rIns="90488" bIns="44450"/>
          <a:lstStyle/>
          <a:p>
            <a:pPr>
              <a:spcBef>
                <a:spcPct val="20000"/>
              </a:spcBef>
              <a:buClr>
                <a:srgbClr val="66FFFF"/>
              </a:buClr>
              <a:buSzPct val="75000"/>
              <a:buFont typeface="Monotype Sorts" pitchFamily="2" charset="2"/>
              <a:buChar char="n"/>
              <a:tabLst>
                <a:tab pos="342900" algn="l"/>
              </a:tabLst>
            </a:pPr>
            <a:r>
              <a:rPr lang="en-US">
                <a:solidFill>
                  <a:srgbClr val="66FFFF"/>
                </a:solidFill>
                <a:effectLst>
                  <a:outerShdw blurRad="38100" dist="38100" dir="2700000" algn="tl">
                    <a:srgbClr val="000000"/>
                  </a:outerShdw>
                </a:effectLst>
              </a:rPr>
              <a:t>  Example:  Finger Lakes Homes (B)</a:t>
            </a:r>
            <a:endParaRPr lang="en-US">
              <a:effectLst>
                <a:outerShdw blurRad="38100" dist="38100" dir="2700000" algn="tl">
                  <a:srgbClr val="000000"/>
                </a:outerShdw>
              </a:effectLst>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31156"/>
                                        </p:tgtEl>
                                        <p:attrNameLst>
                                          <p:attrName>style.visibility</p:attrName>
                                        </p:attrNameLst>
                                      </p:cBhvr>
                                      <p:to>
                                        <p:strVal val="visible"/>
                                      </p:to>
                                    </p:set>
                                    <p:animEffect transition="in" filter="slide(fromLeft)">
                                      <p:cBhvr>
                                        <p:cTn id="7" dur="500"/>
                                        <p:tgtEl>
                                          <p:spTgt spid="131156"/>
                                        </p:tgtEl>
                                      </p:cBhvr>
                                    </p:animEffect>
                                  </p:childTnLst>
                                  <p:subTnLst>
                                    <p:set>
                                      <p:cBhvr override="childStyle">
                                        <p:cTn dur="1" fill="hold" display="0" masterRel="nextClick" afterEffect="1"/>
                                        <p:tgtEl>
                                          <p:spTgt spid="13115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1155"/>
                                        </p:tgtEl>
                                        <p:attrNameLst>
                                          <p:attrName>style.visibility</p:attrName>
                                        </p:attrNameLst>
                                      </p:cBhvr>
                                      <p:to>
                                        <p:strVal val="visible"/>
                                      </p:to>
                                    </p:set>
                                    <p:animEffect transition="in" filter="blinds(horizontal)">
                                      <p:cBhvr>
                                        <p:cTn id="12" dur="500"/>
                                        <p:tgtEl>
                                          <p:spTgt spid="1311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155" grpId="0" autoUpdateAnimBg="0"/>
      <p:bldP spid="13115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ChangeArrowheads="1"/>
          </p:cNvSpPr>
          <p:nvPr/>
        </p:nvSpPr>
        <p:spPr bwMode="auto">
          <a:xfrm>
            <a:off x="933450" y="3486150"/>
            <a:ext cx="7353300" cy="16002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endParaRPr lang="en-US" sz="2200">
              <a:effectLst>
                <a:outerShdw blurRad="38100" dist="38100" dir="2700000" algn="tl">
                  <a:srgbClr val="000000"/>
                </a:outerShdw>
              </a:effectLst>
              <a:latin typeface="MS Reference Serif" pitchFamily="18" charset="0"/>
            </a:endParaRPr>
          </a:p>
        </p:txBody>
      </p:sp>
      <p:sp>
        <p:nvSpPr>
          <p:cNvPr id="132180" name="Text Box 84"/>
          <p:cNvSpPr txBox="1">
            <a:spLocks noChangeArrowheads="1"/>
          </p:cNvSpPr>
          <p:nvPr/>
        </p:nvSpPr>
        <p:spPr bwMode="auto">
          <a:xfrm>
            <a:off x="1069975" y="3633788"/>
            <a:ext cx="7089775" cy="457200"/>
          </a:xfrm>
          <a:prstGeom prst="rect">
            <a:avLst/>
          </a:prstGeom>
          <a:noFill/>
          <a:ln w="12700">
            <a:noFill/>
            <a:miter lim="800000"/>
            <a:headEnd/>
            <a:tailEnd/>
          </a:ln>
          <a:effectLst/>
        </p:spPr>
        <p:txBody>
          <a:bodyPr wrap="none">
            <a:spAutoFit/>
          </a:bodyPr>
          <a:lstStyle/>
          <a:p>
            <a:pPr>
              <a:spcBef>
                <a:spcPct val="20000"/>
              </a:spcBef>
              <a:buClr>
                <a:srgbClr val="66FFFF"/>
              </a:buClr>
              <a:buSzPct val="75000"/>
              <a:buFont typeface="Monotype Sorts" pitchFamily="2" charset="2"/>
              <a:buNone/>
            </a:pPr>
            <a:r>
              <a:rPr lang="en-US" u="sng">
                <a:effectLst>
                  <a:outerShdw blurRad="38100" dist="38100" dir="2700000" algn="tl">
                    <a:srgbClr val="000000"/>
                  </a:outerShdw>
                </a:effectLst>
              </a:rPr>
              <a:t>     Price     Colonial      Log     Split-Level    A-Frame</a:t>
            </a:r>
            <a:endParaRPr lang="en-US">
              <a:effectLst>
                <a:outerShdw blurRad="38100" dist="38100" dir="2700000" algn="tl">
                  <a:srgbClr val="000000"/>
                </a:outerShdw>
              </a:effectLst>
            </a:endParaRPr>
          </a:p>
        </p:txBody>
      </p:sp>
      <p:sp>
        <p:nvSpPr>
          <p:cNvPr id="132181" name="AutoShape 85"/>
          <p:cNvSpPr>
            <a:spLocks noChangeArrowheads="1"/>
          </p:cNvSpPr>
          <p:nvPr/>
        </p:nvSpPr>
        <p:spPr bwMode="auto">
          <a:xfrm rot="5400000">
            <a:off x="638175" y="42227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32182" name="Text Box 86"/>
          <p:cNvSpPr txBox="1">
            <a:spLocks noChangeArrowheads="1"/>
          </p:cNvSpPr>
          <p:nvPr/>
        </p:nvSpPr>
        <p:spPr bwMode="auto">
          <a:xfrm>
            <a:off x="1012825" y="1595438"/>
            <a:ext cx="7310438" cy="1771650"/>
          </a:xfrm>
          <a:prstGeom prst="rect">
            <a:avLst/>
          </a:prstGeom>
          <a:noFill/>
          <a:ln w="12700">
            <a:noFill/>
            <a:miter lim="800000"/>
            <a:headEnd/>
            <a:tailEnd/>
          </a:ln>
          <a:effectLst/>
        </p:spPr>
        <p:txBody>
          <a:bodyPr>
            <a:spAutoFit/>
          </a:bodyPr>
          <a:lstStyle/>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The number of homes sold for each model and</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price for the past two years is shown below.  For</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convenience, the price of the home is listed as either</a:t>
            </a:r>
          </a:p>
          <a:p>
            <a:pPr>
              <a:spcBef>
                <a:spcPct val="20000"/>
              </a:spcBef>
              <a:buClr>
                <a:srgbClr val="66FFFF"/>
              </a:buClr>
              <a:buSzPct val="75000"/>
              <a:buFont typeface="Monotype Sorts" pitchFamily="2" charset="2"/>
              <a:buNone/>
            </a:pPr>
            <a:r>
              <a:rPr lang="en-US" i="1">
                <a:effectLst>
                  <a:outerShdw blurRad="38100" dist="38100" dir="2700000" algn="tl">
                    <a:srgbClr val="000000"/>
                  </a:outerShdw>
                </a:effectLst>
              </a:rPr>
              <a:t>$99,000 or less </a:t>
            </a:r>
            <a:r>
              <a:rPr lang="en-US">
                <a:effectLst>
                  <a:outerShdw blurRad="38100" dist="38100" dir="2700000" algn="tl">
                    <a:srgbClr val="000000"/>
                  </a:outerShdw>
                </a:effectLst>
              </a:rPr>
              <a:t>or </a:t>
            </a:r>
            <a:r>
              <a:rPr lang="en-US" i="1">
                <a:effectLst>
                  <a:outerShdw blurRad="38100" dist="38100" dir="2700000" algn="tl">
                    <a:srgbClr val="000000"/>
                  </a:outerShdw>
                </a:effectLst>
              </a:rPr>
              <a:t>more than $99,000</a:t>
            </a:r>
            <a:r>
              <a:rPr lang="en-US">
                <a:effectLst>
                  <a:outerShdw blurRad="38100" dist="38100" dir="2700000" algn="tl">
                    <a:srgbClr val="000000"/>
                  </a:outerShdw>
                </a:effectLst>
              </a:rPr>
              <a:t>.</a:t>
            </a:r>
            <a:endParaRPr lang="en-US" i="1">
              <a:effectLst>
                <a:outerShdw blurRad="38100" dist="38100" dir="2700000" algn="tl">
                  <a:srgbClr val="000000"/>
                </a:outerShdw>
              </a:effectLst>
            </a:endParaRPr>
          </a:p>
        </p:txBody>
      </p:sp>
      <p:sp>
        <p:nvSpPr>
          <p:cNvPr id="132183" name="AutoShape 87"/>
          <p:cNvSpPr>
            <a:spLocks noChangeArrowheads="1"/>
          </p:cNvSpPr>
          <p:nvPr/>
        </p:nvSpPr>
        <p:spPr bwMode="auto">
          <a:xfrm rot="5400000">
            <a:off x="752475" y="17462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32184" name="Text Box 88"/>
          <p:cNvSpPr txBox="1">
            <a:spLocks noChangeArrowheads="1"/>
          </p:cNvSpPr>
          <p:nvPr/>
        </p:nvSpPr>
        <p:spPr bwMode="auto">
          <a:xfrm>
            <a:off x="1069975" y="4529138"/>
            <a:ext cx="6737350" cy="457200"/>
          </a:xfrm>
          <a:prstGeom prst="rect">
            <a:avLst/>
          </a:prstGeom>
          <a:noFill/>
          <a:ln w="12700">
            <a:noFill/>
            <a:miter lim="800000"/>
            <a:headEnd/>
            <a:tailEnd/>
          </a:ln>
          <a:effectLst/>
        </p:spPr>
        <p:txBody>
          <a:bodyPr wrap="none">
            <a:spAutoFit/>
          </a:bodyPr>
          <a:lstStyle/>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&gt; $99,000        12             14           	16                    3</a:t>
            </a:r>
          </a:p>
        </p:txBody>
      </p:sp>
      <p:sp>
        <p:nvSpPr>
          <p:cNvPr id="132186" name="Text Box 90"/>
          <p:cNvSpPr txBox="1">
            <a:spLocks noChangeArrowheads="1"/>
          </p:cNvSpPr>
          <p:nvPr/>
        </p:nvSpPr>
        <p:spPr bwMode="auto">
          <a:xfrm>
            <a:off x="1069975" y="4090988"/>
            <a:ext cx="6737350" cy="457200"/>
          </a:xfrm>
          <a:prstGeom prst="rect">
            <a:avLst/>
          </a:prstGeom>
          <a:noFill/>
          <a:ln w="12700">
            <a:noFill/>
            <a:miter lim="800000"/>
            <a:headEnd/>
            <a:tailEnd/>
          </a:ln>
          <a:effectLst/>
        </p:spPr>
        <p:txBody>
          <a:bodyPr wrap="none">
            <a:spAutoFit/>
          </a:bodyPr>
          <a:lstStyle/>
          <a:p>
            <a:pPr>
              <a:spcBef>
                <a:spcPct val="20000"/>
              </a:spcBef>
              <a:buClr>
                <a:srgbClr val="66FFFF"/>
              </a:buClr>
              <a:buSzPct val="75000"/>
              <a:buFont typeface="Monotype Sorts" pitchFamily="2" charset="2"/>
              <a:buNone/>
            </a:pPr>
            <a:r>
              <a:rPr lang="en-US" u="sng">
                <a:effectLst>
                  <a:outerShdw blurRad="38100" dist="38100" dir="2700000" algn="tl">
                    <a:srgbClr val="000000"/>
                  </a:outerShdw>
                </a:effectLst>
              </a:rPr>
              <a:t>&lt;</a:t>
            </a:r>
            <a:r>
              <a:rPr lang="en-US">
                <a:effectLst>
                  <a:outerShdw blurRad="38100" dist="38100" dir="2700000" algn="tl">
                    <a:srgbClr val="000000"/>
                  </a:outerShdw>
                </a:effectLst>
              </a:rPr>
              <a:t> $99,000        18	        6              19                  12</a:t>
            </a:r>
          </a:p>
        </p:txBody>
      </p:sp>
      <p:sp>
        <p:nvSpPr>
          <p:cNvPr id="132187" name="Rectangle 91"/>
          <p:cNvSpPr>
            <a:spLocks noChangeArrowheads="1"/>
          </p:cNvSpPr>
          <p:nvPr/>
        </p:nvSpPr>
        <p:spPr bwMode="auto">
          <a:xfrm>
            <a:off x="690563" y="209550"/>
            <a:ext cx="7772400" cy="490538"/>
          </a:xfrm>
          <a:prstGeom prst="rect">
            <a:avLst/>
          </a:prstGeom>
          <a:noFill/>
          <a:ln w="12700">
            <a:noFill/>
            <a:miter lim="800000"/>
            <a:headEnd/>
            <a:tailEnd/>
          </a:ln>
          <a:effec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Test of Independence</a:t>
            </a:r>
          </a:p>
        </p:txBody>
      </p:sp>
      <p:sp>
        <p:nvSpPr>
          <p:cNvPr id="132188" name="Rectangle 92"/>
          <p:cNvSpPr>
            <a:spLocks noChangeArrowheads="1"/>
          </p:cNvSpPr>
          <p:nvPr/>
        </p:nvSpPr>
        <p:spPr bwMode="auto">
          <a:xfrm>
            <a:off x="690563" y="1109663"/>
            <a:ext cx="7024687" cy="549275"/>
          </a:xfrm>
          <a:prstGeom prst="rect">
            <a:avLst/>
          </a:prstGeom>
          <a:noFill/>
          <a:ln w="12700">
            <a:noFill/>
            <a:miter lim="800000"/>
            <a:headEnd/>
            <a:tailEnd/>
          </a:ln>
          <a:effectLst/>
        </p:spPr>
        <p:txBody>
          <a:bodyPr lIns="90488" tIns="44450" rIns="90488" bIns="44450"/>
          <a:lstStyle/>
          <a:p>
            <a:pPr>
              <a:spcBef>
                <a:spcPct val="20000"/>
              </a:spcBef>
              <a:buClr>
                <a:srgbClr val="66FFFF"/>
              </a:buClr>
              <a:buSzPct val="75000"/>
              <a:buFont typeface="Monotype Sorts" pitchFamily="2" charset="2"/>
              <a:buChar char="n"/>
              <a:tabLst>
                <a:tab pos="342900" algn="l"/>
              </a:tabLst>
            </a:pPr>
            <a:r>
              <a:rPr lang="en-US">
                <a:solidFill>
                  <a:srgbClr val="66FFFF"/>
                </a:solidFill>
                <a:effectLst>
                  <a:outerShdw blurRad="38100" dist="38100" dir="2700000" algn="tl">
                    <a:srgbClr val="000000"/>
                  </a:outerShdw>
                </a:effectLst>
              </a:rPr>
              <a:t>  Example:  Finger Lakes Homes (B)</a:t>
            </a:r>
            <a:endParaRPr lang="en-US">
              <a:effectLst>
                <a:outerShdw blurRad="38100" dist="38100" dir="2700000" algn="tl">
                  <a:srgbClr val="000000"/>
                </a:outerShdw>
              </a:effectLst>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32183"/>
                                        </p:tgtEl>
                                        <p:attrNameLst>
                                          <p:attrName>style.visibility</p:attrName>
                                        </p:attrNameLst>
                                      </p:cBhvr>
                                      <p:to>
                                        <p:strVal val="visible"/>
                                      </p:to>
                                    </p:set>
                                    <p:animEffect transition="in" filter="slide(fromLeft)">
                                      <p:cBhvr>
                                        <p:cTn id="7" dur="500"/>
                                        <p:tgtEl>
                                          <p:spTgt spid="132183"/>
                                        </p:tgtEl>
                                      </p:cBhvr>
                                    </p:animEffect>
                                  </p:childTnLst>
                                  <p:subTnLst>
                                    <p:set>
                                      <p:cBhvr override="childStyle">
                                        <p:cTn dur="1" fill="hold" display="0" masterRel="nextClick" afterEffect="1"/>
                                        <p:tgtEl>
                                          <p:spTgt spid="13218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2182"/>
                                        </p:tgtEl>
                                        <p:attrNameLst>
                                          <p:attrName>style.visibility</p:attrName>
                                        </p:attrNameLst>
                                      </p:cBhvr>
                                      <p:to>
                                        <p:strVal val="visible"/>
                                      </p:to>
                                    </p:set>
                                    <p:animEffect transition="in" filter="blinds(horizontal)">
                                      <p:cBhvr>
                                        <p:cTn id="12" dur="500"/>
                                        <p:tgtEl>
                                          <p:spTgt spid="132182"/>
                                        </p:tgtEl>
                                      </p:cBhvr>
                                    </p:animEffect>
                                  </p:childTnLst>
                                </p:cTn>
                              </p:par>
                            </p:childTnLst>
                          </p:cTn>
                        </p:par>
                        <p:par>
                          <p:cTn id="13" fill="hold">
                            <p:stCondLst>
                              <p:cond delay="500"/>
                            </p:stCondLst>
                            <p:childTnLst>
                              <p:par>
                                <p:cTn id="14" presetID="12" presetClass="entr" presetSubtype="8" fill="hold" grpId="0" nodeType="afterEffect">
                                  <p:stCondLst>
                                    <p:cond delay="3000"/>
                                  </p:stCondLst>
                                  <p:childTnLst>
                                    <p:set>
                                      <p:cBhvr>
                                        <p:cTn id="15" dur="1" fill="hold">
                                          <p:stCondLst>
                                            <p:cond delay="0"/>
                                          </p:stCondLst>
                                        </p:cTn>
                                        <p:tgtEl>
                                          <p:spTgt spid="132181"/>
                                        </p:tgtEl>
                                        <p:attrNameLst>
                                          <p:attrName>style.visibility</p:attrName>
                                        </p:attrNameLst>
                                      </p:cBhvr>
                                      <p:to>
                                        <p:strVal val="visible"/>
                                      </p:to>
                                    </p:set>
                                    <p:animEffect transition="in" filter="slide(fromLeft)">
                                      <p:cBhvr>
                                        <p:cTn id="16" dur="500"/>
                                        <p:tgtEl>
                                          <p:spTgt spid="132181"/>
                                        </p:tgtEl>
                                      </p:cBhvr>
                                    </p:animEffect>
                                  </p:childTnLst>
                                  <p:subTnLst>
                                    <p:set>
                                      <p:cBhvr override="childStyle">
                                        <p:cTn dur="1" fill="hold" display="0" masterRel="nextClick" afterEffect="1"/>
                                        <p:tgtEl>
                                          <p:spTgt spid="132181"/>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132098"/>
                                        </p:tgtEl>
                                        <p:attrNameLst>
                                          <p:attrName>style.visibility</p:attrName>
                                        </p:attrNameLst>
                                      </p:cBhvr>
                                      <p:to>
                                        <p:strVal val="visible"/>
                                      </p:to>
                                    </p:set>
                                    <p:animEffect transition="in" filter="dissolve">
                                      <p:cBhvr>
                                        <p:cTn id="21" dur="500"/>
                                        <p:tgtEl>
                                          <p:spTgt spid="132098"/>
                                        </p:tgtEl>
                                      </p:cBhvr>
                                    </p:animEffect>
                                  </p:childTnLst>
                                </p:cTn>
                              </p:par>
                            </p:childTnLst>
                          </p:cTn>
                        </p:par>
                        <p:par>
                          <p:cTn id="22" fill="hold">
                            <p:stCondLst>
                              <p:cond delay="500"/>
                            </p:stCondLst>
                            <p:childTnLst>
                              <p:par>
                                <p:cTn id="23" presetID="3" presetClass="entr" presetSubtype="10" fill="hold" grpId="0" nodeType="afterEffect">
                                  <p:stCondLst>
                                    <p:cond delay="1000"/>
                                  </p:stCondLst>
                                  <p:childTnLst>
                                    <p:set>
                                      <p:cBhvr>
                                        <p:cTn id="24" dur="1" fill="hold">
                                          <p:stCondLst>
                                            <p:cond delay="0"/>
                                          </p:stCondLst>
                                        </p:cTn>
                                        <p:tgtEl>
                                          <p:spTgt spid="132180"/>
                                        </p:tgtEl>
                                        <p:attrNameLst>
                                          <p:attrName>style.visibility</p:attrName>
                                        </p:attrNameLst>
                                      </p:cBhvr>
                                      <p:to>
                                        <p:strVal val="visible"/>
                                      </p:to>
                                    </p:set>
                                    <p:animEffect transition="in" filter="blinds(horizontal)">
                                      <p:cBhvr>
                                        <p:cTn id="25" dur="500"/>
                                        <p:tgtEl>
                                          <p:spTgt spid="132180"/>
                                        </p:tgtEl>
                                      </p:cBhvr>
                                    </p:animEffect>
                                  </p:childTnLst>
                                </p:cTn>
                              </p:par>
                            </p:childTnLst>
                          </p:cTn>
                        </p:par>
                        <p:par>
                          <p:cTn id="26" fill="hold">
                            <p:stCondLst>
                              <p:cond delay="2000"/>
                            </p:stCondLst>
                            <p:childTnLst>
                              <p:par>
                                <p:cTn id="27" presetID="3" presetClass="entr" presetSubtype="10" fill="hold" grpId="0" nodeType="afterEffect">
                                  <p:stCondLst>
                                    <p:cond delay="1000"/>
                                  </p:stCondLst>
                                  <p:childTnLst>
                                    <p:set>
                                      <p:cBhvr>
                                        <p:cTn id="28" dur="1" fill="hold">
                                          <p:stCondLst>
                                            <p:cond delay="0"/>
                                          </p:stCondLst>
                                        </p:cTn>
                                        <p:tgtEl>
                                          <p:spTgt spid="132186"/>
                                        </p:tgtEl>
                                        <p:attrNameLst>
                                          <p:attrName>style.visibility</p:attrName>
                                        </p:attrNameLst>
                                      </p:cBhvr>
                                      <p:to>
                                        <p:strVal val="visible"/>
                                      </p:to>
                                    </p:set>
                                    <p:animEffect transition="in" filter="blinds(horizontal)">
                                      <p:cBhvr>
                                        <p:cTn id="29" dur="500"/>
                                        <p:tgtEl>
                                          <p:spTgt spid="132186"/>
                                        </p:tgtEl>
                                      </p:cBhvr>
                                    </p:animEffect>
                                  </p:childTnLst>
                                </p:cTn>
                              </p:par>
                            </p:childTnLst>
                          </p:cTn>
                        </p:par>
                        <p:par>
                          <p:cTn id="30" fill="hold">
                            <p:stCondLst>
                              <p:cond delay="3500"/>
                            </p:stCondLst>
                            <p:childTnLst>
                              <p:par>
                                <p:cTn id="31" presetID="3" presetClass="entr" presetSubtype="10" fill="hold" grpId="0" nodeType="afterEffect">
                                  <p:stCondLst>
                                    <p:cond delay="1000"/>
                                  </p:stCondLst>
                                  <p:childTnLst>
                                    <p:set>
                                      <p:cBhvr>
                                        <p:cTn id="32" dur="1" fill="hold">
                                          <p:stCondLst>
                                            <p:cond delay="0"/>
                                          </p:stCondLst>
                                        </p:cTn>
                                        <p:tgtEl>
                                          <p:spTgt spid="132184"/>
                                        </p:tgtEl>
                                        <p:attrNameLst>
                                          <p:attrName>style.visibility</p:attrName>
                                        </p:attrNameLst>
                                      </p:cBhvr>
                                      <p:to>
                                        <p:strVal val="visible"/>
                                      </p:to>
                                    </p:set>
                                    <p:animEffect transition="in" filter="blinds(horizontal)">
                                      <p:cBhvr>
                                        <p:cTn id="33" dur="500"/>
                                        <p:tgtEl>
                                          <p:spTgt spid="1321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8" grpId="0" animBg="1" autoUpdateAnimBg="0"/>
      <p:bldP spid="132180" grpId="0" autoUpdateAnimBg="0"/>
      <p:bldP spid="132181" grpId="0" animBg="1"/>
      <p:bldP spid="132182" grpId="0" autoUpdateAnimBg="0"/>
      <p:bldP spid="132183" grpId="0" animBg="1"/>
      <p:bldP spid="132184" grpId="0" autoUpdateAnimBg="0"/>
      <p:bldP spid="132186"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ChangeArrowheads="1"/>
          </p:cNvSpPr>
          <p:nvPr/>
        </p:nvSpPr>
        <p:spPr bwMode="auto">
          <a:xfrm>
            <a:off x="1276350" y="1695450"/>
            <a:ext cx="6762750" cy="2038350"/>
          </a:xfrm>
          <a:prstGeom prst="rect">
            <a:avLst/>
          </a:prstGeom>
          <a:gradFill flip="none" rotWithShape="1">
            <a:gsLst>
              <a:gs pos="0">
                <a:schemeClr val="accent4">
                  <a:lumMod val="50000"/>
                  <a:shade val="30000"/>
                  <a:satMod val="115000"/>
                </a:schemeClr>
              </a:gs>
              <a:gs pos="50000">
                <a:schemeClr val="accent4">
                  <a:lumMod val="50000"/>
                  <a:shade val="67500"/>
                  <a:satMod val="115000"/>
                </a:schemeClr>
              </a:gs>
              <a:gs pos="100000">
                <a:schemeClr val="accent4">
                  <a:lumMod val="50000"/>
                  <a:shade val="100000"/>
                  <a:satMod val="115000"/>
                </a:scheme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33123" name="Rectangle 3"/>
          <p:cNvSpPr>
            <a:spLocks noChangeArrowheads="1"/>
          </p:cNvSpPr>
          <p:nvPr/>
        </p:nvSpPr>
        <p:spPr bwMode="auto">
          <a:xfrm>
            <a:off x="700088" y="1116013"/>
            <a:ext cx="7772400" cy="557212"/>
          </a:xfrm>
          <a:prstGeom prst="rect">
            <a:avLst/>
          </a:prstGeom>
          <a:noFill/>
          <a:ln w="12700">
            <a:noFill/>
            <a:miter lim="800000"/>
            <a:headEnd/>
            <a:tailEnd/>
          </a:ln>
          <a:effectLst/>
        </p:spPr>
        <p:txBody>
          <a:bodyPr lIns="90488" tIns="44450" rIns="90488" bIns="44450"/>
          <a:lstStyle/>
          <a:p>
            <a:pPr marL="342900" indent="-342900">
              <a:spcBef>
                <a:spcPct val="20000"/>
              </a:spcBef>
              <a:buClr>
                <a:srgbClr val="66FFFF"/>
              </a:buClr>
              <a:buSzPct val="75000"/>
              <a:buFont typeface="Monotype Sorts" pitchFamily="2" charset="2"/>
              <a:buChar char="n"/>
            </a:pPr>
            <a:r>
              <a:rPr lang="en-US">
                <a:solidFill>
                  <a:srgbClr val="66FFFF"/>
                </a:solidFill>
                <a:effectLst>
                  <a:outerShdw blurRad="38100" dist="38100" dir="2700000" algn="tl">
                    <a:srgbClr val="000000"/>
                  </a:outerShdw>
                </a:effectLst>
              </a:rPr>
              <a:t>Hypotheses</a:t>
            </a:r>
            <a:endParaRPr lang="en-US">
              <a:effectLst>
                <a:outerShdw blurRad="38100" dist="38100" dir="2700000" algn="tl">
                  <a:srgbClr val="000000"/>
                </a:outerShdw>
              </a:effectLst>
            </a:endParaRPr>
          </a:p>
        </p:txBody>
      </p:sp>
      <p:sp>
        <p:nvSpPr>
          <p:cNvPr id="133124" name="Rectangle 4"/>
          <p:cNvSpPr>
            <a:spLocks noChangeArrowheads="1"/>
          </p:cNvSpPr>
          <p:nvPr/>
        </p:nvSpPr>
        <p:spPr bwMode="auto">
          <a:xfrm>
            <a:off x="690563" y="209550"/>
            <a:ext cx="7772400" cy="490538"/>
          </a:xfrm>
          <a:prstGeom prst="rect">
            <a:avLst/>
          </a:prstGeom>
          <a:noFill/>
          <a:ln w="12700">
            <a:noFill/>
            <a:miter lim="800000"/>
            <a:headEnd/>
            <a:tailEnd/>
          </a:ln>
          <a:effec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Test of Independence</a:t>
            </a:r>
          </a:p>
        </p:txBody>
      </p:sp>
      <p:sp>
        <p:nvSpPr>
          <p:cNvPr id="133193" name="Text Box 73"/>
          <p:cNvSpPr txBox="1">
            <a:spLocks noChangeArrowheads="1"/>
          </p:cNvSpPr>
          <p:nvPr/>
        </p:nvSpPr>
        <p:spPr bwMode="auto">
          <a:xfrm>
            <a:off x="1370013" y="1824038"/>
            <a:ext cx="6035675" cy="895350"/>
          </a:xfrm>
          <a:prstGeom prst="rect">
            <a:avLst/>
          </a:prstGeom>
          <a:noFill/>
          <a:ln w="12700">
            <a:noFill/>
            <a:miter lim="800000"/>
            <a:headEnd/>
            <a:tailEnd/>
          </a:ln>
          <a:effectLst/>
        </p:spPr>
        <p:txBody>
          <a:bodyPr wrap="none">
            <a:spAutoFit/>
          </a:bodyPr>
          <a:lstStyle/>
          <a:p>
            <a:pPr>
              <a:spcBef>
                <a:spcPct val="20000"/>
              </a:spcBef>
              <a:buClr>
                <a:srgbClr val="66FFFF"/>
              </a:buClr>
              <a:buSzPct val="75000"/>
              <a:buFont typeface="Monotype Sorts" pitchFamily="2" charset="2"/>
              <a:buNone/>
            </a:pPr>
            <a:r>
              <a:rPr lang="en-US" i="1">
                <a:effectLst>
                  <a:outerShdw blurRad="38100" dist="38100" dir="2700000" algn="tl">
                    <a:srgbClr val="000000"/>
                  </a:outerShdw>
                </a:effectLst>
              </a:rPr>
              <a:t>H</a:t>
            </a:r>
            <a:r>
              <a:rPr lang="en-US" baseline="-25000">
                <a:effectLst>
                  <a:outerShdw blurRad="38100" dist="38100" dir="2700000" algn="tl">
                    <a:srgbClr val="000000"/>
                  </a:outerShdw>
                </a:effectLst>
              </a:rPr>
              <a:t>0</a:t>
            </a:r>
            <a:r>
              <a:rPr lang="en-US">
                <a:effectLst>
                  <a:outerShdw blurRad="38100" dist="38100" dir="2700000" algn="tl">
                    <a:srgbClr val="000000"/>
                  </a:outerShdw>
                </a:effectLst>
              </a:rPr>
              <a:t>:  Price of the home </a:t>
            </a:r>
            <a:r>
              <a:rPr lang="en-US" u="sng">
                <a:effectLst>
                  <a:outerShdw blurRad="38100" dist="38100" dir="2700000" algn="tl">
                    <a:srgbClr val="000000"/>
                  </a:outerShdw>
                </a:effectLst>
              </a:rPr>
              <a:t>is</a:t>
            </a:r>
            <a:r>
              <a:rPr lang="en-US">
                <a:effectLst>
                  <a:outerShdw blurRad="38100" dist="38100" dir="2700000" algn="tl">
                    <a:srgbClr val="000000"/>
                  </a:outerShdw>
                </a:effectLst>
              </a:rPr>
              <a:t> independent of the</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style of the home that is purchased</a:t>
            </a:r>
          </a:p>
        </p:txBody>
      </p:sp>
      <p:sp>
        <p:nvSpPr>
          <p:cNvPr id="133194" name="AutoShape 74"/>
          <p:cNvSpPr>
            <a:spLocks noChangeArrowheads="1"/>
          </p:cNvSpPr>
          <p:nvPr/>
        </p:nvSpPr>
        <p:spPr bwMode="auto">
          <a:xfrm rot="5400000">
            <a:off x="1000125" y="26035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33195" name="Text Box 75"/>
          <p:cNvSpPr txBox="1">
            <a:spLocks noChangeArrowheads="1"/>
          </p:cNvSpPr>
          <p:nvPr/>
        </p:nvSpPr>
        <p:spPr bwMode="auto">
          <a:xfrm>
            <a:off x="1393825" y="2681288"/>
            <a:ext cx="6556375" cy="895350"/>
          </a:xfrm>
          <a:prstGeom prst="rect">
            <a:avLst/>
          </a:prstGeom>
          <a:noFill/>
          <a:ln w="12700">
            <a:noFill/>
            <a:miter lim="800000"/>
            <a:headEnd/>
            <a:tailEnd/>
          </a:ln>
          <a:effectLst/>
        </p:spPr>
        <p:txBody>
          <a:bodyPr wrap="none">
            <a:spAutoFit/>
          </a:bodyPr>
          <a:lstStyle/>
          <a:p>
            <a:pPr>
              <a:spcBef>
                <a:spcPct val="20000"/>
              </a:spcBef>
              <a:buClr>
                <a:srgbClr val="66FFFF"/>
              </a:buClr>
              <a:buSzPct val="75000"/>
              <a:buFont typeface="Monotype Sorts" pitchFamily="2" charset="2"/>
              <a:buNone/>
            </a:pPr>
            <a:r>
              <a:rPr lang="en-US" i="1">
                <a:effectLst>
                  <a:outerShdw blurRad="38100" dist="38100" dir="2700000" algn="tl">
                    <a:srgbClr val="000000"/>
                  </a:outerShdw>
                </a:effectLst>
              </a:rPr>
              <a:t>H</a:t>
            </a:r>
            <a:r>
              <a:rPr lang="en-US" baseline="-25000">
                <a:effectLst>
                  <a:outerShdw blurRad="38100" dist="38100" dir="2700000" algn="tl">
                    <a:srgbClr val="000000"/>
                  </a:outerShdw>
                </a:effectLst>
              </a:rPr>
              <a:t>a</a:t>
            </a:r>
            <a:r>
              <a:rPr lang="en-US">
                <a:effectLst>
                  <a:outerShdw blurRad="38100" dist="38100" dir="2700000" algn="tl">
                    <a:srgbClr val="000000"/>
                  </a:outerShdw>
                </a:effectLst>
              </a:rPr>
              <a:t>:  Price of the home </a:t>
            </a:r>
            <a:r>
              <a:rPr lang="en-US" u="sng">
                <a:effectLst>
                  <a:outerShdw blurRad="38100" dist="38100" dir="2700000" algn="tl">
                    <a:srgbClr val="000000"/>
                  </a:outerShdw>
                </a:effectLst>
              </a:rPr>
              <a:t>is not</a:t>
            </a:r>
            <a:r>
              <a:rPr lang="en-US">
                <a:effectLst>
                  <a:outerShdw blurRad="38100" dist="38100" dir="2700000" algn="tl">
                    <a:srgbClr val="000000"/>
                  </a:outerShdw>
                </a:effectLst>
              </a:rPr>
              <a:t> independent of the</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style of the home that is purchased</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33194"/>
                                        </p:tgtEl>
                                        <p:attrNameLst>
                                          <p:attrName>style.visibility</p:attrName>
                                        </p:attrNameLst>
                                      </p:cBhvr>
                                      <p:to>
                                        <p:strVal val="visible"/>
                                      </p:to>
                                    </p:set>
                                    <p:animEffect transition="in" filter="slide(fromLeft)">
                                      <p:cBhvr>
                                        <p:cTn id="7" dur="500"/>
                                        <p:tgtEl>
                                          <p:spTgt spid="133194"/>
                                        </p:tgtEl>
                                      </p:cBhvr>
                                    </p:animEffect>
                                  </p:childTnLst>
                                  <p:subTnLst>
                                    <p:set>
                                      <p:cBhvr override="childStyle">
                                        <p:cTn dur="1" fill="hold" display="0" masterRel="nextClick" afterEffect="1"/>
                                        <p:tgtEl>
                                          <p:spTgt spid="133194"/>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3122"/>
                                        </p:tgtEl>
                                        <p:attrNameLst>
                                          <p:attrName>style.visibility</p:attrName>
                                        </p:attrNameLst>
                                      </p:cBhvr>
                                      <p:to>
                                        <p:strVal val="visible"/>
                                      </p:to>
                                    </p:set>
                                    <p:animEffect transition="in" filter="dissolve">
                                      <p:cBhvr>
                                        <p:cTn id="12" dur="500"/>
                                        <p:tgtEl>
                                          <p:spTgt spid="133122"/>
                                        </p:tgtEl>
                                      </p:cBhvr>
                                    </p:animEffect>
                                  </p:childTnLst>
                                </p:cTn>
                              </p:par>
                            </p:childTnLst>
                          </p:cTn>
                        </p:par>
                        <p:par>
                          <p:cTn id="13" fill="hold">
                            <p:stCondLst>
                              <p:cond delay="500"/>
                            </p:stCondLst>
                            <p:childTnLst>
                              <p:par>
                                <p:cTn id="14" presetID="3" presetClass="entr" presetSubtype="10" fill="hold" grpId="0" nodeType="afterEffect">
                                  <p:stCondLst>
                                    <p:cond delay="1000"/>
                                  </p:stCondLst>
                                  <p:childTnLst>
                                    <p:set>
                                      <p:cBhvr>
                                        <p:cTn id="15" dur="1" fill="hold">
                                          <p:stCondLst>
                                            <p:cond delay="0"/>
                                          </p:stCondLst>
                                        </p:cTn>
                                        <p:tgtEl>
                                          <p:spTgt spid="133193"/>
                                        </p:tgtEl>
                                        <p:attrNameLst>
                                          <p:attrName>style.visibility</p:attrName>
                                        </p:attrNameLst>
                                      </p:cBhvr>
                                      <p:to>
                                        <p:strVal val="visible"/>
                                      </p:to>
                                    </p:set>
                                    <p:animEffect transition="in" filter="blinds(horizontal)">
                                      <p:cBhvr>
                                        <p:cTn id="16" dur="500"/>
                                        <p:tgtEl>
                                          <p:spTgt spid="133193"/>
                                        </p:tgtEl>
                                      </p:cBhvr>
                                    </p:animEffect>
                                  </p:childTnLst>
                                </p:cTn>
                              </p:par>
                            </p:childTnLst>
                          </p:cTn>
                        </p:par>
                        <p:par>
                          <p:cTn id="17" fill="hold">
                            <p:stCondLst>
                              <p:cond delay="2000"/>
                            </p:stCondLst>
                            <p:childTnLst>
                              <p:par>
                                <p:cTn id="18" presetID="3" presetClass="entr" presetSubtype="10" fill="hold" grpId="0" nodeType="afterEffect">
                                  <p:stCondLst>
                                    <p:cond delay="2000"/>
                                  </p:stCondLst>
                                  <p:childTnLst>
                                    <p:set>
                                      <p:cBhvr>
                                        <p:cTn id="19" dur="1" fill="hold">
                                          <p:stCondLst>
                                            <p:cond delay="0"/>
                                          </p:stCondLst>
                                        </p:cTn>
                                        <p:tgtEl>
                                          <p:spTgt spid="133195"/>
                                        </p:tgtEl>
                                        <p:attrNameLst>
                                          <p:attrName>style.visibility</p:attrName>
                                        </p:attrNameLst>
                                      </p:cBhvr>
                                      <p:to>
                                        <p:strVal val="visible"/>
                                      </p:to>
                                    </p:set>
                                    <p:animEffect transition="in" filter="blinds(horizontal)">
                                      <p:cBhvr>
                                        <p:cTn id="20" dur="500"/>
                                        <p:tgtEl>
                                          <p:spTgt spid="1331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2" grpId="0" animBg="1"/>
      <p:bldP spid="133193" grpId="0" autoUpdateAnimBg="0"/>
      <p:bldP spid="133194" grpId="0" animBg="1"/>
      <p:bldP spid="133195"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ChangeArrowheads="1"/>
          </p:cNvSpPr>
          <p:nvPr/>
        </p:nvSpPr>
        <p:spPr bwMode="auto">
          <a:xfrm>
            <a:off x="647700" y="1676400"/>
            <a:ext cx="7924800" cy="23050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34147" name="Rectangle 3"/>
          <p:cNvSpPr>
            <a:spLocks noChangeArrowheads="1"/>
          </p:cNvSpPr>
          <p:nvPr/>
        </p:nvSpPr>
        <p:spPr bwMode="auto">
          <a:xfrm>
            <a:off x="700088" y="1116013"/>
            <a:ext cx="7772400" cy="595312"/>
          </a:xfrm>
          <a:prstGeom prst="rect">
            <a:avLst/>
          </a:prstGeom>
          <a:noFill/>
          <a:ln w="12700">
            <a:noFill/>
            <a:miter lim="800000"/>
            <a:headEnd/>
            <a:tailEnd/>
          </a:ln>
          <a:effectLst/>
        </p:spPr>
        <p:txBody>
          <a:bodyPr lIns="90488" tIns="44450" rIns="90488" bIns="44450"/>
          <a:lstStyle/>
          <a:p>
            <a:pPr marL="342900" indent="-342900">
              <a:spcBef>
                <a:spcPct val="20000"/>
              </a:spcBef>
              <a:buClr>
                <a:srgbClr val="66FFFF"/>
              </a:buClr>
              <a:buSzPct val="75000"/>
              <a:buFont typeface="Monotype Sorts" pitchFamily="2" charset="2"/>
              <a:buChar char="n"/>
            </a:pPr>
            <a:r>
              <a:rPr lang="en-US" dirty="0">
                <a:solidFill>
                  <a:srgbClr val="66FFFF"/>
                </a:solidFill>
                <a:effectLst>
                  <a:outerShdw blurRad="38100" dist="38100" dir="2700000" algn="tl">
                    <a:srgbClr val="000000"/>
                  </a:outerShdw>
                </a:effectLst>
              </a:rPr>
              <a:t>Expected Frequencies (Solve yourself)</a:t>
            </a:r>
            <a:endParaRPr lang="en-US" dirty="0">
              <a:effectLst>
                <a:outerShdw blurRad="38100" dist="38100" dir="2700000" algn="tl">
                  <a:srgbClr val="000000"/>
                </a:outerShdw>
              </a:effectLst>
            </a:endParaRPr>
          </a:p>
        </p:txBody>
      </p:sp>
      <p:grpSp>
        <p:nvGrpSpPr>
          <p:cNvPr id="134148" name="Group 4"/>
          <p:cNvGrpSpPr>
            <a:grpSpLocks/>
          </p:cNvGrpSpPr>
          <p:nvPr/>
        </p:nvGrpSpPr>
        <p:grpSpPr bwMode="auto">
          <a:xfrm>
            <a:off x="819150" y="1903413"/>
            <a:ext cx="7543800" cy="1903412"/>
            <a:chOff x="492" y="2747"/>
            <a:chExt cx="4752" cy="1019"/>
          </a:xfrm>
        </p:grpSpPr>
        <p:sp>
          <p:nvSpPr>
            <p:cNvPr id="134149" name="Line 5"/>
            <p:cNvSpPr>
              <a:spLocks noChangeShapeType="1"/>
            </p:cNvSpPr>
            <p:nvPr/>
          </p:nvSpPr>
          <p:spPr bwMode="auto">
            <a:xfrm flipV="1">
              <a:off x="1164" y="2750"/>
              <a:ext cx="0" cy="1016"/>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34150" name="Line 6"/>
            <p:cNvSpPr>
              <a:spLocks noChangeShapeType="1"/>
            </p:cNvSpPr>
            <p:nvPr/>
          </p:nvSpPr>
          <p:spPr bwMode="auto">
            <a:xfrm flipV="1">
              <a:off x="4701" y="2747"/>
              <a:ext cx="0" cy="1016"/>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34151" name="Line 7"/>
            <p:cNvSpPr>
              <a:spLocks noChangeShapeType="1"/>
            </p:cNvSpPr>
            <p:nvPr/>
          </p:nvSpPr>
          <p:spPr bwMode="auto">
            <a:xfrm>
              <a:off x="492" y="2976"/>
              <a:ext cx="4752" cy="0"/>
            </a:xfrm>
            <a:prstGeom prst="line">
              <a:avLst/>
            </a:prstGeom>
            <a:noFill/>
            <a:ln w="12700">
              <a:solidFill>
                <a:schemeClr val="tx1"/>
              </a:solidFill>
              <a:round/>
              <a:headEnd/>
              <a:tailEnd/>
            </a:ln>
            <a:effectLst/>
          </p:spPr>
          <p:txBody>
            <a:bodyPr wrap="none" anchor="ctr"/>
            <a:lstStyle/>
            <a:p>
              <a:endParaRPr lang="en-US"/>
            </a:p>
          </p:txBody>
        </p:sp>
        <p:sp>
          <p:nvSpPr>
            <p:cNvPr id="134152" name="Line 8"/>
            <p:cNvSpPr>
              <a:spLocks noChangeShapeType="1"/>
            </p:cNvSpPr>
            <p:nvPr/>
          </p:nvSpPr>
          <p:spPr bwMode="auto">
            <a:xfrm>
              <a:off x="492" y="3528"/>
              <a:ext cx="4752" cy="0"/>
            </a:xfrm>
            <a:prstGeom prst="line">
              <a:avLst/>
            </a:prstGeom>
            <a:noFill/>
            <a:ln w="12700">
              <a:solidFill>
                <a:schemeClr val="tx1"/>
              </a:solidFill>
              <a:round/>
              <a:headEnd/>
              <a:tailEnd/>
            </a:ln>
            <a:effectLst/>
          </p:spPr>
          <p:txBody>
            <a:bodyPr wrap="none" anchor="ctr"/>
            <a:lstStyle/>
            <a:p>
              <a:endParaRPr lang="en-US"/>
            </a:p>
          </p:txBody>
        </p:sp>
      </p:grpSp>
      <p:sp>
        <p:nvSpPr>
          <p:cNvPr id="134221" name="Rectangle 77"/>
          <p:cNvSpPr>
            <a:spLocks noChangeArrowheads="1"/>
          </p:cNvSpPr>
          <p:nvPr/>
        </p:nvSpPr>
        <p:spPr bwMode="auto">
          <a:xfrm>
            <a:off x="690563" y="209550"/>
            <a:ext cx="7772400" cy="490538"/>
          </a:xfrm>
          <a:prstGeom prst="rect">
            <a:avLst/>
          </a:prstGeom>
          <a:noFill/>
          <a:ln w="12700">
            <a:noFill/>
            <a:miter lim="800000"/>
            <a:headEnd/>
            <a:tailEnd/>
          </a:ln>
          <a:effec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Test of Independence</a:t>
            </a:r>
          </a:p>
        </p:txBody>
      </p:sp>
      <p:sp>
        <p:nvSpPr>
          <p:cNvPr id="134222" name="Text Box 78"/>
          <p:cNvSpPr txBox="1">
            <a:spLocks noChangeArrowheads="1"/>
          </p:cNvSpPr>
          <p:nvPr/>
        </p:nvSpPr>
        <p:spPr bwMode="auto">
          <a:xfrm>
            <a:off x="715963" y="1785938"/>
            <a:ext cx="7708900" cy="2063750"/>
          </a:xfrm>
          <a:prstGeom prst="rect">
            <a:avLst/>
          </a:prstGeom>
          <a:noFill/>
          <a:ln w="12700">
            <a:noFill/>
            <a:miter lim="800000"/>
            <a:headEnd/>
            <a:tailEnd/>
          </a:ln>
          <a:effectLst/>
        </p:spPr>
        <p:txBody>
          <a:bodyPr wrap="none">
            <a:spAutoFit/>
          </a:bodyPr>
          <a:lstStyle/>
          <a:p>
            <a:pPr>
              <a:lnSpc>
                <a:spcPct val="12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Price</a:t>
            </a:r>
            <a:r>
              <a:rPr lang="en-US" b="1">
                <a:effectLst>
                  <a:outerShdw blurRad="38100" dist="38100" dir="2700000" algn="tl">
                    <a:srgbClr val="000000"/>
                  </a:outerShdw>
                </a:effectLst>
              </a:rPr>
              <a:t> </a:t>
            </a:r>
            <a:r>
              <a:rPr lang="en-US">
                <a:effectLst>
                  <a:outerShdw blurRad="38100" dist="38100" dir="2700000" algn="tl">
                    <a:srgbClr val="000000"/>
                  </a:outerShdw>
                </a:effectLst>
              </a:rPr>
              <a:t>   Colonial     Log    Split-Level   A-Frame     Total</a:t>
            </a:r>
          </a:p>
          <a:p>
            <a:pPr>
              <a:lnSpc>
                <a:spcPct val="120000"/>
              </a:lnSpc>
              <a:spcBef>
                <a:spcPct val="20000"/>
              </a:spcBef>
              <a:buClr>
                <a:srgbClr val="66FFFF"/>
              </a:buClr>
              <a:buSzPct val="75000"/>
              <a:buFont typeface="Monotype Sorts" pitchFamily="2" charset="2"/>
              <a:buNone/>
            </a:pPr>
            <a:r>
              <a:rPr lang="en-US" u="sng">
                <a:effectLst>
                  <a:outerShdw blurRad="38100" dist="38100" dir="2700000" algn="tl">
                    <a:srgbClr val="000000"/>
                  </a:outerShdw>
                </a:effectLst>
              </a:rPr>
              <a:t>&lt;</a:t>
            </a:r>
            <a:r>
              <a:rPr lang="en-US">
                <a:effectLst>
                  <a:outerShdw blurRad="38100" dist="38100" dir="2700000" algn="tl">
                    <a:srgbClr val="000000"/>
                  </a:outerShdw>
                </a:effectLst>
              </a:rPr>
              <a:t> $99K</a:t>
            </a:r>
          </a:p>
          <a:p>
            <a:pPr>
              <a:lnSpc>
                <a:spcPct val="12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rPr>
              <a:t>&gt; $99K</a:t>
            </a:r>
          </a:p>
          <a:p>
            <a:pPr>
              <a:lnSpc>
                <a:spcPct val="12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Total</a:t>
            </a:r>
          </a:p>
        </p:txBody>
      </p:sp>
      <p:sp>
        <p:nvSpPr>
          <p:cNvPr id="134223" name="AutoShape 79"/>
          <p:cNvSpPr>
            <a:spLocks noChangeArrowheads="1"/>
          </p:cNvSpPr>
          <p:nvPr/>
        </p:nvSpPr>
        <p:spPr bwMode="auto">
          <a:xfrm rot="5400000">
            <a:off x="390525" y="27559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34224" name="Text Box 80"/>
          <p:cNvSpPr txBox="1">
            <a:spLocks noChangeArrowheads="1"/>
          </p:cNvSpPr>
          <p:nvPr/>
        </p:nvSpPr>
        <p:spPr bwMode="auto">
          <a:xfrm>
            <a:off x="2365375" y="3405188"/>
            <a:ext cx="5899150" cy="457200"/>
          </a:xfrm>
          <a:prstGeom prst="rect">
            <a:avLst/>
          </a:prstGeom>
          <a:noFill/>
          <a:ln w="12700">
            <a:noFill/>
            <a:miter lim="800000"/>
            <a:headEnd/>
            <a:tailEnd/>
          </a:ln>
          <a:effectLst/>
        </p:spPr>
        <p:txBody>
          <a:bodyPr wrap="none">
            <a:spAutoFit/>
          </a:bodyPr>
          <a:lstStyle/>
          <a:p>
            <a:r>
              <a:rPr lang="en-US">
                <a:effectLst>
                  <a:outerShdw blurRad="38100" dist="38100" dir="2700000" algn="tl">
                    <a:srgbClr val="000000"/>
                  </a:outerShdw>
                </a:effectLst>
              </a:rPr>
              <a:t>30            20              35                15           100</a:t>
            </a:r>
          </a:p>
        </p:txBody>
      </p:sp>
      <p:sp>
        <p:nvSpPr>
          <p:cNvPr id="134225" name="Text Box 81"/>
          <p:cNvSpPr txBox="1">
            <a:spLocks noChangeArrowheads="1"/>
          </p:cNvSpPr>
          <p:nvPr/>
        </p:nvSpPr>
        <p:spPr bwMode="auto">
          <a:xfrm>
            <a:off x="2365375" y="2871788"/>
            <a:ext cx="5955476" cy="461665"/>
          </a:xfrm>
          <a:prstGeom prst="rect">
            <a:avLst/>
          </a:prstGeom>
          <a:noFill/>
          <a:ln w="12700">
            <a:noFill/>
            <a:miter lim="800000"/>
            <a:headEnd/>
            <a:tailEnd/>
          </a:ln>
          <a:effectLst/>
        </p:spPr>
        <p:txBody>
          <a:bodyPr wrap="none">
            <a:spAutoFit/>
          </a:bodyPr>
          <a:lstStyle/>
          <a:p>
            <a:r>
              <a:rPr lang="en-US" dirty="0">
                <a:effectLst>
                  <a:outerShdw blurRad="38100" dist="38100" dir="2700000" algn="tl">
                    <a:srgbClr val="000000"/>
                  </a:outerShdw>
                </a:effectLst>
              </a:rPr>
              <a:t>					           45</a:t>
            </a:r>
          </a:p>
        </p:txBody>
      </p:sp>
      <p:sp>
        <p:nvSpPr>
          <p:cNvPr id="134226" name="Text Box 82"/>
          <p:cNvSpPr txBox="1">
            <a:spLocks noChangeArrowheads="1"/>
          </p:cNvSpPr>
          <p:nvPr/>
        </p:nvSpPr>
        <p:spPr bwMode="auto">
          <a:xfrm>
            <a:off x="2365375" y="2376488"/>
            <a:ext cx="5955476" cy="461665"/>
          </a:xfrm>
          <a:prstGeom prst="rect">
            <a:avLst/>
          </a:prstGeom>
          <a:noFill/>
          <a:ln w="12700">
            <a:noFill/>
            <a:miter lim="800000"/>
            <a:headEnd/>
            <a:tailEnd/>
          </a:ln>
          <a:effectLst/>
        </p:spPr>
        <p:txBody>
          <a:bodyPr wrap="none">
            <a:spAutoFit/>
          </a:bodyPr>
          <a:lstStyle/>
          <a:p>
            <a:r>
              <a:rPr lang="en-US" dirty="0">
                <a:effectLst>
                  <a:outerShdw blurRad="38100" dist="38100" dir="2700000" algn="tl">
                    <a:srgbClr val="000000"/>
                  </a:outerShdw>
                </a:effectLst>
              </a:rPr>
              <a:t>                            	                                   55</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34223"/>
                                        </p:tgtEl>
                                        <p:attrNameLst>
                                          <p:attrName>style.visibility</p:attrName>
                                        </p:attrNameLst>
                                      </p:cBhvr>
                                      <p:to>
                                        <p:strVal val="visible"/>
                                      </p:to>
                                    </p:set>
                                    <p:animEffect transition="in" filter="slide(fromLeft)">
                                      <p:cBhvr>
                                        <p:cTn id="7" dur="500"/>
                                        <p:tgtEl>
                                          <p:spTgt spid="134223"/>
                                        </p:tgtEl>
                                      </p:cBhvr>
                                    </p:animEffect>
                                  </p:childTnLst>
                                  <p:subTnLst>
                                    <p:set>
                                      <p:cBhvr override="childStyle">
                                        <p:cTn dur="1" fill="hold" display="0" masterRel="nextClick" afterEffect="1"/>
                                        <p:tgtEl>
                                          <p:spTgt spid="13422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4146"/>
                                        </p:tgtEl>
                                        <p:attrNameLst>
                                          <p:attrName>style.visibility</p:attrName>
                                        </p:attrNameLst>
                                      </p:cBhvr>
                                      <p:to>
                                        <p:strVal val="visible"/>
                                      </p:to>
                                    </p:set>
                                    <p:animEffect transition="in" filter="dissolve">
                                      <p:cBhvr>
                                        <p:cTn id="12" dur="500"/>
                                        <p:tgtEl>
                                          <p:spTgt spid="134146"/>
                                        </p:tgtEl>
                                      </p:cBhvr>
                                    </p:animEffect>
                                  </p:childTnLst>
                                </p:cTn>
                              </p:par>
                            </p:childTnLst>
                          </p:cTn>
                        </p:par>
                        <p:par>
                          <p:cTn id="13" fill="hold">
                            <p:stCondLst>
                              <p:cond delay="500"/>
                            </p:stCondLst>
                            <p:childTnLst>
                              <p:par>
                                <p:cTn id="14" presetID="23" presetClass="entr" presetSubtype="272" fill="hold" nodeType="afterEffect">
                                  <p:stCondLst>
                                    <p:cond delay="1000"/>
                                  </p:stCondLst>
                                  <p:childTnLst>
                                    <p:set>
                                      <p:cBhvr>
                                        <p:cTn id="15" dur="1" fill="hold">
                                          <p:stCondLst>
                                            <p:cond delay="0"/>
                                          </p:stCondLst>
                                        </p:cTn>
                                        <p:tgtEl>
                                          <p:spTgt spid="134148"/>
                                        </p:tgtEl>
                                        <p:attrNameLst>
                                          <p:attrName>style.visibility</p:attrName>
                                        </p:attrNameLst>
                                      </p:cBhvr>
                                      <p:to>
                                        <p:strVal val="visible"/>
                                      </p:to>
                                    </p:set>
                                    <p:anim calcmode="lin" valueType="num">
                                      <p:cBhvr>
                                        <p:cTn id="16" dur="500" fill="hold"/>
                                        <p:tgtEl>
                                          <p:spTgt spid="134148"/>
                                        </p:tgtEl>
                                        <p:attrNameLst>
                                          <p:attrName>ppt_w</p:attrName>
                                        </p:attrNameLst>
                                      </p:cBhvr>
                                      <p:tavLst>
                                        <p:tav tm="0">
                                          <p:val>
                                            <p:strVal val="2/3*#ppt_w"/>
                                          </p:val>
                                        </p:tav>
                                        <p:tav tm="100000">
                                          <p:val>
                                            <p:strVal val="#ppt_w"/>
                                          </p:val>
                                        </p:tav>
                                      </p:tavLst>
                                    </p:anim>
                                    <p:anim calcmode="lin" valueType="num">
                                      <p:cBhvr>
                                        <p:cTn id="17" dur="500" fill="hold"/>
                                        <p:tgtEl>
                                          <p:spTgt spid="134148"/>
                                        </p:tgtEl>
                                        <p:attrNameLst>
                                          <p:attrName>ppt_h</p:attrName>
                                        </p:attrNameLst>
                                      </p:cBhvr>
                                      <p:tavLst>
                                        <p:tav tm="0">
                                          <p:val>
                                            <p:strVal val="2/3*#ppt_h"/>
                                          </p:val>
                                        </p:tav>
                                        <p:tav tm="100000">
                                          <p:val>
                                            <p:strVal val="#ppt_h"/>
                                          </p:val>
                                        </p:tav>
                                      </p:tavLst>
                                    </p:anim>
                                  </p:childTnLst>
                                </p:cTn>
                              </p:par>
                            </p:childTnLst>
                          </p:cTn>
                        </p:par>
                        <p:par>
                          <p:cTn id="18" fill="hold">
                            <p:stCondLst>
                              <p:cond delay="2000"/>
                            </p:stCondLst>
                            <p:childTnLst>
                              <p:par>
                                <p:cTn id="19" presetID="3" presetClass="entr" presetSubtype="10" fill="hold" grpId="0" nodeType="afterEffect">
                                  <p:stCondLst>
                                    <p:cond delay="1000"/>
                                  </p:stCondLst>
                                  <p:childTnLst>
                                    <p:set>
                                      <p:cBhvr>
                                        <p:cTn id="20" dur="1" fill="hold">
                                          <p:stCondLst>
                                            <p:cond delay="0"/>
                                          </p:stCondLst>
                                        </p:cTn>
                                        <p:tgtEl>
                                          <p:spTgt spid="134222">
                                            <p:txEl>
                                              <p:pRg st="0" end="0"/>
                                            </p:txEl>
                                          </p:spTgt>
                                        </p:tgtEl>
                                        <p:attrNameLst>
                                          <p:attrName>style.visibility</p:attrName>
                                        </p:attrNameLst>
                                      </p:cBhvr>
                                      <p:to>
                                        <p:strVal val="visible"/>
                                      </p:to>
                                    </p:set>
                                    <p:animEffect transition="in" filter="blinds(horizontal)">
                                      <p:cBhvr>
                                        <p:cTn id="21" dur="500"/>
                                        <p:tgtEl>
                                          <p:spTgt spid="134222">
                                            <p:txEl>
                                              <p:pRg st="0" end="0"/>
                                            </p:txEl>
                                          </p:spTgt>
                                        </p:tgtEl>
                                      </p:cBhvr>
                                    </p:animEffect>
                                  </p:childTnLst>
                                </p:cTn>
                              </p:par>
                            </p:childTnLst>
                          </p:cTn>
                        </p:par>
                        <p:par>
                          <p:cTn id="22" fill="hold">
                            <p:stCondLst>
                              <p:cond delay="3500"/>
                            </p:stCondLst>
                            <p:childTnLst>
                              <p:par>
                                <p:cTn id="23" presetID="3" presetClass="entr" presetSubtype="10" fill="hold" grpId="0" nodeType="afterEffect">
                                  <p:stCondLst>
                                    <p:cond delay="1000"/>
                                  </p:stCondLst>
                                  <p:childTnLst>
                                    <p:set>
                                      <p:cBhvr>
                                        <p:cTn id="24" dur="1" fill="hold">
                                          <p:stCondLst>
                                            <p:cond delay="0"/>
                                          </p:stCondLst>
                                        </p:cTn>
                                        <p:tgtEl>
                                          <p:spTgt spid="134222">
                                            <p:txEl>
                                              <p:pRg st="1" end="1"/>
                                            </p:txEl>
                                          </p:spTgt>
                                        </p:tgtEl>
                                        <p:attrNameLst>
                                          <p:attrName>style.visibility</p:attrName>
                                        </p:attrNameLst>
                                      </p:cBhvr>
                                      <p:to>
                                        <p:strVal val="visible"/>
                                      </p:to>
                                    </p:set>
                                    <p:animEffect transition="in" filter="blinds(horizontal)">
                                      <p:cBhvr>
                                        <p:cTn id="25" dur="500"/>
                                        <p:tgtEl>
                                          <p:spTgt spid="134222">
                                            <p:txEl>
                                              <p:pRg st="1" end="1"/>
                                            </p:txEl>
                                          </p:spTgt>
                                        </p:tgtEl>
                                      </p:cBhvr>
                                    </p:animEffect>
                                  </p:childTnLst>
                                </p:cTn>
                              </p:par>
                            </p:childTnLst>
                          </p:cTn>
                        </p:par>
                        <p:par>
                          <p:cTn id="26" fill="hold">
                            <p:stCondLst>
                              <p:cond delay="5000"/>
                            </p:stCondLst>
                            <p:childTnLst>
                              <p:par>
                                <p:cTn id="27" presetID="3" presetClass="entr" presetSubtype="10" fill="hold" grpId="0" nodeType="afterEffect">
                                  <p:stCondLst>
                                    <p:cond delay="1000"/>
                                  </p:stCondLst>
                                  <p:childTnLst>
                                    <p:set>
                                      <p:cBhvr>
                                        <p:cTn id="28" dur="1" fill="hold">
                                          <p:stCondLst>
                                            <p:cond delay="0"/>
                                          </p:stCondLst>
                                        </p:cTn>
                                        <p:tgtEl>
                                          <p:spTgt spid="134222">
                                            <p:txEl>
                                              <p:pRg st="2" end="2"/>
                                            </p:txEl>
                                          </p:spTgt>
                                        </p:tgtEl>
                                        <p:attrNameLst>
                                          <p:attrName>style.visibility</p:attrName>
                                        </p:attrNameLst>
                                      </p:cBhvr>
                                      <p:to>
                                        <p:strVal val="visible"/>
                                      </p:to>
                                    </p:set>
                                    <p:animEffect transition="in" filter="blinds(horizontal)">
                                      <p:cBhvr>
                                        <p:cTn id="29" dur="500"/>
                                        <p:tgtEl>
                                          <p:spTgt spid="134222">
                                            <p:txEl>
                                              <p:pRg st="2" end="2"/>
                                            </p:txEl>
                                          </p:spTgt>
                                        </p:tgtEl>
                                      </p:cBhvr>
                                    </p:animEffect>
                                  </p:childTnLst>
                                </p:cTn>
                              </p:par>
                            </p:childTnLst>
                          </p:cTn>
                        </p:par>
                        <p:par>
                          <p:cTn id="30" fill="hold">
                            <p:stCondLst>
                              <p:cond delay="6500"/>
                            </p:stCondLst>
                            <p:childTnLst>
                              <p:par>
                                <p:cTn id="31" presetID="3" presetClass="entr" presetSubtype="10" fill="hold" grpId="0" nodeType="afterEffect">
                                  <p:stCondLst>
                                    <p:cond delay="1000"/>
                                  </p:stCondLst>
                                  <p:childTnLst>
                                    <p:set>
                                      <p:cBhvr>
                                        <p:cTn id="32" dur="1" fill="hold">
                                          <p:stCondLst>
                                            <p:cond delay="0"/>
                                          </p:stCondLst>
                                        </p:cTn>
                                        <p:tgtEl>
                                          <p:spTgt spid="134222">
                                            <p:txEl>
                                              <p:pRg st="3" end="3"/>
                                            </p:txEl>
                                          </p:spTgt>
                                        </p:tgtEl>
                                        <p:attrNameLst>
                                          <p:attrName>style.visibility</p:attrName>
                                        </p:attrNameLst>
                                      </p:cBhvr>
                                      <p:to>
                                        <p:strVal val="visible"/>
                                      </p:to>
                                    </p:set>
                                    <p:animEffect transition="in" filter="blinds(horizontal)">
                                      <p:cBhvr>
                                        <p:cTn id="33" dur="500"/>
                                        <p:tgtEl>
                                          <p:spTgt spid="134222">
                                            <p:txEl>
                                              <p:pRg st="3" end="3"/>
                                            </p:txEl>
                                          </p:spTgt>
                                        </p:tgtEl>
                                      </p:cBhvr>
                                    </p:animEffect>
                                  </p:childTnLst>
                                </p:cTn>
                              </p:par>
                            </p:childTnLst>
                          </p:cTn>
                        </p:par>
                        <p:par>
                          <p:cTn id="34" fill="hold">
                            <p:stCondLst>
                              <p:cond delay="8000"/>
                            </p:stCondLst>
                            <p:childTnLst>
                              <p:par>
                                <p:cTn id="35" presetID="3" presetClass="entr" presetSubtype="10" fill="hold" grpId="0" nodeType="afterEffect">
                                  <p:stCondLst>
                                    <p:cond delay="2000"/>
                                  </p:stCondLst>
                                  <p:childTnLst>
                                    <p:set>
                                      <p:cBhvr>
                                        <p:cTn id="36" dur="1" fill="hold">
                                          <p:stCondLst>
                                            <p:cond delay="0"/>
                                          </p:stCondLst>
                                        </p:cTn>
                                        <p:tgtEl>
                                          <p:spTgt spid="134226"/>
                                        </p:tgtEl>
                                        <p:attrNameLst>
                                          <p:attrName>style.visibility</p:attrName>
                                        </p:attrNameLst>
                                      </p:cBhvr>
                                      <p:to>
                                        <p:strVal val="visible"/>
                                      </p:to>
                                    </p:set>
                                    <p:animEffect transition="in" filter="blinds(horizontal)">
                                      <p:cBhvr>
                                        <p:cTn id="37" dur="500"/>
                                        <p:tgtEl>
                                          <p:spTgt spid="134226"/>
                                        </p:tgtEl>
                                      </p:cBhvr>
                                    </p:animEffect>
                                  </p:childTnLst>
                                </p:cTn>
                              </p:par>
                            </p:childTnLst>
                          </p:cTn>
                        </p:par>
                        <p:par>
                          <p:cTn id="38" fill="hold">
                            <p:stCondLst>
                              <p:cond delay="10500"/>
                            </p:stCondLst>
                            <p:childTnLst>
                              <p:par>
                                <p:cTn id="39" presetID="3" presetClass="entr" presetSubtype="10" fill="hold" grpId="0" nodeType="afterEffect">
                                  <p:stCondLst>
                                    <p:cond delay="2000"/>
                                  </p:stCondLst>
                                  <p:childTnLst>
                                    <p:set>
                                      <p:cBhvr>
                                        <p:cTn id="40" dur="1" fill="hold">
                                          <p:stCondLst>
                                            <p:cond delay="0"/>
                                          </p:stCondLst>
                                        </p:cTn>
                                        <p:tgtEl>
                                          <p:spTgt spid="134225"/>
                                        </p:tgtEl>
                                        <p:attrNameLst>
                                          <p:attrName>style.visibility</p:attrName>
                                        </p:attrNameLst>
                                      </p:cBhvr>
                                      <p:to>
                                        <p:strVal val="visible"/>
                                      </p:to>
                                    </p:set>
                                    <p:animEffect transition="in" filter="blinds(horizontal)">
                                      <p:cBhvr>
                                        <p:cTn id="41" dur="500"/>
                                        <p:tgtEl>
                                          <p:spTgt spid="134225"/>
                                        </p:tgtEl>
                                      </p:cBhvr>
                                    </p:animEffect>
                                  </p:childTnLst>
                                </p:cTn>
                              </p:par>
                            </p:childTnLst>
                          </p:cTn>
                        </p:par>
                        <p:par>
                          <p:cTn id="42" fill="hold">
                            <p:stCondLst>
                              <p:cond delay="13000"/>
                            </p:stCondLst>
                            <p:childTnLst>
                              <p:par>
                                <p:cTn id="43" presetID="3" presetClass="entr" presetSubtype="10" fill="hold" grpId="0" nodeType="afterEffect">
                                  <p:stCondLst>
                                    <p:cond delay="2000"/>
                                  </p:stCondLst>
                                  <p:childTnLst>
                                    <p:set>
                                      <p:cBhvr>
                                        <p:cTn id="44" dur="1" fill="hold">
                                          <p:stCondLst>
                                            <p:cond delay="0"/>
                                          </p:stCondLst>
                                        </p:cTn>
                                        <p:tgtEl>
                                          <p:spTgt spid="134224"/>
                                        </p:tgtEl>
                                        <p:attrNameLst>
                                          <p:attrName>style.visibility</p:attrName>
                                        </p:attrNameLst>
                                      </p:cBhvr>
                                      <p:to>
                                        <p:strVal val="visible"/>
                                      </p:to>
                                    </p:set>
                                    <p:animEffect transition="in" filter="blinds(horizontal)">
                                      <p:cBhvr>
                                        <p:cTn id="45" dur="500"/>
                                        <p:tgtEl>
                                          <p:spTgt spid="1342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6" grpId="0" animBg="1"/>
      <p:bldP spid="134222" grpId="0" build="p" autoUpdateAnimBg="0" advAuto="1000"/>
      <p:bldP spid="134223" grpId="0" animBg="1"/>
      <p:bldP spid="134224" grpId="0" autoUpdateAnimBg="0"/>
      <p:bldP spid="134225" grpId="0" autoUpdateAnimBg="0"/>
      <p:bldP spid="134226"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ChangeArrowheads="1"/>
          </p:cNvSpPr>
          <p:nvPr/>
        </p:nvSpPr>
        <p:spPr bwMode="auto">
          <a:xfrm>
            <a:off x="1924050" y="2247900"/>
            <a:ext cx="5353050" cy="762000"/>
          </a:xfrm>
          <a:prstGeom prst="rect">
            <a:avLst/>
          </a:prstGeom>
          <a:gradFill flip="none" rotWithShape="1">
            <a:gsLst>
              <a:gs pos="0">
                <a:schemeClr val="accent4">
                  <a:lumMod val="50000"/>
                  <a:shade val="30000"/>
                  <a:satMod val="115000"/>
                </a:schemeClr>
              </a:gs>
              <a:gs pos="50000">
                <a:schemeClr val="accent4">
                  <a:lumMod val="50000"/>
                  <a:shade val="67500"/>
                  <a:satMod val="115000"/>
                </a:schemeClr>
              </a:gs>
              <a:gs pos="100000">
                <a:schemeClr val="accent4">
                  <a:lumMod val="50000"/>
                  <a:shade val="100000"/>
                  <a:satMod val="115000"/>
                </a:scheme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35171" name="Rectangle 3"/>
          <p:cNvSpPr>
            <a:spLocks noChangeArrowheads="1"/>
          </p:cNvSpPr>
          <p:nvPr/>
        </p:nvSpPr>
        <p:spPr bwMode="auto">
          <a:xfrm>
            <a:off x="700088" y="1114425"/>
            <a:ext cx="3467100" cy="514350"/>
          </a:xfrm>
          <a:prstGeom prst="rect">
            <a:avLst/>
          </a:prstGeom>
          <a:noFill/>
          <a:ln w="12700">
            <a:noFill/>
            <a:miter lim="800000"/>
            <a:headEnd/>
            <a:tailEnd/>
          </a:ln>
          <a:effectLst/>
        </p:spPr>
        <p:txBody>
          <a:bodyPr lIns="90488" tIns="44450" rIns="90488" bIns="44450"/>
          <a:lstStyle/>
          <a:p>
            <a:pPr marL="342900" indent="-342900">
              <a:spcBef>
                <a:spcPct val="20000"/>
              </a:spcBef>
              <a:buClr>
                <a:srgbClr val="66FFFF"/>
              </a:buClr>
              <a:buSzPct val="75000"/>
              <a:buFont typeface="Monotype Sorts" pitchFamily="2" charset="2"/>
              <a:buChar char="n"/>
            </a:pPr>
            <a:r>
              <a:rPr lang="en-US">
                <a:solidFill>
                  <a:srgbClr val="66FFFF"/>
                </a:solidFill>
                <a:effectLst>
                  <a:outerShdw blurRad="38100" dist="38100" dir="2700000" algn="tl">
                    <a:srgbClr val="000000"/>
                  </a:outerShdw>
                </a:effectLst>
              </a:rPr>
              <a:t>Rejection Rule</a:t>
            </a:r>
            <a:endParaRPr lang="en-US">
              <a:effectLst>
                <a:outerShdw blurRad="38100" dist="38100" dir="2700000" algn="tl">
                  <a:srgbClr val="000000"/>
                </a:outerShdw>
              </a:effectLst>
            </a:endParaRPr>
          </a:p>
        </p:txBody>
      </p:sp>
      <p:sp>
        <p:nvSpPr>
          <p:cNvPr id="135240" name="Rectangle 72"/>
          <p:cNvSpPr>
            <a:spLocks noChangeArrowheads="1"/>
          </p:cNvSpPr>
          <p:nvPr/>
        </p:nvSpPr>
        <p:spPr bwMode="auto">
          <a:xfrm>
            <a:off x="690563" y="209550"/>
            <a:ext cx="7772400" cy="490538"/>
          </a:xfrm>
          <a:prstGeom prst="rect">
            <a:avLst/>
          </a:prstGeom>
          <a:noFill/>
          <a:ln w="12700">
            <a:noFill/>
            <a:miter lim="800000"/>
            <a:headEnd/>
            <a:tailEnd/>
          </a:ln>
          <a:effec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Test of Independence</a:t>
            </a:r>
          </a:p>
        </p:txBody>
      </p:sp>
      <p:grpSp>
        <p:nvGrpSpPr>
          <p:cNvPr id="135253" name="Group 85"/>
          <p:cNvGrpSpPr>
            <a:grpSpLocks/>
          </p:cNvGrpSpPr>
          <p:nvPr/>
        </p:nvGrpSpPr>
        <p:grpSpPr bwMode="auto">
          <a:xfrm>
            <a:off x="1309688" y="1633538"/>
            <a:ext cx="7058025" cy="506412"/>
            <a:chOff x="825" y="1029"/>
            <a:chExt cx="4446" cy="319"/>
          </a:xfrm>
        </p:grpSpPr>
        <p:graphicFrame>
          <p:nvGraphicFramePr>
            <p:cNvPr id="135242" name="Object 74">
              <a:hlinkClick r:id="" action="ppaction://ole?verb=0"/>
            </p:cNvPr>
            <p:cNvGraphicFramePr>
              <a:graphicFrameLocks/>
            </p:cNvGraphicFramePr>
            <p:nvPr/>
          </p:nvGraphicFramePr>
          <p:xfrm>
            <a:off x="4018" y="1029"/>
            <a:ext cx="850" cy="319"/>
          </p:xfrm>
          <a:graphic>
            <a:graphicData uri="http://schemas.openxmlformats.org/presentationml/2006/ole">
              <mc:AlternateContent xmlns:mc="http://schemas.openxmlformats.org/markup-compatibility/2006">
                <mc:Choice xmlns:v="urn:schemas-microsoft-com:vml" Requires="v">
                  <p:oleObj spid="_x0000_s135284" name="Equation" r:id="rId4" imgW="749160" imgH="241200" progId="Equation.DSMT4">
                    <p:embed/>
                  </p:oleObj>
                </mc:Choice>
                <mc:Fallback>
                  <p:oleObj name="Equation" r:id="rId4" imgW="749160" imgH="241200" progId="Equation.DSMT4">
                    <p:embed/>
                    <p:pic>
                      <p:nvPicPr>
                        <p:cNvPr id="0" name="Picture 7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18" y="1029"/>
                          <a:ext cx="850" cy="319"/>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35243" name="Text Box 75"/>
            <p:cNvSpPr txBox="1">
              <a:spLocks noChangeArrowheads="1"/>
            </p:cNvSpPr>
            <p:nvPr/>
          </p:nvSpPr>
          <p:spPr bwMode="auto">
            <a:xfrm>
              <a:off x="825" y="1039"/>
              <a:ext cx="4446" cy="288"/>
            </a:xfrm>
            <a:prstGeom prst="rect">
              <a:avLst/>
            </a:prstGeom>
            <a:noFill/>
            <a:ln w="12700">
              <a:noFill/>
              <a:miter lim="800000"/>
              <a:headEnd/>
              <a:tailEnd/>
            </a:ln>
            <a:effectLst/>
          </p:spPr>
          <p:txBody>
            <a:bodyPr>
              <a:spAutoFit/>
            </a:bodyPr>
            <a:lstStyle/>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With </a:t>
              </a:r>
              <a:r>
                <a:rPr lang="en-US" i="1">
                  <a:effectLst>
                    <a:outerShdw blurRad="38100" dist="38100" dir="2700000" algn="tl">
                      <a:srgbClr val="000000"/>
                    </a:outerShdw>
                  </a:effectLst>
                  <a:latin typeface="Symbol" pitchFamily="18" charset="2"/>
                </a:rPr>
                <a:t></a:t>
              </a:r>
              <a:r>
                <a:rPr lang="en-US">
                  <a:effectLst>
                    <a:outerShdw blurRad="38100" dist="38100" dir="2700000" algn="tl">
                      <a:srgbClr val="000000"/>
                    </a:outerShdw>
                  </a:effectLst>
                </a:rPr>
                <a:t> = .05 and (2 - 1)(4 - 1) = 3 d.f.,</a:t>
              </a:r>
            </a:p>
          </p:txBody>
        </p:sp>
      </p:grpSp>
      <p:sp>
        <p:nvSpPr>
          <p:cNvPr id="135244" name="Text Box 76"/>
          <p:cNvSpPr txBox="1">
            <a:spLocks noChangeArrowheads="1"/>
          </p:cNvSpPr>
          <p:nvPr/>
        </p:nvSpPr>
        <p:spPr bwMode="auto">
          <a:xfrm>
            <a:off x="2014538" y="2392363"/>
            <a:ext cx="5781675" cy="457200"/>
          </a:xfrm>
          <a:prstGeom prst="rect">
            <a:avLst/>
          </a:prstGeom>
          <a:noFill/>
          <a:ln w="12700">
            <a:noFill/>
            <a:miter lim="800000"/>
            <a:headEnd/>
            <a:tailEnd/>
          </a:ln>
          <a:effectLst/>
        </p:spPr>
        <p:txBody>
          <a:bodyPr>
            <a:spAutoFit/>
          </a:bodyPr>
          <a:lstStyle/>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Reject </a:t>
            </a:r>
            <a:r>
              <a:rPr lang="en-US" i="1">
                <a:effectLst>
                  <a:outerShdw blurRad="38100" dist="38100" dir="2700000" algn="tl">
                    <a:srgbClr val="000000"/>
                  </a:outerShdw>
                </a:effectLst>
              </a:rPr>
              <a:t>H</a:t>
            </a:r>
            <a:r>
              <a:rPr lang="en-US" baseline="-25000">
                <a:effectLst>
                  <a:outerShdw blurRad="38100" dist="38100" dir="2700000" algn="tl">
                    <a:srgbClr val="000000"/>
                  </a:outerShdw>
                </a:effectLst>
              </a:rPr>
              <a:t>0</a:t>
            </a:r>
            <a:r>
              <a:rPr lang="en-US">
                <a:effectLst>
                  <a:outerShdw blurRad="38100" dist="38100" dir="2700000" algn="tl">
                    <a:srgbClr val="000000"/>
                  </a:outerShdw>
                </a:effectLst>
              </a:rPr>
              <a:t> if </a:t>
            </a:r>
            <a:r>
              <a:rPr lang="en-US" i="1">
                <a:effectLst>
                  <a:outerShdw blurRad="38100" dist="38100" dir="2700000" algn="tl">
                    <a:srgbClr val="000000"/>
                  </a:outerShdw>
                </a:effectLst>
              </a:rPr>
              <a:t>p</a:t>
            </a:r>
            <a:r>
              <a:rPr lang="en-US">
                <a:effectLst>
                  <a:outerShdw blurRad="38100" dist="38100" dir="2700000" algn="tl">
                    <a:srgbClr val="000000"/>
                  </a:outerShdw>
                </a:effectLst>
              </a:rPr>
              <a:t>-value </a:t>
            </a:r>
            <a:r>
              <a:rPr lang="en-US" u="sng">
                <a:effectLst>
                  <a:outerShdw blurRad="38100" dist="38100" dir="2700000" algn="tl">
                    <a:srgbClr val="000000"/>
                  </a:outerShdw>
                </a:effectLst>
              </a:rPr>
              <a:t>&lt;</a:t>
            </a:r>
            <a:r>
              <a:rPr lang="en-US">
                <a:effectLst>
                  <a:outerShdw blurRad="38100" dist="38100" dir="2700000" algn="tl">
                    <a:srgbClr val="000000"/>
                  </a:outerShdw>
                </a:effectLst>
              </a:rPr>
              <a:t> .05 or </a:t>
            </a:r>
            <a:r>
              <a:rPr lang="en-US" i="1">
                <a:effectLst>
                  <a:outerShdw blurRad="38100" dist="38100" dir="2700000" algn="tl">
                    <a:srgbClr val="000000"/>
                  </a:outerShdw>
                </a:effectLst>
                <a:latin typeface="Symbol" pitchFamily="18" charset="2"/>
              </a:rPr>
              <a:t></a:t>
            </a:r>
            <a:r>
              <a:rPr lang="en-US" baseline="30000">
                <a:effectLst>
                  <a:outerShdw blurRad="38100" dist="38100" dir="2700000" algn="tl">
                    <a:srgbClr val="000000"/>
                  </a:outerShdw>
                </a:effectLst>
              </a:rPr>
              <a:t>2</a:t>
            </a:r>
            <a:r>
              <a:rPr lang="en-US">
                <a:effectLst>
                  <a:outerShdw blurRad="38100" dist="38100" dir="2700000" algn="tl">
                    <a:srgbClr val="000000"/>
                  </a:outerShdw>
                </a:effectLst>
              </a:rPr>
              <a:t> </a:t>
            </a:r>
            <a:r>
              <a:rPr lang="en-US" u="sng">
                <a:effectLst>
                  <a:outerShdw blurRad="38100" dist="38100" dir="2700000" algn="tl">
                    <a:srgbClr val="000000"/>
                  </a:outerShdw>
                </a:effectLst>
              </a:rPr>
              <a:t>&gt;</a:t>
            </a:r>
            <a:r>
              <a:rPr lang="en-US">
                <a:effectLst>
                  <a:outerShdw blurRad="38100" dist="38100" dir="2700000" algn="tl">
                    <a:srgbClr val="000000"/>
                  </a:outerShdw>
                </a:effectLst>
              </a:rPr>
              <a:t> 7.815</a:t>
            </a:r>
          </a:p>
        </p:txBody>
      </p:sp>
      <p:graphicFrame>
        <p:nvGraphicFramePr>
          <p:cNvPr id="135245" name="Object 77">
            <a:hlinkClick r:id="" action="ppaction://ole?verb=0"/>
          </p:cNvPr>
          <p:cNvGraphicFramePr>
            <a:graphicFrameLocks/>
          </p:cNvGraphicFramePr>
          <p:nvPr/>
        </p:nvGraphicFramePr>
        <p:xfrm>
          <a:off x="1643063" y="3651250"/>
          <a:ext cx="6021387" cy="795338"/>
        </p:xfrm>
        <a:graphic>
          <a:graphicData uri="http://schemas.openxmlformats.org/presentationml/2006/ole">
            <mc:AlternateContent xmlns:mc="http://schemas.openxmlformats.org/markup-compatibility/2006">
              <mc:Choice xmlns:v="urn:schemas-microsoft-com:vml" Requires="v">
                <p:oleObj spid="_x0000_s135285" name="Equation" r:id="rId6" imgW="5992560" imgH="747360" progId="Equation.DSMT4">
                  <p:embed/>
                </p:oleObj>
              </mc:Choice>
              <mc:Fallback>
                <p:oleObj name="Equation" r:id="rId6" imgW="5992560" imgH="747360" progId="Equation.DSMT4">
                  <p:embed/>
                  <p:pic>
                    <p:nvPicPr>
                      <p:cNvPr id="0" name="Picture 77"/>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43063" y="3651250"/>
                        <a:ext cx="6021387" cy="79533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35246" name="Text Box 78"/>
          <p:cNvSpPr txBox="1">
            <a:spLocks noChangeArrowheads="1"/>
          </p:cNvSpPr>
          <p:nvPr/>
        </p:nvSpPr>
        <p:spPr bwMode="auto">
          <a:xfrm>
            <a:off x="1924050" y="4700588"/>
            <a:ext cx="5448300" cy="457200"/>
          </a:xfrm>
          <a:prstGeom prst="rect">
            <a:avLst/>
          </a:prstGeom>
          <a:noFill/>
          <a:ln w="12700">
            <a:noFill/>
            <a:miter lim="800000"/>
            <a:headEnd/>
            <a:tailEnd/>
          </a:ln>
          <a:effectLst/>
        </p:spPr>
        <p:txBody>
          <a:bodyPr wrap="none">
            <a:spAutoFit/>
          </a:bodyPr>
          <a:lstStyle/>
          <a:p>
            <a:pPr algn="ctr"/>
            <a:r>
              <a:rPr lang="en-US">
                <a:effectLst>
                  <a:outerShdw blurRad="38100" dist="38100" dir="2700000" algn="tl">
                    <a:srgbClr val="000000"/>
                  </a:outerShdw>
                </a:effectLst>
              </a:rPr>
              <a:t>= .1364 + 2.2727 + . . . + 2.0833 =    9.149</a:t>
            </a:r>
          </a:p>
        </p:txBody>
      </p:sp>
      <p:sp>
        <p:nvSpPr>
          <p:cNvPr id="135247" name="Oval 79"/>
          <p:cNvSpPr>
            <a:spLocks noChangeArrowheads="1"/>
          </p:cNvSpPr>
          <p:nvPr/>
        </p:nvSpPr>
        <p:spPr bwMode="auto">
          <a:xfrm>
            <a:off x="6381750" y="4667250"/>
            <a:ext cx="1085850" cy="514350"/>
          </a:xfrm>
          <a:prstGeom prst="ellipse">
            <a:avLst/>
          </a:prstGeom>
          <a:noFill/>
          <a:ln w="28575">
            <a:solidFill>
              <a:srgbClr val="66FFFF"/>
            </a:solidFill>
            <a:round/>
            <a:headEnd/>
            <a:tailEnd/>
          </a:ln>
          <a:effectLst>
            <a:outerShdw dist="17961" dir="2700000" algn="ctr" rotWithShape="0">
              <a:srgbClr val="000000"/>
            </a:outerShdw>
          </a:effectLst>
        </p:spPr>
        <p:txBody>
          <a:bodyPr wrap="none" anchor="ctr"/>
          <a:lstStyle/>
          <a:p>
            <a:endParaRPr lang="en-US"/>
          </a:p>
        </p:txBody>
      </p:sp>
      <p:sp>
        <p:nvSpPr>
          <p:cNvPr id="135248" name="AutoShape 80"/>
          <p:cNvSpPr>
            <a:spLocks noChangeArrowheads="1"/>
          </p:cNvSpPr>
          <p:nvPr/>
        </p:nvSpPr>
        <p:spPr bwMode="auto">
          <a:xfrm rot="5400000">
            <a:off x="447675" y="12700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35250" name="AutoShape 82"/>
          <p:cNvSpPr>
            <a:spLocks noChangeArrowheads="1"/>
          </p:cNvSpPr>
          <p:nvPr/>
        </p:nvSpPr>
        <p:spPr bwMode="auto">
          <a:xfrm rot="5400000">
            <a:off x="447675" y="33274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35252" name="Rectangle 84"/>
          <p:cNvSpPr>
            <a:spLocks noChangeArrowheads="1"/>
          </p:cNvSpPr>
          <p:nvPr/>
        </p:nvSpPr>
        <p:spPr bwMode="auto">
          <a:xfrm>
            <a:off x="700088" y="3171825"/>
            <a:ext cx="3467100" cy="514350"/>
          </a:xfrm>
          <a:prstGeom prst="rect">
            <a:avLst/>
          </a:prstGeom>
          <a:noFill/>
          <a:ln w="12700">
            <a:noFill/>
            <a:miter lim="800000"/>
            <a:headEnd/>
            <a:tailEnd/>
          </a:ln>
          <a:effectLst/>
        </p:spPr>
        <p:txBody>
          <a:bodyPr lIns="90488" tIns="44450" rIns="90488" bIns="44450"/>
          <a:lstStyle/>
          <a:p>
            <a:pPr marL="342900" indent="-342900">
              <a:spcBef>
                <a:spcPct val="20000"/>
              </a:spcBef>
              <a:buClr>
                <a:srgbClr val="66FFFF"/>
              </a:buClr>
              <a:buSzPct val="75000"/>
              <a:buFont typeface="Monotype Sorts" pitchFamily="2" charset="2"/>
              <a:buChar char="n"/>
            </a:pPr>
            <a:r>
              <a:rPr lang="en-US">
                <a:solidFill>
                  <a:srgbClr val="66FFFF"/>
                </a:solidFill>
                <a:effectLst>
                  <a:outerShdw blurRad="38100" dist="38100" dir="2700000" algn="tl">
                    <a:srgbClr val="000000"/>
                  </a:outerShdw>
                </a:effectLst>
              </a:rPr>
              <a:t>Test Statistic</a:t>
            </a:r>
            <a:endParaRPr lang="en-US">
              <a:effectLst>
                <a:outerShdw blurRad="38100" dist="38100" dir="2700000" algn="tl">
                  <a:srgbClr val="000000"/>
                </a:outerShdw>
              </a:effectLst>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35248"/>
                                        </p:tgtEl>
                                        <p:attrNameLst>
                                          <p:attrName>style.visibility</p:attrName>
                                        </p:attrNameLst>
                                      </p:cBhvr>
                                      <p:to>
                                        <p:strVal val="visible"/>
                                      </p:to>
                                    </p:set>
                                    <p:animEffect transition="in" filter="slide(fromLeft)">
                                      <p:cBhvr>
                                        <p:cTn id="7" dur="500"/>
                                        <p:tgtEl>
                                          <p:spTgt spid="135248"/>
                                        </p:tgtEl>
                                      </p:cBhvr>
                                    </p:animEffect>
                                  </p:childTnLst>
                                  <p:subTnLst>
                                    <p:set>
                                      <p:cBhvr override="childStyle">
                                        <p:cTn dur="1" fill="hold" display="0" masterRel="nextClick" afterEffect="1"/>
                                        <p:tgtEl>
                                          <p:spTgt spid="13524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5171"/>
                                        </p:tgtEl>
                                        <p:attrNameLst>
                                          <p:attrName>style.visibility</p:attrName>
                                        </p:attrNameLst>
                                      </p:cBhvr>
                                      <p:to>
                                        <p:strVal val="visible"/>
                                      </p:to>
                                    </p:set>
                                    <p:animEffect transition="in" filter="blinds(horizontal)">
                                      <p:cBhvr>
                                        <p:cTn id="12" dur="500"/>
                                        <p:tgtEl>
                                          <p:spTgt spid="135171"/>
                                        </p:tgtEl>
                                      </p:cBhvr>
                                    </p:animEffect>
                                  </p:childTnLst>
                                </p:cTn>
                              </p:par>
                            </p:childTnLst>
                          </p:cTn>
                        </p:par>
                        <p:par>
                          <p:cTn id="13" fill="hold">
                            <p:stCondLst>
                              <p:cond delay="500"/>
                            </p:stCondLst>
                            <p:childTnLst>
                              <p:par>
                                <p:cTn id="14" presetID="12" presetClass="entr" presetSubtype="1" fill="hold" nodeType="afterEffect">
                                  <p:stCondLst>
                                    <p:cond delay="1000"/>
                                  </p:stCondLst>
                                  <p:childTnLst>
                                    <p:set>
                                      <p:cBhvr>
                                        <p:cTn id="15" dur="1" fill="hold">
                                          <p:stCondLst>
                                            <p:cond delay="0"/>
                                          </p:stCondLst>
                                        </p:cTn>
                                        <p:tgtEl>
                                          <p:spTgt spid="135253"/>
                                        </p:tgtEl>
                                        <p:attrNameLst>
                                          <p:attrName>style.visibility</p:attrName>
                                        </p:attrNameLst>
                                      </p:cBhvr>
                                      <p:to>
                                        <p:strVal val="visible"/>
                                      </p:to>
                                    </p:set>
                                    <p:animEffect transition="in" filter="slide(fromTop)">
                                      <p:cBhvr>
                                        <p:cTn id="16" dur="500"/>
                                        <p:tgtEl>
                                          <p:spTgt spid="135253"/>
                                        </p:tgtEl>
                                      </p:cBhvr>
                                    </p:animEffect>
                                  </p:childTnLst>
                                </p:cTn>
                              </p:par>
                            </p:childTnLst>
                          </p:cTn>
                        </p:par>
                        <p:par>
                          <p:cTn id="17" fill="hold">
                            <p:stCondLst>
                              <p:cond delay="2000"/>
                            </p:stCondLst>
                            <p:childTnLst>
                              <p:par>
                                <p:cTn id="18" presetID="9" presetClass="entr" presetSubtype="0" fill="hold" grpId="0" nodeType="afterEffect">
                                  <p:stCondLst>
                                    <p:cond delay="2000"/>
                                  </p:stCondLst>
                                  <p:childTnLst>
                                    <p:set>
                                      <p:cBhvr>
                                        <p:cTn id="19" dur="1" fill="hold">
                                          <p:stCondLst>
                                            <p:cond delay="0"/>
                                          </p:stCondLst>
                                        </p:cTn>
                                        <p:tgtEl>
                                          <p:spTgt spid="135170"/>
                                        </p:tgtEl>
                                        <p:attrNameLst>
                                          <p:attrName>style.visibility</p:attrName>
                                        </p:attrNameLst>
                                      </p:cBhvr>
                                      <p:to>
                                        <p:strVal val="visible"/>
                                      </p:to>
                                    </p:set>
                                    <p:animEffect transition="in" filter="dissolve">
                                      <p:cBhvr>
                                        <p:cTn id="20" dur="500"/>
                                        <p:tgtEl>
                                          <p:spTgt spid="135170"/>
                                        </p:tgtEl>
                                      </p:cBhvr>
                                    </p:animEffect>
                                  </p:childTnLst>
                                </p:cTn>
                              </p:par>
                            </p:childTnLst>
                          </p:cTn>
                        </p:par>
                        <p:par>
                          <p:cTn id="21" fill="hold">
                            <p:stCondLst>
                              <p:cond delay="4500"/>
                            </p:stCondLst>
                            <p:childTnLst>
                              <p:par>
                                <p:cTn id="22" presetID="23" presetClass="entr" presetSubtype="272" fill="hold" grpId="0" nodeType="afterEffect">
                                  <p:stCondLst>
                                    <p:cond delay="1000"/>
                                  </p:stCondLst>
                                  <p:childTnLst>
                                    <p:set>
                                      <p:cBhvr>
                                        <p:cTn id="23" dur="1" fill="hold">
                                          <p:stCondLst>
                                            <p:cond delay="0"/>
                                          </p:stCondLst>
                                        </p:cTn>
                                        <p:tgtEl>
                                          <p:spTgt spid="135244"/>
                                        </p:tgtEl>
                                        <p:attrNameLst>
                                          <p:attrName>style.visibility</p:attrName>
                                        </p:attrNameLst>
                                      </p:cBhvr>
                                      <p:to>
                                        <p:strVal val="visible"/>
                                      </p:to>
                                    </p:set>
                                    <p:anim calcmode="lin" valueType="num">
                                      <p:cBhvr>
                                        <p:cTn id="24" dur="500" fill="hold"/>
                                        <p:tgtEl>
                                          <p:spTgt spid="135244"/>
                                        </p:tgtEl>
                                        <p:attrNameLst>
                                          <p:attrName>ppt_w</p:attrName>
                                        </p:attrNameLst>
                                      </p:cBhvr>
                                      <p:tavLst>
                                        <p:tav tm="0">
                                          <p:val>
                                            <p:strVal val="2/3*#ppt_w"/>
                                          </p:val>
                                        </p:tav>
                                        <p:tav tm="100000">
                                          <p:val>
                                            <p:strVal val="#ppt_w"/>
                                          </p:val>
                                        </p:tav>
                                      </p:tavLst>
                                    </p:anim>
                                    <p:anim calcmode="lin" valueType="num">
                                      <p:cBhvr>
                                        <p:cTn id="25" dur="500" fill="hold"/>
                                        <p:tgtEl>
                                          <p:spTgt spid="135244"/>
                                        </p:tgtEl>
                                        <p:attrNameLst>
                                          <p:attrName>ppt_h</p:attrName>
                                        </p:attrNameLst>
                                      </p:cBhvr>
                                      <p:tavLst>
                                        <p:tav tm="0">
                                          <p:val>
                                            <p:strVal val="2/3*#ppt_h"/>
                                          </p:val>
                                        </p:tav>
                                        <p:tav tm="100000">
                                          <p:val>
                                            <p:strVal val="#ppt_h"/>
                                          </p:val>
                                        </p:tav>
                                      </p:tavLst>
                                    </p:anim>
                                  </p:childTnLst>
                                </p:cTn>
                              </p:par>
                            </p:childTnLst>
                          </p:cTn>
                        </p:par>
                        <p:par>
                          <p:cTn id="26" fill="hold">
                            <p:stCondLst>
                              <p:cond delay="6000"/>
                            </p:stCondLst>
                            <p:childTnLst>
                              <p:par>
                                <p:cTn id="27" presetID="12" presetClass="entr" presetSubtype="8" fill="hold" grpId="0" nodeType="afterEffect">
                                  <p:stCondLst>
                                    <p:cond delay="2000"/>
                                  </p:stCondLst>
                                  <p:childTnLst>
                                    <p:set>
                                      <p:cBhvr>
                                        <p:cTn id="28" dur="1" fill="hold">
                                          <p:stCondLst>
                                            <p:cond delay="0"/>
                                          </p:stCondLst>
                                        </p:cTn>
                                        <p:tgtEl>
                                          <p:spTgt spid="135250"/>
                                        </p:tgtEl>
                                        <p:attrNameLst>
                                          <p:attrName>style.visibility</p:attrName>
                                        </p:attrNameLst>
                                      </p:cBhvr>
                                      <p:to>
                                        <p:strVal val="visible"/>
                                      </p:to>
                                    </p:set>
                                    <p:animEffect transition="in" filter="slide(fromLeft)">
                                      <p:cBhvr>
                                        <p:cTn id="29" dur="500"/>
                                        <p:tgtEl>
                                          <p:spTgt spid="135250"/>
                                        </p:tgtEl>
                                      </p:cBhvr>
                                    </p:animEffect>
                                  </p:childTnLst>
                                  <p:subTnLst>
                                    <p:set>
                                      <p:cBhvr override="childStyle">
                                        <p:cTn dur="1" fill="hold" display="0" masterRel="nextClick" afterEffect="1"/>
                                        <p:tgtEl>
                                          <p:spTgt spid="135250"/>
                                        </p:tgtEl>
                                        <p:attrNameLst>
                                          <p:attrName>style.visibility</p:attrName>
                                        </p:attrNameLst>
                                      </p:cBhvr>
                                      <p:to>
                                        <p:strVal val="hidden"/>
                                      </p:to>
                                    </p:set>
                                  </p:sub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35252"/>
                                        </p:tgtEl>
                                        <p:attrNameLst>
                                          <p:attrName>style.visibility</p:attrName>
                                        </p:attrNameLst>
                                      </p:cBhvr>
                                      <p:to>
                                        <p:strVal val="visible"/>
                                      </p:to>
                                    </p:set>
                                    <p:animEffect transition="in" filter="blinds(horizontal)">
                                      <p:cBhvr>
                                        <p:cTn id="34" dur="500"/>
                                        <p:tgtEl>
                                          <p:spTgt spid="135252"/>
                                        </p:tgtEl>
                                      </p:cBhvr>
                                    </p:animEffect>
                                  </p:childTnLst>
                                </p:cTn>
                              </p:par>
                            </p:childTnLst>
                          </p:cTn>
                        </p:par>
                        <p:par>
                          <p:cTn id="35" fill="hold">
                            <p:stCondLst>
                              <p:cond delay="500"/>
                            </p:stCondLst>
                            <p:childTnLst>
                              <p:par>
                                <p:cTn id="36" presetID="12" presetClass="entr" presetSubtype="1" fill="hold" nodeType="afterEffect">
                                  <p:stCondLst>
                                    <p:cond delay="1000"/>
                                  </p:stCondLst>
                                  <p:childTnLst>
                                    <p:set>
                                      <p:cBhvr>
                                        <p:cTn id="37" dur="1" fill="hold">
                                          <p:stCondLst>
                                            <p:cond delay="0"/>
                                          </p:stCondLst>
                                        </p:cTn>
                                        <p:tgtEl>
                                          <p:spTgt spid="135245"/>
                                        </p:tgtEl>
                                        <p:attrNameLst>
                                          <p:attrName>style.visibility</p:attrName>
                                        </p:attrNameLst>
                                      </p:cBhvr>
                                      <p:to>
                                        <p:strVal val="visible"/>
                                      </p:to>
                                    </p:set>
                                    <p:animEffect transition="in" filter="slide(fromTop)">
                                      <p:cBhvr>
                                        <p:cTn id="38" dur="500"/>
                                        <p:tgtEl>
                                          <p:spTgt spid="135245"/>
                                        </p:tgtEl>
                                      </p:cBhvr>
                                    </p:animEffect>
                                  </p:childTnLst>
                                </p:cTn>
                              </p:par>
                            </p:childTnLst>
                          </p:cTn>
                        </p:par>
                        <p:par>
                          <p:cTn id="39" fill="hold">
                            <p:stCondLst>
                              <p:cond delay="2000"/>
                            </p:stCondLst>
                            <p:childTnLst>
                              <p:par>
                                <p:cTn id="40" presetID="12" presetClass="entr" presetSubtype="1" fill="hold" grpId="0" nodeType="afterEffect">
                                  <p:stCondLst>
                                    <p:cond delay="2000"/>
                                  </p:stCondLst>
                                  <p:childTnLst>
                                    <p:set>
                                      <p:cBhvr>
                                        <p:cTn id="41" dur="1" fill="hold">
                                          <p:stCondLst>
                                            <p:cond delay="0"/>
                                          </p:stCondLst>
                                        </p:cTn>
                                        <p:tgtEl>
                                          <p:spTgt spid="135246"/>
                                        </p:tgtEl>
                                        <p:attrNameLst>
                                          <p:attrName>style.visibility</p:attrName>
                                        </p:attrNameLst>
                                      </p:cBhvr>
                                      <p:to>
                                        <p:strVal val="visible"/>
                                      </p:to>
                                    </p:set>
                                    <p:animEffect transition="in" filter="slide(fromTop)">
                                      <p:cBhvr>
                                        <p:cTn id="42" dur="500"/>
                                        <p:tgtEl>
                                          <p:spTgt spid="135246"/>
                                        </p:tgtEl>
                                      </p:cBhvr>
                                    </p:animEffect>
                                  </p:childTnLst>
                                </p:cTn>
                              </p:par>
                            </p:childTnLst>
                          </p:cTn>
                        </p:par>
                        <p:par>
                          <p:cTn id="43" fill="hold">
                            <p:stCondLst>
                              <p:cond delay="4500"/>
                            </p:stCondLst>
                            <p:childTnLst>
                              <p:par>
                                <p:cTn id="44" presetID="16" presetClass="entr" presetSubtype="21" fill="hold" grpId="0" nodeType="afterEffect">
                                  <p:stCondLst>
                                    <p:cond delay="1000"/>
                                  </p:stCondLst>
                                  <p:childTnLst>
                                    <p:set>
                                      <p:cBhvr>
                                        <p:cTn id="45" dur="1" fill="hold">
                                          <p:stCondLst>
                                            <p:cond delay="0"/>
                                          </p:stCondLst>
                                        </p:cTn>
                                        <p:tgtEl>
                                          <p:spTgt spid="135247"/>
                                        </p:tgtEl>
                                        <p:attrNameLst>
                                          <p:attrName>style.visibility</p:attrName>
                                        </p:attrNameLst>
                                      </p:cBhvr>
                                      <p:to>
                                        <p:strVal val="visible"/>
                                      </p:to>
                                    </p:set>
                                    <p:animEffect transition="in" filter="barn(inVertical)">
                                      <p:cBhvr>
                                        <p:cTn id="46" dur="500"/>
                                        <p:tgtEl>
                                          <p:spTgt spid="1352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0" grpId="0" animBg="1"/>
      <p:bldP spid="135171" grpId="0" autoUpdateAnimBg="0"/>
      <p:bldP spid="135244" grpId="0" autoUpdateAnimBg="0"/>
      <p:bldP spid="135246" grpId="0" autoUpdateAnimBg="0"/>
      <p:bldP spid="135247" grpId="0" animBg="1"/>
      <p:bldP spid="135248" grpId="0" animBg="1"/>
      <p:bldP spid="135250" grpId="0" animBg="1"/>
      <p:bldP spid="135252"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ChangeArrowheads="1"/>
          </p:cNvSpPr>
          <p:nvPr/>
        </p:nvSpPr>
        <p:spPr bwMode="auto">
          <a:xfrm>
            <a:off x="952500" y="1695450"/>
            <a:ext cx="7658100" cy="10287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57699" name="Rectangle 3"/>
          <p:cNvSpPr>
            <a:spLocks noChangeArrowheads="1"/>
          </p:cNvSpPr>
          <p:nvPr/>
        </p:nvSpPr>
        <p:spPr bwMode="auto">
          <a:xfrm>
            <a:off x="700088" y="1117600"/>
            <a:ext cx="7029450" cy="509588"/>
          </a:xfrm>
          <a:prstGeom prst="rect">
            <a:avLst/>
          </a:prstGeom>
          <a:noFill/>
          <a:ln w="12700">
            <a:noFill/>
            <a:miter lim="800000"/>
            <a:headEnd/>
            <a:tailEnd/>
          </a:ln>
          <a:effectLst/>
        </p:spPr>
        <p:txBody>
          <a:bodyPr lIns="90488" tIns="44450" rIns="90488" bIns="44450"/>
          <a:lstStyle/>
          <a:p>
            <a:pPr marL="342900" indent="-342900">
              <a:spcBef>
                <a:spcPct val="20000"/>
              </a:spcBef>
              <a:buClr>
                <a:srgbClr val="66FFFF"/>
              </a:buClr>
              <a:buSzPct val="75000"/>
              <a:buFont typeface="Monotype Sorts" pitchFamily="2" charset="2"/>
              <a:buChar char="n"/>
            </a:pPr>
            <a:r>
              <a:rPr lang="en-US">
                <a:solidFill>
                  <a:srgbClr val="66FFFF"/>
                </a:solidFill>
                <a:effectLst>
                  <a:outerShdw blurRad="38100" dist="38100" dir="2700000" algn="tl">
                    <a:srgbClr val="000000"/>
                  </a:outerShdw>
                </a:effectLst>
              </a:rPr>
              <a:t>Conclusion Using the </a:t>
            </a:r>
            <a:r>
              <a:rPr lang="en-US" i="1">
                <a:solidFill>
                  <a:srgbClr val="66FFFF"/>
                </a:solidFill>
                <a:effectLst>
                  <a:outerShdw blurRad="38100" dist="38100" dir="2700000" algn="tl">
                    <a:srgbClr val="000000"/>
                  </a:outerShdw>
                </a:effectLst>
              </a:rPr>
              <a:t>p</a:t>
            </a:r>
            <a:r>
              <a:rPr lang="en-US">
                <a:solidFill>
                  <a:srgbClr val="66FFFF"/>
                </a:solidFill>
                <a:effectLst>
                  <a:outerShdw blurRad="38100" dist="38100" dir="2700000" algn="tl">
                    <a:srgbClr val="000000"/>
                  </a:outerShdw>
                </a:effectLst>
              </a:rPr>
              <a:t>-Value Approach</a:t>
            </a:r>
            <a:endParaRPr lang="en-US">
              <a:solidFill>
                <a:srgbClr val="FFFFFF"/>
              </a:solidFill>
              <a:effectLst>
                <a:outerShdw blurRad="38100" dist="38100" dir="2700000" algn="tl">
                  <a:srgbClr val="000000"/>
                </a:outerShdw>
              </a:effectLst>
            </a:endParaRPr>
          </a:p>
        </p:txBody>
      </p:sp>
      <p:sp>
        <p:nvSpPr>
          <p:cNvPr id="157700" name="Text Box 4"/>
          <p:cNvSpPr txBox="1">
            <a:spLocks noChangeArrowheads="1"/>
          </p:cNvSpPr>
          <p:nvPr/>
        </p:nvSpPr>
        <p:spPr bwMode="auto">
          <a:xfrm>
            <a:off x="1069975" y="4049713"/>
            <a:ext cx="7277100" cy="457200"/>
          </a:xfrm>
          <a:prstGeom prst="rect">
            <a:avLst/>
          </a:prstGeom>
          <a:noFill/>
          <a:ln w="28575">
            <a:noFill/>
            <a:miter lim="800000"/>
            <a:headEnd/>
            <a:tailEnd/>
          </a:ln>
          <a:effectLst/>
        </p:spPr>
        <p:txBody>
          <a:bodyPr wrap="none">
            <a:spAutoFit/>
          </a:bodyPr>
          <a:lstStyle/>
          <a:p>
            <a:pPr>
              <a:buClr>
                <a:srgbClr val="66FFFF"/>
              </a:buClr>
              <a:buSzPct val="125000"/>
            </a:pPr>
            <a:r>
              <a:rPr lang="en-US">
                <a:solidFill>
                  <a:srgbClr val="FFFFFF"/>
                </a:solidFill>
                <a:effectLst>
                  <a:outerShdw blurRad="38100" dist="38100" dir="2700000" algn="tl">
                    <a:srgbClr val="000000"/>
                  </a:outerShdw>
                </a:effectLst>
              </a:rPr>
              <a:t>  The </a:t>
            </a:r>
            <a:r>
              <a:rPr lang="en-US" i="1">
                <a:solidFill>
                  <a:srgbClr val="FFFFFF"/>
                </a:solidFill>
                <a:effectLst>
                  <a:outerShdw blurRad="38100" dist="38100" dir="2700000" algn="tl">
                    <a:srgbClr val="000000"/>
                  </a:outerShdw>
                </a:effectLst>
              </a:rPr>
              <a:t>p</a:t>
            </a:r>
            <a:r>
              <a:rPr lang="en-US">
                <a:solidFill>
                  <a:srgbClr val="FFFFFF"/>
                </a:solidFill>
                <a:effectLst>
                  <a:outerShdw blurRad="38100" dist="38100" dir="2700000" algn="tl">
                    <a:srgbClr val="000000"/>
                  </a:outerShdw>
                </a:effectLst>
              </a:rPr>
              <a:t>-value </a:t>
            </a:r>
            <a:r>
              <a:rPr lang="en-US" u="sng">
                <a:solidFill>
                  <a:srgbClr val="FFFFFF"/>
                </a:solidFill>
                <a:effectLst>
                  <a:outerShdw blurRad="38100" dist="38100" dir="2700000" algn="tl">
                    <a:srgbClr val="000000"/>
                  </a:outerShdw>
                </a:effectLst>
              </a:rPr>
              <a:t>&lt;</a:t>
            </a:r>
            <a:r>
              <a:rPr lang="en-US">
                <a:solidFill>
                  <a:srgbClr val="FFFFFF"/>
                </a:solidFill>
                <a:effectLst>
                  <a:outerShdw blurRad="38100" dist="38100" dir="2700000" algn="tl">
                    <a:srgbClr val="000000"/>
                  </a:outerShdw>
                </a:effectLst>
              </a:rPr>
              <a:t> </a:t>
            </a:r>
            <a:r>
              <a:rPr lang="en-US" i="1">
                <a:solidFill>
                  <a:srgbClr val="FFFFFF"/>
                </a:solidFill>
                <a:effectLst>
                  <a:outerShdw blurRad="38100" dist="38100" dir="2700000" algn="tl">
                    <a:srgbClr val="000000"/>
                  </a:outerShdw>
                </a:effectLst>
                <a:latin typeface="Symbol" pitchFamily="18" charset="2"/>
              </a:rPr>
              <a:t>a</a:t>
            </a:r>
            <a:r>
              <a:rPr lang="en-US">
                <a:solidFill>
                  <a:srgbClr val="FFFFFF"/>
                </a:solidFill>
                <a:effectLst>
                  <a:outerShdw blurRad="38100" dist="38100" dir="2700000" algn="tl">
                    <a:srgbClr val="000000"/>
                  </a:outerShdw>
                </a:effectLst>
              </a:rPr>
              <a:t> .  We can reject the null hypothesis.</a:t>
            </a:r>
          </a:p>
        </p:txBody>
      </p:sp>
      <p:sp>
        <p:nvSpPr>
          <p:cNvPr id="157701" name="Text Box 5"/>
          <p:cNvSpPr txBox="1">
            <a:spLocks noChangeArrowheads="1"/>
          </p:cNvSpPr>
          <p:nvPr/>
        </p:nvSpPr>
        <p:spPr bwMode="auto">
          <a:xfrm>
            <a:off x="1069975" y="2830513"/>
            <a:ext cx="7553325" cy="1187450"/>
          </a:xfrm>
          <a:prstGeom prst="rect">
            <a:avLst/>
          </a:prstGeom>
          <a:noFill/>
          <a:ln w="28575">
            <a:noFill/>
            <a:miter lim="800000"/>
            <a:headEnd/>
            <a:tailEnd/>
          </a:ln>
          <a:effectLst/>
        </p:spPr>
        <p:txBody>
          <a:bodyPr>
            <a:spAutoFit/>
          </a:bodyPr>
          <a:lstStyle/>
          <a:p>
            <a:pPr>
              <a:buClr>
                <a:srgbClr val="66FFFF"/>
              </a:buClr>
              <a:buSzPct val="125000"/>
            </a:pPr>
            <a:r>
              <a:rPr lang="en-US">
                <a:solidFill>
                  <a:srgbClr val="FFFFFF"/>
                </a:solidFill>
                <a:effectLst>
                  <a:outerShdw blurRad="38100" dist="38100" dir="2700000" algn="tl">
                    <a:srgbClr val="000000"/>
                  </a:outerShdw>
                </a:effectLst>
              </a:rPr>
              <a:t>  Because </a:t>
            </a:r>
            <a:r>
              <a:rPr lang="en-US" i="1">
                <a:effectLst>
                  <a:outerShdw blurRad="38100" dist="38100" dir="2700000" algn="tl">
                    <a:srgbClr val="000000"/>
                  </a:outerShdw>
                </a:effectLst>
                <a:latin typeface="Symbol" pitchFamily="18" charset="2"/>
              </a:rPr>
              <a:t>c</a:t>
            </a:r>
            <a:r>
              <a:rPr lang="en-US" baseline="30000">
                <a:effectLst>
                  <a:outerShdw blurRad="38100" dist="38100" dir="2700000" algn="tl">
                    <a:srgbClr val="000000"/>
                  </a:outerShdw>
                </a:effectLst>
              </a:rPr>
              <a:t>2</a:t>
            </a:r>
            <a:r>
              <a:rPr lang="en-US">
                <a:effectLst>
                  <a:outerShdw blurRad="38100" dist="38100" dir="2700000" algn="tl">
                    <a:srgbClr val="000000"/>
                  </a:outerShdw>
                </a:effectLst>
              </a:rPr>
              <a:t> </a:t>
            </a:r>
            <a:r>
              <a:rPr lang="en-US">
                <a:solidFill>
                  <a:srgbClr val="FFFFFF"/>
                </a:solidFill>
                <a:effectLst>
                  <a:outerShdw blurRad="38100" dist="38100" dir="2700000" algn="tl">
                    <a:srgbClr val="000000"/>
                  </a:outerShdw>
                </a:effectLst>
              </a:rPr>
              <a:t>= 9.145 is between 7.815 and 9.348, the</a:t>
            </a:r>
          </a:p>
          <a:p>
            <a:pPr>
              <a:buClr>
                <a:srgbClr val="66FFFF"/>
              </a:buClr>
              <a:buSzPct val="125000"/>
            </a:pPr>
            <a:r>
              <a:rPr lang="en-US">
                <a:solidFill>
                  <a:srgbClr val="FFFFFF"/>
                </a:solidFill>
                <a:effectLst>
                  <a:outerShdw blurRad="38100" dist="38100" dir="2700000" algn="tl">
                    <a:srgbClr val="000000"/>
                  </a:outerShdw>
                </a:effectLst>
              </a:rPr>
              <a:t>  area in the upper tail of the distribution is between</a:t>
            </a:r>
          </a:p>
          <a:p>
            <a:pPr>
              <a:buClr>
                <a:srgbClr val="66FFFF"/>
              </a:buClr>
              <a:buSzPct val="125000"/>
            </a:pPr>
            <a:r>
              <a:rPr lang="en-US">
                <a:solidFill>
                  <a:srgbClr val="FFFFFF"/>
                </a:solidFill>
                <a:effectLst>
                  <a:outerShdw blurRad="38100" dist="38100" dir="2700000" algn="tl">
                    <a:srgbClr val="000000"/>
                  </a:outerShdw>
                </a:effectLst>
              </a:rPr>
              <a:t>  .05 and .025.</a:t>
            </a:r>
          </a:p>
        </p:txBody>
      </p:sp>
      <p:sp>
        <p:nvSpPr>
          <p:cNvPr id="157702" name="Text Box 6"/>
          <p:cNvSpPr txBox="1">
            <a:spLocks noChangeArrowheads="1"/>
          </p:cNvSpPr>
          <p:nvPr/>
        </p:nvSpPr>
        <p:spPr bwMode="auto">
          <a:xfrm>
            <a:off x="1012825" y="1747838"/>
            <a:ext cx="7369175" cy="457200"/>
          </a:xfrm>
          <a:prstGeom prst="rect">
            <a:avLst/>
          </a:prstGeom>
          <a:noFill/>
          <a:ln w="28575">
            <a:noFill/>
            <a:miter lim="800000"/>
            <a:headEnd/>
            <a:tailEnd/>
          </a:ln>
          <a:effectLst/>
        </p:spPr>
        <p:txBody>
          <a:bodyPr wrap="none">
            <a:spAutoFit/>
          </a:bodyPr>
          <a:lstStyle/>
          <a:p>
            <a:r>
              <a:rPr lang="en-US">
                <a:effectLst>
                  <a:outerShdw blurRad="38100" dist="38100" dir="2700000" algn="tl">
                    <a:srgbClr val="000000"/>
                  </a:outerShdw>
                </a:effectLst>
              </a:rPr>
              <a:t>Area in Upper Tail      .10      .05      .025       .01       .005</a:t>
            </a:r>
          </a:p>
        </p:txBody>
      </p:sp>
      <p:sp>
        <p:nvSpPr>
          <p:cNvPr id="157703" name="Text Box 7"/>
          <p:cNvSpPr txBox="1">
            <a:spLocks noChangeArrowheads="1"/>
          </p:cNvSpPr>
          <p:nvPr/>
        </p:nvSpPr>
        <p:spPr bwMode="auto">
          <a:xfrm>
            <a:off x="1050925" y="2201863"/>
            <a:ext cx="7481888" cy="457200"/>
          </a:xfrm>
          <a:prstGeom prst="rect">
            <a:avLst/>
          </a:prstGeom>
          <a:noFill/>
          <a:ln w="28575">
            <a:noFill/>
            <a:miter lim="800000"/>
            <a:headEnd/>
            <a:tailEnd/>
          </a:ln>
          <a:effectLst/>
        </p:spPr>
        <p:txBody>
          <a:bodyPr wrap="none">
            <a:spAutoFit/>
          </a:bodyPr>
          <a:lstStyle/>
          <a:p>
            <a:r>
              <a:rPr lang="en-US" i="1">
                <a:effectLst>
                  <a:outerShdw blurRad="38100" dist="38100" dir="2700000" algn="tl">
                    <a:srgbClr val="000000"/>
                  </a:outerShdw>
                </a:effectLst>
                <a:latin typeface="Symbol" pitchFamily="18" charset="2"/>
              </a:rPr>
              <a:t>c</a:t>
            </a:r>
            <a:r>
              <a:rPr lang="en-US" baseline="30000">
                <a:effectLst>
                  <a:outerShdw blurRad="38100" dist="38100" dir="2700000" algn="tl">
                    <a:srgbClr val="000000"/>
                  </a:outerShdw>
                </a:effectLst>
              </a:rPr>
              <a:t>2</a:t>
            </a:r>
            <a:r>
              <a:rPr lang="en-US">
                <a:effectLst>
                  <a:outerShdw blurRad="38100" dist="38100" dir="2700000" algn="tl">
                    <a:srgbClr val="000000"/>
                  </a:outerShdw>
                </a:effectLst>
              </a:rPr>
              <a:t> Value (df = 3)       6.251   7.815   9.348   11.345  12.838</a:t>
            </a:r>
          </a:p>
        </p:txBody>
      </p:sp>
      <p:sp>
        <p:nvSpPr>
          <p:cNvPr id="157704" name="AutoShape 8"/>
          <p:cNvSpPr>
            <a:spLocks noChangeArrowheads="1"/>
          </p:cNvSpPr>
          <p:nvPr/>
        </p:nvSpPr>
        <p:spPr bwMode="auto">
          <a:xfrm rot="5400000">
            <a:off x="638175" y="29464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7705" name="AutoShape 9"/>
          <p:cNvSpPr>
            <a:spLocks noChangeArrowheads="1"/>
          </p:cNvSpPr>
          <p:nvPr/>
        </p:nvSpPr>
        <p:spPr bwMode="auto">
          <a:xfrm rot="5400000">
            <a:off x="638175" y="4203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7706" name="AutoShape 10"/>
          <p:cNvSpPr>
            <a:spLocks noChangeArrowheads="1"/>
          </p:cNvSpPr>
          <p:nvPr/>
        </p:nvSpPr>
        <p:spPr bwMode="auto">
          <a:xfrm rot="5400000">
            <a:off x="638175" y="21653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7707" name="AutoShape 11"/>
          <p:cNvSpPr>
            <a:spLocks noChangeArrowheads="1"/>
          </p:cNvSpPr>
          <p:nvPr/>
        </p:nvSpPr>
        <p:spPr bwMode="auto">
          <a:xfrm>
            <a:off x="4648200" y="2190750"/>
            <a:ext cx="1847850" cy="457200"/>
          </a:xfrm>
          <a:prstGeom prst="roundRect">
            <a:avLst>
              <a:gd name="adj" fmla="val 16667"/>
            </a:avLst>
          </a:prstGeom>
          <a:noFill/>
          <a:ln w="28575">
            <a:solidFill>
              <a:srgbClr val="66FFFF"/>
            </a:solidFill>
            <a:round/>
            <a:headEnd/>
            <a:tailEnd/>
          </a:ln>
          <a:effectLst/>
        </p:spPr>
        <p:txBody>
          <a:bodyPr wrap="none" anchor="ctr"/>
          <a:lstStyle/>
          <a:p>
            <a:endParaRPr lang="en-US"/>
          </a:p>
        </p:txBody>
      </p:sp>
      <p:sp>
        <p:nvSpPr>
          <p:cNvPr id="157708" name="AutoShape 12"/>
          <p:cNvSpPr>
            <a:spLocks noChangeArrowheads="1"/>
          </p:cNvSpPr>
          <p:nvPr/>
        </p:nvSpPr>
        <p:spPr bwMode="auto">
          <a:xfrm>
            <a:off x="4648200" y="1752600"/>
            <a:ext cx="1847850" cy="438150"/>
          </a:xfrm>
          <a:prstGeom prst="roundRect">
            <a:avLst>
              <a:gd name="adj" fmla="val 16667"/>
            </a:avLst>
          </a:prstGeom>
          <a:noFill/>
          <a:ln w="28575">
            <a:solidFill>
              <a:srgbClr val="66FFFF"/>
            </a:solidFill>
            <a:round/>
            <a:headEnd/>
            <a:tailEnd/>
          </a:ln>
          <a:effectLst/>
        </p:spPr>
        <p:txBody>
          <a:bodyPr wrap="none" anchor="ctr"/>
          <a:lstStyle/>
          <a:p>
            <a:endParaRPr lang="en-US"/>
          </a:p>
        </p:txBody>
      </p:sp>
      <p:sp>
        <p:nvSpPr>
          <p:cNvPr id="157777" name="Rectangle 81"/>
          <p:cNvSpPr>
            <a:spLocks noChangeArrowheads="1"/>
          </p:cNvSpPr>
          <p:nvPr/>
        </p:nvSpPr>
        <p:spPr bwMode="auto">
          <a:xfrm>
            <a:off x="690563" y="209550"/>
            <a:ext cx="7772400" cy="490538"/>
          </a:xfrm>
          <a:prstGeom prst="rect">
            <a:avLst/>
          </a:prstGeom>
          <a:noFill/>
          <a:ln w="12700">
            <a:noFill/>
            <a:miter lim="800000"/>
            <a:headEnd/>
            <a:tailEnd/>
          </a:ln>
          <a:effec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Test of Independence</a:t>
            </a:r>
          </a:p>
        </p:txBody>
      </p:sp>
      <p:sp>
        <p:nvSpPr>
          <p:cNvPr id="14" name="Rounded Rectangle 13"/>
          <p:cNvSpPr/>
          <p:nvPr/>
        </p:nvSpPr>
        <p:spPr bwMode="auto">
          <a:xfrm>
            <a:off x="2768600" y="4737100"/>
            <a:ext cx="3606800" cy="508000"/>
          </a:xfrm>
          <a:prstGeom prst="roundRect">
            <a:avLst/>
          </a:prstGeom>
          <a:gradFill flip="none" rotWithShape="1">
            <a:gsLst>
              <a:gs pos="0">
                <a:schemeClr val="tx1">
                  <a:lumMod val="50000"/>
                  <a:shade val="30000"/>
                  <a:satMod val="115000"/>
                </a:schemeClr>
              </a:gs>
              <a:gs pos="50000">
                <a:schemeClr val="tx1">
                  <a:lumMod val="50000"/>
                  <a:shade val="67500"/>
                  <a:satMod val="115000"/>
                </a:schemeClr>
              </a:gs>
              <a:gs pos="100000">
                <a:schemeClr val="tx1">
                  <a:lumMod val="50000"/>
                  <a:shade val="100000"/>
                  <a:satMod val="115000"/>
                </a:schemeClr>
              </a:gs>
            </a:gsLst>
            <a:lin ang="16200000" scaled="1"/>
            <a:tileRect/>
          </a:gradFill>
          <a:ln w="12700"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t" anchorCtr="0" compatLnSpc="1">
            <a:prstTxWarp prst="textNoShape">
              <a:avLst/>
            </a:prstTxWarp>
          </a:bodyPr>
          <a:lstStyle/>
          <a:p>
            <a:pPr marL="457200" marR="0" indent="-4572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outerShdw blurRad="38100" dist="38100" dir="2700000" algn="tl">
                    <a:srgbClr val="000000">
                      <a:alpha val="43137"/>
                    </a:srgbClr>
                  </a:outerShdw>
                </a:effectLst>
                <a:latin typeface="Book Antiqua" pitchFamily="18" charset="0"/>
              </a:rPr>
              <a:t>Actual </a:t>
            </a:r>
            <a:r>
              <a:rPr kumimoji="0" lang="en-US" sz="2400" b="0" i="1" u="none" strike="noStrike" cap="none" normalizeH="0" baseline="0" dirty="0">
                <a:ln>
                  <a:noFill/>
                </a:ln>
                <a:solidFill>
                  <a:schemeClr val="tx1"/>
                </a:solidFill>
                <a:effectLst>
                  <a:outerShdw blurRad="38100" dist="38100" dir="2700000" algn="tl">
                    <a:srgbClr val="000000">
                      <a:alpha val="43137"/>
                    </a:srgbClr>
                  </a:outerShdw>
                </a:effectLst>
                <a:latin typeface="Book Antiqua" pitchFamily="18" charset="0"/>
              </a:rPr>
              <a:t>p</a:t>
            </a:r>
            <a:r>
              <a:rPr kumimoji="0" lang="en-US" sz="2400" b="0" i="0" u="none" strike="noStrike" cap="none" normalizeH="0" baseline="0" dirty="0">
                <a:ln>
                  <a:noFill/>
                </a:ln>
                <a:solidFill>
                  <a:schemeClr val="tx1"/>
                </a:solidFill>
                <a:effectLst>
                  <a:outerShdw blurRad="38100" dist="38100" dir="2700000" algn="tl">
                    <a:srgbClr val="000000">
                      <a:alpha val="43137"/>
                    </a:srgbClr>
                  </a:outerShdw>
                </a:effectLst>
                <a:latin typeface="Book Antiqua" pitchFamily="18" charset="0"/>
              </a:rPr>
              <a:t>-value is .0274</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57706"/>
                                        </p:tgtEl>
                                        <p:attrNameLst>
                                          <p:attrName>style.visibility</p:attrName>
                                        </p:attrNameLst>
                                      </p:cBhvr>
                                      <p:to>
                                        <p:strVal val="visible"/>
                                      </p:to>
                                    </p:set>
                                    <p:animEffect transition="in" filter="slide(fromLeft)">
                                      <p:cBhvr>
                                        <p:cTn id="7" dur="500"/>
                                        <p:tgtEl>
                                          <p:spTgt spid="157706"/>
                                        </p:tgtEl>
                                      </p:cBhvr>
                                    </p:animEffect>
                                  </p:childTnLst>
                                  <p:subTnLst>
                                    <p:set>
                                      <p:cBhvr override="childStyle">
                                        <p:cTn dur="1" fill="hold" display="0" masterRel="nextClick" afterEffect="1"/>
                                        <p:tgtEl>
                                          <p:spTgt spid="15770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7698"/>
                                        </p:tgtEl>
                                        <p:attrNameLst>
                                          <p:attrName>style.visibility</p:attrName>
                                        </p:attrNameLst>
                                      </p:cBhvr>
                                      <p:to>
                                        <p:strVal val="visible"/>
                                      </p:to>
                                    </p:set>
                                    <p:animEffect transition="in" filter="dissolve">
                                      <p:cBhvr>
                                        <p:cTn id="12" dur="500"/>
                                        <p:tgtEl>
                                          <p:spTgt spid="157698"/>
                                        </p:tgtEl>
                                      </p:cBhvr>
                                    </p:animEffect>
                                  </p:childTnLst>
                                </p:cTn>
                              </p:par>
                            </p:childTnLst>
                          </p:cTn>
                        </p:par>
                        <p:par>
                          <p:cTn id="13" fill="hold">
                            <p:stCondLst>
                              <p:cond delay="500"/>
                            </p:stCondLst>
                            <p:childTnLst>
                              <p:par>
                                <p:cTn id="14" presetID="12" presetClass="entr" presetSubtype="8" fill="hold" grpId="0" nodeType="afterEffect">
                                  <p:stCondLst>
                                    <p:cond delay="1000"/>
                                  </p:stCondLst>
                                  <p:childTnLst>
                                    <p:set>
                                      <p:cBhvr>
                                        <p:cTn id="15" dur="1" fill="hold">
                                          <p:stCondLst>
                                            <p:cond delay="0"/>
                                          </p:stCondLst>
                                        </p:cTn>
                                        <p:tgtEl>
                                          <p:spTgt spid="157702"/>
                                        </p:tgtEl>
                                        <p:attrNameLst>
                                          <p:attrName>style.visibility</p:attrName>
                                        </p:attrNameLst>
                                      </p:cBhvr>
                                      <p:to>
                                        <p:strVal val="visible"/>
                                      </p:to>
                                    </p:set>
                                    <p:animEffect transition="in" filter="slide(fromLeft)">
                                      <p:cBhvr>
                                        <p:cTn id="16" dur="500"/>
                                        <p:tgtEl>
                                          <p:spTgt spid="157702"/>
                                        </p:tgtEl>
                                      </p:cBhvr>
                                    </p:animEffect>
                                  </p:childTnLst>
                                </p:cTn>
                              </p:par>
                            </p:childTnLst>
                          </p:cTn>
                        </p:par>
                        <p:par>
                          <p:cTn id="17" fill="hold">
                            <p:stCondLst>
                              <p:cond delay="2000"/>
                            </p:stCondLst>
                            <p:childTnLst>
                              <p:par>
                                <p:cTn id="18" presetID="12" presetClass="entr" presetSubtype="8" fill="hold" grpId="0" nodeType="afterEffect">
                                  <p:stCondLst>
                                    <p:cond delay="1000"/>
                                  </p:stCondLst>
                                  <p:childTnLst>
                                    <p:set>
                                      <p:cBhvr>
                                        <p:cTn id="19" dur="1" fill="hold">
                                          <p:stCondLst>
                                            <p:cond delay="0"/>
                                          </p:stCondLst>
                                        </p:cTn>
                                        <p:tgtEl>
                                          <p:spTgt spid="157703"/>
                                        </p:tgtEl>
                                        <p:attrNameLst>
                                          <p:attrName>style.visibility</p:attrName>
                                        </p:attrNameLst>
                                      </p:cBhvr>
                                      <p:to>
                                        <p:strVal val="visible"/>
                                      </p:to>
                                    </p:set>
                                    <p:animEffect transition="in" filter="slide(fromLeft)">
                                      <p:cBhvr>
                                        <p:cTn id="20" dur="500"/>
                                        <p:tgtEl>
                                          <p:spTgt spid="157703"/>
                                        </p:tgtEl>
                                      </p:cBhvr>
                                    </p:animEffect>
                                  </p:childTnLst>
                                </p:cTn>
                              </p:par>
                            </p:childTnLst>
                          </p:cTn>
                        </p:par>
                        <p:par>
                          <p:cTn id="21" fill="hold">
                            <p:stCondLst>
                              <p:cond delay="3500"/>
                            </p:stCondLst>
                            <p:childTnLst>
                              <p:par>
                                <p:cTn id="22" presetID="12" presetClass="entr" presetSubtype="8" fill="hold" grpId="0" nodeType="afterEffect">
                                  <p:stCondLst>
                                    <p:cond delay="2000"/>
                                  </p:stCondLst>
                                  <p:childTnLst>
                                    <p:set>
                                      <p:cBhvr>
                                        <p:cTn id="23" dur="1" fill="hold">
                                          <p:stCondLst>
                                            <p:cond delay="0"/>
                                          </p:stCondLst>
                                        </p:cTn>
                                        <p:tgtEl>
                                          <p:spTgt spid="157704"/>
                                        </p:tgtEl>
                                        <p:attrNameLst>
                                          <p:attrName>style.visibility</p:attrName>
                                        </p:attrNameLst>
                                      </p:cBhvr>
                                      <p:to>
                                        <p:strVal val="visible"/>
                                      </p:to>
                                    </p:set>
                                    <p:animEffect transition="in" filter="slide(fromLeft)">
                                      <p:cBhvr>
                                        <p:cTn id="24" dur="500"/>
                                        <p:tgtEl>
                                          <p:spTgt spid="157704"/>
                                        </p:tgtEl>
                                      </p:cBhvr>
                                    </p:animEffect>
                                  </p:childTnLst>
                                  <p:subTnLst>
                                    <p:set>
                                      <p:cBhvr override="childStyle">
                                        <p:cTn dur="1" fill="hold" display="0" masterRel="nextClick" afterEffect="1"/>
                                        <p:tgtEl>
                                          <p:spTgt spid="157704"/>
                                        </p:tgtEl>
                                        <p:attrNameLst>
                                          <p:attrName>style.visibility</p:attrName>
                                        </p:attrNameLst>
                                      </p:cBhvr>
                                      <p:to>
                                        <p:strVal val="hidden"/>
                                      </p:to>
                                    </p:set>
                                  </p:sub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157701"/>
                                        </p:tgtEl>
                                        <p:attrNameLst>
                                          <p:attrName>style.visibility</p:attrName>
                                        </p:attrNameLst>
                                      </p:cBhvr>
                                      <p:to>
                                        <p:strVal val="visible"/>
                                      </p:to>
                                    </p:set>
                                    <p:animEffect transition="in" filter="blinds(horizontal)">
                                      <p:cBhvr>
                                        <p:cTn id="29" dur="500"/>
                                        <p:tgtEl>
                                          <p:spTgt spid="157701"/>
                                        </p:tgtEl>
                                      </p:cBhvr>
                                    </p:animEffect>
                                  </p:childTnLst>
                                </p:cTn>
                              </p:par>
                            </p:childTnLst>
                          </p:cTn>
                        </p:par>
                        <p:par>
                          <p:cTn id="30" fill="hold">
                            <p:stCondLst>
                              <p:cond delay="500"/>
                            </p:stCondLst>
                            <p:childTnLst>
                              <p:par>
                                <p:cTn id="31" presetID="16" presetClass="entr" presetSubtype="26" fill="hold" grpId="0" nodeType="afterEffect">
                                  <p:stCondLst>
                                    <p:cond delay="2000"/>
                                  </p:stCondLst>
                                  <p:childTnLst>
                                    <p:set>
                                      <p:cBhvr>
                                        <p:cTn id="32" dur="1" fill="hold">
                                          <p:stCondLst>
                                            <p:cond delay="0"/>
                                          </p:stCondLst>
                                        </p:cTn>
                                        <p:tgtEl>
                                          <p:spTgt spid="157707"/>
                                        </p:tgtEl>
                                        <p:attrNameLst>
                                          <p:attrName>style.visibility</p:attrName>
                                        </p:attrNameLst>
                                      </p:cBhvr>
                                      <p:to>
                                        <p:strVal val="visible"/>
                                      </p:to>
                                    </p:set>
                                    <p:animEffect transition="in" filter="barn(inHorizontal)">
                                      <p:cBhvr>
                                        <p:cTn id="33" dur="500"/>
                                        <p:tgtEl>
                                          <p:spTgt spid="157707"/>
                                        </p:tgtEl>
                                      </p:cBhvr>
                                    </p:animEffect>
                                  </p:childTnLst>
                                </p:cTn>
                              </p:par>
                            </p:childTnLst>
                          </p:cTn>
                        </p:par>
                        <p:par>
                          <p:cTn id="34" fill="hold">
                            <p:stCondLst>
                              <p:cond delay="3000"/>
                            </p:stCondLst>
                            <p:childTnLst>
                              <p:par>
                                <p:cTn id="35" presetID="16" presetClass="entr" presetSubtype="26" fill="hold" grpId="0" nodeType="afterEffect">
                                  <p:stCondLst>
                                    <p:cond delay="1000"/>
                                  </p:stCondLst>
                                  <p:childTnLst>
                                    <p:set>
                                      <p:cBhvr>
                                        <p:cTn id="36" dur="1" fill="hold">
                                          <p:stCondLst>
                                            <p:cond delay="0"/>
                                          </p:stCondLst>
                                        </p:cTn>
                                        <p:tgtEl>
                                          <p:spTgt spid="157708"/>
                                        </p:tgtEl>
                                        <p:attrNameLst>
                                          <p:attrName>style.visibility</p:attrName>
                                        </p:attrNameLst>
                                      </p:cBhvr>
                                      <p:to>
                                        <p:strVal val="visible"/>
                                      </p:to>
                                    </p:set>
                                    <p:animEffect transition="in" filter="barn(inHorizontal)">
                                      <p:cBhvr>
                                        <p:cTn id="37" dur="500"/>
                                        <p:tgtEl>
                                          <p:spTgt spid="157708"/>
                                        </p:tgtEl>
                                      </p:cBhvr>
                                    </p:animEffect>
                                  </p:childTnLst>
                                </p:cTn>
                              </p:par>
                            </p:childTnLst>
                          </p:cTn>
                        </p:par>
                        <p:par>
                          <p:cTn id="38" fill="hold">
                            <p:stCondLst>
                              <p:cond delay="4500"/>
                            </p:stCondLst>
                            <p:childTnLst>
                              <p:par>
                                <p:cTn id="39" presetID="12" presetClass="entr" presetSubtype="8" fill="hold" grpId="0" nodeType="afterEffect">
                                  <p:stCondLst>
                                    <p:cond delay="1000"/>
                                  </p:stCondLst>
                                  <p:childTnLst>
                                    <p:set>
                                      <p:cBhvr>
                                        <p:cTn id="40" dur="1" fill="hold">
                                          <p:stCondLst>
                                            <p:cond delay="0"/>
                                          </p:stCondLst>
                                        </p:cTn>
                                        <p:tgtEl>
                                          <p:spTgt spid="157705"/>
                                        </p:tgtEl>
                                        <p:attrNameLst>
                                          <p:attrName>style.visibility</p:attrName>
                                        </p:attrNameLst>
                                      </p:cBhvr>
                                      <p:to>
                                        <p:strVal val="visible"/>
                                      </p:to>
                                    </p:set>
                                    <p:animEffect transition="in" filter="slide(fromLeft)">
                                      <p:cBhvr>
                                        <p:cTn id="41" dur="500"/>
                                        <p:tgtEl>
                                          <p:spTgt spid="157705"/>
                                        </p:tgtEl>
                                      </p:cBhvr>
                                    </p:animEffect>
                                  </p:childTnLst>
                                  <p:subTnLst>
                                    <p:set>
                                      <p:cBhvr override="childStyle">
                                        <p:cTn dur="1" fill="hold" display="0" masterRel="nextClick" afterEffect="1"/>
                                        <p:tgtEl>
                                          <p:spTgt spid="157705"/>
                                        </p:tgtEl>
                                        <p:attrNameLst>
                                          <p:attrName>style.visibility</p:attrName>
                                        </p:attrNameLst>
                                      </p:cBhvr>
                                      <p:to>
                                        <p:strVal val="hidden"/>
                                      </p:to>
                                    </p:set>
                                  </p:sub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157700"/>
                                        </p:tgtEl>
                                        <p:attrNameLst>
                                          <p:attrName>style.visibility</p:attrName>
                                        </p:attrNameLst>
                                      </p:cBhvr>
                                      <p:to>
                                        <p:strVal val="visible"/>
                                      </p:to>
                                    </p:set>
                                    <p:animEffect transition="in" filter="blinds(horizontal)">
                                      <p:cBhvr>
                                        <p:cTn id="46" dur="500"/>
                                        <p:tgtEl>
                                          <p:spTgt spid="157700"/>
                                        </p:tgtEl>
                                      </p:cBhvr>
                                    </p:animEffect>
                                  </p:childTnLst>
                                </p:cTn>
                              </p:par>
                            </p:childTnLst>
                          </p:cTn>
                        </p:par>
                        <p:par>
                          <p:cTn id="47" fill="hold">
                            <p:stCondLst>
                              <p:cond delay="500"/>
                            </p:stCondLst>
                            <p:childTnLst>
                              <p:par>
                                <p:cTn id="48" presetID="23" presetClass="entr" presetSubtype="16" fill="hold" grpId="0" nodeType="afterEffect">
                                  <p:stCondLst>
                                    <p:cond delay="1500"/>
                                  </p:stCondLst>
                                  <p:childTnLst>
                                    <p:set>
                                      <p:cBhvr>
                                        <p:cTn id="49" dur="1" fill="hold">
                                          <p:stCondLst>
                                            <p:cond delay="0"/>
                                          </p:stCondLst>
                                        </p:cTn>
                                        <p:tgtEl>
                                          <p:spTgt spid="14"/>
                                        </p:tgtEl>
                                        <p:attrNameLst>
                                          <p:attrName>style.visibility</p:attrName>
                                        </p:attrNameLst>
                                      </p:cBhvr>
                                      <p:to>
                                        <p:strVal val="visible"/>
                                      </p:to>
                                    </p:set>
                                    <p:anim calcmode="lin" valueType="num">
                                      <p:cBhvr>
                                        <p:cTn id="50" dur="500" fill="hold"/>
                                        <p:tgtEl>
                                          <p:spTgt spid="14"/>
                                        </p:tgtEl>
                                        <p:attrNameLst>
                                          <p:attrName>ppt_w</p:attrName>
                                        </p:attrNameLst>
                                      </p:cBhvr>
                                      <p:tavLst>
                                        <p:tav tm="0">
                                          <p:val>
                                            <p:fltVal val="0"/>
                                          </p:val>
                                        </p:tav>
                                        <p:tav tm="100000">
                                          <p:val>
                                            <p:strVal val="#ppt_w"/>
                                          </p:val>
                                        </p:tav>
                                      </p:tavLst>
                                    </p:anim>
                                    <p:anim calcmode="lin" valueType="num">
                                      <p:cBhvr>
                                        <p:cTn id="51" dur="500" fill="hold"/>
                                        <p:tgtEl>
                                          <p:spTgt spid="1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698" grpId="0" animBg="1"/>
      <p:bldP spid="157700" grpId="0" autoUpdateAnimBg="0"/>
      <p:bldP spid="157701" grpId="0" autoUpdateAnimBg="0"/>
      <p:bldP spid="157702" grpId="0" autoUpdateAnimBg="0"/>
      <p:bldP spid="157703" grpId="0" autoUpdateAnimBg="0"/>
      <p:bldP spid="157704" grpId="0" animBg="1"/>
      <p:bldP spid="157705" grpId="0" animBg="1"/>
      <p:bldP spid="157706" grpId="0" animBg="1"/>
      <p:bldP spid="157707" grpId="0" animBg="1"/>
      <p:bldP spid="157708" grpId="0" animBg="1"/>
      <p:bldP spid="1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ChangeArrowheads="1"/>
          </p:cNvSpPr>
          <p:nvPr/>
        </p:nvSpPr>
        <p:spPr bwMode="auto">
          <a:xfrm>
            <a:off x="700088" y="1114425"/>
            <a:ext cx="7772400" cy="533400"/>
          </a:xfrm>
          <a:prstGeom prst="rect">
            <a:avLst/>
          </a:prstGeom>
          <a:noFill/>
          <a:ln w="12700">
            <a:noFill/>
            <a:miter lim="800000"/>
            <a:headEnd/>
            <a:tailEnd/>
          </a:ln>
          <a:effectLst/>
        </p:spPr>
        <p:txBody>
          <a:bodyPr lIns="90488" tIns="44450" rIns="90488" bIns="44450"/>
          <a:lstStyle/>
          <a:p>
            <a:pPr marL="342900" indent="-342900">
              <a:spcBef>
                <a:spcPct val="20000"/>
              </a:spcBef>
              <a:buClr>
                <a:srgbClr val="66FFFF"/>
              </a:buClr>
              <a:buSzPct val="75000"/>
              <a:buFont typeface="Monotype Sorts" pitchFamily="2" charset="2"/>
              <a:buChar char="n"/>
            </a:pPr>
            <a:r>
              <a:rPr lang="en-US">
                <a:solidFill>
                  <a:srgbClr val="66FFFF"/>
                </a:solidFill>
                <a:effectLst>
                  <a:outerShdw blurRad="38100" dist="38100" dir="2700000" algn="tl">
                    <a:srgbClr val="000000"/>
                  </a:outerShdw>
                </a:effectLst>
              </a:rPr>
              <a:t>Conclusion Using the Critical Value Approach</a:t>
            </a:r>
            <a:endParaRPr lang="en-US">
              <a:effectLst>
                <a:outerShdw blurRad="38100" dist="38100" dir="2700000" algn="tl">
                  <a:srgbClr val="000000"/>
                </a:outerShdw>
              </a:effectLst>
            </a:endParaRPr>
          </a:p>
        </p:txBody>
      </p:sp>
      <p:sp>
        <p:nvSpPr>
          <p:cNvPr id="136263" name="Rectangle 71"/>
          <p:cNvSpPr>
            <a:spLocks noChangeArrowheads="1"/>
          </p:cNvSpPr>
          <p:nvPr/>
        </p:nvSpPr>
        <p:spPr bwMode="auto">
          <a:xfrm>
            <a:off x="690563" y="209550"/>
            <a:ext cx="7772400" cy="490538"/>
          </a:xfrm>
          <a:prstGeom prst="rect">
            <a:avLst/>
          </a:prstGeom>
          <a:noFill/>
          <a:ln w="12700">
            <a:noFill/>
            <a:miter lim="800000"/>
            <a:headEnd/>
            <a:tailEnd/>
          </a:ln>
          <a:effec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Test of Independence</a:t>
            </a:r>
          </a:p>
        </p:txBody>
      </p:sp>
      <p:sp>
        <p:nvSpPr>
          <p:cNvPr id="136264" name="Rectangle 72"/>
          <p:cNvSpPr>
            <a:spLocks noChangeArrowheads="1"/>
          </p:cNvSpPr>
          <p:nvPr/>
        </p:nvSpPr>
        <p:spPr bwMode="auto">
          <a:xfrm>
            <a:off x="1371600" y="2286000"/>
            <a:ext cx="6381750" cy="2019300"/>
          </a:xfrm>
          <a:prstGeom prst="rect">
            <a:avLst/>
          </a:prstGeom>
          <a:gradFill flip="none" rotWithShape="1">
            <a:gsLst>
              <a:gs pos="0">
                <a:schemeClr val="accent4">
                  <a:lumMod val="50000"/>
                  <a:shade val="30000"/>
                  <a:satMod val="115000"/>
                </a:schemeClr>
              </a:gs>
              <a:gs pos="50000">
                <a:schemeClr val="accent4">
                  <a:lumMod val="50000"/>
                  <a:shade val="67500"/>
                  <a:satMod val="115000"/>
                </a:schemeClr>
              </a:gs>
              <a:gs pos="100000">
                <a:schemeClr val="accent4">
                  <a:lumMod val="50000"/>
                  <a:shade val="100000"/>
                  <a:satMod val="115000"/>
                </a:scheme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36265" name="AutoShape 73"/>
          <p:cNvSpPr>
            <a:spLocks noChangeArrowheads="1"/>
          </p:cNvSpPr>
          <p:nvPr/>
        </p:nvSpPr>
        <p:spPr bwMode="auto">
          <a:xfrm rot="5400000">
            <a:off x="3248025" y="18415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36266" name="AutoShape 74"/>
          <p:cNvSpPr>
            <a:spLocks noChangeArrowheads="1"/>
          </p:cNvSpPr>
          <p:nvPr/>
        </p:nvSpPr>
        <p:spPr bwMode="auto">
          <a:xfrm rot="5400000">
            <a:off x="1114425" y="32131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36267" name="Text Box 75"/>
          <p:cNvSpPr txBox="1">
            <a:spLocks noChangeArrowheads="1"/>
          </p:cNvSpPr>
          <p:nvPr/>
        </p:nvSpPr>
        <p:spPr bwMode="auto">
          <a:xfrm>
            <a:off x="1522413" y="2471738"/>
            <a:ext cx="6249987" cy="1625600"/>
          </a:xfrm>
          <a:prstGeom prst="rect">
            <a:avLst/>
          </a:prstGeom>
          <a:noFill/>
          <a:ln w="12700">
            <a:noFill/>
            <a:miter lim="800000"/>
            <a:headEnd/>
            <a:tailEnd/>
          </a:ln>
          <a:effectLst/>
        </p:spPr>
        <p:txBody>
          <a:bodyPr>
            <a:spAutoFit/>
          </a:bodyPr>
          <a:lstStyle/>
          <a:p>
            <a:pPr>
              <a:lnSpc>
                <a:spcPct val="9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We reject, at the .05 level of significance,</a:t>
            </a:r>
          </a:p>
          <a:p>
            <a:pPr>
              <a:lnSpc>
                <a:spcPct val="9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rPr>
              <a:t>the assumption that the price of the home is</a:t>
            </a:r>
          </a:p>
          <a:p>
            <a:pPr>
              <a:lnSpc>
                <a:spcPct val="9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rPr>
              <a:t>independent of the style of home that is</a:t>
            </a:r>
          </a:p>
          <a:p>
            <a:pPr>
              <a:lnSpc>
                <a:spcPct val="9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rPr>
              <a:t>purchased.</a:t>
            </a:r>
          </a:p>
        </p:txBody>
      </p:sp>
      <p:sp>
        <p:nvSpPr>
          <p:cNvPr id="136268" name="Text Box 76"/>
          <p:cNvSpPr txBox="1">
            <a:spLocks noChangeArrowheads="1"/>
          </p:cNvSpPr>
          <p:nvPr/>
        </p:nvSpPr>
        <p:spPr bwMode="auto">
          <a:xfrm>
            <a:off x="3451225" y="1687513"/>
            <a:ext cx="2471738" cy="457200"/>
          </a:xfrm>
          <a:prstGeom prst="rect">
            <a:avLst/>
          </a:prstGeom>
          <a:noFill/>
          <a:ln w="12700">
            <a:noFill/>
            <a:miter lim="800000"/>
            <a:headEnd/>
            <a:tailEnd/>
          </a:ln>
          <a:effectLst/>
        </p:spPr>
        <p:txBody>
          <a:bodyPr wrap="none">
            <a:spAutoFit/>
          </a:bodyPr>
          <a:lstStyle/>
          <a:p>
            <a:pPr algn="ctr"/>
            <a:r>
              <a:rPr lang="en-US">
                <a:effectLst>
                  <a:outerShdw blurRad="38100" dist="38100" dir="2700000" algn="tl">
                    <a:srgbClr val="000000"/>
                  </a:outerShdw>
                </a:effectLst>
                <a:latin typeface="Symbol" pitchFamily="18" charset="2"/>
              </a:rPr>
              <a:t>c</a:t>
            </a:r>
            <a:r>
              <a:rPr lang="en-US" baseline="30000">
                <a:effectLst>
                  <a:outerShdw blurRad="38100" dist="38100" dir="2700000" algn="tl">
                    <a:srgbClr val="000000"/>
                  </a:outerShdw>
                </a:effectLst>
              </a:rPr>
              <a:t>2 </a:t>
            </a:r>
            <a:r>
              <a:rPr lang="en-US">
                <a:effectLst>
                  <a:outerShdw blurRad="38100" dist="38100" dir="2700000" algn="tl">
                    <a:srgbClr val="000000"/>
                  </a:outerShdw>
                </a:effectLst>
              </a:rPr>
              <a:t>= 9.145 </a:t>
            </a:r>
            <a:r>
              <a:rPr lang="en-US" u="sng">
                <a:effectLst>
                  <a:outerShdw blurRad="38100" dist="38100" dir="2700000" algn="tl">
                    <a:srgbClr val="000000"/>
                  </a:outerShdw>
                </a:effectLst>
              </a:rPr>
              <a:t>&gt;</a:t>
            </a:r>
            <a:r>
              <a:rPr lang="en-US">
                <a:effectLst>
                  <a:outerShdw blurRad="38100" dist="38100" dir="2700000" algn="tl">
                    <a:srgbClr val="000000"/>
                  </a:outerShdw>
                </a:effectLst>
              </a:rPr>
              <a:t> 7.815</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36265"/>
                                        </p:tgtEl>
                                        <p:attrNameLst>
                                          <p:attrName>style.visibility</p:attrName>
                                        </p:attrNameLst>
                                      </p:cBhvr>
                                      <p:to>
                                        <p:strVal val="visible"/>
                                      </p:to>
                                    </p:set>
                                    <p:animEffect transition="in" filter="slide(fromLeft)">
                                      <p:cBhvr>
                                        <p:cTn id="7" dur="500"/>
                                        <p:tgtEl>
                                          <p:spTgt spid="136265"/>
                                        </p:tgtEl>
                                      </p:cBhvr>
                                    </p:animEffect>
                                  </p:childTnLst>
                                  <p:subTnLst>
                                    <p:set>
                                      <p:cBhvr override="childStyle">
                                        <p:cTn dur="1" fill="hold" display="0" masterRel="nextClick" afterEffect="1"/>
                                        <p:tgtEl>
                                          <p:spTgt spid="13626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8" fill="hold" grpId="0" nodeType="clickEffect">
                                  <p:stCondLst>
                                    <p:cond delay="0"/>
                                  </p:stCondLst>
                                  <p:childTnLst>
                                    <p:set>
                                      <p:cBhvr>
                                        <p:cTn id="11" dur="1" fill="hold">
                                          <p:stCondLst>
                                            <p:cond delay="0"/>
                                          </p:stCondLst>
                                        </p:cTn>
                                        <p:tgtEl>
                                          <p:spTgt spid="136268"/>
                                        </p:tgtEl>
                                        <p:attrNameLst>
                                          <p:attrName>style.visibility</p:attrName>
                                        </p:attrNameLst>
                                      </p:cBhvr>
                                      <p:to>
                                        <p:strVal val="visible"/>
                                      </p:to>
                                    </p:set>
                                    <p:animEffect transition="in" filter="slide(fromLeft)">
                                      <p:cBhvr>
                                        <p:cTn id="12" dur="500"/>
                                        <p:tgtEl>
                                          <p:spTgt spid="136268"/>
                                        </p:tgtEl>
                                      </p:cBhvr>
                                    </p:animEffect>
                                  </p:childTnLst>
                                </p:cTn>
                              </p:par>
                            </p:childTnLst>
                          </p:cTn>
                        </p:par>
                        <p:par>
                          <p:cTn id="13" fill="hold">
                            <p:stCondLst>
                              <p:cond delay="500"/>
                            </p:stCondLst>
                            <p:childTnLst>
                              <p:par>
                                <p:cTn id="14" presetID="12" presetClass="entr" presetSubtype="8" fill="hold" grpId="0" nodeType="afterEffect">
                                  <p:stCondLst>
                                    <p:cond delay="1000"/>
                                  </p:stCondLst>
                                  <p:childTnLst>
                                    <p:set>
                                      <p:cBhvr>
                                        <p:cTn id="15" dur="1" fill="hold">
                                          <p:stCondLst>
                                            <p:cond delay="0"/>
                                          </p:stCondLst>
                                        </p:cTn>
                                        <p:tgtEl>
                                          <p:spTgt spid="136266"/>
                                        </p:tgtEl>
                                        <p:attrNameLst>
                                          <p:attrName>style.visibility</p:attrName>
                                        </p:attrNameLst>
                                      </p:cBhvr>
                                      <p:to>
                                        <p:strVal val="visible"/>
                                      </p:to>
                                    </p:set>
                                    <p:animEffect transition="in" filter="slide(fromLeft)">
                                      <p:cBhvr>
                                        <p:cTn id="16" dur="500"/>
                                        <p:tgtEl>
                                          <p:spTgt spid="136266"/>
                                        </p:tgtEl>
                                      </p:cBhvr>
                                    </p:animEffect>
                                  </p:childTnLst>
                                  <p:subTnLst>
                                    <p:set>
                                      <p:cBhvr override="childStyle">
                                        <p:cTn dur="1" fill="hold" display="0" masterRel="nextClick" afterEffect="1"/>
                                        <p:tgtEl>
                                          <p:spTgt spid="136266"/>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136264"/>
                                        </p:tgtEl>
                                        <p:attrNameLst>
                                          <p:attrName>style.visibility</p:attrName>
                                        </p:attrNameLst>
                                      </p:cBhvr>
                                      <p:to>
                                        <p:strVal val="visible"/>
                                      </p:to>
                                    </p:set>
                                    <p:animEffect transition="in" filter="dissolve">
                                      <p:cBhvr>
                                        <p:cTn id="21" dur="500"/>
                                        <p:tgtEl>
                                          <p:spTgt spid="136264"/>
                                        </p:tgtEl>
                                      </p:cBhvr>
                                    </p:animEffect>
                                  </p:childTnLst>
                                </p:cTn>
                              </p:par>
                            </p:childTnLst>
                          </p:cTn>
                        </p:par>
                        <p:par>
                          <p:cTn id="22" fill="hold">
                            <p:stCondLst>
                              <p:cond delay="500"/>
                            </p:stCondLst>
                            <p:childTnLst>
                              <p:par>
                                <p:cTn id="23" presetID="23" presetClass="entr" presetSubtype="272" fill="hold" grpId="0" nodeType="afterEffect">
                                  <p:stCondLst>
                                    <p:cond delay="1000"/>
                                  </p:stCondLst>
                                  <p:childTnLst>
                                    <p:set>
                                      <p:cBhvr>
                                        <p:cTn id="24" dur="1" fill="hold">
                                          <p:stCondLst>
                                            <p:cond delay="0"/>
                                          </p:stCondLst>
                                        </p:cTn>
                                        <p:tgtEl>
                                          <p:spTgt spid="136267"/>
                                        </p:tgtEl>
                                        <p:attrNameLst>
                                          <p:attrName>style.visibility</p:attrName>
                                        </p:attrNameLst>
                                      </p:cBhvr>
                                      <p:to>
                                        <p:strVal val="visible"/>
                                      </p:to>
                                    </p:set>
                                    <p:anim calcmode="lin" valueType="num">
                                      <p:cBhvr>
                                        <p:cTn id="25" dur="500" fill="hold"/>
                                        <p:tgtEl>
                                          <p:spTgt spid="136267"/>
                                        </p:tgtEl>
                                        <p:attrNameLst>
                                          <p:attrName>ppt_w</p:attrName>
                                        </p:attrNameLst>
                                      </p:cBhvr>
                                      <p:tavLst>
                                        <p:tav tm="0">
                                          <p:val>
                                            <p:strVal val="2/3*#ppt_w"/>
                                          </p:val>
                                        </p:tav>
                                        <p:tav tm="100000">
                                          <p:val>
                                            <p:strVal val="#ppt_w"/>
                                          </p:val>
                                        </p:tav>
                                      </p:tavLst>
                                    </p:anim>
                                    <p:anim calcmode="lin" valueType="num">
                                      <p:cBhvr>
                                        <p:cTn id="26" dur="500" fill="hold"/>
                                        <p:tgtEl>
                                          <p:spTgt spid="136267"/>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264" grpId="0" animBg="1"/>
      <p:bldP spid="136265" grpId="0" animBg="1"/>
      <p:bldP spid="136266" grpId="0" animBg="1"/>
      <p:bldP spid="136267" grpId="0" autoUpdateAnimBg="0"/>
      <p:bldP spid="136268"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85800" y="138113"/>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Goodness of Fit Test:</a:t>
            </a:r>
            <a:br>
              <a:rPr lang="en-US" sz="2800" dirty="0">
                <a:solidFill>
                  <a:srgbClr val="66FFFF"/>
                </a:solidFill>
                <a:effectLst>
                  <a:outerShdw blurRad="38100" dist="38100" dir="2700000" algn="tl">
                    <a:srgbClr val="000000"/>
                  </a:outerShdw>
                </a:effectLst>
              </a:rPr>
            </a:br>
            <a:r>
              <a:rPr lang="en-US" sz="2800" dirty="0">
                <a:solidFill>
                  <a:srgbClr val="66FFFF"/>
                </a:solidFill>
                <a:effectLst>
                  <a:outerShdw blurRad="38100" dist="38100" dir="2700000" algn="tl">
                    <a:srgbClr val="000000"/>
                  </a:outerShdw>
                </a:effectLst>
              </a:rPr>
              <a:t>Multinomial Probability Distribution</a:t>
            </a:r>
          </a:p>
        </p:txBody>
      </p:sp>
      <p:sp>
        <p:nvSpPr>
          <p:cNvPr id="3" name="Text Box 3"/>
          <p:cNvSpPr txBox="1">
            <a:spLocks noChangeArrowheads="1"/>
          </p:cNvSpPr>
          <p:nvPr/>
        </p:nvSpPr>
        <p:spPr bwMode="auto">
          <a:xfrm>
            <a:off x="746125" y="1195388"/>
            <a:ext cx="62055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solidFill>
                  <a:srgbClr val="66FFFF"/>
                </a:solidFill>
                <a:effectLst>
                  <a:outerShdw blurRad="38100" dist="38100" dir="2700000" algn="tl">
                    <a:srgbClr val="000000"/>
                  </a:outerShdw>
                </a:effectLst>
              </a:rPr>
              <a:t>1.</a:t>
            </a:r>
            <a:r>
              <a:rPr lang="en-US">
                <a:effectLst>
                  <a:outerShdw blurRad="38100" dist="38100" dir="2700000" algn="tl">
                    <a:srgbClr val="000000"/>
                  </a:outerShdw>
                </a:effectLst>
              </a:rPr>
              <a:t>   State the null and alternative hypotheses.</a:t>
            </a:r>
          </a:p>
        </p:txBody>
      </p:sp>
      <p:sp>
        <p:nvSpPr>
          <p:cNvPr id="4" name="AutoShape 6"/>
          <p:cNvSpPr>
            <a:spLocks noChangeArrowheads="1"/>
          </p:cNvSpPr>
          <p:nvPr/>
        </p:nvSpPr>
        <p:spPr bwMode="auto">
          <a:xfrm rot="5400000">
            <a:off x="504825" y="1327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 name="Text Box 9"/>
          <p:cNvSpPr txBox="1">
            <a:spLocks noChangeArrowheads="1"/>
          </p:cNvSpPr>
          <p:nvPr/>
        </p:nvSpPr>
        <p:spPr bwMode="auto">
          <a:xfrm>
            <a:off x="1584325" y="1703388"/>
            <a:ext cx="6197600" cy="1200150"/>
          </a:xfrm>
          <a:prstGeom prst="rect">
            <a:avLst/>
          </a:prstGeom>
          <a:gradFill flip="none" rotWithShape="1">
            <a:gsLst>
              <a:gs pos="0">
                <a:srgbClr val="6AAC00">
                  <a:shade val="30000"/>
                  <a:satMod val="115000"/>
                </a:srgbClr>
              </a:gs>
              <a:gs pos="50000">
                <a:srgbClr val="6AAC00">
                  <a:shade val="67500"/>
                  <a:satMod val="115000"/>
                </a:srgbClr>
              </a:gs>
              <a:gs pos="100000">
                <a:srgbClr val="6AAC00">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spAutoFit/>
          </a:bodyPr>
          <a:lstStyle/>
          <a:p>
            <a:r>
              <a:rPr lang="en-US" i="1">
                <a:effectLst>
                  <a:outerShdw blurRad="38100" dist="38100" dir="2700000" algn="tl">
                    <a:srgbClr val="000000"/>
                  </a:outerShdw>
                </a:effectLst>
              </a:rPr>
              <a:t>H</a:t>
            </a:r>
            <a:r>
              <a:rPr lang="en-US" baseline="-25000">
                <a:effectLst>
                  <a:outerShdw blurRad="38100" dist="38100" dir="2700000" algn="tl">
                    <a:srgbClr val="000000"/>
                  </a:outerShdw>
                </a:effectLst>
              </a:rPr>
              <a:t>0</a:t>
            </a:r>
            <a:r>
              <a:rPr lang="en-US">
                <a:effectLst>
                  <a:outerShdw blurRad="38100" dist="38100" dir="2700000" algn="tl">
                    <a:srgbClr val="000000"/>
                  </a:outerShdw>
                </a:effectLst>
              </a:rPr>
              <a:t>:  The population follows a multinomial</a:t>
            </a:r>
          </a:p>
          <a:p>
            <a:r>
              <a:rPr lang="en-US">
                <a:effectLst>
                  <a:outerShdw blurRad="38100" dist="38100" dir="2700000" algn="tl">
                    <a:srgbClr val="000000"/>
                  </a:outerShdw>
                </a:effectLst>
              </a:rPr>
              <a:t>        distribution with specified probabilities</a:t>
            </a:r>
          </a:p>
          <a:p>
            <a:r>
              <a:rPr lang="en-US">
                <a:effectLst>
                  <a:outerShdw blurRad="38100" dist="38100" dir="2700000" algn="tl">
                    <a:srgbClr val="000000"/>
                  </a:outerShdw>
                </a:effectLst>
              </a:rPr>
              <a:t>        for each of the </a:t>
            </a:r>
            <a:r>
              <a:rPr lang="en-US" i="1">
                <a:effectLst>
                  <a:outerShdw blurRad="38100" dist="38100" dir="2700000" algn="tl">
                    <a:srgbClr val="000000"/>
                  </a:outerShdw>
                </a:effectLst>
              </a:rPr>
              <a:t>k</a:t>
            </a:r>
            <a:r>
              <a:rPr lang="en-US">
                <a:effectLst>
                  <a:outerShdw blurRad="38100" dist="38100" dir="2700000" algn="tl">
                    <a:srgbClr val="000000"/>
                  </a:outerShdw>
                </a:effectLst>
              </a:rPr>
              <a:t> categories</a:t>
            </a:r>
          </a:p>
        </p:txBody>
      </p:sp>
      <p:sp>
        <p:nvSpPr>
          <p:cNvPr id="6" name="Text Box 10"/>
          <p:cNvSpPr txBox="1">
            <a:spLocks noChangeArrowheads="1"/>
          </p:cNvSpPr>
          <p:nvPr/>
        </p:nvSpPr>
        <p:spPr bwMode="auto">
          <a:xfrm>
            <a:off x="1584325" y="3024188"/>
            <a:ext cx="6197600" cy="1200150"/>
          </a:xfrm>
          <a:prstGeom prst="rect">
            <a:avLst/>
          </a:prstGeom>
          <a:gradFill flip="none" rotWithShape="1">
            <a:gsLst>
              <a:gs pos="0">
                <a:srgbClr val="6AAC00">
                  <a:shade val="30000"/>
                  <a:satMod val="115000"/>
                </a:srgbClr>
              </a:gs>
              <a:gs pos="50000">
                <a:srgbClr val="6AAC00">
                  <a:shade val="67500"/>
                  <a:satMod val="115000"/>
                </a:srgbClr>
              </a:gs>
              <a:gs pos="100000">
                <a:srgbClr val="6AAC00">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spAutoFit/>
          </a:bodyPr>
          <a:lstStyle/>
          <a:p>
            <a:r>
              <a:rPr lang="en-US" i="1">
                <a:effectLst>
                  <a:outerShdw blurRad="38100" dist="38100" dir="2700000" algn="tl">
                    <a:srgbClr val="000000"/>
                  </a:outerShdw>
                </a:effectLst>
              </a:rPr>
              <a:t>H</a:t>
            </a:r>
            <a:r>
              <a:rPr lang="en-US" baseline="-25000">
                <a:effectLst>
                  <a:outerShdw blurRad="38100" dist="38100" dir="2700000" algn="tl">
                    <a:srgbClr val="000000"/>
                  </a:outerShdw>
                </a:effectLst>
              </a:rPr>
              <a:t>a</a:t>
            </a:r>
            <a:r>
              <a:rPr lang="en-US">
                <a:effectLst>
                  <a:outerShdw blurRad="38100" dist="38100" dir="2700000" algn="tl">
                    <a:srgbClr val="000000"/>
                  </a:outerShdw>
                </a:effectLst>
              </a:rPr>
              <a:t>:  The population does </a:t>
            </a:r>
            <a:r>
              <a:rPr lang="en-US" u="sng">
                <a:effectLst>
                  <a:outerShdw blurRad="38100" dist="38100" dir="2700000" algn="tl">
                    <a:srgbClr val="000000"/>
                  </a:outerShdw>
                </a:effectLst>
              </a:rPr>
              <a:t>not</a:t>
            </a:r>
            <a:r>
              <a:rPr lang="en-US">
                <a:effectLst>
                  <a:outerShdw blurRad="38100" dist="38100" dir="2700000" algn="tl">
                    <a:srgbClr val="000000"/>
                  </a:outerShdw>
                </a:effectLst>
              </a:rPr>
              <a:t> follow a</a:t>
            </a:r>
          </a:p>
          <a:p>
            <a:r>
              <a:rPr lang="en-US">
                <a:effectLst>
                  <a:outerShdw blurRad="38100" dist="38100" dir="2700000" algn="tl">
                    <a:srgbClr val="000000"/>
                  </a:outerShdw>
                </a:effectLst>
              </a:rPr>
              <a:t>        multinomial distribution with specified</a:t>
            </a:r>
          </a:p>
          <a:p>
            <a:r>
              <a:rPr lang="en-US">
                <a:effectLst>
                  <a:outerShdw blurRad="38100" dist="38100" dir="2700000" algn="tl">
                    <a:srgbClr val="000000"/>
                  </a:outerShdw>
                </a:effectLst>
              </a:rPr>
              <a:t>        probabilities for each of the </a:t>
            </a:r>
            <a:r>
              <a:rPr lang="en-US" i="1">
                <a:effectLst>
                  <a:outerShdw blurRad="38100" dist="38100" dir="2700000" algn="tl">
                    <a:srgbClr val="000000"/>
                  </a:outerShdw>
                </a:effectLst>
              </a:rPr>
              <a:t>k</a:t>
            </a:r>
            <a:r>
              <a:rPr lang="en-US">
                <a:effectLst>
                  <a:outerShdw blurRad="38100" dist="38100" dir="2700000" algn="tl">
                    <a:srgbClr val="000000"/>
                  </a:outerShdw>
                </a:effectLst>
              </a:rPr>
              <a:t> categories</a:t>
            </a:r>
          </a:p>
        </p:txBody>
      </p:sp>
    </p:spTree>
    <p:extLst>
      <p:ext uri="{BB962C8B-B14F-4D97-AF65-F5344CB8AC3E}">
        <p14:creationId xmlns:p14="http://schemas.microsoft.com/office/powerpoint/2010/main" val="4207912317"/>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p:tgtEl>
                                          <p:spTgt spid="4"/>
                                        </p:tgtEl>
                                        <p:attrNameLst>
                                          <p:attrName>ppt_x</p:attrName>
                                        </p:attrNameLst>
                                      </p:cBhvr>
                                      <p:tavLst>
                                        <p:tav tm="0">
                                          <p:val>
                                            <p:strVal val="#ppt_x-#ppt_w*1.125000"/>
                                          </p:val>
                                        </p:tav>
                                        <p:tav tm="100000">
                                          <p:val>
                                            <p:strVal val="#ppt_x"/>
                                          </p:val>
                                        </p:tav>
                                      </p:tavLst>
                                    </p:anim>
                                    <p:animEffect transition="in" filter="wipe(right)">
                                      <p:cBhvr>
                                        <p:cTn id="8" dur="500"/>
                                        <p:tgtEl>
                                          <p:spTgt spid="4"/>
                                        </p:tgtEl>
                                      </p:cBhvr>
                                    </p:animEffec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linds(horizontal)">
                                      <p:cBhvr>
                                        <p:cTn id="13" dur="500"/>
                                        <p:tgtEl>
                                          <p:spTgt spid="3"/>
                                        </p:tgtEl>
                                      </p:cBhvr>
                                    </p:animEffect>
                                  </p:childTnLst>
                                </p:cTn>
                              </p:par>
                            </p:childTnLst>
                          </p:cTn>
                        </p:par>
                        <p:par>
                          <p:cTn id="14" fill="hold">
                            <p:stCondLst>
                              <p:cond delay="500"/>
                            </p:stCondLst>
                            <p:childTnLst>
                              <p:par>
                                <p:cTn id="15" presetID="17" presetClass="entr" presetSubtype="10" fill="hold" grpId="0" nodeType="afterEffect">
                                  <p:stCondLst>
                                    <p:cond delay="200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strVal val="#ppt_h"/>
                                          </p:val>
                                        </p:tav>
                                        <p:tav tm="100000">
                                          <p:val>
                                            <p:strVal val="#ppt_h"/>
                                          </p:val>
                                        </p:tav>
                                      </p:tavLst>
                                    </p:anim>
                                  </p:childTnLst>
                                </p:cTn>
                              </p:par>
                            </p:childTnLst>
                          </p:cTn>
                        </p:par>
                        <p:par>
                          <p:cTn id="19" fill="hold">
                            <p:stCondLst>
                              <p:cond delay="3000"/>
                            </p:stCondLst>
                            <p:childTnLst>
                              <p:par>
                                <p:cTn id="20" presetID="17" presetClass="entr" presetSubtype="10" fill="hold" grpId="0" nodeType="afterEffect">
                                  <p:stCondLst>
                                    <p:cond delay="3000"/>
                                  </p:stCondLst>
                                  <p:childTnLst>
                                    <p:set>
                                      <p:cBhvr>
                                        <p:cTn id="21" dur="1" fill="hold">
                                          <p:stCondLst>
                                            <p:cond delay="0"/>
                                          </p:stCondLst>
                                        </p:cTn>
                                        <p:tgtEl>
                                          <p:spTgt spid="6"/>
                                        </p:tgtEl>
                                        <p:attrNameLst>
                                          <p:attrName>style.visibility</p:attrName>
                                        </p:attrNameLst>
                                      </p:cBhvr>
                                      <p:to>
                                        <p:strVal val="visible"/>
                                      </p:to>
                                    </p:set>
                                    <p:anim calcmode="lin" valueType="num">
                                      <p:cBhvr>
                                        <p:cTn id="22" dur="500" fill="hold"/>
                                        <p:tgtEl>
                                          <p:spTgt spid="6"/>
                                        </p:tgtEl>
                                        <p:attrNameLst>
                                          <p:attrName>ppt_w</p:attrName>
                                        </p:attrNameLst>
                                      </p:cBhvr>
                                      <p:tavLst>
                                        <p:tav tm="0">
                                          <p:val>
                                            <p:fltVal val="0"/>
                                          </p:val>
                                        </p:tav>
                                        <p:tav tm="100000">
                                          <p:val>
                                            <p:strVal val="#ppt_w"/>
                                          </p:val>
                                        </p:tav>
                                      </p:tavLst>
                                    </p:anim>
                                    <p:anim calcmode="lin" valueType="num">
                                      <p:cBhvr>
                                        <p:cTn id="23" dur="500" fill="hold"/>
                                        <p:tgtEl>
                                          <p:spTgt spid="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4" grpId="0" animBg="1"/>
      <p:bldP spid="5" grpId="0" animBg="1" autoUpdateAnimBg="0"/>
      <p:bldP spid="6" grpId="0" animBg="1"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5" name="Text Box 3"/>
          <p:cNvSpPr txBox="1">
            <a:spLocks noChangeArrowheads="1"/>
          </p:cNvSpPr>
          <p:nvPr/>
        </p:nvSpPr>
        <p:spPr bwMode="auto">
          <a:xfrm>
            <a:off x="746125" y="1195388"/>
            <a:ext cx="7204074" cy="1569660"/>
          </a:xfrm>
          <a:prstGeom prst="rect">
            <a:avLst/>
          </a:prstGeom>
          <a:noFill/>
          <a:ln w="12700">
            <a:noFill/>
            <a:miter lim="800000"/>
            <a:headEnd/>
            <a:tailEnd/>
          </a:ln>
          <a:effectLst/>
        </p:spPr>
        <p:txBody>
          <a:bodyPr wrap="square">
            <a:spAutoFit/>
          </a:bodyPr>
          <a:lstStyle/>
          <a:p>
            <a:r>
              <a:rPr lang="en-US" dirty="0">
                <a:effectLst>
                  <a:outerShdw blurRad="38100" dist="38100" dir="2700000" algn="tl">
                    <a:srgbClr val="000000"/>
                  </a:outerShdw>
                </a:effectLst>
              </a:rPr>
              <a:t>Using the notation</a:t>
            </a:r>
          </a:p>
          <a:p>
            <a:r>
              <a:rPr lang="en-US" dirty="0">
                <a:effectLst>
                  <a:outerShdw blurRad="38100" dist="38100" dir="2700000" algn="tl">
                    <a:srgbClr val="000000"/>
                  </a:outerShdw>
                </a:effectLst>
              </a:rPr>
              <a:t>          </a:t>
            </a:r>
            <a:r>
              <a:rPr lang="en-US" i="1" dirty="0">
                <a:effectLst>
                  <a:outerShdw blurRad="38100" dist="38100" dir="2700000" algn="tl">
                    <a:srgbClr val="000000"/>
                  </a:outerShdw>
                </a:effectLst>
              </a:rPr>
              <a:t>p</a:t>
            </a:r>
            <a:r>
              <a:rPr lang="en-US" baseline="-25000" dirty="0">
                <a:effectLst>
                  <a:outerShdw blurRad="38100" dist="38100" dir="2700000" algn="tl">
                    <a:srgbClr val="000000"/>
                  </a:outerShdw>
                </a:effectLst>
              </a:rPr>
              <a:t>1</a:t>
            </a:r>
            <a:r>
              <a:rPr lang="en-US" dirty="0">
                <a:effectLst>
                  <a:outerShdw blurRad="38100" dist="38100" dir="2700000" algn="tl">
                    <a:srgbClr val="000000"/>
                  </a:outerShdw>
                </a:effectLst>
              </a:rPr>
              <a:t> = population proportion for population 1</a:t>
            </a:r>
          </a:p>
          <a:p>
            <a:r>
              <a:rPr lang="en-US" i="1" dirty="0">
                <a:effectLst>
                  <a:outerShdw blurRad="38100" dist="38100" dir="2700000" algn="tl">
                    <a:srgbClr val="000000"/>
                  </a:outerShdw>
                </a:effectLst>
              </a:rPr>
              <a:t>          p</a:t>
            </a:r>
            <a:r>
              <a:rPr lang="en-US" baseline="-25000" dirty="0">
                <a:effectLst>
                  <a:outerShdw blurRad="38100" dist="38100" dir="2700000" algn="tl">
                    <a:srgbClr val="000000"/>
                  </a:outerShdw>
                </a:effectLst>
              </a:rPr>
              <a:t>2</a:t>
            </a:r>
            <a:r>
              <a:rPr lang="en-US" dirty="0">
                <a:effectLst>
                  <a:outerShdw blurRad="38100" dist="38100" dir="2700000" algn="tl">
                    <a:srgbClr val="000000"/>
                  </a:outerShdw>
                </a:effectLst>
              </a:rPr>
              <a:t> = population proportion for population 2</a:t>
            </a:r>
          </a:p>
          <a:p>
            <a:r>
              <a:rPr lang="en-US" dirty="0">
                <a:effectLst>
                  <a:outerShdw blurRad="38100" dist="38100" dir="2700000" algn="tl">
                    <a:srgbClr val="000000"/>
                  </a:outerShdw>
                </a:effectLst>
              </a:rPr>
              <a:t> and  </a:t>
            </a:r>
            <a:r>
              <a:rPr lang="en-US" i="1" dirty="0" err="1">
                <a:effectLst>
                  <a:outerShdw blurRad="38100" dist="38100" dir="2700000" algn="tl">
                    <a:srgbClr val="000000"/>
                  </a:outerShdw>
                </a:effectLst>
              </a:rPr>
              <a:t>p</a:t>
            </a:r>
            <a:r>
              <a:rPr lang="en-US" i="1" baseline="-25000" dirty="0" err="1">
                <a:effectLst>
                  <a:outerShdw blurRad="38100" dist="38100" dir="2700000" algn="tl">
                    <a:srgbClr val="000000"/>
                  </a:outerShdw>
                </a:effectLst>
              </a:rPr>
              <a:t>k</a:t>
            </a:r>
            <a:r>
              <a:rPr lang="en-US" dirty="0">
                <a:effectLst>
                  <a:outerShdw blurRad="38100" dist="38100" dir="2700000" algn="tl">
                    <a:srgbClr val="000000"/>
                  </a:outerShdw>
                </a:effectLst>
              </a:rPr>
              <a:t> = population proportion for population </a:t>
            </a:r>
            <a:r>
              <a:rPr lang="en-US" i="1" dirty="0">
                <a:effectLst>
                  <a:outerShdw blurRad="38100" dist="38100" dir="2700000" algn="tl">
                    <a:srgbClr val="000000"/>
                  </a:outerShdw>
                </a:effectLst>
              </a:rPr>
              <a:t>k</a:t>
            </a:r>
            <a:endParaRPr lang="en-US" dirty="0">
              <a:effectLst>
                <a:outerShdw blurRad="38100" dist="38100" dir="2700000" algn="tl">
                  <a:srgbClr val="000000"/>
                </a:outerShdw>
              </a:effectLst>
            </a:endParaRPr>
          </a:p>
        </p:txBody>
      </p:sp>
      <p:sp>
        <p:nvSpPr>
          <p:cNvPr id="120838" name="AutoShape 6"/>
          <p:cNvSpPr>
            <a:spLocks noChangeArrowheads="1"/>
          </p:cNvSpPr>
          <p:nvPr/>
        </p:nvSpPr>
        <p:spPr bwMode="auto">
          <a:xfrm rot="5400000">
            <a:off x="504825" y="1327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20841" name="Text Box 9"/>
          <p:cNvSpPr txBox="1">
            <a:spLocks noChangeArrowheads="1"/>
          </p:cNvSpPr>
          <p:nvPr/>
        </p:nvSpPr>
        <p:spPr bwMode="auto">
          <a:xfrm>
            <a:off x="1381125" y="3786188"/>
            <a:ext cx="6365874" cy="461665"/>
          </a:xfrm>
          <a:prstGeom prst="rect">
            <a:avLst/>
          </a:prstGeom>
          <a:gradFill flip="none" rotWithShape="1">
            <a:gsLst>
              <a:gs pos="0">
                <a:schemeClr val="accent4">
                  <a:lumMod val="50000"/>
                  <a:shade val="30000"/>
                  <a:satMod val="115000"/>
                </a:schemeClr>
              </a:gs>
              <a:gs pos="50000">
                <a:schemeClr val="accent4">
                  <a:lumMod val="50000"/>
                  <a:shade val="67500"/>
                  <a:satMod val="115000"/>
                </a:schemeClr>
              </a:gs>
              <a:gs pos="100000">
                <a:schemeClr val="accent4">
                  <a:lumMod val="50000"/>
                  <a:shade val="100000"/>
                  <a:satMod val="115000"/>
                </a:scheme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r>
              <a:rPr lang="en-US" i="1" dirty="0">
                <a:effectLst>
                  <a:outerShdw blurRad="38100" dist="38100" dir="2700000" algn="tl">
                    <a:srgbClr val="000000"/>
                  </a:outerShdw>
                </a:effectLst>
              </a:rPr>
              <a:t> H</a:t>
            </a:r>
            <a:r>
              <a:rPr lang="en-US" baseline="-25000" dirty="0">
                <a:effectLst>
                  <a:outerShdw blurRad="38100" dist="38100" dir="2700000" algn="tl">
                    <a:srgbClr val="000000"/>
                  </a:outerShdw>
                </a:effectLst>
              </a:rPr>
              <a:t>0</a:t>
            </a:r>
            <a:r>
              <a:rPr lang="en-US" dirty="0">
                <a:effectLst>
                  <a:outerShdw blurRad="38100" dist="38100" dir="2700000" algn="tl">
                    <a:srgbClr val="000000"/>
                  </a:outerShdw>
                </a:effectLst>
              </a:rPr>
              <a:t>:  </a:t>
            </a:r>
            <a:r>
              <a:rPr lang="en-US" i="1" dirty="0">
                <a:effectLst>
                  <a:outerShdw blurRad="38100" dist="38100" dir="2700000" algn="tl">
                    <a:srgbClr val="000000"/>
                  </a:outerShdw>
                </a:effectLst>
              </a:rPr>
              <a:t>p</a:t>
            </a:r>
            <a:r>
              <a:rPr lang="en-US" baseline="-25000" dirty="0">
                <a:effectLst>
                  <a:outerShdw blurRad="38100" dist="38100" dir="2700000" algn="tl">
                    <a:srgbClr val="000000"/>
                  </a:outerShdw>
                </a:effectLst>
              </a:rPr>
              <a:t>1</a:t>
            </a:r>
            <a:r>
              <a:rPr lang="en-US" dirty="0">
                <a:effectLst>
                  <a:outerShdw blurRad="38100" dist="38100" dir="2700000" algn="tl">
                    <a:srgbClr val="000000"/>
                  </a:outerShdw>
                </a:effectLst>
              </a:rPr>
              <a:t> = </a:t>
            </a:r>
            <a:r>
              <a:rPr lang="en-US" i="1" dirty="0">
                <a:effectLst>
                  <a:outerShdw blurRad="38100" dist="38100" dir="2700000" algn="tl">
                    <a:srgbClr val="000000"/>
                  </a:outerShdw>
                </a:effectLst>
              </a:rPr>
              <a:t>p</a:t>
            </a:r>
            <a:r>
              <a:rPr lang="en-US" baseline="-25000" dirty="0">
                <a:effectLst>
                  <a:outerShdw blurRad="38100" dist="38100" dir="2700000" algn="tl">
                    <a:srgbClr val="000000"/>
                  </a:outerShdw>
                </a:effectLst>
              </a:rPr>
              <a:t>2</a:t>
            </a:r>
            <a:r>
              <a:rPr lang="en-US" dirty="0">
                <a:effectLst>
                  <a:outerShdw blurRad="38100" dist="38100" dir="2700000" algn="tl">
                    <a:srgbClr val="000000"/>
                  </a:outerShdw>
                </a:effectLst>
              </a:rPr>
              <a:t> =  </a:t>
            </a:r>
            <a:r>
              <a:rPr lang="en-US" baseline="30000" dirty="0">
                <a:effectLst>
                  <a:outerShdw blurRad="38100" dist="38100" dir="2700000" algn="tl">
                    <a:srgbClr val="000000"/>
                  </a:outerShdw>
                </a:effectLst>
              </a:rPr>
              <a:t>.  .  .  </a:t>
            </a:r>
            <a:r>
              <a:rPr lang="en-US" dirty="0">
                <a:effectLst>
                  <a:outerShdw blurRad="38100" dist="38100" dir="2700000" algn="tl">
                    <a:srgbClr val="000000"/>
                  </a:outerShdw>
                </a:effectLst>
              </a:rPr>
              <a:t>= </a:t>
            </a:r>
            <a:r>
              <a:rPr lang="en-US" i="1" dirty="0" err="1">
                <a:effectLst>
                  <a:outerShdw blurRad="38100" dist="38100" dir="2700000" algn="tl">
                    <a:srgbClr val="000000"/>
                  </a:outerShdw>
                </a:effectLst>
              </a:rPr>
              <a:t>p</a:t>
            </a:r>
            <a:r>
              <a:rPr lang="en-US" i="1" baseline="-25000" dirty="0" err="1">
                <a:effectLst>
                  <a:outerShdw blurRad="38100" dist="38100" dir="2700000" algn="tl">
                    <a:srgbClr val="000000"/>
                  </a:outerShdw>
                </a:effectLst>
              </a:rPr>
              <a:t>k</a:t>
            </a:r>
            <a:endParaRPr lang="en-US" i="1" baseline="-25000" dirty="0">
              <a:effectLst>
                <a:outerShdw blurRad="38100" dist="38100" dir="2700000" algn="tl">
                  <a:srgbClr val="000000"/>
                </a:outerShdw>
              </a:effectLst>
            </a:endParaRPr>
          </a:p>
        </p:txBody>
      </p:sp>
      <p:sp>
        <p:nvSpPr>
          <p:cNvPr id="120842" name="Text Box 10"/>
          <p:cNvSpPr txBox="1">
            <a:spLocks noChangeArrowheads="1"/>
          </p:cNvSpPr>
          <p:nvPr/>
        </p:nvSpPr>
        <p:spPr bwMode="auto">
          <a:xfrm>
            <a:off x="1381124" y="4408488"/>
            <a:ext cx="6365875" cy="461665"/>
          </a:xfrm>
          <a:prstGeom prst="rect">
            <a:avLst/>
          </a:prstGeom>
          <a:gradFill flip="none" rotWithShape="1">
            <a:gsLst>
              <a:gs pos="0">
                <a:schemeClr val="accent4">
                  <a:lumMod val="50000"/>
                  <a:shade val="30000"/>
                  <a:satMod val="115000"/>
                </a:schemeClr>
              </a:gs>
              <a:gs pos="50000">
                <a:schemeClr val="accent4">
                  <a:lumMod val="50000"/>
                  <a:shade val="67500"/>
                  <a:satMod val="115000"/>
                </a:schemeClr>
              </a:gs>
              <a:gs pos="100000">
                <a:schemeClr val="accent4">
                  <a:lumMod val="50000"/>
                  <a:shade val="100000"/>
                  <a:satMod val="115000"/>
                </a:scheme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r>
              <a:rPr lang="en-US" i="1" dirty="0">
                <a:effectLst>
                  <a:outerShdw blurRad="38100" dist="38100" dir="2700000" algn="tl">
                    <a:srgbClr val="000000"/>
                  </a:outerShdw>
                </a:effectLst>
              </a:rPr>
              <a:t> H</a:t>
            </a:r>
            <a:r>
              <a:rPr lang="en-US" baseline="-25000" dirty="0">
                <a:effectLst>
                  <a:outerShdw blurRad="38100" dist="38100" dir="2700000" algn="tl">
                    <a:srgbClr val="000000"/>
                  </a:outerShdw>
                </a:effectLst>
              </a:rPr>
              <a:t>a</a:t>
            </a:r>
            <a:r>
              <a:rPr lang="en-US" dirty="0">
                <a:effectLst>
                  <a:outerShdw blurRad="38100" dist="38100" dir="2700000" algn="tl">
                    <a:srgbClr val="000000"/>
                  </a:outerShdw>
                </a:effectLst>
              </a:rPr>
              <a:t>:  Not all population proportions are equal</a:t>
            </a:r>
          </a:p>
        </p:txBody>
      </p:sp>
      <p:sp>
        <p:nvSpPr>
          <p:cNvPr id="7" name="Rectangle 2"/>
          <p:cNvSpPr>
            <a:spLocks noChangeArrowheads="1"/>
          </p:cNvSpPr>
          <p:nvPr/>
        </p:nvSpPr>
        <p:spPr bwMode="auto">
          <a:xfrm>
            <a:off x="646112" y="-63499"/>
            <a:ext cx="7772400" cy="1266824"/>
          </a:xfrm>
          <a:prstGeom prst="rect">
            <a:avLst/>
          </a:prstGeom>
          <a:noFill/>
          <a:ln w="12700">
            <a:noFill/>
            <a:miter lim="800000"/>
            <a:headEnd/>
            <a:tailEnd/>
          </a:ln>
          <a:effec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Testing the Equality of Population Proportions </a:t>
            </a:r>
          </a:p>
          <a:p>
            <a:pPr algn="ctr"/>
            <a:r>
              <a:rPr lang="en-US" sz="2800" dirty="0">
                <a:solidFill>
                  <a:srgbClr val="66FFFF"/>
                </a:solidFill>
                <a:effectLst>
                  <a:outerShdw blurRad="38100" dist="38100" dir="2700000" algn="tl">
                    <a:srgbClr val="000000"/>
                  </a:outerShdw>
                </a:effectLst>
              </a:rPr>
              <a:t>for Three or More Populations</a:t>
            </a:r>
          </a:p>
        </p:txBody>
      </p:sp>
      <p:sp>
        <p:nvSpPr>
          <p:cNvPr id="8" name="AutoShape 6"/>
          <p:cNvSpPr>
            <a:spLocks noChangeArrowheads="1"/>
          </p:cNvSpPr>
          <p:nvPr/>
        </p:nvSpPr>
        <p:spPr bwMode="auto">
          <a:xfrm rot="5400000">
            <a:off x="530225" y="30035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9" name="Text Box 3"/>
          <p:cNvSpPr txBox="1">
            <a:spLocks noChangeArrowheads="1"/>
          </p:cNvSpPr>
          <p:nvPr/>
        </p:nvSpPr>
        <p:spPr bwMode="auto">
          <a:xfrm>
            <a:off x="746125" y="2846388"/>
            <a:ext cx="7204074" cy="1200329"/>
          </a:xfrm>
          <a:prstGeom prst="rect">
            <a:avLst/>
          </a:prstGeom>
          <a:noFill/>
          <a:ln w="12700">
            <a:noFill/>
            <a:miter lim="800000"/>
            <a:headEnd/>
            <a:tailEnd/>
          </a:ln>
          <a:effectLst/>
        </p:spPr>
        <p:txBody>
          <a:bodyPr wrap="square">
            <a:spAutoFit/>
          </a:bodyPr>
          <a:lstStyle/>
          <a:p>
            <a:r>
              <a:rPr lang="en-US" dirty="0">
                <a:effectLst>
                  <a:outerShdw blurRad="38100" dist="38100" dir="2700000" algn="tl">
                    <a:srgbClr val="000000"/>
                  </a:outerShdw>
                </a:effectLst>
              </a:rPr>
              <a:t>The hypotheses for the equality of population proportions for </a:t>
            </a:r>
            <a:r>
              <a:rPr lang="en-US" i="1" dirty="0">
                <a:effectLst>
                  <a:outerShdw blurRad="38100" dist="38100" dir="2700000" algn="tl">
                    <a:srgbClr val="000000"/>
                  </a:outerShdw>
                </a:effectLst>
              </a:rPr>
              <a:t>k</a:t>
            </a:r>
            <a:r>
              <a:rPr lang="en-US" dirty="0">
                <a:effectLst>
                  <a:outerShdw blurRad="38100" dist="38100" dir="2700000" algn="tl">
                    <a:srgbClr val="000000"/>
                  </a:outerShdw>
                </a:effectLst>
              </a:rPr>
              <a:t> </a:t>
            </a:r>
            <a:r>
              <a:rPr lang="en-US" u="sng" dirty="0">
                <a:effectLst>
                  <a:outerShdw blurRad="38100" dist="38100" dir="2700000" algn="tl">
                    <a:srgbClr val="000000"/>
                  </a:outerShdw>
                </a:effectLst>
              </a:rPr>
              <a:t>&gt;</a:t>
            </a:r>
            <a:r>
              <a:rPr lang="en-US" dirty="0">
                <a:effectLst>
                  <a:outerShdw blurRad="38100" dist="38100" dir="2700000" algn="tl">
                    <a:srgbClr val="000000"/>
                  </a:outerShdw>
                </a:effectLst>
              </a:rPr>
              <a:t> 3 populations are as follows:</a:t>
            </a:r>
          </a:p>
          <a:p>
            <a:endParaRPr lang="en-US" dirty="0">
              <a:effectLst>
                <a:outerShdw blurRad="38100" dist="38100" dir="2700000" algn="tl">
                  <a:srgbClr val="000000"/>
                </a:outerShdw>
              </a:effectLst>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20838"/>
                                        </p:tgtEl>
                                        <p:attrNameLst>
                                          <p:attrName>style.visibility</p:attrName>
                                        </p:attrNameLst>
                                      </p:cBhvr>
                                      <p:to>
                                        <p:strVal val="visible"/>
                                      </p:to>
                                    </p:set>
                                    <p:animEffect transition="in" filter="slide(fromLeft)">
                                      <p:cBhvr>
                                        <p:cTn id="7" dur="500"/>
                                        <p:tgtEl>
                                          <p:spTgt spid="120838"/>
                                        </p:tgtEl>
                                      </p:cBhvr>
                                    </p:animEffect>
                                  </p:childTnLst>
                                  <p:subTnLst>
                                    <p:set>
                                      <p:cBhvr override="childStyle">
                                        <p:cTn dur="1" fill="hold" display="0" masterRel="nextClick" afterEffect="1"/>
                                        <p:tgtEl>
                                          <p:spTgt spid="12083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0835"/>
                                        </p:tgtEl>
                                        <p:attrNameLst>
                                          <p:attrName>style.visibility</p:attrName>
                                        </p:attrNameLst>
                                      </p:cBhvr>
                                      <p:to>
                                        <p:strVal val="visible"/>
                                      </p:to>
                                    </p:set>
                                    <p:animEffect transition="in" filter="blinds(horizontal)">
                                      <p:cBhvr>
                                        <p:cTn id="12" dur="500"/>
                                        <p:tgtEl>
                                          <p:spTgt spid="120835"/>
                                        </p:tgtEl>
                                      </p:cBhvr>
                                    </p:animEffect>
                                  </p:childTnLst>
                                </p:cTn>
                              </p:par>
                            </p:childTnLst>
                          </p:cTn>
                        </p:par>
                        <p:par>
                          <p:cTn id="13" fill="hold">
                            <p:stCondLst>
                              <p:cond delay="500"/>
                            </p:stCondLst>
                            <p:childTnLst>
                              <p:par>
                                <p:cTn id="14" presetID="12" presetClass="entr" presetSubtype="8" fill="hold" grpId="0" nodeType="afterEffect">
                                  <p:stCondLst>
                                    <p:cond delay="3500"/>
                                  </p:stCondLst>
                                  <p:childTnLst>
                                    <p:set>
                                      <p:cBhvr>
                                        <p:cTn id="15" dur="1" fill="hold">
                                          <p:stCondLst>
                                            <p:cond delay="0"/>
                                          </p:stCondLst>
                                        </p:cTn>
                                        <p:tgtEl>
                                          <p:spTgt spid="8"/>
                                        </p:tgtEl>
                                        <p:attrNameLst>
                                          <p:attrName>style.visibility</p:attrName>
                                        </p:attrNameLst>
                                      </p:cBhvr>
                                      <p:to>
                                        <p:strVal val="visible"/>
                                      </p:to>
                                    </p:set>
                                    <p:animEffect transition="in" filter="slide(fromLeft)">
                                      <p:cBhvr>
                                        <p:cTn id="16" dur="500"/>
                                        <p:tgtEl>
                                          <p:spTgt spid="8"/>
                                        </p:tgtEl>
                                      </p:cBhvr>
                                    </p:animEffect>
                                  </p:childTnLst>
                                  <p:subTnLst>
                                    <p:set>
                                      <p:cBhvr override="childStyle">
                                        <p:cTn dur="1" fill="hold" display="0" masterRel="nextClick" afterEffect="1"/>
                                        <p:tgtEl>
                                          <p:spTgt spid="8"/>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blinds(horizontal)">
                                      <p:cBhvr>
                                        <p:cTn id="21" dur="500"/>
                                        <p:tgtEl>
                                          <p:spTgt spid="9"/>
                                        </p:tgtEl>
                                      </p:cBhvr>
                                    </p:animEffect>
                                  </p:childTnLst>
                                </p:cTn>
                              </p:par>
                            </p:childTnLst>
                          </p:cTn>
                        </p:par>
                        <p:par>
                          <p:cTn id="22" fill="hold">
                            <p:stCondLst>
                              <p:cond delay="500"/>
                            </p:stCondLst>
                            <p:childTnLst>
                              <p:par>
                                <p:cTn id="23" presetID="17" presetClass="entr" presetSubtype="10" fill="hold" grpId="0" nodeType="afterEffect">
                                  <p:stCondLst>
                                    <p:cond delay="2000"/>
                                  </p:stCondLst>
                                  <p:childTnLst>
                                    <p:set>
                                      <p:cBhvr>
                                        <p:cTn id="24" dur="1" fill="hold">
                                          <p:stCondLst>
                                            <p:cond delay="0"/>
                                          </p:stCondLst>
                                        </p:cTn>
                                        <p:tgtEl>
                                          <p:spTgt spid="120841"/>
                                        </p:tgtEl>
                                        <p:attrNameLst>
                                          <p:attrName>style.visibility</p:attrName>
                                        </p:attrNameLst>
                                      </p:cBhvr>
                                      <p:to>
                                        <p:strVal val="visible"/>
                                      </p:to>
                                    </p:set>
                                    <p:anim calcmode="lin" valueType="num">
                                      <p:cBhvr>
                                        <p:cTn id="25" dur="500" fill="hold"/>
                                        <p:tgtEl>
                                          <p:spTgt spid="120841"/>
                                        </p:tgtEl>
                                        <p:attrNameLst>
                                          <p:attrName>ppt_w</p:attrName>
                                        </p:attrNameLst>
                                      </p:cBhvr>
                                      <p:tavLst>
                                        <p:tav tm="0">
                                          <p:val>
                                            <p:fltVal val="0"/>
                                          </p:val>
                                        </p:tav>
                                        <p:tav tm="100000">
                                          <p:val>
                                            <p:strVal val="#ppt_w"/>
                                          </p:val>
                                        </p:tav>
                                      </p:tavLst>
                                    </p:anim>
                                    <p:anim calcmode="lin" valueType="num">
                                      <p:cBhvr>
                                        <p:cTn id="26" dur="500" fill="hold"/>
                                        <p:tgtEl>
                                          <p:spTgt spid="120841"/>
                                        </p:tgtEl>
                                        <p:attrNameLst>
                                          <p:attrName>ppt_h</p:attrName>
                                        </p:attrNameLst>
                                      </p:cBhvr>
                                      <p:tavLst>
                                        <p:tav tm="0">
                                          <p:val>
                                            <p:strVal val="#ppt_h"/>
                                          </p:val>
                                        </p:tav>
                                        <p:tav tm="100000">
                                          <p:val>
                                            <p:strVal val="#ppt_h"/>
                                          </p:val>
                                        </p:tav>
                                      </p:tavLst>
                                    </p:anim>
                                  </p:childTnLst>
                                </p:cTn>
                              </p:par>
                            </p:childTnLst>
                          </p:cTn>
                        </p:par>
                        <p:par>
                          <p:cTn id="27" fill="hold">
                            <p:stCondLst>
                              <p:cond delay="3000"/>
                            </p:stCondLst>
                            <p:childTnLst>
                              <p:par>
                                <p:cTn id="28" presetID="17" presetClass="entr" presetSubtype="10" fill="hold" grpId="0" nodeType="afterEffect">
                                  <p:stCondLst>
                                    <p:cond delay="2000"/>
                                  </p:stCondLst>
                                  <p:childTnLst>
                                    <p:set>
                                      <p:cBhvr>
                                        <p:cTn id="29" dur="1" fill="hold">
                                          <p:stCondLst>
                                            <p:cond delay="0"/>
                                          </p:stCondLst>
                                        </p:cTn>
                                        <p:tgtEl>
                                          <p:spTgt spid="120842"/>
                                        </p:tgtEl>
                                        <p:attrNameLst>
                                          <p:attrName>style.visibility</p:attrName>
                                        </p:attrNameLst>
                                      </p:cBhvr>
                                      <p:to>
                                        <p:strVal val="visible"/>
                                      </p:to>
                                    </p:set>
                                    <p:anim calcmode="lin" valueType="num">
                                      <p:cBhvr>
                                        <p:cTn id="30" dur="500" fill="hold"/>
                                        <p:tgtEl>
                                          <p:spTgt spid="120842"/>
                                        </p:tgtEl>
                                        <p:attrNameLst>
                                          <p:attrName>ppt_w</p:attrName>
                                        </p:attrNameLst>
                                      </p:cBhvr>
                                      <p:tavLst>
                                        <p:tav tm="0">
                                          <p:val>
                                            <p:fltVal val="0"/>
                                          </p:val>
                                        </p:tav>
                                        <p:tav tm="100000">
                                          <p:val>
                                            <p:strVal val="#ppt_w"/>
                                          </p:val>
                                        </p:tav>
                                      </p:tavLst>
                                    </p:anim>
                                    <p:anim calcmode="lin" valueType="num">
                                      <p:cBhvr>
                                        <p:cTn id="31" dur="500" fill="hold"/>
                                        <p:tgtEl>
                                          <p:spTgt spid="12084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5" grpId="0" autoUpdateAnimBg="0"/>
      <p:bldP spid="120838" grpId="0" animBg="1"/>
      <p:bldP spid="120841" grpId="0" animBg="1" autoUpdateAnimBg="0"/>
      <p:bldP spid="120842" grpId="0" animBg="1" autoUpdateAnimBg="0"/>
      <p:bldP spid="8" grpId="0" animBg="1"/>
      <p:bldP spid="9"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85800" y="138113"/>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Goodness of Fit Test:</a:t>
            </a:r>
            <a:br>
              <a:rPr lang="en-US" sz="2800" dirty="0">
                <a:solidFill>
                  <a:srgbClr val="66FFFF"/>
                </a:solidFill>
                <a:effectLst>
                  <a:outerShdw blurRad="38100" dist="38100" dir="2700000" algn="tl">
                    <a:srgbClr val="000000"/>
                  </a:outerShdw>
                </a:effectLst>
              </a:rPr>
            </a:br>
            <a:r>
              <a:rPr lang="en-US" sz="2800" dirty="0">
                <a:solidFill>
                  <a:srgbClr val="66FFFF"/>
                </a:solidFill>
                <a:effectLst>
                  <a:outerShdw blurRad="38100" dist="38100" dir="2700000" algn="tl">
                    <a:srgbClr val="000000"/>
                  </a:outerShdw>
                </a:effectLst>
              </a:rPr>
              <a:t>Multinomial Probability Distribution</a:t>
            </a:r>
          </a:p>
        </p:txBody>
      </p:sp>
      <p:sp>
        <p:nvSpPr>
          <p:cNvPr id="3" name="Text Box 4"/>
          <p:cNvSpPr txBox="1">
            <a:spLocks noChangeArrowheads="1"/>
          </p:cNvSpPr>
          <p:nvPr/>
        </p:nvSpPr>
        <p:spPr bwMode="auto">
          <a:xfrm>
            <a:off x="747713" y="1223963"/>
            <a:ext cx="7192962"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90000"/>
              </a:lnSpc>
              <a:spcBef>
                <a:spcPct val="20000"/>
              </a:spcBef>
              <a:buClr>
                <a:srgbClr val="66FFFF"/>
              </a:buClr>
              <a:buSzPct val="75000"/>
              <a:buFont typeface="Monotype Sorts" pitchFamily="2" charset="2"/>
              <a:buNone/>
            </a:pPr>
            <a:r>
              <a:rPr lang="en-US">
                <a:solidFill>
                  <a:srgbClr val="66FFFF"/>
                </a:solidFill>
                <a:effectLst>
                  <a:outerShdw blurRad="38100" dist="38100" dir="2700000" algn="tl">
                    <a:srgbClr val="000000"/>
                  </a:outerShdw>
                </a:effectLst>
              </a:rPr>
              <a:t>2.</a:t>
            </a:r>
            <a:r>
              <a:rPr lang="en-US">
                <a:effectLst>
                  <a:outerShdw blurRad="38100" dist="38100" dir="2700000" algn="tl">
                    <a:srgbClr val="000000"/>
                  </a:outerShdw>
                </a:effectLst>
              </a:rPr>
              <a:t>   Select a random sample and record the observed</a:t>
            </a:r>
          </a:p>
          <a:p>
            <a:pPr>
              <a:lnSpc>
                <a:spcPct val="9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frequency, </a:t>
            </a:r>
            <a:r>
              <a:rPr lang="en-US" i="1">
                <a:effectLst>
                  <a:outerShdw blurRad="38100" dist="38100" dir="2700000" algn="tl">
                    <a:srgbClr val="000000"/>
                  </a:outerShdw>
                </a:effectLst>
              </a:rPr>
              <a:t>f</a:t>
            </a:r>
            <a:r>
              <a:rPr lang="en-US" i="1" baseline="-25000">
                <a:effectLst>
                  <a:outerShdw blurRad="38100" dist="38100" dir="2700000" algn="tl">
                    <a:srgbClr val="000000"/>
                  </a:outerShdw>
                </a:effectLst>
              </a:rPr>
              <a:t>i </a:t>
            </a:r>
            <a:r>
              <a:rPr lang="en-US">
                <a:effectLst>
                  <a:outerShdw blurRad="38100" dist="38100" dir="2700000" algn="tl">
                    <a:srgbClr val="000000"/>
                  </a:outerShdw>
                </a:effectLst>
              </a:rPr>
              <a:t>, for each of the </a:t>
            </a:r>
            <a:r>
              <a:rPr lang="en-US" i="1">
                <a:effectLst>
                  <a:outerShdw blurRad="38100" dist="38100" dir="2700000" algn="tl">
                    <a:srgbClr val="000000"/>
                  </a:outerShdw>
                </a:effectLst>
              </a:rPr>
              <a:t>k</a:t>
            </a:r>
            <a:r>
              <a:rPr lang="en-US">
                <a:effectLst>
                  <a:outerShdw blurRad="38100" dist="38100" dir="2700000" algn="tl">
                    <a:srgbClr val="000000"/>
                  </a:outerShdw>
                </a:effectLst>
              </a:rPr>
              <a:t> categories.</a:t>
            </a:r>
          </a:p>
        </p:txBody>
      </p:sp>
      <p:sp>
        <p:nvSpPr>
          <p:cNvPr id="4" name="Text Box 5"/>
          <p:cNvSpPr txBox="1">
            <a:spLocks noChangeArrowheads="1"/>
          </p:cNvSpPr>
          <p:nvPr/>
        </p:nvSpPr>
        <p:spPr bwMode="auto">
          <a:xfrm>
            <a:off x="749300" y="2109788"/>
            <a:ext cx="7316788"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sz="2400">
                <a:solidFill>
                  <a:schemeClr val="tx1"/>
                </a:solidFill>
                <a:latin typeface="Times New Roman" pitchFamily="18" charset="0"/>
              </a:defRPr>
            </a:lvl1pPr>
            <a:lvl2pPr marL="914400" indent="-457200">
              <a:defRPr sz="2400">
                <a:solidFill>
                  <a:schemeClr val="tx1"/>
                </a:solidFill>
                <a:latin typeface="Times New Roman" pitchFamily="18" charset="0"/>
              </a:defRPr>
            </a:lvl2pPr>
            <a:lvl3pPr marL="1371600" indent="-457200">
              <a:defRPr sz="2400">
                <a:solidFill>
                  <a:schemeClr val="tx1"/>
                </a:solidFill>
                <a:latin typeface="Times New Roman" pitchFamily="18" charset="0"/>
              </a:defRPr>
            </a:lvl3pPr>
            <a:lvl4pPr marL="1828800" indent="-457200">
              <a:defRPr sz="2400">
                <a:solidFill>
                  <a:schemeClr val="tx1"/>
                </a:solidFill>
                <a:latin typeface="Times New Roman" pitchFamily="18" charset="0"/>
              </a:defRPr>
            </a:lvl4pPr>
            <a:lvl5pPr marL="2286000" indent="-457200">
              <a:defRPr sz="2400">
                <a:solidFill>
                  <a:schemeClr val="tx1"/>
                </a:solidFill>
                <a:latin typeface="Times New Roman" pitchFamily="18" charset="0"/>
              </a:defRPr>
            </a:lvl5pPr>
            <a:lvl6pPr marL="2743200" indent="-457200" eaLnBrk="0" fontAlgn="base" hangingPunct="0">
              <a:spcBef>
                <a:spcPct val="0"/>
              </a:spcBef>
              <a:spcAft>
                <a:spcPct val="0"/>
              </a:spcAft>
              <a:defRPr sz="2400">
                <a:solidFill>
                  <a:schemeClr val="tx1"/>
                </a:solidFill>
                <a:latin typeface="Times New Roman" pitchFamily="18" charset="0"/>
              </a:defRPr>
            </a:lvl6pPr>
            <a:lvl7pPr marL="3200400" indent="-457200" eaLnBrk="0" fontAlgn="base" hangingPunct="0">
              <a:spcBef>
                <a:spcPct val="0"/>
              </a:spcBef>
              <a:spcAft>
                <a:spcPct val="0"/>
              </a:spcAft>
              <a:defRPr sz="2400">
                <a:solidFill>
                  <a:schemeClr val="tx1"/>
                </a:solidFill>
                <a:latin typeface="Times New Roman" pitchFamily="18" charset="0"/>
              </a:defRPr>
            </a:lvl7pPr>
            <a:lvl8pPr marL="3657600" indent="-457200" eaLnBrk="0" fontAlgn="base" hangingPunct="0">
              <a:spcBef>
                <a:spcPct val="0"/>
              </a:spcBef>
              <a:spcAft>
                <a:spcPct val="0"/>
              </a:spcAft>
              <a:defRPr sz="2400">
                <a:solidFill>
                  <a:schemeClr val="tx1"/>
                </a:solidFill>
                <a:latin typeface="Times New Roman" pitchFamily="18" charset="0"/>
              </a:defRPr>
            </a:lvl8pPr>
            <a:lvl9pPr marL="4114800" indent="-457200" eaLnBrk="0" fontAlgn="base" hangingPunct="0">
              <a:spcBef>
                <a:spcPct val="0"/>
              </a:spcBef>
              <a:spcAft>
                <a:spcPct val="0"/>
              </a:spcAft>
              <a:defRPr sz="2400">
                <a:solidFill>
                  <a:schemeClr val="tx1"/>
                </a:solidFill>
                <a:latin typeface="Times New Roman" pitchFamily="18" charset="0"/>
              </a:defRPr>
            </a:lvl9pPr>
          </a:lstStyle>
          <a:p>
            <a:r>
              <a:rPr lang="en-US">
                <a:solidFill>
                  <a:srgbClr val="66FFFF"/>
                </a:solidFill>
                <a:effectLst>
                  <a:outerShdw blurRad="38100" dist="38100" dir="2700000" algn="tl">
                    <a:srgbClr val="000000"/>
                  </a:outerShdw>
                </a:effectLst>
                <a:latin typeface="Book Antiqua" pitchFamily="18" charset="0"/>
              </a:rPr>
              <a:t>3.</a:t>
            </a:r>
            <a:r>
              <a:rPr lang="en-US">
                <a:effectLst>
                  <a:outerShdw blurRad="38100" dist="38100" dir="2700000" algn="tl">
                    <a:srgbClr val="000000"/>
                  </a:outerShdw>
                </a:effectLst>
                <a:latin typeface="Book Antiqua" pitchFamily="18" charset="0"/>
              </a:rPr>
              <a:t>   Assuming </a:t>
            </a:r>
            <a:r>
              <a:rPr lang="en-US" i="1">
                <a:effectLst>
                  <a:outerShdw blurRad="38100" dist="38100" dir="2700000" algn="tl">
                    <a:srgbClr val="000000"/>
                  </a:outerShdw>
                </a:effectLst>
                <a:latin typeface="Book Antiqua" pitchFamily="18" charset="0"/>
              </a:rPr>
              <a:t>H</a:t>
            </a:r>
            <a:r>
              <a:rPr lang="en-US" baseline="-25000">
                <a:effectLst>
                  <a:outerShdw blurRad="38100" dist="38100" dir="2700000" algn="tl">
                    <a:srgbClr val="000000"/>
                  </a:outerShdw>
                </a:effectLst>
                <a:latin typeface="Book Antiqua" pitchFamily="18" charset="0"/>
              </a:rPr>
              <a:t>0</a:t>
            </a:r>
            <a:r>
              <a:rPr lang="en-US">
                <a:effectLst>
                  <a:outerShdw blurRad="38100" dist="38100" dir="2700000" algn="tl">
                    <a:srgbClr val="000000"/>
                  </a:outerShdw>
                </a:effectLst>
                <a:latin typeface="Book Antiqua" pitchFamily="18" charset="0"/>
              </a:rPr>
              <a:t> is true, compute the expected</a:t>
            </a:r>
          </a:p>
          <a:p>
            <a:r>
              <a:rPr lang="en-US">
                <a:effectLst>
                  <a:outerShdw blurRad="38100" dist="38100" dir="2700000" algn="tl">
                    <a:srgbClr val="000000"/>
                  </a:outerShdw>
                </a:effectLst>
                <a:latin typeface="Book Antiqua" pitchFamily="18" charset="0"/>
              </a:rPr>
              <a:t>      frequency, </a:t>
            </a:r>
            <a:r>
              <a:rPr lang="en-US" i="1">
                <a:effectLst>
                  <a:outerShdw blurRad="38100" dist="38100" dir="2700000" algn="tl">
                    <a:srgbClr val="000000"/>
                  </a:outerShdw>
                </a:effectLst>
                <a:latin typeface="Book Antiqua" pitchFamily="18" charset="0"/>
              </a:rPr>
              <a:t>e</a:t>
            </a:r>
            <a:r>
              <a:rPr lang="en-US" i="1" baseline="-25000">
                <a:effectLst>
                  <a:outerShdw blurRad="38100" dist="38100" dir="2700000" algn="tl">
                    <a:srgbClr val="000000"/>
                  </a:outerShdw>
                </a:effectLst>
                <a:latin typeface="Book Antiqua" pitchFamily="18" charset="0"/>
              </a:rPr>
              <a:t>i </a:t>
            </a:r>
            <a:r>
              <a:rPr lang="en-US">
                <a:effectLst>
                  <a:outerShdw blurRad="38100" dist="38100" dir="2700000" algn="tl">
                    <a:srgbClr val="000000"/>
                  </a:outerShdw>
                </a:effectLst>
                <a:latin typeface="Book Antiqua" pitchFamily="18" charset="0"/>
              </a:rPr>
              <a:t>, in each category by multiplying the</a:t>
            </a:r>
          </a:p>
          <a:p>
            <a:r>
              <a:rPr lang="en-US">
                <a:effectLst>
                  <a:outerShdw blurRad="38100" dist="38100" dir="2700000" algn="tl">
                    <a:srgbClr val="000000"/>
                  </a:outerShdw>
                </a:effectLst>
                <a:latin typeface="Book Antiqua" pitchFamily="18" charset="0"/>
              </a:rPr>
              <a:t>      category probability by the sample size.</a:t>
            </a:r>
          </a:p>
        </p:txBody>
      </p:sp>
      <p:sp>
        <p:nvSpPr>
          <p:cNvPr id="5" name="AutoShape 7"/>
          <p:cNvSpPr>
            <a:spLocks noChangeArrowheads="1"/>
          </p:cNvSpPr>
          <p:nvPr/>
        </p:nvSpPr>
        <p:spPr bwMode="auto">
          <a:xfrm rot="5400000">
            <a:off x="498475" y="1327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 name="AutoShape 8"/>
          <p:cNvSpPr>
            <a:spLocks noChangeArrowheads="1"/>
          </p:cNvSpPr>
          <p:nvPr/>
        </p:nvSpPr>
        <p:spPr bwMode="auto">
          <a:xfrm rot="5400000">
            <a:off x="498475" y="22415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613293096"/>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p:tgtEl>
                                          <p:spTgt spid="5"/>
                                        </p:tgtEl>
                                        <p:attrNameLst>
                                          <p:attrName>ppt_x</p:attrName>
                                        </p:attrNameLst>
                                      </p:cBhvr>
                                      <p:tavLst>
                                        <p:tav tm="0">
                                          <p:val>
                                            <p:strVal val="#ppt_x-#ppt_w*1.125000"/>
                                          </p:val>
                                        </p:tav>
                                        <p:tav tm="100000">
                                          <p:val>
                                            <p:strVal val="#ppt_x"/>
                                          </p:val>
                                        </p:tav>
                                      </p:tavLst>
                                    </p:anim>
                                    <p:animEffect transition="in" filter="wipe(right)">
                                      <p:cBhvr>
                                        <p:cTn id="8"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linds(horizontal)">
                                      <p:cBhvr>
                                        <p:cTn id="13" dur="500"/>
                                        <p:tgtEl>
                                          <p:spTgt spid="3"/>
                                        </p:tgtEl>
                                      </p:cBhvr>
                                    </p:animEffect>
                                  </p:childTnLst>
                                </p:cTn>
                              </p:par>
                            </p:childTnLst>
                          </p:cTn>
                        </p:par>
                        <p:par>
                          <p:cTn id="14" fill="hold">
                            <p:stCondLst>
                              <p:cond delay="500"/>
                            </p:stCondLst>
                            <p:childTnLst>
                              <p:par>
                                <p:cTn id="15" presetID="12" presetClass="entr" presetSubtype="8" fill="hold" grpId="0" nodeType="afterEffect">
                                  <p:stCondLst>
                                    <p:cond delay="200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p:tgtEl>
                                          <p:spTgt spid="6"/>
                                        </p:tgtEl>
                                        <p:attrNameLst>
                                          <p:attrName>ppt_x</p:attrName>
                                        </p:attrNameLst>
                                      </p:cBhvr>
                                      <p:tavLst>
                                        <p:tav tm="0">
                                          <p:val>
                                            <p:strVal val="#ppt_x-#ppt_w*1.125000"/>
                                          </p:val>
                                        </p:tav>
                                        <p:tav tm="100000">
                                          <p:val>
                                            <p:strVal val="#ppt_x"/>
                                          </p:val>
                                        </p:tav>
                                      </p:tavLst>
                                    </p:anim>
                                    <p:animEffect transition="in" filter="wipe(right)">
                                      <p:cBhvr>
                                        <p:cTn id="18" dur="500"/>
                                        <p:tgtEl>
                                          <p:spTgt spid="6"/>
                                        </p:tgtEl>
                                      </p:cBhvr>
                                    </p:animEffec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blinds(horizontal)">
                                      <p:cBhvr>
                                        <p:cTn id="2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4" grpId="0" autoUpdateAnimBg="0"/>
      <p:bldP spid="5" grpId="0" animBg="1"/>
      <p:bldP spid="6"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295650" y="1733550"/>
            <a:ext cx="2590800" cy="1162050"/>
          </a:xfrm>
          <a:prstGeom prst="rect">
            <a:avLst/>
          </a:prstGeom>
          <a:gradFill flip="none" rotWithShape="1">
            <a:gsLst>
              <a:gs pos="0">
                <a:srgbClr val="6AAC00">
                  <a:shade val="30000"/>
                  <a:satMod val="115000"/>
                </a:srgbClr>
              </a:gs>
              <a:gs pos="50000">
                <a:srgbClr val="6AAC00">
                  <a:shade val="67500"/>
                  <a:satMod val="115000"/>
                </a:srgbClr>
              </a:gs>
              <a:gs pos="100000">
                <a:srgbClr val="6AAC00">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3" name="Rectangle 3"/>
          <p:cNvSpPr>
            <a:spLocks noChangeArrowheads="1"/>
          </p:cNvSpPr>
          <p:nvPr/>
        </p:nvSpPr>
        <p:spPr bwMode="auto">
          <a:xfrm>
            <a:off x="685800" y="138113"/>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Goodness of Fit Test:</a:t>
            </a:r>
            <a:br>
              <a:rPr lang="en-US" sz="2800" dirty="0">
                <a:solidFill>
                  <a:srgbClr val="66FFFF"/>
                </a:solidFill>
                <a:effectLst>
                  <a:outerShdw blurRad="38100" dist="38100" dir="2700000" algn="tl">
                    <a:srgbClr val="000000"/>
                  </a:outerShdw>
                </a:effectLst>
              </a:rPr>
            </a:br>
            <a:r>
              <a:rPr lang="en-US" sz="2800" dirty="0">
                <a:solidFill>
                  <a:srgbClr val="66FFFF"/>
                </a:solidFill>
                <a:effectLst>
                  <a:outerShdw blurRad="38100" dist="38100" dir="2700000" algn="tl">
                    <a:srgbClr val="000000"/>
                  </a:outerShdw>
                </a:effectLst>
              </a:rPr>
              <a:t>Multinomial Probability Distribution</a:t>
            </a:r>
          </a:p>
        </p:txBody>
      </p:sp>
      <p:graphicFrame>
        <p:nvGraphicFramePr>
          <p:cNvPr id="4" name="Object 4">
            <a:hlinkClick r:id="" action="ppaction://ole?verb=0"/>
          </p:cNvPr>
          <p:cNvGraphicFramePr>
            <a:graphicFrameLocks/>
          </p:cNvGraphicFramePr>
          <p:nvPr/>
        </p:nvGraphicFramePr>
        <p:xfrm>
          <a:off x="3557588" y="1903413"/>
          <a:ext cx="2058987" cy="814387"/>
        </p:xfrm>
        <a:graphic>
          <a:graphicData uri="http://schemas.openxmlformats.org/presentationml/2006/ole">
            <mc:AlternateContent xmlns:mc="http://schemas.openxmlformats.org/markup-compatibility/2006">
              <mc:Choice xmlns:v="urn:schemas-microsoft-com:vml" Requires="v">
                <p:oleObj spid="_x0000_s250892" name="Equation" r:id="rId3" imgW="2068200" imgH="823680" progId="Equation.DSMT4">
                  <p:embed/>
                </p:oleObj>
              </mc:Choice>
              <mc:Fallback>
                <p:oleObj name="Equation" r:id="rId3" imgW="2068200" imgH="823680" progId="Equation.DSMT4">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57588" y="1903413"/>
                        <a:ext cx="2058987" cy="81438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5" name="AutoShape 8"/>
          <p:cNvSpPr>
            <a:spLocks noChangeArrowheads="1"/>
          </p:cNvSpPr>
          <p:nvPr/>
        </p:nvSpPr>
        <p:spPr bwMode="auto">
          <a:xfrm rot="5400000">
            <a:off x="504825" y="1327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 name="Text Box 10"/>
          <p:cNvSpPr txBox="1">
            <a:spLocks noChangeArrowheads="1"/>
          </p:cNvSpPr>
          <p:nvPr/>
        </p:nvSpPr>
        <p:spPr bwMode="auto">
          <a:xfrm>
            <a:off x="760413" y="1195388"/>
            <a:ext cx="57959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solidFill>
                  <a:srgbClr val="66FFFF"/>
                </a:solidFill>
                <a:effectLst>
                  <a:outerShdw blurRad="38100" dist="38100" dir="2700000" algn="tl">
                    <a:srgbClr val="000000"/>
                  </a:outerShdw>
                </a:effectLst>
              </a:rPr>
              <a:t>4.</a:t>
            </a:r>
            <a:r>
              <a:rPr lang="en-US">
                <a:effectLst>
                  <a:outerShdw blurRad="38100" dist="38100" dir="2700000" algn="tl">
                    <a:srgbClr val="000000"/>
                  </a:outerShdw>
                </a:effectLst>
              </a:rPr>
              <a:t>   Compute the value of the test statistic.</a:t>
            </a:r>
          </a:p>
        </p:txBody>
      </p:sp>
      <p:sp>
        <p:nvSpPr>
          <p:cNvPr id="7" name="Text Box 12"/>
          <p:cNvSpPr txBox="1">
            <a:spLocks noChangeArrowheads="1"/>
          </p:cNvSpPr>
          <p:nvPr/>
        </p:nvSpPr>
        <p:spPr bwMode="auto">
          <a:xfrm>
            <a:off x="987424" y="4719638"/>
            <a:ext cx="7470775" cy="1200150"/>
          </a:xfrm>
          <a:prstGeom prst="rect">
            <a:avLst/>
          </a:prstGeom>
          <a:gradFill rotWithShape="0">
            <a:gsLst>
              <a:gs pos="0">
                <a:schemeClr val="hlink">
                  <a:gamma/>
                  <a:shade val="46275"/>
                  <a:invGamma/>
                </a:schemeClr>
              </a:gs>
              <a:gs pos="50000">
                <a:schemeClr val="hlink"/>
              </a:gs>
              <a:gs pos="100000">
                <a:schemeClr val="hlink">
                  <a:gamma/>
                  <a:shade val="46275"/>
                  <a:invGamma/>
                </a:scheme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lvl1pPr marL="457200" indent="-457200">
              <a:defRPr sz="2400">
                <a:solidFill>
                  <a:schemeClr val="tx1"/>
                </a:solidFill>
                <a:latin typeface="Times New Roman" pitchFamily="18" charset="0"/>
              </a:defRPr>
            </a:lvl1pPr>
            <a:lvl2pPr marL="914400" indent="-457200">
              <a:defRPr sz="2400">
                <a:solidFill>
                  <a:schemeClr val="tx1"/>
                </a:solidFill>
                <a:latin typeface="Times New Roman" pitchFamily="18" charset="0"/>
              </a:defRPr>
            </a:lvl2pPr>
            <a:lvl3pPr marL="1371600" indent="-457200">
              <a:defRPr sz="2400">
                <a:solidFill>
                  <a:schemeClr val="tx1"/>
                </a:solidFill>
                <a:latin typeface="Times New Roman" pitchFamily="18" charset="0"/>
              </a:defRPr>
            </a:lvl3pPr>
            <a:lvl4pPr marL="1828800" indent="-457200">
              <a:defRPr sz="2400">
                <a:solidFill>
                  <a:schemeClr val="tx1"/>
                </a:solidFill>
                <a:latin typeface="Times New Roman" pitchFamily="18" charset="0"/>
              </a:defRPr>
            </a:lvl4pPr>
            <a:lvl5pPr marL="2286000" indent="-457200">
              <a:defRPr sz="2400">
                <a:solidFill>
                  <a:schemeClr val="tx1"/>
                </a:solidFill>
                <a:latin typeface="Times New Roman" pitchFamily="18" charset="0"/>
              </a:defRPr>
            </a:lvl5pPr>
            <a:lvl6pPr marL="2743200" indent="-457200" eaLnBrk="0" fontAlgn="base" hangingPunct="0">
              <a:spcBef>
                <a:spcPct val="0"/>
              </a:spcBef>
              <a:spcAft>
                <a:spcPct val="0"/>
              </a:spcAft>
              <a:defRPr sz="2400">
                <a:solidFill>
                  <a:schemeClr val="tx1"/>
                </a:solidFill>
                <a:latin typeface="Times New Roman" pitchFamily="18" charset="0"/>
              </a:defRPr>
            </a:lvl6pPr>
            <a:lvl7pPr marL="3200400" indent="-457200" eaLnBrk="0" fontAlgn="base" hangingPunct="0">
              <a:spcBef>
                <a:spcPct val="0"/>
              </a:spcBef>
              <a:spcAft>
                <a:spcPct val="0"/>
              </a:spcAft>
              <a:defRPr sz="2400">
                <a:solidFill>
                  <a:schemeClr val="tx1"/>
                </a:solidFill>
                <a:latin typeface="Times New Roman" pitchFamily="18" charset="0"/>
              </a:defRPr>
            </a:lvl7pPr>
            <a:lvl8pPr marL="3657600" indent="-457200" eaLnBrk="0" fontAlgn="base" hangingPunct="0">
              <a:spcBef>
                <a:spcPct val="0"/>
              </a:spcBef>
              <a:spcAft>
                <a:spcPct val="0"/>
              </a:spcAft>
              <a:defRPr sz="2400">
                <a:solidFill>
                  <a:schemeClr val="tx1"/>
                </a:solidFill>
                <a:latin typeface="Times New Roman" pitchFamily="18" charset="0"/>
              </a:defRPr>
            </a:lvl8pPr>
            <a:lvl9pPr marL="4114800" indent="-457200" eaLnBrk="0" fontAlgn="base" hangingPunct="0">
              <a:spcBef>
                <a:spcPct val="0"/>
              </a:spcBef>
              <a:spcAft>
                <a:spcPct val="0"/>
              </a:spcAft>
              <a:defRPr sz="2400">
                <a:solidFill>
                  <a:schemeClr val="tx1"/>
                </a:solidFill>
                <a:latin typeface="Times New Roman" pitchFamily="18" charset="0"/>
              </a:defRPr>
            </a:lvl9pPr>
          </a:lstStyle>
          <a:p>
            <a:r>
              <a:rPr lang="en-US" dirty="0">
                <a:effectLst>
                  <a:outerShdw blurRad="38100" dist="38100" dir="2700000" algn="tl">
                    <a:srgbClr val="000000"/>
                  </a:outerShdw>
                </a:effectLst>
                <a:latin typeface="Book Antiqua" pitchFamily="18" charset="0"/>
              </a:rPr>
              <a:t>  Note:  The test statistic has a chi-square distribution</a:t>
            </a:r>
          </a:p>
          <a:p>
            <a:r>
              <a:rPr lang="en-US" dirty="0">
                <a:effectLst>
                  <a:outerShdw blurRad="38100" dist="38100" dir="2700000" algn="tl">
                    <a:srgbClr val="000000"/>
                  </a:outerShdw>
                </a:effectLst>
                <a:latin typeface="Book Antiqua" pitchFamily="18" charset="0"/>
              </a:rPr>
              <a:t>  with </a:t>
            </a:r>
            <a:r>
              <a:rPr lang="en-US" i="1" dirty="0">
                <a:effectLst>
                  <a:outerShdw blurRad="38100" dist="38100" dir="2700000" algn="tl">
                    <a:srgbClr val="000000"/>
                  </a:outerShdw>
                </a:effectLst>
                <a:latin typeface="Book Antiqua" pitchFamily="18" charset="0"/>
              </a:rPr>
              <a:t>k</a:t>
            </a:r>
            <a:r>
              <a:rPr lang="en-US" dirty="0">
                <a:effectLst>
                  <a:outerShdw blurRad="38100" dist="38100" dir="2700000" algn="tl">
                    <a:srgbClr val="000000"/>
                  </a:outerShdw>
                </a:effectLst>
                <a:latin typeface="Book Antiqua" pitchFamily="18" charset="0"/>
              </a:rPr>
              <a:t> – 1 </a:t>
            </a:r>
            <a:r>
              <a:rPr lang="en-US" dirty="0" err="1">
                <a:effectLst>
                  <a:outerShdw blurRad="38100" dist="38100" dir="2700000" algn="tl">
                    <a:srgbClr val="000000"/>
                  </a:outerShdw>
                </a:effectLst>
                <a:latin typeface="Book Antiqua" pitchFamily="18" charset="0"/>
              </a:rPr>
              <a:t>df</a:t>
            </a:r>
            <a:r>
              <a:rPr lang="en-US" dirty="0">
                <a:effectLst>
                  <a:outerShdw blurRad="38100" dist="38100" dir="2700000" algn="tl">
                    <a:srgbClr val="000000"/>
                  </a:outerShdw>
                </a:effectLst>
                <a:latin typeface="Book Antiqua" pitchFamily="18" charset="0"/>
              </a:rPr>
              <a:t> provided that the expected frequencies</a:t>
            </a:r>
          </a:p>
          <a:p>
            <a:r>
              <a:rPr lang="en-US" dirty="0">
                <a:effectLst>
                  <a:outerShdw blurRad="38100" dist="38100" dir="2700000" algn="tl">
                    <a:srgbClr val="000000"/>
                  </a:outerShdw>
                </a:effectLst>
                <a:latin typeface="Book Antiqua" pitchFamily="18" charset="0"/>
              </a:rPr>
              <a:t>  are 5 or more for all categories.</a:t>
            </a:r>
          </a:p>
        </p:txBody>
      </p:sp>
      <p:sp>
        <p:nvSpPr>
          <p:cNvPr id="8" name="Text Box 14"/>
          <p:cNvSpPr txBox="1">
            <a:spLocks noChangeArrowheads="1"/>
          </p:cNvSpPr>
          <p:nvPr/>
        </p:nvSpPr>
        <p:spPr bwMode="auto">
          <a:xfrm>
            <a:off x="2012950" y="3328988"/>
            <a:ext cx="51863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i="1">
                <a:effectLst>
                  <a:outerShdw blurRad="38100" dist="38100" dir="2700000" algn="tl">
                    <a:srgbClr val="000000"/>
                  </a:outerShdw>
                </a:effectLst>
              </a:rPr>
              <a:t>f</a:t>
            </a:r>
            <a:r>
              <a:rPr lang="en-US" i="1" baseline="-25000">
                <a:effectLst>
                  <a:outerShdw blurRad="38100" dist="38100" dir="2700000" algn="tl">
                    <a:srgbClr val="000000"/>
                  </a:outerShdw>
                </a:effectLst>
              </a:rPr>
              <a:t>i</a:t>
            </a:r>
            <a:r>
              <a:rPr lang="en-US">
                <a:effectLst>
                  <a:outerShdw blurRad="38100" dist="38100" dir="2700000" algn="tl">
                    <a:srgbClr val="000000"/>
                  </a:outerShdw>
                </a:effectLst>
              </a:rPr>
              <a:t> = observed frequency for category </a:t>
            </a:r>
            <a:r>
              <a:rPr lang="en-US" i="1">
                <a:effectLst>
                  <a:outerShdw blurRad="38100" dist="38100" dir="2700000" algn="tl">
                    <a:srgbClr val="000000"/>
                  </a:outerShdw>
                </a:effectLst>
              </a:rPr>
              <a:t>i</a:t>
            </a:r>
          </a:p>
        </p:txBody>
      </p:sp>
      <p:sp>
        <p:nvSpPr>
          <p:cNvPr id="9" name="Text Box 15"/>
          <p:cNvSpPr txBox="1">
            <a:spLocks noChangeArrowheads="1"/>
          </p:cNvSpPr>
          <p:nvPr/>
        </p:nvSpPr>
        <p:spPr bwMode="auto">
          <a:xfrm>
            <a:off x="1976438" y="3709988"/>
            <a:ext cx="51863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i="1">
                <a:effectLst>
                  <a:outerShdw blurRad="38100" dist="38100" dir="2700000" algn="tl">
                    <a:srgbClr val="000000"/>
                  </a:outerShdw>
                </a:effectLst>
              </a:rPr>
              <a:t>e</a:t>
            </a:r>
            <a:r>
              <a:rPr lang="en-US" i="1" baseline="-25000">
                <a:effectLst>
                  <a:outerShdw blurRad="38100" dist="38100" dir="2700000" algn="tl">
                    <a:srgbClr val="000000"/>
                  </a:outerShdw>
                </a:effectLst>
              </a:rPr>
              <a:t>i</a:t>
            </a:r>
            <a:r>
              <a:rPr lang="en-US">
                <a:effectLst>
                  <a:outerShdw blurRad="38100" dist="38100" dir="2700000" algn="tl">
                    <a:srgbClr val="000000"/>
                  </a:outerShdw>
                </a:effectLst>
              </a:rPr>
              <a:t> = expected frequency for category </a:t>
            </a:r>
            <a:r>
              <a:rPr lang="en-US" i="1">
                <a:effectLst>
                  <a:outerShdw blurRad="38100" dist="38100" dir="2700000" algn="tl">
                    <a:srgbClr val="000000"/>
                  </a:outerShdw>
                </a:effectLst>
              </a:rPr>
              <a:t>i</a:t>
            </a:r>
          </a:p>
        </p:txBody>
      </p:sp>
      <p:sp>
        <p:nvSpPr>
          <p:cNvPr id="10" name="Text Box 16"/>
          <p:cNvSpPr txBox="1">
            <a:spLocks noChangeArrowheads="1"/>
          </p:cNvSpPr>
          <p:nvPr/>
        </p:nvSpPr>
        <p:spPr bwMode="auto">
          <a:xfrm>
            <a:off x="2033588" y="4148138"/>
            <a:ext cx="34972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i="1">
                <a:effectLst>
                  <a:outerShdw blurRad="38100" dist="38100" dir="2700000" algn="tl">
                    <a:srgbClr val="000000"/>
                  </a:outerShdw>
                </a:effectLst>
              </a:rPr>
              <a:t>k</a:t>
            </a:r>
            <a:r>
              <a:rPr lang="en-US">
                <a:effectLst>
                  <a:outerShdw blurRad="38100" dist="38100" dir="2700000" algn="tl">
                    <a:srgbClr val="000000"/>
                  </a:outerShdw>
                </a:effectLst>
              </a:rPr>
              <a:t> = number of categories</a:t>
            </a:r>
            <a:endParaRPr lang="en-US" i="1">
              <a:effectLst>
                <a:outerShdw blurRad="38100" dist="38100" dir="2700000" algn="tl">
                  <a:srgbClr val="000000"/>
                </a:outerShdw>
              </a:effectLst>
            </a:endParaRPr>
          </a:p>
        </p:txBody>
      </p:sp>
      <p:sp>
        <p:nvSpPr>
          <p:cNvPr id="11" name="Text Box 17"/>
          <p:cNvSpPr txBox="1">
            <a:spLocks noChangeArrowheads="1"/>
          </p:cNvSpPr>
          <p:nvPr/>
        </p:nvSpPr>
        <p:spPr bwMode="auto">
          <a:xfrm>
            <a:off x="1298575" y="2909888"/>
            <a:ext cx="1104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effectLst>
                  <a:outerShdw blurRad="38100" dist="38100" dir="2700000" algn="tl">
                    <a:srgbClr val="000000"/>
                  </a:outerShdw>
                </a:effectLst>
              </a:rPr>
              <a:t>where:</a:t>
            </a:r>
          </a:p>
        </p:txBody>
      </p:sp>
    </p:spTree>
    <p:extLst>
      <p:ext uri="{BB962C8B-B14F-4D97-AF65-F5344CB8AC3E}">
        <p14:creationId xmlns:p14="http://schemas.microsoft.com/office/powerpoint/2010/main" val="179520214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p:tgtEl>
                                          <p:spTgt spid="5"/>
                                        </p:tgtEl>
                                        <p:attrNameLst>
                                          <p:attrName>ppt_x</p:attrName>
                                        </p:attrNameLst>
                                      </p:cBhvr>
                                      <p:tavLst>
                                        <p:tav tm="0">
                                          <p:val>
                                            <p:strVal val="#ppt_x-#ppt_w*1.125000"/>
                                          </p:val>
                                        </p:tav>
                                        <p:tav tm="100000">
                                          <p:val>
                                            <p:strVal val="#ppt_x"/>
                                          </p:val>
                                        </p:tav>
                                      </p:tavLst>
                                    </p:anim>
                                    <p:animEffect transition="in" filter="wipe(right)">
                                      <p:cBhvr>
                                        <p:cTn id="8"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12" presetClass="entr" presetSubtype="1"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p:tgtEl>
                                          <p:spTgt spid="6"/>
                                        </p:tgtEl>
                                        <p:attrNameLst>
                                          <p:attrName>ppt_y</p:attrName>
                                        </p:attrNameLst>
                                      </p:cBhvr>
                                      <p:tavLst>
                                        <p:tav tm="0">
                                          <p:val>
                                            <p:strVal val="#ppt_y-#ppt_h*1.125000"/>
                                          </p:val>
                                        </p:tav>
                                        <p:tav tm="100000">
                                          <p:val>
                                            <p:strVal val="#ppt_y"/>
                                          </p:val>
                                        </p:tav>
                                      </p:tavLst>
                                    </p:anim>
                                    <p:animEffect transition="in" filter="wipe(down)">
                                      <p:cBhvr>
                                        <p:cTn id="14" dur="500"/>
                                        <p:tgtEl>
                                          <p:spTgt spid="6"/>
                                        </p:tgtEl>
                                      </p:cBhvr>
                                    </p:animEffect>
                                  </p:childTnLst>
                                </p:cTn>
                              </p:par>
                            </p:childTnLst>
                          </p:cTn>
                        </p:par>
                        <p:par>
                          <p:cTn id="15" fill="hold">
                            <p:stCondLst>
                              <p:cond delay="500"/>
                            </p:stCondLst>
                            <p:childTnLst>
                              <p:par>
                                <p:cTn id="16" presetID="9" presetClass="entr" presetSubtype="0" fill="hold" grpId="0" nodeType="afterEffect">
                                  <p:stCondLst>
                                    <p:cond delay="1000"/>
                                  </p:stCondLst>
                                  <p:childTnLst>
                                    <p:set>
                                      <p:cBhvr>
                                        <p:cTn id="17" dur="1" fill="hold">
                                          <p:stCondLst>
                                            <p:cond delay="0"/>
                                          </p:stCondLst>
                                        </p:cTn>
                                        <p:tgtEl>
                                          <p:spTgt spid="2"/>
                                        </p:tgtEl>
                                        <p:attrNameLst>
                                          <p:attrName>style.visibility</p:attrName>
                                        </p:attrNameLst>
                                      </p:cBhvr>
                                      <p:to>
                                        <p:strVal val="visible"/>
                                      </p:to>
                                    </p:set>
                                    <p:animEffect transition="in" filter="dissolve">
                                      <p:cBhvr>
                                        <p:cTn id="18" dur="500"/>
                                        <p:tgtEl>
                                          <p:spTgt spid="2"/>
                                        </p:tgtEl>
                                      </p:cBhvr>
                                    </p:animEffect>
                                  </p:childTnLst>
                                </p:cTn>
                              </p:par>
                            </p:childTnLst>
                          </p:cTn>
                        </p:par>
                        <p:par>
                          <p:cTn id="19" fill="hold">
                            <p:stCondLst>
                              <p:cond delay="2000"/>
                            </p:stCondLst>
                            <p:childTnLst>
                              <p:par>
                                <p:cTn id="20" presetID="23" presetClass="entr" presetSubtype="272" fill="hold" nodeType="afterEffect">
                                  <p:stCondLst>
                                    <p:cond delay="1000"/>
                                  </p:stCondLst>
                                  <p:childTnLst>
                                    <p:set>
                                      <p:cBhvr>
                                        <p:cTn id="21" dur="1" fill="hold">
                                          <p:stCondLst>
                                            <p:cond delay="0"/>
                                          </p:stCondLst>
                                        </p:cTn>
                                        <p:tgtEl>
                                          <p:spTgt spid="4"/>
                                        </p:tgtEl>
                                        <p:attrNameLst>
                                          <p:attrName>style.visibility</p:attrName>
                                        </p:attrNameLst>
                                      </p:cBhvr>
                                      <p:to>
                                        <p:strVal val="visible"/>
                                      </p:to>
                                    </p:set>
                                    <p:anim calcmode="lin" valueType="num">
                                      <p:cBhvr>
                                        <p:cTn id="22" dur="500" fill="hold"/>
                                        <p:tgtEl>
                                          <p:spTgt spid="4"/>
                                        </p:tgtEl>
                                        <p:attrNameLst>
                                          <p:attrName>ppt_w</p:attrName>
                                        </p:attrNameLst>
                                      </p:cBhvr>
                                      <p:tavLst>
                                        <p:tav tm="0">
                                          <p:val>
                                            <p:strVal val="2/3*#ppt_w"/>
                                          </p:val>
                                        </p:tav>
                                        <p:tav tm="100000">
                                          <p:val>
                                            <p:strVal val="#ppt_w"/>
                                          </p:val>
                                        </p:tav>
                                      </p:tavLst>
                                    </p:anim>
                                    <p:anim calcmode="lin" valueType="num">
                                      <p:cBhvr>
                                        <p:cTn id="23" dur="500" fill="hold"/>
                                        <p:tgtEl>
                                          <p:spTgt spid="4"/>
                                        </p:tgtEl>
                                        <p:attrNameLst>
                                          <p:attrName>ppt_h</p:attrName>
                                        </p:attrNameLst>
                                      </p:cBhvr>
                                      <p:tavLst>
                                        <p:tav tm="0">
                                          <p:val>
                                            <p:strVal val="2/3*#ppt_h"/>
                                          </p:val>
                                        </p:tav>
                                        <p:tav tm="100000">
                                          <p:val>
                                            <p:strVal val="#ppt_h"/>
                                          </p:val>
                                        </p:tav>
                                      </p:tavLst>
                                    </p:anim>
                                  </p:childTnLst>
                                </p:cTn>
                              </p:par>
                            </p:childTnLst>
                          </p:cTn>
                        </p:par>
                        <p:par>
                          <p:cTn id="24" fill="hold">
                            <p:stCondLst>
                              <p:cond delay="3500"/>
                            </p:stCondLst>
                            <p:childTnLst>
                              <p:par>
                                <p:cTn id="25" presetID="12" presetClass="entr" presetSubtype="1" fill="hold" grpId="0" nodeType="afterEffect">
                                  <p:stCondLst>
                                    <p:cond delay="200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p:tgtEl>
                                          <p:spTgt spid="11"/>
                                        </p:tgtEl>
                                        <p:attrNameLst>
                                          <p:attrName>ppt_y</p:attrName>
                                        </p:attrNameLst>
                                      </p:cBhvr>
                                      <p:tavLst>
                                        <p:tav tm="0">
                                          <p:val>
                                            <p:strVal val="#ppt_y-#ppt_h*1.125000"/>
                                          </p:val>
                                        </p:tav>
                                        <p:tav tm="100000">
                                          <p:val>
                                            <p:strVal val="#ppt_y"/>
                                          </p:val>
                                        </p:tav>
                                      </p:tavLst>
                                    </p:anim>
                                    <p:animEffect transition="in" filter="wipe(down)">
                                      <p:cBhvr>
                                        <p:cTn id="28" dur="500"/>
                                        <p:tgtEl>
                                          <p:spTgt spid="11"/>
                                        </p:tgtEl>
                                      </p:cBhvr>
                                    </p:animEffect>
                                  </p:childTnLst>
                                </p:cTn>
                              </p:par>
                            </p:childTnLst>
                          </p:cTn>
                        </p:par>
                        <p:par>
                          <p:cTn id="29" fill="hold">
                            <p:stCondLst>
                              <p:cond delay="6000"/>
                            </p:stCondLst>
                            <p:childTnLst>
                              <p:par>
                                <p:cTn id="30" presetID="3" presetClass="entr" presetSubtype="10" fill="hold" grpId="0" nodeType="afterEffect">
                                  <p:stCondLst>
                                    <p:cond delay="1000"/>
                                  </p:stCondLst>
                                  <p:childTnLst>
                                    <p:set>
                                      <p:cBhvr>
                                        <p:cTn id="31" dur="1" fill="hold">
                                          <p:stCondLst>
                                            <p:cond delay="0"/>
                                          </p:stCondLst>
                                        </p:cTn>
                                        <p:tgtEl>
                                          <p:spTgt spid="8"/>
                                        </p:tgtEl>
                                        <p:attrNameLst>
                                          <p:attrName>style.visibility</p:attrName>
                                        </p:attrNameLst>
                                      </p:cBhvr>
                                      <p:to>
                                        <p:strVal val="visible"/>
                                      </p:to>
                                    </p:set>
                                    <p:animEffect transition="in" filter="blinds(horizontal)">
                                      <p:cBhvr>
                                        <p:cTn id="32" dur="500"/>
                                        <p:tgtEl>
                                          <p:spTgt spid="8"/>
                                        </p:tgtEl>
                                      </p:cBhvr>
                                    </p:animEffect>
                                  </p:childTnLst>
                                </p:cTn>
                              </p:par>
                            </p:childTnLst>
                          </p:cTn>
                        </p:par>
                        <p:par>
                          <p:cTn id="33" fill="hold">
                            <p:stCondLst>
                              <p:cond delay="7500"/>
                            </p:stCondLst>
                            <p:childTnLst>
                              <p:par>
                                <p:cTn id="34" presetID="3" presetClass="entr" presetSubtype="10" fill="hold" grpId="0" nodeType="afterEffect">
                                  <p:stCondLst>
                                    <p:cond delay="1000"/>
                                  </p:stCondLst>
                                  <p:childTnLst>
                                    <p:set>
                                      <p:cBhvr>
                                        <p:cTn id="35" dur="1" fill="hold">
                                          <p:stCondLst>
                                            <p:cond delay="0"/>
                                          </p:stCondLst>
                                        </p:cTn>
                                        <p:tgtEl>
                                          <p:spTgt spid="9"/>
                                        </p:tgtEl>
                                        <p:attrNameLst>
                                          <p:attrName>style.visibility</p:attrName>
                                        </p:attrNameLst>
                                      </p:cBhvr>
                                      <p:to>
                                        <p:strVal val="visible"/>
                                      </p:to>
                                    </p:set>
                                    <p:animEffect transition="in" filter="blinds(horizontal)">
                                      <p:cBhvr>
                                        <p:cTn id="36" dur="500"/>
                                        <p:tgtEl>
                                          <p:spTgt spid="9"/>
                                        </p:tgtEl>
                                      </p:cBhvr>
                                    </p:animEffect>
                                  </p:childTnLst>
                                </p:cTn>
                              </p:par>
                            </p:childTnLst>
                          </p:cTn>
                        </p:par>
                        <p:par>
                          <p:cTn id="37" fill="hold">
                            <p:stCondLst>
                              <p:cond delay="9000"/>
                            </p:stCondLst>
                            <p:childTnLst>
                              <p:par>
                                <p:cTn id="38" presetID="3" presetClass="entr" presetSubtype="10" fill="hold" grpId="0" nodeType="afterEffect">
                                  <p:stCondLst>
                                    <p:cond delay="1000"/>
                                  </p:stCondLst>
                                  <p:childTnLst>
                                    <p:set>
                                      <p:cBhvr>
                                        <p:cTn id="39" dur="1" fill="hold">
                                          <p:stCondLst>
                                            <p:cond delay="0"/>
                                          </p:stCondLst>
                                        </p:cTn>
                                        <p:tgtEl>
                                          <p:spTgt spid="10"/>
                                        </p:tgtEl>
                                        <p:attrNameLst>
                                          <p:attrName>style.visibility</p:attrName>
                                        </p:attrNameLst>
                                      </p:cBhvr>
                                      <p:to>
                                        <p:strVal val="visible"/>
                                      </p:to>
                                    </p:set>
                                    <p:animEffect transition="in" filter="blinds(horizontal)">
                                      <p:cBhvr>
                                        <p:cTn id="40" dur="500"/>
                                        <p:tgtEl>
                                          <p:spTgt spid="10"/>
                                        </p:tgtEl>
                                      </p:cBhvr>
                                    </p:animEffect>
                                  </p:childTnLst>
                                </p:cTn>
                              </p:par>
                            </p:childTnLst>
                          </p:cTn>
                        </p:par>
                        <p:par>
                          <p:cTn id="41" fill="hold">
                            <p:stCondLst>
                              <p:cond delay="10500"/>
                            </p:stCondLst>
                            <p:childTnLst>
                              <p:par>
                                <p:cTn id="42" presetID="9" presetClass="entr" presetSubtype="0" fill="hold" grpId="0" nodeType="afterEffect">
                                  <p:stCondLst>
                                    <p:cond delay="1000"/>
                                  </p:stCondLst>
                                  <p:childTnLst>
                                    <p:set>
                                      <p:cBhvr>
                                        <p:cTn id="43" dur="1" fill="hold">
                                          <p:stCondLst>
                                            <p:cond delay="0"/>
                                          </p:stCondLst>
                                        </p:cTn>
                                        <p:tgtEl>
                                          <p:spTgt spid="7"/>
                                        </p:tgtEl>
                                        <p:attrNameLst>
                                          <p:attrName>style.visibility</p:attrName>
                                        </p:attrNameLst>
                                      </p:cBhvr>
                                      <p:to>
                                        <p:strVal val="visible"/>
                                      </p:to>
                                    </p:set>
                                    <p:animEffect transition="in" filter="dissolve">
                                      <p:cBhvr>
                                        <p:cTn id="4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autoUpdateAnimBg="0"/>
      <p:bldP spid="7" grpId="0" animBg="1" autoUpdateAnimBg="0"/>
      <p:bldP spid="8" grpId="0" autoUpdateAnimBg="0"/>
      <p:bldP spid="9" grpId="0" autoUpdateAnimBg="0"/>
      <p:bldP spid="10" grpId="0" autoUpdateAnimBg="0"/>
      <p:bldP spid="11" grpId="0"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3"/>
          <p:cNvSpPr>
            <a:spLocks noChangeArrowheads="1"/>
          </p:cNvSpPr>
          <p:nvPr/>
        </p:nvSpPr>
        <p:spPr bwMode="auto">
          <a:xfrm>
            <a:off x="4838700" y="2590800"/>
            <a:ext cx="2800350" cy="628650"/>
          </a:xfrm>
          <a:prstGeom prst="rect">
            <a:avLst/>
          </a:prstGeom>
          <a:gradFill flip="none" rotWithShape="1">
            <a:gsLst>
              <a:gs pos="0">
                <a:srgbClr val="6AAC00">
                  <a:shade val="30000"/>
                  <a:satMod val="115000"/>
                </a:srgbClr>
              </a:gs>
              <a:gs pos="50000">
                <a:srgbClr val="6AAC00">
                  <a:shade val="67500"/>
                  <a:satMod val="115000"/>
                </a:srgbClr>
              </a:gs>
              <a:gs pos="100000">
                <a:srgbClr val="6AAC00">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3" name="Rectangle 12"/>
          <p:cNvSpPr>
            <a:spLocks noChangeArrowheads="1"/>
          </p:cNvSpPr>
          <p:nvPr/>
        </p:nvSpPr>
        <p:spPr bwMode="auto">
          <a:xfrm>
            <a:off x="4038600" y="1714500"/>
            <a:ext cx="3448050" cy="628650"/>
          </a:xfrm>
          <a:prstGeom prst="rect">
            <a:avLst/>
          </a:prstGeom>
          <a:gradFill flip="none" rotWithShape="1">
            <a:gsLst>
              <a:gs pos="0">
                <a:srgbClr val="6AAC00">
                  <a:shade val="30000"/>
                  <a:satMod val="115000"/>
                </a:srgbClr>
              </a:gs>
              <a:gs pos="50000">
                <a:srgbClr val="6AAC00">
                  <a:shade val="67500"/>
                  <a:satMod val="115000"/>
                </a:srgbClr>
              </a:gs>
              <a:gs pos="100000">
                <a:srgbClr val="6AAC00">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4" name="Rectangle 2"/>
          <p:cNvSpPr>
            <a:spLocks noChangeArrowheads="1"/>
          </p:cNvSpPr>
          <p:nvPr/>
        </p:nvSpPr>
        <p:spPr bwMode="auto">
          <a:xfrm>
            <a:off x="685800" y="138113"/>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Goodness of Fit Test:</a:t>
            </a:r>
            <a:br>
              <a:rPr lang="en-US" sz="2800" dirty="0">
                <a:solidFill>
                  <a:srgbClr val="66FFFF"/>
                </a:solidFill>
                <a:effectLst>
                  <a:outerShdw blurRad="38100" dist="38100" dir="2700000" algn="tl">
                    <a:srgbClr val="000000"/>
                  </a:outerShdw>
                </a:effectLst>
              </a:rPr>
            </a:br>
            <a:r>
              <a:rPr lang="en-US" sz="2800" dirty="0">
                <a:solidFill>
                  <a:srgbClr val="66FFFF"/>
                </a:solidFill>
                <a:effectLst>
                  <a:outerShdw blurRad="38100" dist="38100" dir="2700000" algn="tl">
                    <a:srgbClr val="000000"/>
                  </a:outerShdw>
                </a:effectLst>
              </a:rPr>
              <a:t>Multinomial Probability Distribution</a:t>
            </a:r>
          </a:p>
        </p:txBody>
      </p:sp>
      <p:sp>
        <p:nvSpPr>
          <p:cNvPr id="5" name="AutoShape 6"/>
          <p:cNvSpPr>
            <a:spLocks noChangeArrowheads="1"/>
          </p:cNvSpPr>
          <p:nvPr/>
        </p:nvSpPr>
        <p:spPr bwMode="auto">
          <a:xfrm rot="5400000">
            <a:off x="523875" y="13081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 name="Text Box 7"/>
          <p:cNvSpPr txBox="1">
            <a:spLocks noChangeArrowheads="1"/>
          </p:cNvSpPr>
          <p:nvPr/>
        </p:nvSpPr>
        <p:spPr bwMode="auto">
          <a:xfrm>
            <a:off x="1870075" y="3459163"/>
            <a:ext cx="51435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effectLst>
                  <a:outerShdw blurRad="38100" dist="38100" dir="2700000" algn="tl">
                    <a:srgbClr val="000000"/>
                  </a:outerShdw>
                </a:effectLst>
              </a:rPr>
              <a:t>where </a:t>
            </a:r>
            <a:r>
              <a:rPr lang="en-US" i="1">
                <a:effectLst>
                  <a:outerShdw blurRad="38100" dist="38100" dir="2700000" algn="tl">
                    <a:srgbClr val="000000"/>
                  </a:outerShdw>
                </a:effectLst>
                <a:latin typeface="Symbol" pitchFamily="18" charset="2"/>
              </a:rPr>
              <a:t></a:t>
            </a:r>
            <a:r>
              <a:rPr lang="en-US">
                <a:effectLst>
                  <a:outerShdw blurRad="38100" dist="38100" dir="2700000" algn="tl">
                    <a:srgbClr val="000000"/>
                  </a:outerShdw>
                </a:effectLst>
              </a:rPr>
              <a:t>  is the significance level and</a:t>
            </a:r>
          </a:p>
          <a:p>
            <a:pPr algn="ctr"/>
            <a:r>
              <a:rPr lang="en-US">
                <a:effectLst>
                  <a:outerShdw blurRad="38100" dist="38100" dir="2700000" algn="tl">
                    <a:srgbClr val="000000"/>
                  </a:outerShdw>
                </a:effectLst>
              </a:rPr>
              <a:t>there are </a:t>
            </a:r>
            <a:r>
              <a:rPr lang="en-US" i="1">
                <a:effectLst>
                  <a:outerShdw blurRad="38100" dist="38100" dir="2700000" algn="tl">
                    <a:srgbClr val="000000"/>
                  </a:outerShdw>
                </a:effectLst>
              </a:rPr>
              <a:t>k</a:t>
            </a:r>
            <a:r>
              <a:rPr lang="en-US">
                <a:effectLst>
                  <a:outerShdw blurRad="38100" dist="38100" dir="2700000" algn="tl">
                    <a:srgbClr val="000000"/>
                  </a:outerShdw>
                </a:effectLst>
              </a:rPr>
              <a:t> - 1 degrees of freedom</a:t>
            </a:r>
          </a:p>
        </p:txBody>
      </p:sp>
      <p:sp>
        <p:nvSpPr>
          <p:cNvPr id="7" name="Text Box 8"/>
          <p:cNvSpPr txBox="1">
            <a:spLocks noChangeArrowheads="1"/>
          </p:cNvSpPr>
          <p:nvPr/>
        </p:nvSpPr>
        <p:spPr bwMode="auto">
          <a:xfrm>
            <a:off x="1374775" y="1785938"/>
            <a:ext cx="2603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i="1">
                <a:effectLst>
                  <a:outerShdw blurRad="38100" dist="38100" dir="2700000" algn="tl">
                    <a:srgbClr val="000000"/>
                  </a:outerShdw>
                </a:effectLst>
              </a:rPr>
              <a:t>p</a:t>
            </a:r>
            <a:r>
              <a:rPr lang="en-US">
                <a:effectLst>
                  <a:outerShdw blurRad="38100" dist="38100" dir="2700000" algn="tl">
                    <a:srgbClr val="000000"/>
                  </a:outerShdw>
                </a:effectLst>
              </a:rPr>
              <a:t>-value approach:</a:t>
            </a:r>
          </a:p>
        </p:txBody>
      </p:sp>
      <p:sp>
        <p:nvSpPr>
          <p:cNvPr id="8" name="Text Box 9"/>
          <p:cNvSpPr txBox="1">
            <a:spLocks noChangeArrowheads="1"/>
          </p:cNvSpPr>
          <p:nvPr/>
        </p:nvSpPr>
        <p:spPr bwMode="auto">
          <a:xfrm>
            <a:off x="1374775" y="2662238"/>
            <a:ext cx="3416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effectLst>
                  <a:outerShdw blurRad="38100" dist="38100" dir="2700000" algn="tl">
                    <a:srgbClr val="000000"/>
                  </a:outerShdw>
                </a:effectLst>
              </a:rPr>
              <a:t>Critical value approach:</a:t>
            </a:r>
          </a:p>
        </p:txBody>
      </p:sp>
      <p:sp>
        <p:nvSpPr>
          <p:cNvPr id="9" name="Text Box 10"/>
          <p:cNvSpPr txBox="1">
            <a:spLocks noChangeArrowheads="1"/>
          </p:cNvSpPr>
          <p:nvPr/>
        </p:nvSpPr>
        <p:spPr bwMode="auto">
          <a:xfrm>
            <a:off x="4098925" y="1782763"/>
            <a:ext cx="32686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effectLst>
                  <a:outerShdw blurRad="38100" dist="38100" dir="2700000" algn="tl">
                    <a:srgbClr val="000000"/>
                  </a:outerShdw>
                </a:effectLst>
              </a:rPr>
              <a:t>Reject </a:t>
            </a:r>
            <a:r>
              <a:rPr lang="en-US" i="1">
                <a:effectLst>
                  <a:outerShdw blurRad="38100" dist="38100" dir="2700000" algn="tl">
                    <a:srgbClr val="000000"/>
                  </a:outerShdw>
                </a:effectLst>
              </a:rPr>
              <a:t>H</a:t>
            </a:r>
            <a:r>
              <a:rPr lang="en-US" baseline="-25000">
                <a:effectLst>
                  <a:outerShdw blurRad="38100" dist="38100" dir="2700000" algn="tl">
                    <a:srgbClr val="000000"/>
                  </a:outerShdw>
                </a:effectLst>
              </a:rPr>
              <a:t>0</a:t>
            </a:r>
            <a:r>
              <a:rPr lang="en-US">
                <a:effectLst>
                  <a:outerShdw blurRad="38100" dist="38100" dir="2700000" algn="tl">
                    <a:srgbClr val="000000"/>
                  </a:outerShdw>
                </a:effectLst>
              </a:rPr>
              <a:t> if </a:t>
            </a:r>
            <a:r>
              <a:rPr lang="en-US" i="1">
                <a:effectLst>
                  <a:outerShdw blurRad="38100" dist="38100" dir="2700000" algn="tl">
                    <a:srgbClr val="000000"/>
                  </a:outerShdw>
                </a:effectLst>
              </a:rPr>
              <a:t>p</a:t>
            </a:r>
            <a:r>
              <a:rPr lang="en-US">
                <a:effectLst>
                  <a:outerShdw blurRad="38100" dist="38100" dir="2700000" algn="tl">
                    <a:srgbClr val="000000"/>
                  </a:outerShdw>
                </a:effectLst>
              </a:rPr>
              <a:t>-value </a:t>
            </a:r>
            <a:r>
              <a:rPr lang="en-US" u="sng">
                <a:effectLst>
                  <a:outerShdw blurRad="38100" dist="38100" dir="2700000" algn="tl">
                    <a:srgbClr val="000000"/>
                  </a:outerShdw>
                </a:effectLst>
              </a:rPr>
              <a:t>&lt;</a:t>
            </a:r>
            <a:r>
              <a:rPr lang="en-US">
                <a:effectLst>
                  <a:outerShdw blurRad="38100" dist="38100" dir="2700000" algn="tl">
                    <a:srgbClr val="000000"/>
                  </a:outerShdw>
                </a:effectLst>
              </a:rPr>
              <a:t> </a:t>
            </a:r>
            <a:r>
              <a:rPr lang="en-US" i="1">
                <a:effectLst>
                  <a:outerShdw blurRad="38100" dist="38100" dir="2700000" algn="tl">
                    <a:srgbClr val="000000"/>
                  </a:outerShdw>
                </a:effectLst>
                <a:latin typeface="Symbol" pitchFamily="18" charset="2"/>
              </a:rPr>
              <a:t>a</a:t>
            </a:r>
          </a:p>
        </p:txBody>
      </p:sp>
      <p:sp>
        <p:nvSpPr>
          <p:cNvPr id="10" name="Text Box 4"/>
          <p:cNvSpPr txBox="1">
            <a:spLocks noChangeArrowheads="1"/>
          </p:cNvSpPr>
          <p:nvPr/>
        </p:nvSpPr>
        <p:spPr bwMode="auto">
          <a:xfrm>
            <a:off x="758825" y="1195388"/>
            <a:ext cx="25685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sz="2400">
                <a:solidFill>
                  <a:schemeClr val="tx1"/>
                </a:solidFill>
                <a:latin typeface="Times New Roman" pitchFamily="18" charset="0"/>
              </a:defRPr>
            </a:lvl1pPr>
            <a:lvl2pPr marL="914400" indent="-457200">
              <a:defRPr sz="2400">
                <a:solidFill>
                  <a:schemeClr val="tx1"/>
                </a:solidFill>
                <a:latin typeface="Times New Roman" pitchFamily="18" charset="0"/>
              </a:defRPr>
            </a:lvl2pPr>
            <a:lvl3pPr marL="1371600" indent="-457200">
              <a:defRPr sz="2400">
                <a:solidFill>
                  <a:schemeClr val="tx1"/>
                </a:solidFill>
                <a:latin typeface="Times New Roman" pitchFamily="18" charset="0"/>
              </a:defRPr>
            </a:lvl3pPr>
            <a:lvl4pPr marL="1828800" indent="-457200">
              <a:defRPr sz="2400">
                <a:solidFill>
                  <a:schemeClr val="tx1"/>
                </a:solidFill>
                <a:latin typeface="Times New Roman" pitchFamily="18" charset="0"/>
              </a:defRPr>
            </a:lvl4pPr>
            <a:lvl5pPr marL="2286000" indent="-457200">
              <a:defRPr sz="2400">
                <a:solidFill>
                  <a:schemeClr val="tx1"/>
                </a:solidFill>
                <a:latin typeface="Times New Roman" pitchFamily="18" charset="0"/>
              </a:defRPr>
            </a:lvl5pPr>
            <a:lvl6pPr marL="2743200" indent="-457200" eaLnBrk="0" fontAlgn="base" hangingPunct="0">
              <a:spcBef>
                <a:spcPct val="0"/>
              </a:spcBef>
              <a:spcAft>
                <a:spcPct val="0"/>
              </a:spcAft>
              <a:defRPr sz="2400">
                <a:solidFill>
                  <a:schemeClr val="tx1"/>
                </a:solidFill>
                <a:latin typeface="Times New Roman" pitchFamily="18" charset="0"/>
              </a:defRPr>
            </a:lvl6pPr>
            <a:lvl7pPr marL="3200400" indent="-457200" eaLnBrk="0" fontAlgn="base" hangingPunct="0">
              <a:spcBef>
                <a:spcPct val="0"/>
              </a:spcBef>
              <a:spcAft>
                <a:spcPct val="0"/>
              </a:spcAft>
              <a:defRPr sz="2400">
                <a:solidFill>
                  <a:schemeClr val="tx1"/>
                </a:solidFill>
                <a:latin typeface="Times New Roman" pitchFamily="18" charset="0"/>
              </a:defRPr>
            </a:lvl7pPr>
            <a:lvl8pPr marL="3657600" indent="-457200" eaLnBrk="0" fontAlgn="base" hangingPunct="0">
              <a:spcBef>
                <a:spcPct val="0"/>
              </a:spcBef>
              <a:spcAft>
                <a:spcPct val="0"/>
              </a:spcAft>
              <a:defRPr sz="2400">
                <a:solidFill>
                  <a:schemeClr val="tx1"/>
                </a:solidFill>
                <a:latin typeface="Times New Roman" pitchFamily="18" charset="0"/>
              </a:defRPr>
            </a:lvl8pPr>
            <a:lvl9pPr marL="4114800" indent="-457200" eaLnBrk="0" fontAlgn="base" hangingPunct="0">
              <a:spcBef>
                <a:spcPct val="0"/>
              </a:spcBef>
              <a:spcAft>
                <a:spcPct val="0"/>
              </a:spcAft>
              <a:defRPr sz="2400">
                <a:solidFill>
                  <a:schemeClr val="tx1"/>
                </a:solidFill>
                <a:latin typeface="Times New Roman" pitchFamily="18" charset="0"/>
              </a:defRPr>
            </a:lvl9pPr>
          </a:lstStyle>
          <a:p>
            <a:r>
              <a:rPr lang="en-US">
                <a:solidFill>
                  <a:srgbClr val="66FFFF"/>
                </a:solidFill>
                <a:effectLst>
                  <a:outerShdw blurRad="38100" dist="38100" dir="2700000" algn="tl">
                    <a:srgbClr val="000000"/>
                  </a:outerShdw>
                </a:effectLst>
                <a:latin typeface="Book Antiqua" pitchFamily="18" charset="0"/>
              </a:rPr>
              <a:t>5.</a:t>
            </a:r>
            <a:r>
              <a:rPr lang="en-US">
                <a:effectLst>
                  <a:outerShdw blurRad="38100" dist="38100" dir="2700000" algn="tl">
                    <a:srgbClr val="000000"/>
                  </a:outerShdw>
                </a:effectLst>
                <a:latin typeface="Book Antiqua" pitchFamily="18" charset="0"/>
              </a:rPr>
              <a:t>   Rejection rule:</a:t>
            </a:r>
          </a:p>
        </p:txBody>
      </p:sp>
      <p:grpSp>
        <p:nvGrpSpPr>
          <p:cNvPr id="11" name="Group 15"/>
          <p:cNvGrpSpPr>
            <a:grpSpLocks/>
          </p:cNvGrpSpPr>
          <p:nvPr/>
        </p:nvGrpSpPr>
        <p:grpSpPr bwMode="auto">
          <a:xfrm>
            <a:off x="4918075" y="2627313"/>
            <a:ext cx="2579688" cy="538162"/>
            <a:chOff x="3098" y="1655"/>
            <a:chExt cx="1625" cy="339"/>
          </a:xfrm>
        </p:grpSpPr>
        <p:graphicFrame>
          <p:nvGraphicFramePr>
            <p:cNvPr id="12" name="Object 5">
              <a:hlinkClick r:id="" action="ppaction://ole?verb=0"/>
            </p:cNvPr>
            <p:cNvGraphicFramePr>
              <a:graphicFrameLocks/>
            </p:cNvGraphicFramePr>
            <p:nvPr/>
          </p:nvGraphicFramePr>
          <p:xfrm>
            <a:off x="4140" y="1655"/>
            <a:ext cx="583" cy="339"/>
          </p:xfrm>
          <a:graphic>
            <a:graphicData uri="http://schemas.openxmlformats.org/presentationml/2006/ole">
              <mc:AlternateContent xmlns:mc="http://schemas.openxmlformats.org/markup-compatibility/2006">
                <mc:Choice xmlns:v="urn:schemas-microsoft-com:vml" Requires="v">
                  <p:oleObj spid="_x0000_s251916" name="Equation" r:id="rId3" imgW="520560" imgH="241200" progId="Equation.DSMT4">
                    <p:embed/>
                  </p:oleObj>
                </mc:Choice>
                <mc:Fallback>
                  <p:oleObj name="Equation" r:id="rId3" imgW="520560" imgH="241200" progId="Equation.DSMT4">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40" y="1655"/>
                          <a:ext cx="583" cy="339"/>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3" name="Text Box 11"/>
            <p:cNvSpPr txBox="1">
              <a:spLocks noChangeArrowheads="1"/>
            </p:cNvSpPr>
            <p:nvPr/>
          </p:nvSpPr>
          <p:spPr bwMode="auto">
            <a:xfrm>
              <a:off x="3098" y="1675"/>
              <a:ext cx="109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effectLst>
                    <a:outerShdw blurRad="38100" dist="38100" dir="2700000" algn="tl">
                      <a:srgbClr val="000000"/>
                    </a:outerShdw>
                  </a:effectLst>
                </a:rPr>
                <a:t>Reject </a:t>
              </a:r>
              <a:r>
                <a:rPr lang="en-US" i="1">
                  <a:effectLst>
                    <a:outerShdw blurRad="38100" dist="38100" dir="2700000" algn="tl">
                      <a:srgbClr val="000000"/>
                    </a:outerShdw>
                  </a:effectLst>
                </a:rPr>
                <a:t>H</a:t>
              </a:r>
              <a:r>
                <a:rPr lang="en-US" baseline="-25000">
                  <a:effectLst>
                    <a:outerShdw blurRad="38100" dist="38100" dir="2700000" algn="tl">
                      <a:srgbClr val="000000"/>
                    </a:outerShdw>
                  </a:effectLst>
                </a:rPr>
                <a:t>0</a:t>
              </a:r>
              <a:r>
                <a:rPr lang="en-US">
                  <a:effectLst>
                    <a:outerShdw blurRad="38100" dist="38100" dir="2700000" algn="tl">
                      <a:srgbClr val="000000"/>
                    </a:outerShdw>
                  </a:effectLst>
                </a:rPr>
                <a:t> if </a:t>
              </a:r>
              <a:endParaRPr lang="en-US" i="1">
                <a:effectLst>
                  <a:outerShdw blurRad="38100" dist="38100" dir="2700000" algn="tl">
                    <a:srgbClr val="000000"/>
                  </a:outerShdw>
                </a:effectLst>
                <a:latin typeface="Symbol" pitchFamily="18" charset="2"/>
              </a:endParaRPr>
            </a:p>
          </p:txBody>
        </p:sp>
      </p:grpSp>
    </p:spTree>
    <p:extLst>
      <p:ext uri="{BB962C8B-B14F-4D97-AF65-F5344CB8AC3E}">
        <p14:creationId xmlns:p14="http://schemas.microsoft.com/office/powerpoint/2010/main" val="579151398"/>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p:tgtEl>
                                          <p:spTgt spid="5"/>
                                        </p:tgtEl>
                                        <p:attrNameLst>
                                          <p:attrName>ppt_x</p:attrName>
                                        </p:attrNameLst>
                                      </p:cBhvr>
                                      <p:tavLst>
                                        <p:tav tm="0">
                                          <p:val>
                                            <p:strVal val="#ppt_x-#ppt_w*1.125000"/>
                                          </p:val>
                                        </p:tav>
                                        <p:tav tm="100000">
                                          <p:val>
                                            <p:strVal val="#ppt_x"/>
                                          </p:val>
                                        </p:tav>
                                      </p:tavLst>
                                    </p:anim>
                                    <p:animEffect transition="in" filter="wipe(right)">
                                      <p:cBhvr>
                                        <p:cTn id="8"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12" presetClass="entr" presetSubtype="1"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p:tgtEl>
                                          <p:spTgt spid="10"/>
                                        </p:tgtEl>
                                        <p:attrNameLst>
                                          <p:attrName>ppt_y</p:attrName>
                                        </p:attrNameLst>
                                      </p:cBhvr>
                                      <p:tavLst>
                                        <p:tav tm="0">
                                          <p:val>
                                            <p:strVal val="#ppt_y-#ppt_h*1.125000"/>
                                          </p:val>
                                        </p:tav>
                                        <p:tav tm="100000">
                                          <p:val>
                                            <p:strVal val="#ppt_y"/>
                                          </p:val>
                                        </p:tav>
                                      </p:tavLst>
                                    </p:anim>
                                    <p:animEffect transition="in" filter="wipe(down)">
                                      <p:cBhvr>
                                        <p:cTn id="14" dur="500"/>
                                        <p:tgtEl>
                                          <p:spTgt spid="10"/>
                                        </p:tgtEl>
                                      </p:cBhvr>
                                    </p:animEffect>
                                  </p:childTnLst>
                                </p:cTn>
                              </p:par>
                            </p:childTnLst>
                          </p:cTn>
                        </p:par>
                        <p:par>
                          <p:cTn id="15" fill="hold">
                            <p:stCondLst>
                              <p:cond delay="500"/>
                            </p:stCondLst>
                            <p:childTnLst>
                              <p:par>
                                <p:cTn id="16" presetID="12" presetClass="entr" presetSubtype="1" fill="hold" grpId="0" nodeType="afterEffect">
                                  <p:stCondLst>
                                    <p:cond delay="1000"/>
                                  </p:stCondLst>
                                  <p:childTnLst>
                                    <p:set>
                                      <p:cBhvr>
                                        <p:cTn id="17" dur="1" fill="hold">
                                          <p:stCondLst>
                                            <p:cond delay="0"/>
                                          </p:stCondLst>
                                        </p:cTn>
                                        <p:tgtEl>
                                          <p:spTgt spid="7"/>
                                        </p:tgtEl>
                                        <p:attrNameLst>
                                          <p:attrName>style.visibility</p:attrName>
                                        </p:attrNameLst>
                                      </p:cBhvr>
                                      <p:to>
                                        <p:strVal val="visible"/>
                                      </p:to>
                                    </p:set>
                                    <p:anim calcmode="lin" valueType="num">
                                      <p:cBhvr additive="base">
                                        <p:cTn id="18" dur="500"/>
                                        <p:tgtEl>
                                          <p:spTgt spid="7"/>
                                        </p:tgtEl>
                                        <p:attrNameLst>
                                          <p:attrName>ppt_y</p:attrName>
                                        </p:attrNameLst>
                                      </p:cBhvr>
                                      <p:tavLst>
                                        <p:tav tm="0">
                                          <p:val>
                                            <p:strVal val="#ppt_y-#ppt_h*1.125000"/>
                                          </p:val>
                                        </p:tav>
                                        <p:tav tm="100000">
                                          <p:val>
                                            <p:strVal val="#ppt_y"/>
                                          </p:val>
                                        </p:tav>
                                      </p:tavLst>
                                    </p:anim>
                                    <p:animEffect transition="in" filter="wipe(down)">
                                      <p:cBhvr>
                                        <p:cTn id="19" dur="500"/>
                                        <p:tgtEl>
                                          <p:spTgt spid="7"/>
                                        </p:tgtEl>
                                      </p:cBhvr>
                                    </p:animEffect>
                                  </p:childTnLst>
                                </p:cTn>
                              </p:par>
                            </p:childTnLst>
                          </p:cTn>
                        </p:par>
                        <p:par>
                          <p:cTn id="20" fill="hold">
                            <p:stCondLst>
                              <p:cond delay="2000"/>
                            </p:stCondLst>
                            <p:childTnLst>
                              <p:par>
                                <p:cTn id="21" presetID="9" presetClass="entr" presetSubtype="0" fill="hold" grpId="0" nodeType="afterEffect">
                                  <p:stCondLst>
                                    <p:cond delay="1000"/>
                                  </p:stCondLst>
                                  <p:childTnLst>
                                    <p:set>
                                      <p:cBhvr>
                                        <p:cTn id="22" dur="1" fill="hold">
                                          <p:stCondLst>
                                            <p:cond delay="0"/>
                                          </p:stCondLst>
                                        </p:cTn>
                                        <p:tgtEl>
                                          <p:spTgt spid="3"/>
                                        </p:tgtEl>
                                        <p:attrNameLst>
                                          <p:attrName>style.visibility</p:attrName>
                                        </p:attrNameLst>
                                      </p:cBhvr>
                                      <p:to>
                                        <p:strVal val="visible"/>
                                      </p:to>
                                    </p:set>
                                    <p:animEffect transition="in" filter="dissolve">
                                      <p:cBhvr>
                                        <p:cTn id="23" dur="500"/>
                                        <p:tgtEl>
                                          <p:spTgt spid="3"/>
                                        </p:tgtEl>
                                      </p:cBhvr>
                                    </p:animEffect>
                                  </p:childTnLst>
                                </p:cTn>
                              </p:par>
                            </p:childTnLst>
                          </p:cTn>
                        </p:par>
                        <p:par>
                          <p:cTn id="24" fill="hold">
                            <p:stCondLst>
                              <p:cond delay="3500"/>
                            </p:stCondLst>
                            <p:childTnLst>
                              <p:par>
                                <p:cTn id="25" presetID="23" presetClass="entr" presetSubtype="272" fill="hold" grpId="0" nodeType="afterEffect">
                                  <p:stCondLst>
                                    <p:cond delay="1000"/>
                                  </p:stCondLst>
                                  <p:childTnLst>
                                    <p:set>
                                      <p:cBhvr>
                                        <p:cTn id="26" dur="1" fill="hold">
                                          <p:stCondLst>
                                            <p:cond delay="0"/>
                                          </p:stCondLst>
                                        </p:cTn>
                                        <p:tgtEl>
                                          <p:spTgt spid="9"/>
                                        </p:tgtEl>
                                        <p:attrNameLst>
                                          <p:attrName>style.visibility</p:attrName>
                                        </p:attrNameLst>
                                      </p:cBhvr>
                                      <p:to>
                                        <p:strVal val="visible"/>
                                      </p:to>
                                    </p:set>
                                    <p:anim calcmode="lin" valueType="num">
                                      <p:cBhvr>
                                        <p:cTn id="27" dur="500" fill="hold"/>
                                        <p:tgtEl>
                                          <p:spTgt spid="9"/>
                                        </p:tgtEl>
                                        <p:attrNameLst>
                                          <p:attrName>ppt_w</p:attrName>
                                        </p:attrNameLst>
                                      </p:cBhvr>
                                      <p:tavLst>
                                        <p:tav tm="0">
                                          <p:val>
                                            <p:strVal val="2/3*#ppt_w"/>
                                          </p:val>
                                        </p:tav>
                                        <p:tav tm="100000">
                                          <p:val>
                                            <p:strVal val="#ppt_w"/>
                                          </p:val>
                                        </p:tav>
                                      </p:tavLst>
                                    </p:anim>
                                    <p:anim calcmode="lin" valueType="num">
                                      <p:cBhvr>
                                        <p:cTn id="28" dur="500" fill="hold"/>
                                        <p:tgtEl>
                                          <p:spTgt spid="9"/>
                                        </p:tgtEl>
                                        <p:attrNameLst>
                                          <p:attrName>ppt_h</p:attrName>
                                        </p:attrNameLst>
                                      </p:cBhvr>
                                      <p:tavLst>
                                        <p:tav tm="0">
                                          <p:val>
                                            <p:strVal val="2/3*#ppt_h"/>
                                          </p:val>
                                        </p:tav>
                                        <p:tav tm="100000">
                                          <p:val>
                                            <p:strVal val="#ppt_h"/>
                                          </p:val>
                                        </p:tav>
                                      </p:tavLst>
                                    </p:anim>
                                  </p:childTnLst>
                                </p:cTn>
                              </p:par>
                            </p:childTnLst>
                          </p:cTn>
                        </p:par>
                        <p:par>
                          <p:cTn id="29" fill="hold">
                            <p:stCondLst>
                              <p:cond delay="5000"/>
                            </p:stCondLst>
                            <p:childTnLst>
                              <p:par>
                                <p:cTn id="30" presetID="12" presetClass="entr" presetSubtype="1" fill="hold" grpId="0" nodeType="afterEffect">
                                  <p:stCondLst>
                                    <p:cond delay="2000"/>
                                  </p:stCondLst>
                                  <p:childTnLst>
                                    <p:set>
                                      <p:cBhvr>
                                        <p:cTn id="31" dur="1" fill="hold">
                                          <p:stCondLst>
                                            <p:cond delay="0"/>
                                          </p:stCondLst>
                                        </p:cTn>
                                        <p:tgtEl>
                                          <p:spTgt spid="8"/>
                                        </p:tgtEl>
                                        <p:attrNameLst>
                                          <p:attrName>style.visibility</p:attrName>
                                        </p:attrNameLst>
                                      </p:cBhvr>
                                      <p:to>
                                        <p:strVal val="visible"/>
                                      </p:to>
                                    </p:set>
                                    <p:anim calcmode="lin" valueType="num">
                                      <p:cBhvr additive="base">
                                        <p:cTn id="32" dur="500"/>
                                        <p:tgtEl>
                                          <p:spTgt spid="8"/>
                                        </p:tgtEl>
                                        <p:attrNameLst>
                                          <p:attrName>ppt_y</p:attrName>
                                        </p:attrNameLst>
                                      </p:cBhvr>
                                      <p:tavLst>
                                        <p:tav tm="0">
                                          <p:val>
                                            <p:strVal val="#ppt_y-#ppt_h*1.125000"/>
                                          </p:val>
                                        </p:tav>
                                        <p:tav tm="100000">
                                          <p:val>
                                            <p:strVal val="#ppt_y"/>
                                          </p:val>
                                        </p:tav>
                                      </p:tavLst>
                                    </p:anim>
                                    <p:animEffect transition="in" filter="wipe(down)">
                                      <p:cBhvr>
                                        <p:cTn id="33" dur="500"/>
                                        <p:tgtEl>
                                          <p:spTgt spid="8"/>
                                        </p:tgtEl>
                                      </p:cBhvr>
                                    </p:animEffect>
                                  </p:childTnLst>
                                </p:cTn>
                              </p:par>
                            </p:childTnLst>
                          </p:cTn>
                        </p:par>
                        <p:par>
                          <p:cTn id="34" fill="hold">
                            <p:stCondLst>
                              <p:cond delay="7500"/>
                            </p:stCondLst>
                            <p:childTnLst>
                              <p:par>
                                <p:cTn id="35" presetID="9" presetClass="entr" presetSubtype="0" fill="hold" grpId="0" nodeType="afterEffect">
                                  <p:stCondLst>
                                    <p:cond delay="1000"/>
                                  </p:stCondLst>
                                  <p:childTnLst>
                                    <p:set>
                                      <p:cBhvr>
                                        <p:cTn id="36" dur="1" fill="hold">
                                          <p:stCondLst>
                                            <p:cond delay="0"/>
                                          </p:stCondLst>
                                        </p:cTn>
                                        <p:tgtEl>
                                          <p:spTgt spid="2"/>
                                        </p:tgtEl>
                                        <p:attrNameLst>
                                          <p:attrName>style.visibility</p:attrName>
                                        </p:attrNameLst>
                                      </p:cBhvr>
                                      <p:to>
                                        <p:strVal val="visible"/>
                                      </p:to>
                                    </p:set>
                                    <p:animEffect transition="in" filter="dissolve">
                                      <p:cBhvr>
                                        <p:cTn id="37" dur="500"/>
                                        <p:tgtEl>
                                          <p:spTgt spid="2"/>
                                        </p:tgtEl>
                                      </p:cBhvr>
                                    </p:animEffect>
                                  </p:childTnLst>
                                </p:cTn>
                              </p:par>
                            </p:childTnLst>
                          </p:cTn>
                        </p:par>
                        <p:par>
                          <p:cTn id="38" fill="hold">
                            <p:stCondLst>
                              <p:cond delay="9000"/>
                            </p:stCondLst>
                            <p:childTnLst>
                              <p:par>
                                <p:cTn id="39" presetID="23" presetClass="entr" presetSubtype="272" fill="hold" nodeType="afterEffect">
                                  <p:stCondLst>
                                    <p:cond delay="1000"/>
                                  </p:stCondLst>
                                  <p:childTnLst>
                                    <p:set>
                                      <p:cBhvr>
                                        <p:cTn id="40" dur="1" fill="hold">
                                          <p:stCondLst>
                                            <p:cond delay="0"/>
                                          </p:stCondLst>
                                        </p:cTn>
                                        <p:tgtEl>
                                          <p:spTgt spid="11"/>
                                        </p:tgtEl>
                                        <p:attrNameLst>
                                          <p:attrName>style.visibility</p:attrName>
                                        </p:attrNameLst>
                                      </p:cBhvr>
                                      <p:to>
                                        <p:strVal val="visible"/>
                                      </p:to>
                                    </p:set>
                                    <p:anim calcmode="lin" valueType="num">
                                      <p:cBhvr>
                                        <p:cTn id="41" dur="500" fill="hold"/>
                                        <p:tgtEl>
                                          <p:spTgt spid="11"/>
                                        </p:tgtEl>
                                        <p:attrNameLst>
                                          <p:attrName>ppt_w</p:attrName>
                                        </p:attrNameLst>
                                      </p:cBhvr>
                                      <p:tavLst>
                                        <p:tav tm="0">
                                          <p:val>
                                            <p:strVal val="2/3*#ppt_w"/>
                                          </p:val>
                                        </p:tav>
                                        <p:tav tm="100000">
                                          <p:val>
                                            <p:strVal val="#ppt_w"/>
                                          </p:val>
                                        </p:tav>
                                      </p:tavLst>
                                    </p:anim>
                                    <p:anim calcmode="lin" valueType="num">
                                      <p:cBhvr>
                                        <p:cTn id="42" dur="500" fill="hold"/>
                                        <p:tgtEl>
                                          <p:spTgt spid="11"/>
                                        </p:tgtEl>
                                        <p:attrNameLst>
                                          <p:attrName>ppt_h</p:attrName>
                                        </p:attrNameLst>
                                      </p:cBhvr>
                                      <p:tavLst>
                                        <p:tav tm="0">
                                          <p:val>
                                            <p:strVal val="2/3*#ppt_h"/>
                                          </p:val>
                                        </p:tav>
                                        <p:tav tm="100000">
                                          <p:val>
                                            <p:strVal val="#ppt_h"/>
                                          </p:val>
                                        </p:tav>
                                      </p:tavLst>
                                    </p:anim>
                                  </p:childTnLst>
                                </p:cTn>
                              </p:par>
                            </p:childTnLst>
                          </p:cTn>
                        </p:par>
                        <p:par>
                          <p:cTn id="43" fill="hold">
                            <p:stCondLst>
                              <p:cond delay="10500"/>
                            </p:stCondLst>
                            <p:childTnLst>
                              <p:par>
                                <p:cTn id="44" presetID="3" presetClass="entr" presetSubtype="10" fill="hold" grpId="0" nodeType="afterEffect">
                                  <p:stCondLst>
                                    <p:cond delay="1000"/>
                                  </p:stCondLst>
                                  <p:childTnLst>
                                    <p:set>
                                      <p:cBhvr>
                                        <p:cTn id="45" dur="1" fill="hold">
                                          <p:stCondLst>
                                            <p:cond delay="0"/>
                                          </p:stCondLst>
                                        </p:cTn>
                                        <p:tgtEl>
                                          <p:spTgt spid="6"/>
                                        </p:tgtEl>
                                        <p:attrNameLst>
                                          <p:attrName>style.visibility</p:attrName>
                                        </p:attrNameLst>
                                      </p:cBhvr>
                                      <p:to>
                                        <p:strVal val="visible"/>
                                      </p:to>
                                    </p:set>
                                    <p:animEffect transition="in" filter="blinds(horizontal)">
                                      <p:cBhvr>
                                        <p:cTn id="4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animBg="1"/>
      <p:bldP spid="6" grpId="0" autoUpdateAnimBg="0"/>
      <p:bldP spid="7" grpId="0" autoUpdateAnimBg="0"/>
      <p:bldP spid="8" grpId="0" autoUpdateAnimBg="0"/>
      <p:bldP spid="9" grpId="0" autoUpdateAnimBg="0"/>
      <p:bldP spid="10" grpId="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85800" y="169863"/>
            <a:ext cx="7772400" cy="604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r>
              <a:rPr lang="en-US" sz="2800">
                <a:solidFill>
                  <a:srgbClr val="66FFFF"/>
                </a:solidFill>
                <a:effectLst>
                  <a:outerShdw blurRad="38100" dist="38100" dir="2700000" algn="tl">
                    <a:srgbClr val="000000"/>
                  </a:outerShdw>
                </a:effectLst>
              </a:rPr>
              <a:t>Multinomial Distribution Goodness of Fit Test</a:t>
            </a:r>
          </a:p>
        </p:txBody>
      </p:sp>
      <p:sp>
        <p:nvSpPr>
          <p:cNvPr id="3" name="Rectangle 3"/>
          <p:cNvSpPr>
            <a:spLocks noChangeArrowheads="1"/>
          </p:cNvSpPr>
          <p:nvPr/>
        </p:nvSpPr>
        <p:spPr bwMode="auto">
          <a:xfrm>
            <a:off x="690563" y="1109663"/>
            <a:ext cx="7024687"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a:spcBef>
                <a:spcPct val="20000"/>
              </a:spcBef>
              <a:buClr>
                <a:srgbClr val="66FFFF"/>
              </a:buClr>
              <a:buSzPct val="75000"/>
              <a:buFont typeface="Monotype Sorts" pitchFamily="2" charset="2"/>
              <a:buChar char="n"/>
              <a:tabLst>
                <a:tab pos="342900" algn="l"/>
              </a:tabLst>
            </a:pPr>
            <a:r>
              <a:rPr lang="en-US">
                <a:solidFill>
                  <a:srgbClr val="66FFFF"/>
                </a:solidFill>
                <a:effectLst>
                  <a:outerShdw blurRad="38100" dist="38100" dir="2700000" algn="tl">
                    <a:srgbClr val="000000"/>
                  </a:outerShdw>
                </a:effectLst>
              </a:rPr>
              <a:t>  Example:  Finger Lakes Homes (A)</a:t>
            </a:r>
            <a:endParaRPr lang="en-US">
              <a:effectLst>
                <a:outerShdw blurRad="38100" dist="38100" dir="2700000" algn="tl">
                  <a:srgbClr val="000000"/>
                </a:outerShdw>
              </a:effectLst>
            </a:endParaRPr>
          </a:p>
        </p:txBody>
      </p:sp>
      <p:sp>
        <p:nvSpPr>
          <p:cNvPr id="4" name="Text Box 83"/>
          <p:cNvSpPr txBox="1">
            <a:spLocks noChangeArrowheads="1"/>
          </p:cNvSpPr>
          <p:nvPr/>
        </p:nvSpPr>
        <p:spPr bwMode="auto">
          <a:xfrm>
            <a:off x="1031875" y="1576388"/>
            <a:ext cx="7588250"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Finger Lakes Homes manufactures four models of</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prefabricated homes, a two-story colonial, a log cabin,</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a split-level, and an A-frame.  To help in production</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planning, management would like to determine if</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previous customer purchases indicate that there is a</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preference in the style selected.</a:t>
            </a:r>
          </a:p>
        </p:txBody>
      </p:sp>
      <p:sp>
        <p:nvSpPr>
          <p:cNvPr id="5" name="AutoShape 84"/>
          <p:cNvSpPr>
            <a:spLocks noChangeArrowheads="1"/>
          </p:cNvSpPr>
          <p:nvPr/>
        </p:nvSpPr>
        <p:spPr bwMode="auto">
          <a:xfrm rot="5400000">
            <a:off x="752475" y="1708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2809951921"/>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p:tgtEl>
                                          <p:spTgt spid="5"/>
                                        </p:tgtEl>
                                        <p:attrNameLst>
                                          <p:attrName>ppt_x</p:attrName>
                                        </p:attrNameLst>
                                      </p:cBhvr>
                                      <p:tavLst>
                                        <p:tav tm="0">
                                          <p:val>
                                            <p:strVal val="#ppt_x-#ppt_w*1.125000"/>
                                          </p:val>
                                        </p:tav>
                                        <p:tav tm="100000">
                                          <p:val>
                                            <p:strVal val="#ppt_x"/>
                                          </p:val>
                                        </p:tav>
                                      </p:tavLst>
                                    </p:anim>
                                    <p:animEffect transition="in" filter="wipe(right)">
                                      <p:cBhvr>
                                        <p:cTn id="8"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linds(horizont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utoUpdateAnimBg="0"/>
      <p:bldP spid="5"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873250" y="2647950"/>
            <a:ext cx="5486400" cy="15240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3" name="Text Box 5"/>
          <p:cNvSpPr txBox="1">
            <a:spLocks noChangeArrowheads="1"/>
          </p:cNvSpPr>
          <p:nvPr/>
        </p:nvSpPr>
        <p:spPr bwMode="auto">
          <a:xfrm>
            <a:off x="1981200" y="2786063"/>
            <a:ext cx="5240338" cy="1260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9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Split-      A-</a:t>
            </a:r>
          </a:p>
          <a:p>
            <a:pPr>
              <a:lnSpc>
                <a:spcPct val="90000"/>
              </a:lnSpc>
              <a:spcBef>
                <a:spcPct val="20000"/>
              </a:spcBef>
              <a:buClr>
                <a:srgbClr val="66FFFF"/>
              </a:buClr>
              <a:buSzPct val="75000"/>
              <a:buFont typeface="Monotype Sorts" pitchFamily="2" charset="2"/>
              <a:buNone/>
            </a:pPr>
            <a:r>
              <a:rPr lang="en-US" u="sng">
                <a:effectLst>
                  <a:outerShdw blurRad="38100" dist="38100" dir="2700000" algn="tl">
                    <a:srgbClr val="000000"/>
                  </a:outerShdw>
                </a:effectLst>
              </a:rPr>
              <a:t>Model   Colonial   Log   Level   Frame</a:t>
            </a:r>
            <a:endParaRPr lang="en-US">
              <a:effectLst>
                <a:outerShdw blurRad="38100" dist="38100" dir="2700000" algn="tl">
                  <a:srgbClr val="000000"/>
                </a:outerShdw>
              </a:effectLst>
            </a:endParaRP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Sold</a:t>
            </a:r>
            <a:r>
              <a:rPr lang="en-US" b="1">
                <a:effectLst>
                  <a:outerShdw blurRad="38100" dist="38100" dir="2700000" algn="tl">
                    <a:srgbClr val="000000"/>
                  </a:outerShdw>
                </a:effectLst>
              </a:rPr>
              <a:t>    </a:t>
            </a:r>
            <a:r>
              <a:rPr lang="en-US">
                <a:effectLst>
                  <a:outerShdw blurRad="38100" dist="38100" dir="2700000" algn="tl">
                    <a:srgbClr val="000000"/>
                  </a:outerShdw>
                </a:effectLst>
              </a:rPr>
              <a:t>     30          20       35         15</a:t>
            </a:r>
            <a:endParaRPr lang="en-US" sz="2200">
              <a:effectLst>
                <a:outerShdw blurRad="38100" dist="38100" dir="2700000" algn="tl">
                  <a:srgbClr val="000000"/>
                </a:outerShdw>
              </a:effectLst>
            </a:endParaRPr>
          </a:p>
        </p:txBody>
      </p:sp>
      <p:sp>
        <p:nvSpPr>
          <p:cNvPr id="4" name="AutoShape 6"/>
          <p:cNvSpPr>
            <a:spLocks noChangeArrowheads="1"/>
          </p:cNvSpPr>
          <p:nvPr/>
        </p:nvSpPr>
        <p:spPr bwMode="auto">
          <a:xfrm rot="5400000">
            <a:off x="1597025" y="32893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 name="AutoShape 86"/>
          <p:cNvSpPr>
            <a:spLocks noChangeArrowheads="1"/>
          </p:cNvSpPr>
          <p:nvPr/>
        </p:nvSpPr>
        <p:spPr bwMode="auto">
          <a:xfrm rot="5400000">
            <a:off x="752475" y="1708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 name="Text Box 87"/>
          <p:cNvSpPr txBox="1">
            <a:spLocks noChangeArrowheads="1"/>
          </p:cNvSpPr>
          <p:nvPr/>
        </p:nvSpPr>
        <p:spPr bwMode="auto">
          <a:xfrm>
            <a:off x="1076325" y="1557338"/>
            <a:ext cx="7226300" cy="895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The number of homes sold of each model for 100</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sales over the past two years is shown below.</a:t>
            </a:r>
          </a:p>
        </p:txBody>
      </p:sp>
      <p:sp>
        <p:nvSpPr>
          <p:cNvPr id="7" name="Rectangle 88"/>
          <p:cNvSpPr>
            <a:spLocks noChangeArrowheads="1"/>
          </p:cNvSpPr>
          <p:nvPr/>
        </p:nvSpPr>
        <p:spPr bwMode="auto">
          <a:xfrm>
            <a:off x="685800" y="169863"/>
            <a:ext cx="7772400" cy="604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r>
              <a:rPr lang="en-US" sz="2800">
                <a:solidFill>
                  <a:srgbClr val="66FFFF"/>
                </a:solidFill>
                <a:effectLst>
                  <a:outerShdw blurRad="38100" dist="38100" dir="2700000" algn="tl">
                    <a:srgbClr val="000000"/>
                  </a:outerShdw>
                </a:effectLst>
              </a:rPr>
              <a:t>Multinomial Distribution Goodness of Fit Test</a:t>
            </a:r>
          </a:p>
        </p:txBody>
      </p:sp>
      <p:sp>
        <p:nvSpPr>
          <p:cNvPr id="8" name="Rectangle 89"/>
          <p:cNvSpPr>
            <a:spLocks noChangeArrowheads="1"/>
          </p:cNvSpPr>
          <p:nvPr/>
        </p:nvSpPr>
        <p:spPr bwMode="auto">
          <a:xfrm>
            <a:off x="690563" y="1109663"/>
            <a:ext cx="7024687"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a:spcBef>
                <a:spcPct val="20000"/>
              </a:spcBef>
              <a:buClr>
                <a:srgbClr val="66FFFF"/>
              </a:buClr>
              <a:buSzPct val="75000"/>
              <a:buFont typeface="Monotype Sorts" pitchFamily="2" charset="2"/>
              <a:buChar char="n"/>
              <a:tabLst>
                <a:tab pos="342900" algn="l"/>
              </a:tabLst>
            </a:pPr>
            <a:r>
              <a:rPr lang="en-US">
                <a:solidFill>
                  <a:srgbClr val="66FFFF"/>
                </a:solidFill>
                <a:effectLst>
                  <a:outerShdw blurRad="38100" dist="38100" dir="2700000" algn="tl">
                    <a:srgbClr val="000000"/>
                  </a:outerShdw>
                </a:effectLst>
              </a:rPr>
              <a:t>  Example:  Finger Lakes Homes (A)</a:t>
            </a:r>
            <a:endParaRPr lang="en-US">
              <a:effectLst>
                <a:outerShdw blurRad="38100" dist="38100" dir="2700000" algn="tl">
                  <a:srgbClr val="000000"/>
                </a:outerShdw>
              </a:effectLst>
            </a:endParaRPr>
          </a:p>
        </p:txBody>
      </p:sp>
    </p:spTree>
    <p:extLst>
      <p:ext uri="{BB962C8B-B14F-4D97-AF65-F5344CB8AC3E}">
        <p14:creationId xmlns:p14="http://schemas.microsoft.com/office/powerpoint/2010/main" val="3389995231"/>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p:tgtEl>
                                          <p:spTgt spid="5"/>
                                        </p:tgtEl>
                                        <p:attrNameLst>
                                          <p:attrName>ppt_x</p:attrName>
                                        </p:attrNameLst>
                                      </p:cBhvr>
                                      <p:tavLst>
                                        <p:tav tm="0">
                                          <p:val>
                                            <p:strVal val="#ppt_x-#ppt_w*1.125000"/>
                                          </p:val>
                                        </p:tav>
                                        <p:tav tm="100000">
                                          <p:val>
                                            <p:strVal val="#ppt_x"/>
                                          </p:val>
                                        </p:tav>
                                      </p:tavLst>
                                    </p:anim>
                                    <p:animEffect transition="in" filter="wipe(right)">
                                      <p:cBhvr>
                                        <p:cTn id="8"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linds(horizontal)">
                                      <p:cBhvr>
                                        <p:cTn id="13" dur="500"/>
                                        <p:tgtEl>
                                          <p:spTgt spid="6"/>
                                        </p:tgtEl>
                                      </p:cBhvr>
                                    </p:animEffect>
                                  </p:childTnLst>
                                </p:cTn>
                              </p:par>
                            </p:childTnLst>
                          </p:cTn>
                        </p:par>
                        <p:par>
                          <p:cTn id="14" fill="hold">
                            <p:stCondLst>
                              <p:cond delay="500"/>
                            </p:stCondLst>
                            <p:childTnLst>
                              <p:par>
                                <p:cTn id="15" presetID="12" presetClass="entr" presetSubtype="8" fill="hold" grpId="0" nodeType="afterEffect">
                                  <p:stCondLst>
                                    <p:cond delay="300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p:tgtEl>
                                          <p:spTgt spid="4"/>
                                        </p:tgtEl>
                                        <p:attrNameLst>
                                          <p:attrName>ppt_x</p:attrName>
                                        </p:attrNameLst>
                                      </p:cBhvr>
                                      <p:tavLst>
                                        <p:tav tm="0">
                                          <p:val>
                                            <p:strVal val="#ppt_x-#ppt_w*1.125000"/>
                                          </p:val>
                                        </p:tav>
                                        <p:tav tm="100000">
                                          <p:val>
                                            <p:strVal val="#ppt_x"/>
                                          </p:val>
                                        </p:tav>
                                      </p:tavLst>
                                    </p:anim>
                                    <p:animEffect transition="in" filter="wipe(right)">
                                      <p:cBhvr>
                                        <p:cTn id="18" dur="500"/>
                                        <p:tgtEl>
                                          <p:spTgt spid="4"/>
                                        </p:tgtEl>
                                      </p:cBhvr>
                                    </p:animEffec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dissolve">
                                      <p:cBhvr>
                                        <p:cTn id="23" dur="500"/>
                                        <p:tgtEl>
                                          <p:spTgt spid="2"/>
                                        </p:tgtEl>
                                      </p:cBhvr>
                                    </p:animEffect>
                                  </p:childTnLst>
                                </p:cTn>
                              </p:par>
                            </p:childTnLst>
                          </p:cTn>
                        </p:par>
                        <p:par>
                          <p:cTn id="24" fill="hold">
                            <p:stCondLst>
                              <p:cond delay="500"/>
                            </p:stCondLst>
                            <p:childTnLst>
                              <p:par>
                                <p:cTn id="25" presetID="23" presetClass="entr" presetSubtype="272" fill="hold" grpId="0" nodeType="afterEffect">
                                  <p:stCondLst>
                                    <p:cond delay="1000"/>
                                  </p:stCondLst>
                                  <p:childTnLst>
                                    <p:set>
                                      <p:cBhvr>
                                        <p:cTn id="26" dur="1" fill="hold">
                                          <p:stCondLst>
                                            <p:cond delay="0"/>
                                          </p:stCondLst>
                                        </p:cTn>
                                        <p:tgtEl>
                                          <p:spTgt spid="3"/>
                                        </p:tgtEl>
                                        <p:attrNameLst>
                                          <p:attrName>style.visibility</p:attrName>
                                        </p:attrNameLst>
                                      </p:cBhvr>
                                      <p:to>
                                        <p:strVal val="visible"/>
                                      </p:to>
                                    </p:set>
                                    <p:anim calcmode="lin" valueType="num">
                                      <p:cBhvr>
                                        <p:cTn id="27" dur="500" fill="hold"/>
                                        <p:tgtEl>
                                          <p:spTgt spid="3"/>
                                        </p:tgtEl>
                                        <p:attrNameLst>
                                          <p:attrName>ppt_w</p:attrName>
                                        </p:attrNameLst>
                                      </p:cBhvr>
                                      <p:tavLst>
                                        <p:tav tm="0">
                                          <p:val>
                                            <p:strVal val="2/3*#ppt_w"/>
                                          </p:val>
                                        </p:tav>
                                        <p:tav tm="100000">
                                          <p:val>
                                            <p:strVal val="#ppt_w"/>
                                          </p:val>
                                        </p:tav>
                                      </p:tavLst>
                                    </p:anim>
                                    <p:anim calcmode="lin" valueType="num">
                                      <p:cBhvr>
                                        <p:cTn id="28" dur="500" fill="hold"/>
                                        <p:tgtEl>
                                          <p:spTgt spid="3"/>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utoUpdateAnimBg="0"/>
      <p:bldP spid="4" grpId="0" animBg="1"/>
      <p:bldP spid="5" grpId="0" animBg="1"/>
      <p:bldP spid="6" grpId="0"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581150" y="1619250"/>
            <a:ext cx="6076950" cy="16002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3" name="Rectangle 3"/>
          <p:cNvSpPr>
            <a:spLocks noChangeArrowheads="1"/>
          </p:cNvSpPr>
          <p:nvPr/>
        </p:nvSpPr>
        <p:spPr bwMode="auto">
          <a:xfrm>
            <a:off x="690563" y="1117600"/>
            <a:ext cx="7772400" cy="552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spcBef>
                <a:spcPct val="20000"/>
              </a:spcBef>
              <a:buClr>
                <a:srgbClr val="66FFFF"/>
              </a:buClr>
              <a:buSzPct val="75000"/>
              <a:buFont typeface="Monotype Sorts" pitchFamily="2" charset="2"/>
              <a:buChar char="n"/>
            </a:pPr>
            <a:r>
              <a:rPr lang="en-US">
                <a:solidFill>
                  <a:srgbClr val="66FFFF"/>
                </a:solidFill>
                <a:effectLst>
                  <a:outerShdw blurRad="38100" dist="38100" dir="2700000" algn="tl">
                    <a:srgbClr val="000000"/>
                  </a:outerShdw>
                </a:effectLst>
              </a:rPr>
              <a:t>Hypotheses</a:t>
            </a:r>
            <a:endParaRPr lang="en-US">
              <a:effectLst>
                <a:outerShdw blurRad="38100" dist="38100" dir="2700000" algn="tl">
                  <a:srgbClr val="000000"/>
                </a:outerShdw>
              </a:effectLst>
            </a:endParaRPr>
          </a:p>
        </p:txBody>
      </p:sp>
      <p:sp>
        <p:nvSpPr>
          <p:cNvPr id="4" name="Rectangle 72"/>
          <p:cNvSpPr>
            <a:spLocks noChangeArrowheads="1"/>
          </p:cNvSpPr>
          <p:nvPr/>
        </p:nvSpPr>
        <p:spPr bwMode="auto">
          <a:xfrm>
            <a:off x="685800" y="227013"/>
            <a:ext cx="7772400" cy="49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r>
              <a:rPr lang="en-US" sz="2800">
                <a:solidFill>
                  <a:srgbClr val="66FFFF"/>
                </a:solidFill>
                <a:effectLst>
                  <a:outerShdw blurRad="38100" dist="38100" dir="2700000" algn="tl">
                    <a:srgbClr val="000000"/>
                  </a:outerShdw>
                </a:effectLst>
              </a:rPr>
              <a:t>Multinomial Distribution Goodness of Fit Test</a:t>
            </a:r>
          </a:p>
        </p:txBody>
      </p:sp>
      <p:sp>
        <p:nvSpPr>
          <p:cNvPr id="5" name="Text Box 73"/>
          <p:cNvSpPr txBox="1">
            <a:spLocks noChangeArrowheads="1"/>
          </p:cNvSpPr>
          <p:nvPr/>
        </p:nvSpPr>
        <p:spPr bwMode="auto">
          <a:xfrm>
            <a:off x="787400" y="3271838"/>
            <a:ext cx="7645400" cy="2063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where:</a:t>
            </a:r>
          </a:p>
          <a:p>
            <a:pPr>
              <a:lnSpc>
                <a:spcPct val="90000"/>
              </a:lnSpc>
              <a:spcBef>
                <a:spcPct val="20000"/>
              </a:spcBef>
              <a:buClr>
                <a:srgbClr val="66FFFF"/>
              </a:buClr>
              <a:buSzPct val="75000"/>
              <a:buFont typeface="Monotype Sorts" pitchFamily="2" charset="2"/>
              <a:buNone/>
            </a:pPr>
            <a:r>
              <a:rPr lang="en-US" i="1">
                <a:effectLst>
                  <a:outerShdw blurRad="38100" dist="38100" dir="2700000" algn="tl">
                    <a:srgbClr val="000000"/>
                  </a:outerShdw>
                </a:effectLst>
              </a:rPr>
              <a:t>   p</a:t>
            </a:r>
            <a:r>
              <a:rPr lang="en-US" baseline="-25000">
                <a:effectLst>
                  <a:outerShdw blurRad="38100" dist="38100" dir="2700000" algn="tl">
                    <a:srgbClr val="000000"/>
                  </a:outerShdw>
                </a:effectLst>
              </a:rPr>
              <a:t>C</a:t>
            </a:r>
            <a:r>
              <a:rPr lang="en-US">
                <a:effectLst>
                  <a:outerShdw blurRad="38100" dist="38100" dir="2700000" algn="tl">
                    <a:srgbClr val="000000"/>
                  </a:outerShdw>
                </a:effectLst>
              </a:rPr>
              <a:t> = population proportion that purchase a colonial</a:t>
            </a:r>
          </a:p>
          <a:p>
            <a:pPr>
              <a:lnSpc>
                <a:spcPct val="90000"/>
              </a:lnSpc>
              <a:spcBef>
                <a:spcPct val="20000"/>
              </a:spcBef>
              <a:buClr>
                <a:srgbClr val="66FFFF"/>
              </a:buClr>
              <a:buSzPct val="75000"/>
              <a:buFont typeface="Monotype Sorts" pitchFamily="2" charset="2"/>
              <a:buNone/>
            </a:pPr>
            <a:r>
              <a:rPr lang="en-US" i="1">
                <a:effectLst>
                  <a:outerShdw blurRad="38100" dist="38100" dir="2700000" algn="tl">
                    <a:srgbClr val="000000"/>
                  </a:outerShdw>
                </a:effectLst>
              </a:rPr>
              <a:t>   p</a:t>
            </a:r>
            <a:r>
              <a:rPr lang="en-US" baseline="-25000">
                <a:effectLst>
                  <a:outerShdw blurRad="38100" dist="38100" dir="2700000" algn="tl">
                    <a:srgbClr val="000000"/>
                  </a:outerShdw>
                </a:effectLst>
              </a:rPr>
              <a:t>L </a:t>
            </a:r>
            <a:r>
              <a:rPr lang="en-US">
                <a:effectLst>
                  <a:outerShdw blurRad="38100" dist="38100" dir="2700000" algn="tl">
                    <a:srgbClr val="000000"/>
                  </a:outerShdw>
                </a:effectLst>
              </a:rPr>
              <a:t> = population proportion that purchase a log cabin</a:t>
            </a:r>
          </a:p>
          <a:p>
            <a:pPr>
              <a:lnSpc>
                <a:spcPct val="90000"/>
              </a:lnSpc>
              <a:spcBef>
                <a:spcPct val="20000"/>
              </a:spcBef>
              <a:buClr>
                <a:srgbClr val="66FFFF"/>
              </a:buClr>
              <a:buSzPct val="75000"/>
              <a:buFont typeface="Monotype Sorts" pitchFamily="2" charset="2"/>
              <a:buNone/>
            </a:pPr>
            <a:r>
              <a:rPr lang="en-US" i="1">
                <a:effectLst>
                  <a:outerShdw blurRad="38100" dist="38100" dir="2700000" algn="tl">
                    <a:srgbClr val="000000"/>
                  </a:outerShdw>
                </a:effectLst>
              </a:rPr>
              <a:t>   p</a:t>
            </a:r>
            <a:r>
              <a:rPr lang="en-US" baseline="-25000">
                <a:effectLst>
                  <a:outerShdw blurRad="38100" dist="38100" dir="2700000" algn="tl">
                    <a:srgbClr val="000000"/>
                  </a:outerShdw>
                </a:effectLst>
              </a:rPr>
              <a:t>S </a:t>
            </a:r>
            <a:r>
              <a:rPr lang="en-US">
                <a:effectLst>
                  <a:outerShdw blurRad="38100" dist="38100" dir="2700000" algn="tl">
                    <a:srgbClr val="000000"/>
                  </a:outerShdw>
                </a:effectLst>
              </a:rPr>
              <a:t> = population proportion that purchase a split-level</a:t>
            </a:r>
          </a:p>
          <a:p>
            <a:pPr>
              <a:lnSpc>
                <a:spcPct val="90000"/>
              </a:lnSpc>
              <a:spcBef>
                <a:spcPct val="20000"/>
              </a:spcBef>
              <a:buClr>
                <a:srgbClr val="66FFFF"/>
              </a:buClr>
              <a:buSzPct val="75000"/>
              <a:buFont typeface="Monotype Sorts" pitchFamily="2" charset="2"/>
              <a:buNone/>
            </a:pPr>
            <a:r>
              <a:rPr lang="en-US" i="1">
                <a:effectLst>
                  <a:outerShdw blurRad="38100" dist="38100" dir="2700000" algn="tl">
                    <a:srgbClr val="000000"/>
                  </a:outerShdw>
                </a:effectLst>
              </a:rPr>
              <a:t>   p</a:t>
            </a:r>
            <a:r>
              <a:rPr lang="en-US" baseline="-25000">
                <a:effectLst>
                  <a:outerShdw blurRad="38100" dist="38100" dir="2700000" algn="tl">
                    <a:srgbClr val="000000"/>
                  </a:outerShdw>
                </a:effectLst>
              </a:rPr>
              <a:t>A</a:t>
            </a:r>
            <a:r>
              <a:rPr lang="en-US">
                <a:effectLst>
                  <a:outerShdw blurRad="38100" dist="38100" dir="2700000" algn="tl">
                    <a:srgbClr val="000000"/>
                  </a:outerShdw>
                </a:effectLst>
              </a:rPr>
              <a:t> = population proportion that purchase an A-frame</a:t>
            </a:r>
          </a:p>
        </p:txBody>
      </p:sp>
      <p:sp>
        <p:nvSpPr>
          <p:cNvPr id="6" name="AutoShape 74"/>
          <p:cNvSpPr>
            <a:spLocks noChangeArrowheads="1"/>
          </p:cNvSpPr>
          <p:nvPr/>
        </p:nvSpPr>
        <p:spPr bwMode="auto">
          <a:xfrm rot="5400000">
            <a:off x="1285875" y="2336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7" name="Text Box 75"/>
          <p:cNvSpPr txBox="1">
            <a:spLocks noChangeArrowheads="1"/>
          </p:cNvSpPr>
          <p:nvPr/>
        </p:nvSpPr>
        <p:spPr bwMode="auto">
          <a:xfrm>
            <a:off x="1703388" y="1728788"/>
            <a:ext cx="36210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20000"/>
              </a:spcBef>
              <a:buClr>
                <a:srgbClr val="66FFFF"/>
              </a:buClr>
              <a:buSzPct val="75000"/>
              <a:buFont typeface="Monotype Sorts" pitchFamily="2" charset="2"/>
              <a:buNone/>
            </a:pPr>
            <a:r>
              <a:rPr lang="en-US" i="1">
                <a:effectLst>
                  <a:outerShdw blurRad="38100" dist="38100" dir="2700000" algn="tl">
                    <a:srgbClr val="000000"/>
                  </a:outerShdw>
                </a:effectLst>
              </a:rPr>
              <a:t>H</a:t>
            </a:r>
            <a:r>
              <a:rPr lang="en-US" baseline="-25000">
                <a:effectLst>
                  <a:outerShdw blurRad="38100" dist="38100" dir="2700000" algn="tl">
                    <a:srgbClr val="000000"/>
                  </a:outerShdw>
                </a:effectLst>
              </a:rPr>
              <a:t>0</a:t>
            </a:r>
            <a:r>
              <a:rPr lang="en-US">
                <a:effectLst>
                  <a:outerShdw blurRad="38100" dist="38100" dir="2700000" algn="tl">
                    <a:srgbClr val="000000"/>
                  </a:outerShdw>
                </a:effectLst>
              </a:rPr>
              <a:t>:  </a:t>
            </a:r>
            <a:r>
              <a:rPr lang="en-US" i="1">
                <a:effectLst>
                  <a:outerShdw blurRad="38100" dist="38100" dir="2700000" algn="tl">
                    <a:srgbClr val="000000"/>
                  </a:outerShdw>
                </a:effectLst>
              </a:rPr>
              <a:t>p</a:t>
            </a:r>
            <a:r>
              <a:rPr lang="en-US" baseline="-25000">
                <a:effectLst>
                  <a:outerShdw blurRad="38100" dist="38100" dir="2700000" algn="tl">
                    <a:srgbClr val="000000"/>
                  </a:outerShdw>
                </a:effectLst>
              </a:rPr>
              <a:t>C</a:t>
            </a:r>
            <a:r>
              <a:rPr lang="en-US">
                <a:effectLst>
                  <a:outerShdw blurRad="38100" dist="38100" dir="2700000" algn="tl">
                    <a:srgbClr val="000000"/>
                  </a:outerShdw>
                </a:effectLst>
              </a:rPr>
              <a:t> = </a:t>
            </a:r>
            <a:r>
              <a:rPr lang="en-US" i="1">
                <a:effectLst>
                  <a:outerShdw blurRad="38100" dist="38100" dir="2700000" algn="tl">
                    <a:srgbClr val="000000"/>
                  </a:outerShdw>
                </a:effectLst>
              </a:rPr>
              <a:t>p</a:t>
            </a:r>
            <a:r>
              <a:rPr lang="en-US" baseline="-25000">
                <a:effectLst>
                  <a:outerShdw blurRad="38100" dist="38100" dir="2700000" algn="tl">
                    <a:srgbClr val="000000"/>
                  </a:outerShdw>
                </a:effectLst>
              </a:rPr>
              <a:t>L</a:t>
            </a:r>
            <a:r>
              <a:rPr lang="en-US">
                <a:effectLst>
                  <a:outerShdw blurRad="38100" dist="38100" dir="2700000" algn="tl">
                    <a:srgbClr val="000000"/>
                  </a:outerShdw>
                </a:effectLst>
              </a:rPr>
              <a:t> = </a:t>
            </a:r>
            <a:r>
              <a:rPr lang="en-US" i="1">
                <a:effectLst>
                  <a:outerShdw blurRad="38100" dist="38100" dir="2700000" algn="tl">
                    <a:srgbClr val="000000"/>
                  </a:outerShdw>
                </a:effectLst>
              </a:rPr>
              <a:t>p</a:t>
            </a:r>
            <a:r>
              <a:rPr lang="en-US" baseline="-25000">
                <a:effectLst>
                  <a:outerShdw blurRad="38100" dist="38100" dir="2700000" algn="tl">
                    <a:srgbClr val="000000"/>
                  </a:outerShdw>
                </a:effectLst>
              </a:rPr>
              <a:t>S</a:t>
            </a:r>
            <a:r>
              <a:rPr lang="en-US">
                <a:effectLst>
                  <a:outerShdw blurRad="38100" dist="38100" dir="2700000" algn="tl">
                    <a:srgbClr val="000000"/>
                  </a:outerShdw>
                </a:effectLst>
              </a:rPr>
              <a:t> = </a:t>
            </a:r>
            <a:r>
              <a:rPr lang="en-US" i="1">
                <a:effectLst>
                  <a:outerShdw blurRad="38100" dist="38100" dir="2700000" algn="tl">
                    <a:srgbClr val="000000"/>
                  </a:outerShdw>
                </a:effectLst>
              </a:rPr>
              <a:t>p</a:t>
            </a:r>
            <a:r>
              <a:rPr lang="en-US" baseline="-25000">
                <a:effectLst>
                  <a:outerShdw blurRad="38100" dist="38100" dir="2700000" algn="tl">
                    <a:srgbClr val="000000"/>
                  </a:outerShdw>
                </a:effectLst>
              </a:rPr>
              <a:t>A</a:t>
            </a:r>
            <a:r>
              <a:rPr lang="en-US">
                <a:effectLst>
                  <a:outerShdw blurRad="38100" dist="38100" dir="2700000" algn="tl">
                    <a:srgbClr val="000000"/>
                  </a:outerShdw>
                </a:effectLst>
              </a:rPr>
              <a:t> = .25</a:t>
            </a:r>
          </a:p>
        </p:txBody>
      </p:sp>
      <p:sp>
        <p:nvSpPr>
          <p:cNvPr id="8" name="Text Box 76"/>
          <p:cNvSpPr txBox="1">
            <a:spLocks noChangeArrowheads="1"/>
          </p:cNvSpPr>
          <p:nvPr/>
        </p:nvSpPr>
        <p:spPr bwMode="auto">
          <a:xfrm>
            <a:off x="1698625" y="2224088"/>
            <a:ext cx="5856288" cy="895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20000"/>
              </a:spcBef>
              <a:buClr>
                <a:srgbClr val="66FFFF"/>
              </a:buClr>
              <a:buSzPct val="75000"/>
              <a:buFont typeface="Monotype Sorts" pitchFamily="2" charset="2"/>
              <a:buNone/>
            </a:pPr>
            <a:r>
              <a:rPr lang="en-US" i="1">
                <a:effectLst>
                  <a:outerShdw blurRad="38100" dist="38100" dir="2700000" algn="tl">
                    <a:srgbClr val="000000"/>
                  </a:outerShdw>
                </a:effectLst>
              </a:rPr>
              <a:t>H</a:t>
            </a:r>
            <a:r>
              <a:rPr lang="en-US" baseline="-25000">
                <a:effectLst>
                  <a:outerShdw blurRad="38100" dist="38100" dir="2700000" algn="tl">
                    <a:srgbClr val="000000"/>
                  </a:outerShdw>
                </a:effectLst>
              </a:rPr>
              <a:t>a</a:t>
            </a:r>
            <a:r>
              <a:rPr lang="en-US">
                <a:effectLst>
                  <a:outerShdw blurRad="38100" dist="38100" dir="2700000" algn="tl">
                    <a:srgbClr val="000000"/>
                  </a:outerShdw>
                </a:effectLst>
              </a:rPr>
              <a:t>:  The population proportions are </a:t>
            </a:r>
            <a:r>
              <a:rPr lang="en-US" u="sng">
                <a:effectLst>
                  <a:outerShdw blurRad="38100" dist="38100" dir="2700000" algn="tl">
                    <a:srgbClr val="000000"/>
                  </a:outerShdw>
                </a:effectLst>
              </a:rPr>
              <a:t>not</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a:t>
            </a:r>
            <a:r>
              <a:rPr lang="en-US" i="1">
                <a:effectLst>
                  <a:outerShdw blurRad="38100" dist="38100" dir="2700000" algn="tl">
                    <a:srgbClr val="000000"/>
                  </a:outerShdw>
                </a:effectLst>
              </a:rPr>
              <a:t>p</a:t>
            </a:r>
            <a:r>
              <a:rPr lang="en-US" baseline="-25000">
                <a:effectLst>
                  <a:outerShdw blurRad="38100" dist="38100" dir="2700000" algn="tl">
                    <a:srgbClr val="000000"/>
                  </a:outerShdw>
                </a:effectLst>
              </a:rPr>
              <a:t>C</a:t>
            </a:r>
            <a:r>
              <a:rPr lang="en-US">
                <a:effectLst>
                  <a:outerShdw blurRad="38100" dist="38100" dir="2700000" algn="tl">
                    <a:srgbClr val="000000"/>
                  </a:outerShdw>
                </a:effectLst>
              </a:rPr>
              <a:t> = .25, </a:t>
            </a:r>
            <a:r>
              <a:rPr lang="en-US" i="1">
                <a:effectLst>
                  <a:outerShdw blurRad="38100" dist="38100" dir="2700000" algn="tl">
                    <a:srgbClr val="000000"/>
                  </a:outerShdw>
                </a:effectLst>
              </a:rPr>
              <a:t>p</a:t>
            </a:r>
            <a:r>
              <a:rPr lang="en-US" baseline="-25000">
                <a:effectLst>
                  <a:outerShdw blurRad="38100" dist="38100" dir="2700000" algn="tl">
                    <a:srgbClr val="000000"/>
                  </a:outerShdw>
                </a:effectLst>
              </a:rPr>
              <a:t>L</a:t>
            </a:r>
            <a:r>
              <a:rPr lang="en-US">
                <a:effectLst>
                  <a:outerShdw blurRad="38100" dist="38100" dir="2700000" algn="tl">
                    <a:srgbClr val="000000"/>
                  </a:outerShdw>
                </a:effectLst>
              </a:rPr>
              <a:t> = .25, </a:t>
            </a:r>
            <a:r>
              <a:rPr lang="en-US" i="1">
                <a:effectLst>
                  <a:outerShdw blurRad="38100" dist="38100" dir="2700000" algn="tl">
                    <a:srgbClr val="000000"/>
                  </a:outerShdw>
                </a:effectLst>
              </a:rPr>
              <a:t>p</a:t>
            </a:r>
            <a:r>
              <a:rPr lang="en-US" baseline="-25000">
                <a:effectLst>
                  <a:outerShdw blurRad="38100" dist="38100" dir="2700000" algn="tl">
                    <a:srgbClr val="000000"/>
                  </a:outerShdw>
                </a:effectLst>
              </a:rPr>
              <a:t>S</a:t>
            </a:r>
            <a:r>
              <a:rPr lang="en-US">
                <a:effectLst>
                  <a:outerShdw blurRad="38100" dist="38100" dir="2700000" algn="tl">
                    <a:srgbClr val="000000"/>
                  </a:outerShdw>
                </a:effectLst>
              </a:rPr>
              <a:t> = .25, and </a:t>
            </a:r>
            <a:r>
              <a:rPr lang="en-US" i="1">
                <a:effectLst>
                  <a:outerShdw blurRad="38100" dist="38100" dir="2700000" algn="tl">
                    <a:srgbClr val="000000"/>
                  </a:outerShdw>
                </a:effectLst>
              </a:rPr>
              <a:t>p</a:t>
            </a:r>
            <a:r>
              <a:rPr lang="en-US" baseline="-25000">
                <a:effectLst>
                  <a:outerShdw blurRad="38100" dist="38100" dir="2700000" algn="tl">
                    <a:srgbClr val="000000"/>
                  </a:outerShdw>
                </a:effectLst>
              </a:rPr>
              <a:t>A</a:t>
            </a:r>
            <a:r>
              <a:rPr lang="en-US">
                <a:effectLst>
                  <a:outerShdw blurRad="38100" dist="38100" dir="2700000" algn="tl">
                    <a:srgbClr val="000000"/>
                  </a:outerShdw>
                </a:effectLst>
              </a:rPr>
              <a:t> = .25</a:t>
            </a:r>
          </a:p>
        </p:txBody>
      </p:sp>
    </p:spTree>
    <p:extLst>
      <p:ext uri="{BB962C8B-B14F-4D97-AF65-F5344CB8AC3E}">
        <p14:creationId xmlns:p14="http://schemas.microsoft.com/office/powerpoint/2010/main" val="2155795366"/>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p:tgtEl>
                                          <p:spTgt spid="6"/>
                                        </p:tgtEl>
                                        <p:attrNameLst>
                                          <p:attrName>ppt_x</p:attrName>
                                        </p:attrNameLst>
                                      </p:cBhvr>
                                      <p:tavLst>
                                        <p:tav tm="0">
                                          <p:val>
                                            <p:strVal val="#ppt_x-#ppt_w*1.125000"/>
                                          </p:val>
                                        </p:tav>
                                        <p:tav tm="100000">
                                          <p:val>
                                            <p:strVal val="#ppt_x"/>
                                          </p:val>
                                        </p:tav>
                                      </p:tavLst>
                                    </p:anim>
                                    <p:animEffect transition="in" filter="wipe(right)">
                                      <p:cBhvr>
                                        <p:cTn id="8" dur="500"/>
                                        <p:tgtEl>
                                          <p:spTgt spid="6"/>
                                        </p:tgtEl>
                                      </p:cBhvr>
                                    </p:animEffec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dissolve">
                                      <p:cBhvr>
                                        <p:cTn id="13" dur="500"/>
                                        <p:tgtEl>
                                          <p:spTgt spid="2"/>
                                        </p:tgtEl>
                                      </p:cBhvr>
                                    </p:animEffect>
                                  </p:childTnLst>
                                </p:cTn>
                              </p:par>
                            </p:childTnLst>
                          </p:cTn>
                        </p:par>
                        <p:par>
                          <p:cTn id="14" fill="hold">
                            <p:stCondLst>
                              <p:cond delay="500"/>
                            </p:stCondLst>
                            <p:childTnLst>
                              <p:par>
                                <p:cTn id="15" presetID="23" presetClass="entr" presetSubtype="272" fill="hold" grpId="0" nodeType="afterEffect">
                                  <p:stCondLst>
                                    <p:cond delay="1000"/>
                                  </p:stCondLst>
                                  <p:childTnLst>
                                    <p:set>
                                      <p:cBhvr>
                                        <p:cTn id="16" dur="1" fill="hold">
                                          <p:stCondLst>
                                            <p:cond delay="0"/>
                                          </p:stCondLst>
                                        </p:cTn>
                                        <p:tgtEl>
                                          <p:spTgt spid="7"/>
                                        </p:tgtEl>
                                        <p:attrNameLst>
                                          <p:attrName>style.visibility</p:attrName>
                                        </p:attrNameLst>
                                      </p:cBhvr>
                                      <p:to>
                                        <p:strVal val="visible"/>
                                      </p:to>
                                    </p:set>
                                    <p:anim calcmode="lin" valueType="num">
                                      <p:cBhvr>
                                        <p:cTn id="17" dur="500" fill="hold"/>
                                        <p:tgtEl>
                                          <p:spTgt spid="7"/>
                                        </p:tgtEl>
                                        <p:attrNameLst>
                                          <p:attrName>ppt_w</p:attrName>
                                        </p:attrNameLst>
                                      </p:cBhvr>
                                      <p:tavLst>
                                        <p:tav tm="0">
                                          <p:val>
                                            <p:strVal val="2/3*#ppt_w"/>
                                          </p:val>
                                        </p:tav>
                                        <p:tav tm="100000">
                                          <p:val>
                                            <p:strVal val="#ppt_w"/>
                                          </p:val>
                                        </p:tav>
                                      </p:tavLst>
                                    </p:anim>
                                    <p:anim calcmode="lin" valueType="num">
                                      <p:cBhvr>
                                        <p:cTn id="18" dur="500" fill="hold"/>
                                        <p:tgtEl>
                                          <p:spTgt spid="7"/>
                                        </p:tgtEl>
                                        <p:attrNameLst>
                                          <p:attrName>ppt_h</p:attrName>
                                        </p:attrNameLst>
                                      </p:cBhvr>
                                      <p:tavLst>
                                        <p:tav tm="0">
                                          <p:val>
                                            <p:strVal val="2/3*#ppt_h"/>
                                          </p:val>
                                        </p:tav>
                                        <p:tav tm="100000">
                                          <p:val>
                                            <p:strVal val="#ppt_h"/>
                                          </p:val>
                                        </p:tav>
                                      </p:tavLst>
                                    </p:anim>
                                  </p:childTnLst>
                                </p:cTn>
                              </p:par>
                            </p:childTnLst>
                          </p:cTn>
                        </p:par>
                        <p:par>
                          <p:cTn id="19" fill="hold">
                            <p:stCondLst>
                              <p:cond delay="2000"/>
                            </p:stCondLst>
                            <p:childTnLst>
                              <p:par>
                                <p:cTn id="20" presetID="23" presetClass="entr" presetSubtype="272" fill="hold" grpId="0" nodeType="afterEffect">
                                  <p:stCondLst>
                                    <p:cond delay="2000"/>
                                  </p:stCondLst>
                                  <p:childTnLst>
                                    <p:set>
                                      <p:cBhvr>
                                        <p:cTn id="21" dur="1" fill="hold">
                                          <p:stCondLst>
                                            <p:cond delay="0"/>
                                          </p:stCondLst>
                                        </p:cTn>
                                        <p:tgtEl>
                                          <p:spTgt spid="8"/>
                                        </p:tgtEl>
                                        <p:attrNameLst>
                                          <p:attrName>style.visibility</p:attrName>
                                        </p:attrNameLst>
                                      </p:cBhvr>
                                      <p:to>
                                        <p:strVal val="visible"/>
                                      </p:to>
                                    </p:set>
                                    <p:anim calcmode="lin" valueType="num">
                                      <p:cBhvr>
                                        <p:cTn id="22" dur="500" fill="hold"/>
                                        <p:tgtEl>
                                          <p:spTgt spid="8"/>
                                        </p:tgtEl>
                                        <p:attrNameLst>
                                          <p:attrName>ppt_w</p:attrName>
                                        </p:attrNameLst>
                                      </p:cBhvr>
                                      <p:tavLst>
                                        <p:tav tm="0">
                                          <p:val>
                                            <p:strVal val="2/3*#ppt_w"/>
                                          </p:val>
                                        </p:tav>
                                        <p:tav tm="100000">
                                          <p:val>
                                            <p:strVal val="#ppt_w"/>
                                          </p:val>
                                        </p:tav>
                                      </p:tavLst>
                                    </p:anim>
                                    <p:anim calcmode="lin" valueType="num">
                                      <p:cBhvr>
                                        <p:cTn id="23" dur="500" fill="hold"/>
                                        <p:tgtEl>
                                          <p:spTgt spid="8"/>
                                        </p:tgtEl>
                                        <p:attrNameLst>
                                          <p:attrName>ppt_h</p:attrName>
                                        </p:attrNameLst>
                                      </p:cBhvr>
                                      <p:tavLst>
                                        <p:tav tm="0">
                                          <p:val>
                                            <p:strVal val="2/3*#ppt_h"/>
                                          </p:val>
                                        </p:tav>
                                        <p:tav tm="100000">
                                          <p:val>
                                            <p:strVal val="#ppt_h"/>
                                          </p:val>
                                        </p:tav>
                                      </p:tavLst>
                                    </p:anim>
                                  </p:childTnLst>
                                </p:cTn>
                              </p:par>
                            </p:childTnLst>
                          </p:cTn>
                        </p:par>
                        <p:par>
                          <p:cTn id="24" fill="hold">
                            <p:stCondLst>
                              <p:cond delay="4500"/>
                            </p:stCondLst>
                            <p:childTnLst>
                              <p:par>
                                <p:cTn id="25" presetID="3" presetClass="entr" presetSubtype="10" fill="hold" grpId="0" nodeType="afterEffect">
                                  <p:stCondLst>
                                    <p:cond delay="3000"/>
                                  </p:stCondLst>
                                  <p:childTnLst>
                                    <p:set>
                                      <p:cBhvr>
                                        <p:cTn id="26" dur="1" fill="hold">
                                          <p:stCondLst>
                                            <p:cond delay="0"/>
                                          </p:stCondLst>
                                        </p:cTn>
                                        <p:tgtEl>
                                          <p:spTgt spid="5"/>
                                        </p:tgtEl>
                                        <p:attrNameLst>
                                          <p:attrName>style.visibility</p:attrName>
                                        </p:attrNameLst>
                                      </p:cBhvr>
                                      <p:to>
                                        <p:strVal val="visible"/>
                                      </p:to>
                                    </p:set>
                                    <p:animEffect transition="in" filter="blinds(horizontal)">
                                      <p:cBhvr>
                                        <p:cTn id="2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utoUpdateAnimBg="0"/>
      <p:bldP spid="6" grpId="0" animBg="1"/>
      <p:bldP spid="7" grpId="0" autoUpdateAnimBg="0"/>
      <p:bldP spid="8" grpId="0"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428750" y="2457450"/>
            <a:ext cx="6667500" cy="35433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3" name="Rectangle 3"/>
          <p:cNvSpPr>
            <a:spLocks noChangeArrowheads="1"/>
          </p:cNvSpPr>
          <p:nvPr/>
        </p:nvSpPr>
        <p:spPr bwMode="auto">
          <a:xfrm>
            <a:off x="2152650" y="1600200"/>
            <a:ext cx="5181600" cy="7239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4" name="Rectangle 4"/>
          <p:cNvSpPr>
            <a:spLocks noChangeArrowheads="1"/>
          </p:cNvSpPr>
          <p:nvPr/>
        </p:nvSpPr>
        <p:spPr bwMode="auto">
          <a:xfrm>
            <a:off x="700088" y="1122589"/>
            <a:ext cx="7772400" cy="550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spcBef>
                <a:spcPct val="20000"/>
              </a:spcBef>
              <a:buClr>
                <a:srgbClr val="66FFFF"/>
              </a:buClr>
              <a:buSzPct val="75000"/>
              <a:buFont typeface="Monotype Sorts" pitchFamily="2" charset="2"/>
              <a:buChar char="n"/>
            </a:pPr>
            <a:r>
              <a:rPr lang="en-US" dirty="0">
                <a:solidFill>
                  <a:srgbClr val="66FFFF"/>
                </a:solidFill>
                <a:effectLst>
                  <a:outerShdw blurRad="38100" dist="38100" dir="2700000" algn="tl">
                    <a:srgbClr val="000000"/>
                  </a:outerShdw>
                </a:effectLst>
              </a:rPr>
              <a:t>Rejection Rule</a:t>
            </a:r>
            <a:endParaRPr lang="en-US" dirty="0">
              <a:effectLst>
                <a:outerShdw blurRad="38100" dist="38100" dir="2700000" algn="tl">
                  <a:srgbClr val="000000"/>
                </a:outerShdw>
              </a:effectLst>
            </a:endParaRPr>
          </a:p>
        </p:txBody>
      </p:sp>
      <p:sp>
        <p:nvSpPr>
          <p:cNvPr id="5" name="Line 5"/>
          <p:cNvSpPr>
            <a:spLocks noChangeShapeType="1"/>
          </p:cNvSpPr>
          <p:nvPr/>
        </p:nvSpPr>
        <p:spPr bwMode="auto">
          <a:xfrm flipV="1">
            <a:off x="1738313" y="2797175"/>
            <a:ext cx="0" cy="2603500"/>
          </a:xfrm>
          <a:prstGeom prst="line">
            <a:avLst/>
          </a:prstGeom>
          <a:noFill/>
          <a:ln w="12700">
            <a:solidFill>
              <a:schemeClr val="tx1"/>
            </a:solidFill>
            <a:round/>
            <a:headEnd/>
            <a:tailEnd/>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6" name="Freeform 6"/>
          <p:cNvSpPr>
            <a:spLocks/>
          </p:cNvSpPr>
          <p:nvPr/>
        </p:nvSpPr>
        <p:spPr bwMode="auto">
          <a:xfrm>
            <a:off x="1746250" y="2767013"/>
            <a:ext cx="4889500" cy="2630487"/>
          </a:xfrm>
          <a:custGeom>
            <a:avLst/>
            <a:gdLst>
              <a:gd name="T0" fmla="*/ 0 w 3080"/>
              <a:gd name="T1" fmla="*/ 1657 h 1657"/>
              <a:gd name="T2" fmla="*/ 2972 w 3080"/>
              <a:gd name="T3" fmla="*/ 1629 h 1657"/>
              <a:gd name="T4" fmla="*/ 2812 w 3080"/>
              <a:gd name="T5" fmla="*/ 1589 h 1657"/>
              <a:gd name="T6" fmla="*/ 2664 w 3080"/>
              <a:gd name="T7" fmla="*/ 1541 h 1657"/>
              <a:gd name="T8" fmla="*/ 2500 w 3080"/>
              <a:gd name="T9" fmla="*/ 1481 h 1657"/>
              <a:gd name="T10" fmla="*/ 2336 w 3080"/>
              <a:gd name="T11" fmla="*/ 1389 h 1657"/>
              <a:gd name="T12" fmla="*/ 2228 w 3080"/>
              <a:gd name="T13" fmla="*/ 1297 h 1657"/>
              <a:gd name="T14" fmla="*/ 2092 w 3080"/>
              <a:gd name="T15" fmla="*/ 1165 h 1657"/>
              <a:gd name="T16" fmla="*/ 1984 w 3080"/>
              <a:gd name="T17" fmla="*/ 1033 h 1657"/>
              <a:gd name="T18" fmla="*/ 1858 w 3080"/>
              <a:gd name="T19" fmla="*/ 861 h 1657"/>
              <a:gd name="T20" fmla="*/ 1813 w 3080"/>
              <a:gd name="T21" fmla="*/ 795 h 1657"/>
              <a:gd name="T22" fmla="*/ 1769 w 3080"/>
              <a:gd name="T23" fmla="*/ 723 h 1657"/>
              <a:gd name="T24" fmla="*/ 1726 w 3080"/>
              <a:gd name="T25" fmla="*/ 651 h 1657"/>
              <a:gd name="T26" fmla="*/ 1684 w 3080"/>
              <a:gd name="T27" fmla="*/ 573 h 1657"/>
              <a:gd name="T28" fmla="*/ 1642 w 3080"/>
              <a:gd name="T29" fmla="*/ 513 h 1657"/>
              <a:gd name="T30" fmla="*/ 1606 w 3080"/>
              <a:gd name="T31" fmla="*/ 450 h 1657"/>
              <a:gd name="T32" fmla="*/ 1570 w 3080"/>
              <a:gd name="T33" fmla="*/ 393 h 1657"/>
              <a:gd name="T34" fmla="*/ 1516 w 3080"/>
              <a:gd name="T35" fmla="*/ 324 h 1657"/>
              <a:gd name="T36" fmla="*/ 1462 w 3080"/>
              <a:gd name="T37" fmla="*/ 249 h 1657"/>
              <a:gd name="T38" fmla="*/ 1411 w 3080"/>
              <a:gd name="T39" fmla="*/ 186 h 1657"/>
              <a:gd name="T40" fmla="*/ 1354 w 3080"/>
              <a:gd name="T41" fmla="*/ 129 h 1657"/>
              <a:gd name="T42" fmla="*/ 1291 w 3080"/>
              <a:gd name="T43" fmla="*/ 66 h 1657"/>
              <a:gd name="T44" fmla="*/ 1213 w 3080"/>
              <a:gd name="T45" fmla="*/ 11 h 1657"/>
              <a:gd name="T46" fmla="*/ 1135 w 3080"/>
              <a:gd name="T47" fmla="*/ 0 h 1657"/>
              <a:gd name="T48" fmla="*/ 1067 w 3080"/>
              <a:gd name="T49" fmla="*/ 5 h 1657"/>
              <a:gd name="T50" fmla="*/ 1006 w 3080"/>
              <a:gd name="T51" fmla="*/ 39 h 1657"/>
              <a:gd name="T52" fmla="*/ 931 w 3080"/>
              <a:gd name="T53" fmla="*/ 96 h 1657"/>
              <a:gd name="T54" fmla="*/ 868 w 3080"/>
              <a:gd name="T55" fmla="*/ 162 h 1657"/>
              <a:gd name="T56" fmla="*/ 815 w 3080"/>
              <a:gd name="T57" fmla="*/ 233 h 1657"/>
              <a:gd name="T58" fmla="*/ 767 w 3080"/>
              <a:gd name="T59" fmla="*/ 293 h 1657"/>
              <a:gd name="T60" fmla="*/ 731 w 3080"/>
              <a:gd name="T61" fmla="*/ 365 h 1657"/>
              <a:gd name="T62" fmla="*/ 688 w 3080"/>
              <a:gd name="T63" fmla="*/ 435 h 1657"/>
              <a:gd name="T64" fmla="*/ 652 w 3080"/>
              <a:gd name="T65" fmla="*/ 501 h 1657"/>
              <a:gd name="T66" fmla="*/ 616 w 3080"/>
              <a:gd name="T67" fmla="*/ 573 h 1657"/>
              <a:gd name="T68" fmla="*/ 586 w 3080"/>
              <a:gd name="T69" fmla="*/ 642 h 1657"/>
              <a:gd name="T70" fmla="*/ 556 w 3080"/>
              <a:gd name="T71" fmla="*/ 720 h 1657"/>
              <a:gd name="T72" fmla="*/ 531 w 3080"/>
              <a:gd name="T73" fmla="*/ 794 h 1657"/>
              <a:gd name="T74" fmla="*/ 502 w 3080"/>
              <a:gd name="T75" fmla="*/ 869 h 1657"/>
              <a:gd name="T76" fmla="*/ 475 w 3080"/>
              <a:gd name="T77" fmla="*/ 939 h 1657"/>
              <a:gd name="T78" fmla="*/ 450 w 3080"/>
              <a:gd name="T79" fmla="*/ 1008 h 1657"/>
              <a:gd name="T80" fmla="*/ 419 w 3080"/>
              <a:gd name="T81" fmla="*/ 1073 h 1657"/>
              <a:gd name="T82" fmla="*/ 324 w 3080"/>
              <a:gd name="T83" fmla="*/ 1257 h 1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080" h="1657">
                <a:moveTo>
                  <a:pt x="160" y="1481"/>
                </a:moveTo>
                <a:lnTo>
                  <a:pt x="0" y="1657"/>
                </a:lnTo>
                <a:lnTo>
                  <a:pt x="3080" y="1657"/>
                </a:lnTo>
                <a:lnTo>
                  <a:pt x="2972" y="1629"/>
                </a:lnTo>
                <a:lnTo>
                  <a:pt x="2892" y="1609"/>
                </a:lnTo>
                <a:lnTo>
                  <a:pt x="2812" y="1589"/>
                </a:lnTo>
                <a:lnTo>
                  <a:pt x="2736" y="1565"/>
                </a:lnTo>
                <a:lnTo>
                  <a:pt x="2664" y="1541"/>
                </a:lnTo>
                <a:lnTo>
                  <a:pt x="2584" y="1517"/>
                </a:lnTo>
                <a:lnTo>
                  <a:pt x="2500" y="1481"/>
                </a:lnTo>
                <a:lnTo>
                  <a:pt x="2408" y="1437"/>
                </a:lnTo>
                <a:lnTo>
                  <a:pt x="2336" y="1389"/>
                </a:lnTo>
                <a:lnTo>
                  <a:pt x="2288" y="1349"/>
                </a:lnTo>
                <a:lnTo>
                  <a:pt x="2228" y="1297"/>
                </a:lnTo>
                <a:lnTo>
                  <a:pt x="2160" y="1237"/>
                </a:lnTo>
                <a:lnTo>
                  <a:pt x="2092" y="1165"/>
                </a:lnTo>
                <a:lnTo>
                  <a:pt x="2036" y="1101"/>
                </a:lnTo>
                <a:lnTo>
                  <a:pt x="1984" y="1033"/>
                </a:lnTo>
                <a:lnTo>
                  <a:pt x="1920" y="961"/>
                </a:lnTo>
                <a:lnTo>
                  <a:pt x="1858" y="861"/>
                </a:lnTo>
                <a:lnTo>
                  <a:pt x="1837" y="825"/>
                </a:lnTo>
                <a:lnTo>
                  <a:pt x="1813" y="795"/>
                </a:lnTo>
                <a:lnTo>
                  <a:pt x="1789" y="759"/>
                </a:lnTo>
                <a:lnTo>
                  <a:pt x="1769" y="723"/>
                </a:lnTo>
                <a:lnTo>
                  <a:pt x="1747" y="681"/>
                </a:lnTo>
                <a:lnTo>
                  <a:pt x="1726" y="651"/>
                </a:lnTo>
                <a:lnTo>
                  <a:pt x="1708" y="606"/>
                </a:lnTo>
                <a:lnTo>
                  <a:pt x="1684" y="573"/>
                </a:lnTo>
                <a:lnTo>
                  <a:pt x="1666" y="549"/>
                </a:lnTo>
                <a:lnTo>
                  <a:pt x="1642" y="513"/>
                </a:lnTo>
                <a:lnTo>
                  <a:pt x="1627" y="483"/>
                </a:lnTo>
                <a:lnTo>
                  <a:pt x="1606" y="450"/>
                </a:lnTo>
                <a:lnTo>
                  <a:pt x="1588" y="423"/>
                </a:lnTo>
                <a:lnTo>
                  <a:pt x="1570" y="393"/>
                </a:lnTo>
                <a:lnTo>
                  <a:pt x="1546" y="360"/>
                </a:lnTo>
                <a:lnTo>
                  <a:pt x="1516" y="324"/>
                </a:lnTo>
                <a:lnTo>
                  <a:pt x="1489" y="285"/>
                </a:lnTo>
                <a:lnTo>
                  <a:pt x="1462" y="249"/>
                </a:lnTo>
                <a:lnTo>
                  <a:pt x="1435" y="219"/>
                </a:lnTo>
                <a:lnTo>
                  <a:pt x="1411" y="186"/>
                </a:lnTo>
                <a:lnTo>
                  <a:pt x="1385" y="155"/>
                </a:lnTo>
                <a:lnTo>
                  <a:pt x="1354" y="129"/>
                </a:lnTo>
                <a:lnTo>
                  <a:pt x="1324" y="99"/>
                </a:lnTo>
                <a:lnTo>
                  <a:pt x="1291" y="66"/>
                </a:lnTo>
                <a:lnTo>
                  <a:pt x="1249" y="36"/>
                </a:lnTo>
                <a:lnTo>
                  <a:pt x="1213" y="11"/>
                </a:lnTo>
                <a:lnTo>
                  <a:pt x="1171" y="0"/>
                </a:lnTo>
                <a:lnTo>
                  <a:pt x="1135" y="0"/>
                </a:lnTo>
                <a:lnTo>
                  <a:pt x="1099" y="0"/>
                </a:lnTo>
                <a:lnTo>
                  <a:pt x="1067" y="5"/>
                </a:lnTo>
                <a:lnTo>
                  <a:pt x="1035" y="21"/>
                </a:lnTo>
                <a:lnTo>
                  <a:pt x="1006" y="39"/>
                </a:lnTo>
                <a:lnTo>
                  <a:pt x="970" y="63"/>
                </a:lnTo>
                <a:lnTo>
                  <a:pt x="931" y="96"/>
                </a:lnTo>
                <a:lnTo>
                  <a:pt x="899" y="125"/>
                </a:lnTo>
                <a:lnTo>
                  <a:pt x="868" y="162"/>
                </a:lnTo>
                <a:lnTo>
                  <a:pt x="839" y="197"/>
                </a:lnTo>
                <a:lnTo>
                  <a:pt x="815" y="233"/>
                </a:lnTo>
                <a:lnTo>
                  <a:pt x="789" y="263"/>
                </a:lnTo>
                <a:lnTo>
                  <a:pt x="767" y="293"/>
                </a:lnTo>
                <a:lnTo>
                  <a:pt x="745" y="330"/>
                </a:lnTo>
                <a:lnTo>
                  <a:pt x="731" y="365"/>
                </a:lnTo>
                <a:lnTo>
                  <a:pt x="707" y="401"/>
                </a:lnTo>
                <a:lnTo>
                  <a:pt x="688" y="435"/>
                </a:lnTo>
                <a:lnTo>
                  <a:pt x="671" y="473"/>
                </a:lnTo>
                <a:lnTo>
                  <a:pt x="652" y="501"/>
                </a:lnTo>
                <a:lnTo>
                  <a:pt x="634" y="537"/>
                </a:lnTo>
                <a:lnTo>
                  <a:pt x="616" y="573"/>
                </a:lnTo>
                <a:lnTo>
                  <a:pt x="601" y="609"/>
                </a:lnTo>
                <a:lnTo>
                  <a:pt x="586" y="642"/>
                </a:lnTo>
                <a:lnTo>
                  <a:pt x="571" y="681"/>
                </a:lnTo>
                <a:lnTo>
                  <a:pt x="556" y="720"/>
                </a:lnTo>
                <a:lnTo>
                  <a:pt x="543" y="756"/>
                </a:lnTo>
                <a:lnTo>
                  <a:pt x="531" y="794"/>
                </a:lnTo>
                <a:lnTo>
                  <a:pt x="517" y="831"/>
                </a:lnTo>
                <a:lnTo>
                  <a:pt x="502" y="869"/>
                </a:lnTo>
                <a:lnTo>
                  <a:pt x="487" y="906"/>
                </a:lnTo>
                <a:lnTo>
                  <a:pt x="475" y="939"/>
                </a:lnTo>
                <a:lnTo>
                  <a:pt x="463" y="974"/>
                </a:lnTo>
                <a:lnTo>
                  <a:pt x="450" y="1008"/>
                </a:lnTo>
                <a:lnTo>
                  <a:pt x="435" y="1038"/>
                </a:lnTo>
                <a:lnTo>
                  <a:pt x="419" y="1073"/>
                </a:lnTo>
                <a:lnTo>
                  <a:pt x="376" y="1157"/>
                </a:lnTo>
                <a:lnTo>
                  <a:pt x="324" y="1257"/>
                </a:lnTo>
                <a:lnTo>
                  <a:pt x="244" y="1385"/>
                </a:lnTo>
              </a:path>
            </a:pathLst>
          </a:custGeom>
          <a:gradFill flip="none" rotWithShape="1">
            <a:gsLst>
              <a:gs pos="0">
                <a:srgbClr val="6AAC00">
                  <a:shade val="30000"/>
                  <a:satMod val="115000"/>
                </a:srgbClr>
              </a:gs>
              <a:gs pos="50000">
                <a:srgbClr val="6AAC00">
                  <a:shade val="67500"/>
                  <a:satMod val="115000"/>
                </a:srgbClr>
              </a:gs>
              <a:gs pos="100000">
                <a:srgbClr val="6AAC00">
                  <a:shade val="100000"/>
                  <a:satMod val="115000"/>
                </a:srgbClr>
              </a:gs>
            </a:gsLst>
            <a:lin ang="16200000" scaled="1"/>
            <a:tileRect/>
          </a:gradFill>
          <a:ln>
            <a:noFill/>
          </a:ln>
          <a:effectLst/>
        </p:spPr>
        <p:txBody>
          <a:bodyPr/>
          <a:lstStyle/>
          <a:p>
            <a:endParaRPr lang="en-US"/>
          </a:p>
        </p:txBody>
      </p:sp>
      <p:sp>
        <p:nvSpPr>
          <p:cNvPr id="7" name="Freeform 7"/>
          <p:cNvSpPr>
            <a:spLocks/>
          </p:cNvSpPr>
          <p:nvPr/>
        </p:nvSpPr>
        <p:spPr bwMode="auto">
          <a:xfrm>
            <a:off x="5357813" y="4902200"/>
            <a:ext cx="1336675" cy="495300"/>
          </a:xfrm>
          <a:custGeom>
            <a:avLst/>
            <a:gdLst>
              <a:gd name="T0" fmla="*/ 0 w 842"/>
              <a:gd name="T1" fmla="*/ 0 h 312"/>
              <a:gd name="T2" fmla="*/ 0 w 842"/>
              <a:gd name="T3" fmla="*/ 309 h 312"/>
              <a:gd name="T4" fmla="*/ 842 w 842"/>
              <a:gd name="T5" fmla="*/ 312 h 312"/>
              <a:gd name="T6" fmla="*/ 827 w 842"/>
              <a:gd name="T7" fmla="*/ 306 h 312"/>
              <a:gd name="T8" fmla="*/ 796 w 842"/>
              <a:gd name="T9" fmla="*/ 300 h 312"/>
              <a:gd name="T10" fmla="*/ 768 w 842"/>
              <a:gd name="T11" fmla="*/ 294 h 312"/>
              <a:gd name="T12" fmla="*/ 732 w 842"/>
              <a:gd name="T13" fmla="*/ 288 h 312"/>
              <a:gd name="T14" fmla="*/ 694 w 842"/>
              <a:gd name="T15" fmla="*/ 279 h 312"/>
              <a:gd name="T16" fmla="*/ 659 w 842"/>
              <a:gd name="T17" fmla="*/ 272 h 312"/>
              <a:gd name="T18" fmla="*/ 624 w 842"/>
              <a:gd name="T19" fmla="*/ 266 h 312"/>
              <a:gd name="T20" fmla="*/ 582 w 842"/>
              <a:gd name="T21" fmla="*/ 254 h 312"/>
              <a:gd name="T22" fmla="*/ 546 w 842"/>
              <a:gd name="T23" fmla="*/ 246 h 312"/>
              <a:gd name="T24" fmla="*/ 513 w 842"/>
              <a:gd name="T25" fmla="*/ 237 h 312"/>
              <a:gd name="T26" fmla="*/ 485 w 842"/>
              <a:gd name="T27" fmla="*/ 227 h 312"/>
              <a:gd name="T28" fmla="*/ 447 w 842"/>
              <a:gd name="T29" fmla="*/ 218 h 312"/>
              <a:gd name="T30" fmla="*/ 414 w 842"/>
              <a:gd name="T31" fmla="*/ 207 h 312"/>
              <a:gd name="T32" fmla="*/ 384 w 842"/>
              <a:gd name="T33" fmla="*/ 200 h 312"/>
              <a:gd name="T34" fmla="*/ 352 w 842"/>
              <a:gd name="T35" fmla="*/ 188 h 312"/>
              <a:gd name="T36" fmla="*/ 321 w 842"/>
              <a:gd name="T37" fmla="*/ 176 h 312"/>
              <a:gd name="T38" fmla="*/ 284 w 842"/>
              <a:gd name="T39" fmla="*/ 164 h 312"/>
              <a:gd name="T40" fmla="*/ 248 w 842"/>
              <a:gd name="T41" fmla="*/ 148 h 312"/>
              <a:gd name="T42" fmla="*/ 208 w 842"/>
              <a:gd name="T43" fmla="*/ 132 h 312"/>
              <a:gd name="T44" fmla="*/ 174 w 842"/>
              <a:gd name="T45" fmla="*/ 114 h 312"/>
              <a:gd name="T46" fmla="*/ 144 w 842"/>
              <a:gd name="T47" fmla="*/ 100 h 312"/>
              <a:gd name="T48" fmla="*/ 113 w 842"/>
              <a:gd name="T49" fmla="*/ 80 h 312"/>
              <a:gd name="T50" fmla="*/ 72 w 842"/>
              <a:gd name="T51" fmla="*/ 54 h 312"/>
              <a:gd name="T52" fmla="*/ 40 w 842"/>
              <a:gd name="T53" fmla="*/ 32 h 312"/>
              <a:gd name="T54" fmla="*/ 17 w 842"/>
              <a:gd name="T55" fmla="*/ 14 h 312"/>
              <a:gd name="T56" fmla="*/ 0 w 842"/>
              <a:gd name="T57" fmla="*/ 6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42" h="312">
                <a:moveTo>
                  <a:pt x="0" y="0"/>
                </a:moveTo>
                <a:lnTo>
                  <a:pt x="0" y="309"/>
                </a:lnTo>
                <a:lnTo>
                  <a:pt x="842" y="312"/>
                </a:lnTo>
                <a:lnTo>
                  <a:pt x="827" y="306"/>
                </a:lnTo>
                <a:lnTo>
                  <a:pt x="796" y="300"/>
                </a:lnTo>
                <a:lnTo>
                  <a:pt x="768" y="294"/>
                </a:lnTo>
                <a:lnTo>
                  <a:pt x="732" y="288"/>
                </a:lnTo>
                <a:lnTo>
                  <a:pt x="694" y="279"/>
                </a:lnTo>
                <a:lnTo>
                  <a:pt x="659" y="272"/>
                </a:lnTo>
                <a:lnTo>
                  <a:pt x="624" y="266"/>
                </a:lnTo>
                <a:lnTo>
                  <a:pt x="582" y="254"/>
                </a:lnTo>
                <a:lnTo>
                  <a:pt x="546" y="246"/>
                </a:lnTo>
                <a:lnTo>
                  <a:pt x="513" y="237"/>
                </a:lnTo>
                <a:lnTo>
                  <a:pt x="485" y="227"/>
                </a:lnTo>
                <a:lnTo>
                  <a:pt x="447" y="218"/>
                </a:lnTo>
                <a:lnTo>
                  <a:pt x="414" y="207"/>
                </a:lnTo>
                <a:lnTo>
                  <a:pt x="384" y="200"/>
                </a:lnTo>
                <a:lnTo>
                  <a:pt x="352" y="188"/>
                </a:lnTo>
                <a:lnTo>
                  <a:pt x="321" y="176"/>
                </a:lnTo>
                <a:lnTo>
                  <a:pt x="284" y="164"/>
                </a:lnTo>
                <a:lnTo>
                  <a:pt x="248" y="148"/>
                </a:lnTo>
                <a:lnTo>
                  <a:pt x="208" y="132"/>
                </a:lnTo>
                <a:lnTo>
                  <a:pt x="174" y="114"/>
                </a:lnTo>
                <a:lnTo>
                  <a:pt x="144" y="100"/>
                </a:lnTo>
                <a:lnTo>
                  <a:pt x="113" y="80"/>
                </a:lnTo>
                <a:lnTo>
                  <a:pt x="72" y="54"/>
                </a:lnTo>
                <a:lnTo>
                  <a:pt x="40" y="32"/>
                </a:lnTo>
                <a:lnTo>
                  <a:pt x="17" y="14"/>
                </a:lnTo>
                <a:lnTo>
                  <a:pt x="0" y="6"/>
                </a:lnTo>
              </a:path>
            </a:pathLst>
          </a:custGeom>
          <a:solidFill>
            <a:srgbClr val="002060"/>
          </a:solidFill>
          <a:ln>
            <a:noFill/>
          </a:ln>
          <a:effectLst/>
        </p:spPr>
        <p:txBody>
          <a:bodyPr/>
          <a:lstStyle/>
          <a:p>
            <a:endParaRPr lang="en-US"/>
          </a:p>
        </p:txBody>
      </p:sp>
      <p:sp>
        <p:nvSpPr>
          <p:cNvPr id="8" name="Line 8"/>
          <p:cNvSpPr>
            <a:spLocks noChangeShapeType="1"/>
          </p:cNvSpPr>
          <p:nvPr/>
        </p:nvSpPr>
        <p:spPr bwMode="auto">
          <a:xfrm>
            <a:off x="1730375" y="5392738"/>
            <a:ext cx="5640388" cy="1587"/>
          </a:xfrm>
          <a:prstGeom prst="line">
            <a:avLst/>
          </a:prstGeom>
          <a:noFill/>
          <a:ln w="12700">
            <a:solidFill>
              <a:schemeClr val="tx1"/>
            </a:solidFill>
            <a:round/>
            <a:headEnd/>
            <a:tailEnd/>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9" name="Freeform 9"/>
          <p:cNvSpPr>
            <a:spLocks noChangeArrowheads="1"/>
          </p:cNvSpPr>
          <p:nvPr/>
        </p:nvSpPr>
        <p:spPr bwMode="auto">
          <a:xfrm>
            <a:off x="5343525" y="4310063"/>
            <a:ext cx="1588" cy="1179512"/>
          </a:xfrm>
          <a:custGeom>
            <a:avLst/>
            <a:gdLst>
              <a:gd name="T0" fmla="*/ 0 w 1"/>
              <a:gd name="T1" fmla="*/ 0 h 743"/>
              <a:gd name="T2" fmla="*/ 1 w 1"/>
              <a:gd name="T3" fmla="*/ 743 h 743"/>
            </a:gdLst>
            <a:ahLst/>
            <a:cxnLst>
              <a:cxn ang="0">
                <a:pos x="T0" y="T1"/>
              </a:cxn>
              <a:cxn ang="0">
                <a:pos x="T2" y="T3"/>
              </a:cxn>
            </a:cxnLst>
            <a:rect l="0" t="0" r="r" b="b"/>
            <a:pathLst>
              <a:path w="1" h="743">
                <a:moveTo>
                  <a:pt x="0" y="0"/>
                </a:moveTo>
                <a:lnTo>
                  <a:pt x="1" y="743"/>
                </a:lnTo>
              </a:path>
            </a:pathLst>
          </a:custGeom>
          <a:noFill/>
          <a:ln w="12700">
            <a:solidFill>
              <a:schemeClr val="tx1"/>
            </a:solidFill>
            <a:round/>
            <a:headEnd/>
            <a:tailEnd/>
          </a:ln>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 name="Rectangle 10"/>
          <p:cNvSpPr>
            <a:spLocks noChangeArrowheads="1"/>
          </p:cNvSpPr>
          <p:nvPr/>
        </p:nvSpPr>
        <p:spPr bwMode="auto">
          <a:xfrm>
            <a:off x="7477125" y="5113338"/>
            <a:ext cx="449263" cy="45402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90488" tIns="44450" rIns="90488" bIns="44450">
            <a:spAutoFit/>
          </a:bodyPr>
          <a:lstStyle/>
          <a:p>
            <a:r>
              <a:rPr lang="en-US">
                <a:effectLst/>
                <a:latin typeface="Symbol" pitchFamily="18" charset="2"/>
              </a:rPr>
              <a:t></a:t>
            </a:r>
            <a:r>
              <a:rPr lang="en-US" baseline="30000">
                <a:effectLst/>
              </a:rPr>
              <a:t>2</a:t>
            </a:r>
          </a:p>
        </p:txBody>
      </p:sp>
      <p:sp>
        <p:nvSpPr>
          <p:cNvPr id="11" name="Rectangle 11"/>
          <p:cNvSpPr>
            <a:spLocks noChangeArrowheads="1"/>
          </p:cNvSpPr>
          <p:nvPr/>
        </p:nvSpPr>
        <p:spPr bwMode="auto">
          <a:xfrm>
            <a:off x="4791075" y="5441950"/>
            <a:ext cx="1019175" cy="45402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90488" tIns="44450" rIns="90488" bIns="44450">
            <a:spAutoFit/>
          </a:bodyPr>
          <a:lstStyle/>
          <a:p>
            <a:r>
              <a:rPr lang="en-US">
                <a:effectLst/>
              </a:rPr>
              <a:t>  7.815</a:t>
            </a:r>
          </a:p>
        </p:txBody>
      </p:sp>
      <p:sp>
        <p:nvSpPr>
          <p:cNvPr id="12" name="Rectangle 12"/>
          <p:cNvSpPr>
            <a:spLocks noChangeArrowheads="1"/>
          </p:cNvSpPr>
          <p:nvPr/>
        </p:nvSpPr>
        <p:spPr bwMode="auto">
          <a:xfrm>
            <a:off x="2505075" y="4598988"/>
            <a:ext cx="2473325" cy="45402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90488" tIns="44450" rIns="90488" bIns="44450">
            <a:spAutoFit/>
          </a:bodyPr>
          <a:lstStyle/>
          <a:p>
            <a:r>
              <a:rPr lang="en-US">
                <a:effectLst/>
              </a:rPr>
              <a:t>Do Not Reject </a:t>
            </a:r>
            <a:r>
              <a:rPr lang="en-US" i="1">
                <a:effectLst/>
              </a:rPr>
              <a:t>H</a:t>
            </a:r>
            <a:r>
              <a:rPr lang="en-US" baseline="-25000">
                <a:effectLst/>
              </a:rPr>
              <a:t>0</a:t>
            </a:r>
          </a:p>
        </p:txBody>
      </p:sp>
      <p:sp>
        <p:nvSpPr>
          <p:cNvPr id="13" name="Rectangle 13"/>
          <p:cNvSpPr>
            <a:spLocks noChangeArrowheads="1"/>
          </p:cNvSpPr>
          <p:nvPr/>
        </p:nvSpPr>
        <p:spPr bwMode="auto">
          <a:xfrm>
            <a:off x="5648325" y="4598988"/>
            <a:ext cx="1397000" cy="45402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90488" tIns="44450" rIns="90488" bIns="44450">
            <a:spAutoFit/>
          </a:bodyPr>
          <a:lstStyle/>
          <a:p>
            <a:r>
              <a:rPr lang="en-US">
                <a:effectLst/>
              </a:rPr>
              <a:t>Reject </a:t>
            </a:r>
            <a:r>
              <a:rPr lang="en-US" i="1">
                <a:effectLst/>
              </a:rPr>
              <a:t>H</a:t>
            </a:r>
            <a:r>
              <a:rPr lang="en-US" baseline="-25000">
                <a:effectLst/>
              </a:rPr>
              <a:t>0</a:t>
            </a:r>
          </a:p>
        </p:txBody>
      </p:sp>
      <p:grpSp>
        <p:nvGrpSpPr>
          <p:cNvPr id="14" name="Group 14"/>
          <p:cNvGrpSpPr>
            <a:grpSpLocks/>
          </p:cNvGrpSpPr>
          <p:nvPr/>
        </p:nvGrpSpPr>
        <p:grpSpPr bwMode="auto">
          <a:xfrm>
            <a:off x="1706563" y="2593975"/>
            <a:ext cx="5064125" cy="2784475"/>
            <a:chOff x="1075" y="1634"/>
            <a:chExt cx="3190" cy="1754"/>
          </a:xfrm>
        </p:grpSpPr>
        <p:sp>
          <p:nvSpPr>
            <p:cNvPr id="15" name="Arc 15"/>
            <p:cNvSpPr>
              <a:spLocks/>
            </p:cNvSpPr>
            <p:nvPr/>
          </p:nvSpPr>
          <p:spPr bwMode="auto">
            <a:xfrm rot="3423864">
              <a:off x="2803" y="2629"/>
              <a:ext cx="866" cy="285"/>
            </a:xfrm>
            <a:custGeom>
              <a:avLst/>
              <a:gdLst>
                <a:gd name="G0" fmla="+- 21 0 0"/>
                <a:gd name="G1" fmla="+- 0 0 0"/>
                <a:gd name="G2" fmla="+- 21600 0 0"/>
                <a:gd name="T0" fmla="*/ 17867 w 17867"/>
                <a:gd name="T1" fmla="*/ 12169 h 21600"/>
                <a:gd name="T2" fmla="*/ 0 w 17867"/>
                <a:gd name="T3" fmla="*/ 21600 h 21600"/>
                <a:gd name="T4" fmla="*/ 21 w 17867"/>
                <a:gd name="T5" fmla="*/ 0 h 21600"/>
              </a:gdLst>
              <a:ahLst/>
              <a:cxnLst>
                <a:cxn ang="0">
                  <a:pos x="T0" y="T1"/>
                </a:cxn>
                <a:cxn ang="0">
                  <a:pos x="T2" y="T3"/>
                </a:cxn>
                <a:cxn ang="0">
                  <a:pos x="T4" y="T5"/>
                </a:cxn>
              </a:cxnLst>
              <a:rect l="0" t="0" r="r" b="b"/>
              <a:pathLst>
                <a:path w="17867" h="21600" fill="none" extrusionOk="0">
                  <a:moveTo>
                    <a:pt x="17866" y="12168"/>
                  </a:moveTo>
                  <a:cubicBezTo>
                    <a:pt x="13843" y="18069"/>
                    <a:pt x="7162" y="21599"/>
                    <a:pt x="21" y="21600"/>
                  </a:cubicBezTo>
                  <a:cubicBezTo>
                    <a:pt x="14" y="21600"/>
                    <a:pt x="7" y="21599"/>
                    <a:pt x="0" y="21599"/>
                  </a:cubicBezTo>
                </a:path>
                <a:path w="17867" h="21600" stroke="0" extrusionOk="0">
                  <a:moveTo>
                    <a:pt x="17866" y="12168"/>
                  </a:moveTo>
                  <a:cubicBezTo>
                    <a:pt x="13843" y="18069"/>
                    <a:pt x="7162" y="21599"/>
                    <a:pt x="21" y="21600"/>
                  </a:cubicBezTo>
                  <a:cubicBezTo>
                    <a:pt x="14" y="21600"/>
                    <a:pt x="7" y="21599"/>
                    <a:pt x="0" y="21599"/>
                  </a:cubicBezTo>
                  <a:lnTo>
                    <a:pt x="21" y="0"/>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17961" dir="13500000" algn="ctr" rotWithShape="0">
                      <a:srgbClr val="000000"/>
                    </a:outerShdw>
                  </a:effectLst>
                </a14:hiddenEffects>
              </a:ext>
            </a:extLst>
          </p:spPr>
          <p:txBody>
            <a:bodyPr wrap="none" anchor="ctr"/>
            <a:lstStyle/>
            <a:p>
              <a:endParaRPr lang="en-US"/>
            </a:p>
          </p:txBody>
        </p:sp>
        <p:sp>
          <p:nvSpPr>
            <p:cNvPr id="16" name="Arc 16"/>
            <p:cNvSpPr>
              <a:spLocks/>
            </p:cNvSpPr>
            <p:nvPr/>
          </p:nvSpPr>
          <p:spPr bwMode="auto">
            <a:xfrm rot="623505">
              <a:off x="3449" y="3150"/>
              <a:ext cx="816" cy="178"/>
            </a:xfrm>
            <a:custGeom>
              <a:avLst/>
              <a:gdLst>
                <a:gd name="G0" fmla="+- 19809 0 0"/>
                <a:gd name="G1" fmla="+- 0 0 0"/>
                <a:gd name="G2" fmla="+- 21600 0 0"/>
                <a:gd name="T0" fmla="*/ 20642 w 20642"/>
                <a:gd name="T1" fmla="*/ 21584 h 21600"/>
                <a:gd name="T2" fmla="*/ 0 w 20642"/>
                <a:gd name="T3" fmla="*/ 8612 h 21600"/>
                <a:gd name="T4" fmla="*/ 19809 w 20642"/>
                <a:gd name="T5" fmla="*/ 0 h 21600"/>
              </a:gdLst>
              <a:ahLst/>
              <a:cxnLst>
                <a:cxn ang="0">
                  <a:pos x="T0" y="T1"/>
                </a:cxn>
                <a:cxn ang="0">
                  <a:pos x="T2" y="T3"/>
                </a:cxn>
                <a:cxn ang="0">
                  <a:pos x="T4" y="T5"/>
                </a:cxn>
              </a:cxnLst>
              <a:rect l="0" t="0" r="r" b="b"/>
              <a:pathLst>
                <a:path w="20642" h="21600" fill="none" extrusionOk="0">
                  <a:moveTo>
                    <a:pt x="20641" y="21583"/>
                  </a:moveTo>
                  <a:cubicBezTo>
                    <a:pt x="20364" y="21594"/>
                    <a:pt x="20086" y="21599"/>
                    <a:pt x="19809" y="21600"/>
                  </a:cubicBezTo>
                  <a:cubicBezTo>
                    <a:pt x="11209" y="21600"/>
                    <a:pt x="3428" y="16498"/>
                    <a:pt x="0" y="8611"/>
                  </a:cubicBezTo>
                </a:path>
                <a:path w="20642" h="21600" stroke="0" extrusionOk="0">
                  <a:moveTo>
                    <a:pt x="20641" y="21583"/>
                  </a:moveTo>
                  <a:cubicBezTo>
                    <a:pt x="20364" y="21594"/>
                    <a:pt x="20086" y="21599"/>
                    <a:pt x="19809" y="21600"/>
                  </a:cubicBezTo>
                  <a:cubicBezTo>
                    <a:pt x="11209" y="21600"/>
                    <a:pt x="3428" y="16498"/>
                    <a:pt x="0" y="8611"/>
                  </a:cubicBezTo>
                  <a:lnTo>
                    <a:pt x="19809" y="0"/>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17961" dir="13500000" algn="ctr" rotWithShape="0">
                      <a:srgbClr val="000000"/>
                    </a:outerShdw>
                  </a:effectLst>
                </a14:hiddenEffects>
              </a:ext>
            </a:extLst>
          </p:spPr>
          <p:txBody>
            <a:bodyPr wrap="none" anchor="ctr"/>
            <a:lstStyle/>
            <a:p>
              <a:endParaRPr lang="en-US"/>
            </a:p>
          </p:txBody>
        </p:sp>
        <p:sp>
          <p:nvSpPr>
            <p:cNvPr id="17" name="Arc 17"/>
            <p:cNvSpPr>
              <a:spLocks/>
            </p:cNvSpPr>
            <p:nvPr/>
          </p:nvSpPr>
          <p:spPr bwMode="auto">
            <a:xfrm rot="6485904">
              <a:off x="1450" y="1975"/>
              <a:ext cx="994" cy="373"/>
            </a:xfrm>
            <a:custGeom>
              <a:avLst/>
              <a:gdLst>
                <a:gd name="G0" fmla="+- 21520 0 0"/>
                <a:gd name="G1" fmla="+- 0 0 0"/>
                <a:gd name="G2" fmla="+- 21600 0 0"/>
                <a:gd name="T0" fmla="*/ 21520 w 21520"/>
                <a:gd name="T1" fmla="*/ 21600 h 21600"/>
                <a:gd name="T2" fmla="*/ 0 w 21520"/>
                <a:gd name="T3" fmla="*/ 1856 h 21600"/>
                <a:gd name="T4" fmla="*/ 21520 w 21520"/>
                <a:gd name="T5" fmla="*/ 0 h 21600"/>
              </a:gdLst>
              <a:ahLst/>
              <a:cxnLst>
                <a:cxn ang="0">
                  <a:pos x="T0" y="T1"/>
                </a:cxn>
                <a:cxn ang="0">
                  <a:pos x="T2" y="T3"/>
                </a:cxn>
                <a:cxn ang="0">
                  <a:pos x="T4" y="T5"/>
                </a:cxn>
              </a:cxnLst>
              <a:rect l="0" t="0" r="r" b="b"/>
              <a:pathLst>
                <a:path w="21520" h="21600" fill="none" extrusionOk="0">
                  <a:moveTo>
                    <a:pt x="21520" y="21600"/>
                  </a:moveTo>
                  <a:cubicBezTo>
                    <a:pt x="10310" y="21600"/>
                    <a:pt x="963" y="13024"/>
                    <a:pt x="-1" y="1856"/>
                  </a:cubicBezTo>
                </a:path>
                <a:path w="21520" h="21600" stroke="0" extrusionOk="0">
                  <a:moveTo>
                    <a:pt x="21520" y="21600"/>
                  </a:moveTo>
                  <a:cubicBezTo>
                    <a:pt x="10310" y="21600"/>
                    <a:pt x="963" y="13024"/>
                    <a:pt x="-1" y="1856"/>
                  </a:cubicBezTo>
                  <a:lnTo>
                    <a:pt x="21520" y="0"/>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17961" dir="13500000" algn="ctr" rotWithShape="0">
                      <a:srgbClr val="000000"/>
                    </a:outerShdw>
                  </a:effectLst>
                </a14:hiddenEffects>
              </a:ext>
            </a:extLst>
          </p:spPr>
          <p:txBody>
            <a:bodyPr wrap="none" anchor="ctr"/>
            <a:lstStyle/>
            <a:p>
              <a:endParaRPr lang="en-US"/>
            </a:p>
          </p:txBody>
        </p:sp>
        <p:sp>
          <p:nvSpPr>
            <p:cNvPr id="18" name="Arc 18"/>
            <p:cNvSpPr>
              <a:spLocks/>
            </p:cNvSpPr>
            <p:nvPr/>
          </p:nvSpPr>
          <p:spPr bwMode="auto">
            <a:xfrm rot="14520000">
              <a:off x="2072" y="2013"/>
              <a:ext cx="981" cy="224"/>
            </a:xfrm>
            <a:custGeom>
              <a:avLst/>
              <a:gdLst>
                <a:gd name="G0" fmla="+- 0 0 0"/>
                <a:gd name="G1" fmla="+- 0 0 0"/>
                <a:gd name="G2" fmla="+- 21600 0 0"/>
                <a:gd name="T0" fmla="*/ 21595 w 21595"/>
                <a:gd name="T1" fmla="*/ 462 h 21600"/>
                <a:gd name="T2" fmla="*/ 0 w 21595"/>
                <a:gd name="T3" fmla="*/ 21600 h 21600"/>
                <a:gd name="T4" fmla="*/ 0 w 21595"/>
                <a:gd name="T5" fmla="*/ 0 h 21600"/>
              </a:gdLst>
              <a:ahLst/>
              <a:cxnLst>
                <a:cxn ang="0">
                  <a:pos x="T0" y="T1"/>
                </a:cxn>
                <a:cxn ang="0">
                  <a:pos x="T2" y="T3"/>
                </a:cxn>
                <a:cxn ang="0">
                  <a:pos x="T4" y="T5"/>
                </a:cxn>
              </a:cxnLst>
              <a:rect l="0" t="0" r="r" b="b"/>
              <a:pathLst>
                <a:path w="21595" h="21600" fill="none" extrusionOk="0">
                  <a:moveTo>
                    <a:pt x="21595" y="462"/>
                  </a:moveTo>
                  <a:cubicBezTo>
                    <a:pt x="21343" y="12208"/>
                    <a:pt x="11749" y="21599"/>
                    <a:pt x="0" y="21600"/>
                  </a:cubicBezTo>
                </a:path>
                <a:path w="21595" h="21600" stroke="0" extrusionOk="0">
                  <a:moveTo>
                    <a:pt x="21595" y="462"/>
                  </a:moveTo>
                  <a:cubicBezTo>
                    <a:pt x="21343" y="12208"/>
                    <a:pt x="11749" y="21599"/>
                    <a:pt x="0" y="21600"/>
                  </a:cubicBezTo>
                  <a:lnTo>
                    <a:pt x="0" y="0"/>
                  </a:lnTo>
                  <a:close/>
                </a:path>
              </a:pathLst>
            </a:custGeom>
            <a:noFill/>
            <a:ln w="127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wrap="none" anchor="ctr"/>
            <a:lstStyle/>
            <a:p>
              <a:endParaRPr lang="en-US"/>
            </a:p>
          </p:txBody>
        </p:sp>
        <p:sp>
          <p:nvSpPr>
            <p:cNvPr id="19" name="Freeform 19"/>
            <p:cNvSpPr>
              <a:spLocks/>
            </p:cNvSpPr>
            <p:nvPr/>
          </p:nvSpPr>
          <p:spPr bwMode="auto">
            <a:xfrm rot="-100623">
              <a:off x="1075" y="2576"/>
              <a:ext cx="556" cy="812"/>
            </a:xfrm>
            <a:custGeom>
              <a:avLst/>
              <a:gdLst>
                <a:gd name="T0" fmla="*/ 0 w 556"/>
                <a:gd name="T1" fmla="*/ 812 h 812"/>
                <a:gd name="T2" fmla="*/ 268 w 556"/>
                <a:gd name="T3" fmla="*/ 544 h 812"/>
                <a:gd name="T4" fmla="*/ 448 w 556"/>
                <a:gd name="T5" fmla="*/ 248 h 812"/>
                <a:gd name="T6" fmla="*/ 556 w 556"/>
                <a:gd name="T7" fmla="*/ 0 h 812"/>
              </a:gdLst>
              <a:ahLst/>
              <a:cxnLst>
                <a:cxn ang="0">
                  <a:pos x="T0" y="T1"/>
                </a:cxn>
                <a:cxn ang="0">
                  <a:pos x="T2" y="T3"/>
                </a:cxn>
                <a:cxn ang="0">
                  <a:pos x="T4" y="T5"/>
                </a:cxn>
                <a:cxn ang="0">
                  <a:pos x="T6" y="T7"/>
                </a:cxn>
              </a:cxnLst>
              <a:rect l="0" t="0" r="r" b="b"/>
              <a:pathLst>
                <a:path w="556" h="812">
                  <a:moveTo>
                    <a:pt x="0" y="812"/>
                  </a:moveTo>
                  <a:cubicBezTo>
                    <a:pt x="96" y="725"/>
                    <a:pt x="193" y="638"/>
                    <a:pt x="268" y="544"/>
                  </a:cubicBezTo>
                  <a:cubicBezTo>
                    <a:pt x="343" y="450"/>
                    <a:pt x="400" y="339"/>
                    <a:pt x="448" y="248"/>
                  </a:cubicBezTo>
                  <a:cubicBezTo>
                    <a:pt x="496" y="157"/>
                    <a:pt x="538" y="41"/>
                    <a:pt x="556" y="0"/>
                  </a:cubicBezTo>
                </a:path>
              </a:pathLst>
            </a:custGeom>
            <a:noFill/>
            <a:ln w="127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0" name="Rectangle 20"/>
          <p:cNvSpPr>
            <a:spLocks noChangeArrowheads="1"/>
          </p:cNvSpPr>
          <p:nvPr/>
        </p:nvSpPr>
        <p:spPr bwMode="auto">
          <a:xfrm>
            <a:off x="685800" y="227013"/>
            <a:ext cx="7772400" cy="49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r>
              <a:rPr lang="en-US" sz="2800">
                <a:solidFill>
                  <a:srgbClr val="66FFFF"/>
                </a:solidFill>
                <a:effectLst>
                  <a:outerShdw blurRad="38100" dist="38100" dir="2700000" algn="tl">
                    <a:srgbClr val="000000"/>
                  </a:outerShdw>
                </a:effectLst>
              </a:rPr>
              <a:t>Multinomial Distribution Goodness of Fit Test</a:t>
            </a:r>
          </a:p>
        </p:txBody>
      </p:sp>
      <p:sp>
        <p:nvSpPr>
          <p:cNvPr id="21" name="Rectangle 89"/>
          <p:cNvSpPr>
            <a:spLocks noChangeArrowheads="1"/>
          </p:cNvSpPr>
          <p:nvPr/>
        </p:nvSpPr>
        <p:spPr bwMode="auto">
          <a:xfrm>
            <a:off x="4057650" y="2590800"/>
            <a:ext cx="3028950" cy="1390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With </a:t>
            </a:r>
            <a:r>
              <a:rPr lang="en-US" i="1">
                <a:effectLst>
                  <a:outerShdw blurRad="38100" dist="38100" dir="2700000" algn="tl">
                    <a:srgbClr val="000000"/>
                  </a:outerShdw>
                </a:effectLst>
                <a:latin typeface="Symbol" pitchFamily="18" charset="2"/>
              </a:rPr>
              <a:t></a:t>
            </a:r>
            <a:r>
              <a:rPr lang="en-US">
                <a:effectLst>
                  <a:outerShdw blurRad="38100" dist="38100" dir="2700000" algn="tl">
                    <a:srgbClr val="000000"/>
                  </a:outerShdw>
                </a:effectLst>
              </a:rPr>
              <a:t> = .05 and</a:t>
            </a:r>
          </a:p>
          <a:p>
            <a:pPr>
              <a:spcBef>
                <a:spcPct val="20000"/>
              </a:spcBef>
              <a:buClr>
                <a:srgbClr val="66FFFF"/>
              </a:buClr>
              <a:buSzPct val="75000"/>
              <a:buFont typeface="Monotype Sorts" pitchFamily="2" charset="2"/>
              <a:buNone/>
            </a:pPr>
            <a:r>
              <a:rPr lang="en-US" i="1">
                <a:effectLst>
                  <a:outerShdw blurRad="38100" dist="38100" dir="2700000" algn="tl">
                    <a:srgbClr val="000000"/>
                  </a:outerShdw>
                </a:effectLst>
              </a:rPr>
              <a:t>     k</a:t>
            </a:r>
            <a:r>
              <a:rPr lang="en-US">
                <a:effectLst>
                  <a:outerShdw blurRad="38100" dist="38100" dir="2700000" algn="tl">
                    <a:srgbClr val="000000"/>
                  </a:outerShdw>
                </a:effectLst>
              </a:rPr>
              <a:t> - 1 = 4 - 1 = 3</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degrees of freedom</a:t>
            </a:r>
          </a:p>
        </p:txBody>
      </p:sp>
      <p:sp>
        <p:nvSpPr>
          <p:cNvPr id="22" name="Text Box 90"/>
          <p:cNvSpPr txBox="1">
            <a:spLocks noChangeArrowheads="1"/>
          </p:cNvSpPr>
          <p:nvPr/>
        </p:nvSpPr>
        <p:spPr bwMode="auto">
          <a:xfrm>
            <a:off x="2184400" y="1728788"/>
            <a:ext cx="5016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2200">
                <a:effectLst>
                  <a:outerShdw blurRad="38100" dist="38100" dir="2700000" algn="tl">
                    <a:srgbClr val="000000"/>
                  </a:outerShdw>
                </a:effectLst>
              </a:rPr>
              <a:t> </a:t>
            </a:r>
            <a:r>
              <a:rPr lang="en-US">
                <a:effectLst/>
              </a:rPr>
              <a:t>Reject </a:t>
            </a:r>
            <a:r>
              <a:rPr lang="en-US" i="1">
                <a:effectLst/>
              </a:rPr>
              <a:t>H</a:t>
            </a:r>
            <a:r>
              <a:rPr lang="en-US" baseline="-25000">
                <a:effectLst/>
              </a:rPr>
              <a:t>0</a:t>
            </a:r>
            <a:r>
              <a:rPr lang="en-US" sz="2200">
                <a:effectLst>
                  <a:outerShdw blurRad="38100" dist="38100" dir="2700000" algn="tl">
                    <a:srgbClr val="000000"/>
                  </a:outerShdw>
                </a:effectLst>
              </a:rPr>
              <a:t> if </a:t>
            </a:r>
            <a:r>
              <a:rPr lang="en-US" sz="2200" i="1">
                <a:effectLst>
                  <a:outerShdw blurRad="38100" dist="38100" dir="2700000" algn="tl">
                    <a:srgbClr val="000000"/>
                  </a:outerShdw>
                </a:effectLst>
              </a:rPr>
              <a:t>p</a:t>
            </a:r>
            <a:r>
              <a:rPr lang="en-US" sz="2200">
                <a:effectLst>
                  <a:outerShdw blurRad="38100" dist="38100" dir="2700000" algn="tl">
                    <a:srgbClr val="000000"/>
                  </a:outerShdw>
                </a:effectLst>
              </a:rPr>
              <a:t>-value </a:t>
            </a:r>
            <a:r>
              <a:rPr lang="en-US" sz="2200" u="sng">
                <a:effectLst>
                  <a:outerShdw blurRad="38100" dist="38100" dir="2700000" algn="tl">
                    <a:srgbClr val="000000"/>
                  </a:outerShdw>
                </a:effectLst>
              </a:rPr>
              <a:t>&lt;</a:t>
            </a:r>
            <a:r>
              <a:rPr lang="en-US" sz="2200">
                <a:effectLst>
                  <a:outerShdw blurRad="38100" dist="38100" dir="2700000" algn="tl">
                    <a:srgbClr val="000000"/>
                  </a:outerShdw>
                </a:effectLst>
              </a:rPr>
              <a:t> .05 or </a:t>
            </a:r>
            <a:r>
              <a:rPr lang="en-US" sz="2200">
                <a:effectLst>
                  <a:outerShdw blurRad="38100" dist="38100" dir="2700000" algn="tl">
                    <a:srgbClr val="000000"/>
                  </a:outerShdw>
                </a:effectLst>
                <a:latin typeface="Symbol" pitchFamily="18" charset="2"/>
              </a:rPr>
              <a:t>c</a:t>
            </a:r>
            <a:r>
              <a:rPr lang="en-US" sz="2200" baseline="30000">
                <a:effectLst>
                  <a:outerShdw blurRad="38100" dist="38100" dir="2700000" algn="tl">
                    <a:srgbClr val="000000"/>
                  </a:outerShdw>
                </a:effectLst>
              </a:rPr>
              <a:t>2</a:t>
            </a:r>
            <a:r>
              <a:rPr lang="en-US" sz="2200">
                <a:effectLst>
                  <a:outerShdw blurRad="38100" dist="38100" dir="2700000" algn="tl">
                    <a:srgbClr val="000000"/>
                  </a:outerShdw>
                </a:effectLst>
              </a:rPr>
              <a:t> &gt; 7.815.</a:t>
            </a:r>
          </a:p>
        </p:txBody>
      </p:sp>
      <p:sp>
        <p:nvSpPr>
          <p:cNvPr id="23" name="AutoShape 91"/>
          <p:cNvSpPr>
            <a:spLocks noChangeArrowheads="1"/>
          </p:cNvSpPr>
          <p:nvPr/>
        </p:nvSpPr>
        <p:spPr bwMode="auto">
          <a:xfrm rot="5400000">
            <a:off x="1838325" y="18796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4" name="AutoShape 92"/>
          <p:cNvSpPr>
            <a:spLocks noChangeArrowheads="1"/>
          </p:cNvSpPr>
          <p:nvPr/>
        </p:nvSpPr>
        <p:spPr bwMode="auto">
          <a:xfrm rot="5400000">
            <a:off x="1152525" y="42608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1065835138"/>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3"/>
                                        </p:tgtEl>
                                        <p:attrNameLst>
                                          <p:attrName>style.visibility</p:attrName>
                                        </p:attrNameLst>
                                      </p:cBhvr>
                                      <p:to>
                                        <p:strVal val="visible"/>
                                      </p:to>
                                    </p:set>
                                    <p:anim calcmode="lin" valueType="num">
                                      <p:cBhvr additive="base">
                                        <p:cTn id="7" dur="500"/>
                                        <p:tgtEl>
                                          <p:spTgt spid="23"/>
                                        </p:tgtEl>
                                        <p:attrNameLst>
                                          <p:attrName>ppt_x</p:attrName>
                                        </p:attrNameLst>
                                      </p:cBhvr>
                                      <p:tavLst>
                                        <p:tav tm="0">
                                          <p:val>
                                            <p:strVal val="#ppt_x-#ppt_w*1.125000"/>
                                          </p:val>
                                        </p:tav>
                                        <p:tav tm="100000">
                                          <p:val>
                                            <p:strVal val="#ppt_x"/>
                                          </p:val>
                                        </p:tav>
                                      </p:tavLst>
                                    </p:anim>
                                    <p:animEffect transition="in" filter="wipe(right)">
                                      <p:cBhvr>
                                        <p:cTn id="8" dur="500"/>
                                        <p:tgtEl>
                                          <p:spTgt spid="23"/>
                                        </p:tgtEl>
                                      </p:cBhvr>
                                    </p:animEffect>
                                  </p:childTnLst>
                                  <p:subTnLst>
                                    <p:set>
                                      <p:cBhvr override="childStyle">
                                        <p:cTn dur="1" fill="hold" display="0" masterRel="nextClick" afterEffect="1"/>
                                        <p:tgtEl>
                                          <p:spTgt spid="23"/>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dissolve">
                                      <p:cBhvr>
                                        <p:cTn id="13" dur="500"/>
                                        <p:tgtEl>
                                          <p:spTgt spid="3"/>
                                        </p:tgtEl>
                                      </p:cBhvr>
                                    </p:animEffect>
                                  </p:childTnLst>
                                </p:cTn>
                              </p:par>
                            </p:childTnLst>
                          </p:cTn>
                        </p:par>
                        <p:par>
                          <p:cTn id="14" fill="hold">
                            <p:stCondLst>
                              <p:cond delay="500"/>
                            </p:stCondLst>
                            <p:childTnLst>
                              <p:par>
                                <p:cTn id="15" presetID="23" presetClass="entr" presetSubtype="272" fill="hold" grpId="0" nodeType="afterEffect">
                                  <p:stCondLst>
                                    <p:cond delay="1000"/>
                                  </p:stCondLst>
                                  <p:childTnLst>
                                    <p:set>
                                      <p:cBhvr>
                                        <p:cTn id="16" dur="1" fill="hold">
                                          <p:stCondLst>
                                            <p:cond delay="0"/>
                                          </p:stCondLst>
                                        </p:cTn>
                                        <p:tgtEl>
                                          <p:spTgt spid="22"/>
                                        </p:tgtEl>
                                        <p:attrNameLst>
                                          <p:attrName>style.visibility</p:attrName>
                                        </p:attrNameLst>
                                      </p:cBhvr>
                                      <p:to>
                                        <p:strVal val="visible"/>
                                      </p:to>
                                    </p:set>
                                    <p:anim calcmode="lin" valueType="num">
                                      <p:cBhvr>
                                        <p:cTn id="17" dur="500" fill="hold"/>
                                        <p:tgtEl>
                                          <p:spTgt spid="22"/>
                                        </p:tgtEl>
                                        <p:attrNameLst>
                                          <p:attrName>ppt_w</p:attrName>
                                        </p:attrNameLst>
                                      </p:cBhvr>
                                      <p:tavLst>
                                        <p:tav tm="0">
                                          <p:val>
                                            <p:strVal val="2/3*#ppt_w"/>
                                          </p:val>
                                        </p:tav>
                                        <p:tav tm="100000">
                                          <p:val>
                                            <p:strVal val="#ppt_w"/>
                                          </p:val>
                                        </p:tav>
                                      </p:tavLst>
                                    </p:anim>
                                    <p:anim calcmode="lin" valueType="num">
                                      <p:cBhvr>
                                        <p:cTn id="18" dur="500" fill="hold"/>
                                        <p:tgtEl>
                                          <p:spTgt spid="22"/>
                                        </p:tgtEl>
                                        <p:attrNameLst>
                                          <p:attrName>ppt_h</p:attrName>
                                        </p:attrNameLst>
                                      </p:cBhvr>
                                      <p:tavLst>
                                        <p:tav tm="0">
                                          <p:val>
                                            <p:strVal val="2/3*#ppt_h"/>
                                          </p:val>
                                        </p:tav>
                                        <p:tav tm="100000">
                                          <p:val>
                                            <p:strVal val="#ppt_h"/>
                                          </p:val>
                                        </p:tav>
                                      </p:tavLst>
                                    </p:anim>
                                  </p:childTnLst>
                                </p:cTn>
                              </p:par>
                            </p:childTnLst>
                          </p:cTn>
                        </p:par>
                        <p:par>
                          <p:cTn id="19" fill="hold">
                            <p:stCondLst>
                              <p:cond delay="2000"/>
                            </p:stCondLst>
                            <p:childTnLst>
                              <p:par>
                                <p:cTn id="20" presetID="12" presetClass="entr" presetSubtype="8" fill="hold" grpId="0" nodeType="afterEffect">
                                  <p:stCondLst>
                                    <p:cond delay="2000"/>
                                  </p:stCondLst>
                                  <p:childTnLst>
                                    <p:set>
                                      <p:cBhvr>
                                        <p:cTn id="21" dur="1" fill="hold">
                                          <p:stCondLst>
                                            <p:cond delay="0"/>
                                          </p:stCondLst>
                                        </p:cTn>
                                        <p:tgtEl>
                                          <p:spTgt spid="24"/>
                                        </p:tgtEl>
                                        <p:attrNameLst>
                                          <p:attrName>style.visibility</p:attrName>
                                        </p:attrNameLst>
                                      </p:cBhvr>
                                      <p:to>
                                        <p:strVal val="visible"/>
                                      </p:to>
                                    </p:set>
                                    <p:anim calcmode="lin" valueType="num">
                                      <p:cBhvr additive="base">
                                        <p:cTn id="22" dur="500"/>
                                        <p:tgtEl>
                                          <p:spTgt spid="24"/>
                                        </p:tgtEl>
                                        <p:attrNameLst>
                                          <p:attrName>ppt_x</p:attrName>
                                        </p:attrNameLst>
                                      </p:cBhvr>
                                      <p:tavLst>
                                        <p:tav tm="0">
                                          <p:val>
                                            <p:strVal val="#ppt_x-#ppt_w*1.125000"/>
                                          </p:val>
                                        </p:tav>
                                        <p:tav tm="100000">
                                          <p:val>
                                            <p:strVal val="#ppt_x"/>
                                          </p:val>
                                        </p:tav>
                                      </p:tavLst>
                                    </p:anim>
                                    <p:animEffect transition="in" filter="wipe(right)">
                                      <p:cBhvr>
                                        <p:cTn id="23" dur="500"/>
                                        <p:tgtEl>
                                          <p:spTgt spid="24"/>
                                        </p:tgtEl>
                                      </p:cBhvr>
                                    </p:animEffect>
                                  </p:childTnLst>
                                  <p:subTnLst>
                                    <p:set>
                                      <p:cBhvr override="childStyle">
                                        <p:cTn dur="1" fill="hold" display="0" masterRel="nextClick" afterEffect="1"/>
                                        <p:tgtEl>
                                          <p:spTgt spid="24"/>
                                        </p:tgtEl>
                                        <p:attrNameLst>
                                          <p:attrName>style.visibility</p:attrName>
                                        </p:attrNameLst>
                                      </p:cBhvr>
                                      <p:to>
                                        <p:strVal val="hidden"/>
                                      </p:to>
                                    </p:set>
                                  </p:sub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dissolve">
                                      <p:cBhvr>
                                        <p:cTn id="28" dur="500"/>
                                        <p:tgtEl>
                                          <p:spTgt spid="2"/>
                                        </p:tgtEl>
                                      </p:cBhvr>
                                    </p:animEffect>
                                  </p:childTnLst>
                                </p:cTn>
                              </p:par>
                            </p:childTnLst>
                          </p:cTn>
                        </p:par>
                        <p:par>
                          <p:cTn id="29" fill="hold">
                            <p:stCondLst>
                              <p:cond delay="500"/>
                            </p:stCondLst>
                            <p:childTnLst>
                              <p:par>
                                <p:cTn id="30" presetID="12" presetClass="entr" presetSubtype="1" fill="hold" grpId="0" nodeType="afterEffect">
                                  <p:stCondLst>
                                    <p:cond delay="1000"/>
                                  </p:stCondLst>
                                  <p:childTnLst>
                                    <p:set>
                                      <p:cBhvr>
                                        <p:cTn id="31" dur="1" fill="hold">
                                          <p:stCondLst>
                                            <p:cond delay="0"/>
                                          </p:stCondLst>
                                        </p:cTn>
                                        <p:tgtEl>
                                          <p:spTgt spid="21"/>
                                        </p:tgtEl>
                                        <p:attrNameLst>
                                          <p:attrName>style.visibility</p:attrName>
                                        </p:attrNameLst>
                                      </p:cBhvr>
                                      <p:to>
                                        <p:strVal val="visible"/>
                                      </p:to>
                                    </p:set>
                                    <p:anim calcmode="lin" valueType="num">
                                      <p:cBhvr additive="base">
                                        <p:cTn id="32" dur="500"/>
                                        <p:tgtEl>
                                          <p:spTgt spid="21"/>
                                        </p:tgtEl>
                                        <p:attrNameLst>
                                          <p:attrName>ppt_y</p:attrName>
                                        </p:attrNameLst>
                                      </p:cBhvr>
                                      <p:tavLst>
                                        <p:tav tm="0">
                                          <p:val>
                                            <p:strVal val="#ppt_y-#ppt_h*1.125000"/>
                                          </p:val>
                                        </p:tav>
                                        <p:tav tm="100000">
                                          <p:val>
                                            <p:strVal val="#ppt_y"/>
                                          </p:val>
                                        </p:tav>
                                      </p:tavLst>
                                    </p:anim>
                                    <p:animEffect transition="in" filter="wipe(down)">
                                      <p:cBhvr>
                                        <p:cTn id="33" dur="500"/>
                                        <p:tgtEl>
                                          <p:spTgt spid="21"/>
                                        </p:tgtEl>
                                      </p:cBhvr>
                                    </p:animEffect>
                                  </p:childTnLst>
                                </p:cTn>
                              </p:par>
                            </p:childTnLst>
                          </p:cTn>
                        </p:par>
                        <p:par>
                          <p:cTn id="34" fill="hold">
                            <p:stCondLst>
                              <p:cond delay="2000"/>
                            </p:stCondLst>
                            <p:childTnLst>
                              <p:par>
                                <p:cTn id="35" presetID="12" presetClass="entr" presetSubtype="1" fill="hold" grpId="0" nodeType="afterEffect">
                                  <p:stCondLst>
                                    <p:cond delay="100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p:tgtEl>
                                          <p:spTgt spid="5"/>
                                        </p:tgtEl>
                                        <p:attrNameLst>
                                          <p:attrName>ppt_y</p:attrName>
                                        </p:attrNameLst>
                                      </p:cBhvr>
                                      <p:tavLst>
                                        <p:tav tm="0">
                                          <p:val>
                                            <p:strVal val="#ppt_y-#ppt_h*1.125000"/>
                                          </p:val>
                                        </p:tav>
                                        <p:tav tm="100000">
                                          <p:val>
                                            <p:strVal val="#ppt_y"/>
                                          </p:val>
                                        </p:tav>
                                      </p:tavLst>
                                    </p:anim>
                                    <p:animEffect transition="in" filter="wipe(down)">
                                      <p:cBhvr>
                                        <p:cTn id="38" dur="500"/>
                                        <p:tgtEl>
                                          <p:spTgt spid="5"/>
                                        </p:tgtEl>
                                      </p:cBhvr>
                                    </p:animEffect>
                                  </p:childTnLst>
                                </p:cTn>
                              </p:par>
                            </p:childTnLst>
                          </p:cTn>
                        </p:par>
                        <p:par>
                          <p:cTn id="39" fill="hold">
                            <p:stCondLst>
                              <p:cond delay="3500"/>
                            </p:stCondLst>
                            <p:childTnLst>
                              <p:par>
                                <p:cTn id="40" presetID="12" presetClass="entr" presetSubtype="8" fill="hold" grpId="0" nodeType="afterEffect">
                                  <p:stCondLst>
                                    <p:cond delay="1000"/>
                                  </p:stCondLst>
                                  <p:childTnLst>
                                    <p:set>
                                      <p:cBhvr>
                                        <p:cTn id="41" dur="1" fill="hold">
                                          <p:stCondLst>
                                            <p:cond delay="0"/>
                                          </p:stCondLst>
                                        </p:cTn>
                                        <p:tgtEl>
                                          <p:spTgt spid="8"/>
                                        </p:tgtEl>
                                        <p:attrNameLst>
                                          <p:attrName>style.visibility</p:attrName>
                                        </p:attrNameLst>
                                      </p:cBhvr>
                                      <p:to>
                                        <p:strVal val="visible"/>
                                      </p:to>
                                    </p:set>
                                    <p:anim calcmode="lin" valueType="num">
                                      <p:cBhvr additive="base">
                                        <p:cTn id="42" dur="500"/>
                                        <p:tgtEl>
                                          <p:spTgt spid="8"/>
                                        </p:tgtEl>
                                        <p:attrNameLst>
                                          <p:attrName>ppt_x</p:attrName>
                                        </p:attrNameLst>
                                      </p:cBhvr>
                                      <p:tavLst>
                                        <p:tav tm="0">
                                          <p:val>
                                            <p:strVal val="#ppt_x-#ppt_w*1.125000"/>
                                          </p:val>
                                        </p:tav>
                                        <p:tav tm="100000">
                                          <p:val>
                                            <p:strVal val="#ppt_x"/>
                                          </p:val>
                                        </p:tav>
                                      </p:tavLst>
                                    </p:anim>
                                    <p:animEffect transition="in" filter="wipe(right)">
                                      <p:cBhvr>
                                        <p:cTn id="43" dur="500"/>
                                        <p:tgtEl>
                                          <p:spTgt spid="8"/>
                                        </p:tgtEl>
                                      </p:cBhvr>
                                    </p:animEffect>
                                  </p:childTnLst>
                                </p:cTn>
                              </p:par>
                            </p:childTnLst>
                          </p:cTn>
                        </p:par>
                        <p:par>
                          <p:cTn id="44" fill="hold">
                            <p:stCondLst>
                              <p:cond delay="5000"/>
                            </p:stCondLst>
                            <p:childTnLst>
                              <p:par>
                                <p:cTn id="45" presetID="12" presetClass="entr" presetSubtype="8" fill="hold" grpId="0" nodeType="afterEffect">
                                  <p:stCondLst>
                                    <p:cond delay="1000"/>
                                  </p:stCondLst>
                                  <p:childTnLst>
                                    <p:set>
                                      <p:cBhvr>
                                        <p:cTn id="46" dur="1" fill="hold">
                                          <p:stCondLst>
                                            <p:cond delay="0"/>
                                          </p:stCondLst>
                                        </p:cTn>
                                        <p:tgtEl>
                                          <p:spTgt spid="10"/>
                                        </p:tgtEl>
                                        <p:attrNameLst>
                                          <p:attrName>style.visibility</p:attrName>
                                        </p:attrNameLst>
                                      </p:cBhvr>
                                      <p:to>
                                        <p:strVal val="visible"/>
                                      </p:to>
                                    </p:set>
                                    <p:anim calcmode="lin" valueType="num">
                                      <p:cBhvr additive="base">
                                        <p:cTn id="47" dur="500"/>
                                        <p:tgtEl>
                                          <p:spTgt spid="10"/>
                                        </p:tgtEl>
                                        <p:attrNameLst>
                                          <p:attrName>ppt_x</p:attrName>
                                        </p:attrNameLst>
                                      </p:cBhvr>
                                      <p:tavLst>
                                        <p:tav tm="0">
                                          <p:val>
                                            <p:strVal val="#ppt_x-#ppt_w*1.125000"/>
                                          </p:val>
                                        </p:tav>
                                        <p:tav tm="100000">
                                          <p:val>
                                            <p:strVal val="#ppt_x"/>
                                          </p:val>
                                        </p:tav>
                                      </p:tavLst>
                                    </p:anim>
                                    <p:animEffect transition="in" filter="wipe(right)">
                                      <p:cBhvr>
                                        <p:cTn id="48" dur="500"/>
                                        <p:tgtEl>
                                          <p:spTgt spid="10"/>
                                        </p:tgtEl>
                                      </p:cBhvr>
                                    </p:animEffect>
                                  </p:childTnLst>
                                </p:cTn>
                              </p:par>
                            </p:childTnLst>
                          </p:cTn>
                        </p:par>
                        <p:par>
                          <p:cTn id="49" fill="hold">
                            <p:stCondLst>
                              <p:cond delay="6500"/>
                            </p:stCondLst>
                            <p:childTnLst>
                              <p:par>
                                <p:cTn id="50" presetID="12" presetClass="entr" presetSubtype="4" fill="hold" nodeType="afterEffect">
                                  <p:stCondLst>
                                    <p:cond delay="1000"/>
                                  </p:stCondLst>
                                  <p:childTnLst>
                                    <p:set>
                                      <p:cBhvr>
                                        <p:cTn id="51" dur="1" fill="hold">
                                          <p:stCondLst>
                                            <p:cond delay="0"/>
                                          </p:stCondLst>
                                        </p:cTn>
                                        <p:tgtEl>
                                          <p:spTgt spid="14"/>
                                        </p:tgtEl>
                                        <p:attrNameLst>
                                          <p:attrName>style.visibility</p:attrName>
                                        </p:attrNameLst>
                                      </p:cBhvr>
                                      <p:to>
                                        <p:strVal val="visible"/>
                                      </p:to>
                                    </p:set>
                                    <p:anim calcmode="lin" valueType="num">
                                      <p:cBhvr additive="base">
                                        <p:cTn id="52" dur="500"/>
                                        <p:tgtEl>
                                          <p:spTgt spid="14"/>
                                        </p:tgtEl>
                                        <p:attrNameLst>
                                          <p:attrName>ppt_y</p:attrName>
                                        </p:attrNameLst>
                                      </p:cBhvr>
                                      <p:tavLst>
                                        <p:tav tm="0">
                                          <p:val>
                                            <p:strVal val="#ppt_y+#ppt_h*1.125000"/>
                                          </p:val>
                                        </p:tav>
                                        <p:tav tm="100000">
                                          <p:val>
                                            <p:strVal val="#ppt_y"/>
                                          </p:val>
                                        </p:tav>
                                      </p:tavLst>
                                    </p:anim>
                                    <p:animEffect transition="in" filter="wipe(up)">
                                      <p:cBhvr>
                                        <p:cTn id="53" dur="500"/>
                                        <p:tgtEl>
                                          <p:spTgt spid="14"/>
                                        </p:tgtEl>
                                      </p:cBhvr>
                                    </p:animEffect>
                                  </p:childTnLst>
                                </p:cTn>
                              </p:par>
                            </p:childTnLst>
                          </p:cTn>
                        </p:par>
                        <p:par>
                          <p:cTn id="54" fill="hold">
                            <p:stCondLst>
                              <p:cond delay="8000"/>
                            </p:stCondLst>
                            <p:childTnLst>
                              <p:par>
                                <p:cTn id="55" presetID="12" presetClass="entr" presetSubtype="4" fill="hold" grpId="0" nodeType="afterEffect">
                                  <p:stCondLst>
                                    <p:cond delay="1000"/>
                                  </p:stCondLst>
                                  <p:childTnLst>
                                    <p:set>
                                      <p:cBhvr>
                                        <p:cTn id="56" dur="1" fill="hold">
                                          <p:stCondLst>
                                            <p:cond delay="0"/>
                                          </p:stCondLst>
                                        </p:cTn>
                                        <p:tgtEl>
                                          <p:spTgt spid="6"/>
                                        </p:tgtEl>
                                        <p:attrNameLst>
                                          <p:attrName>style.visibility</p:attrName>
                                        </p:attrNameLst>
                                      </p:cBhvr>
                                      <p:to>
                                        <p:strVal val="visible"/>
                                      </p:to>
                                    </p:set>
                                    <p:anim calcmode="lin" valueType="num">
                                      <p:cBhvr additive="base">
                                        <p:cTn id="57" dur="500"/>
                                        <p:tgtEl>
                                          <p:spTgt spid="6"/>
                                        </p:tgtEl>
                                        <p:attrNameLst>
                                          <p:attrName>ppt_y</p:attrName>
                                        </p:attrNameLst>
                                      </p:cBhvr>
                                      <p:tavLst>
                                        <p:tav tm="0">
                                          <p:val>
                                            <p:strVal val="#ppt_y+#ppt_h*1.125000"/>
                                          </p:val>
                                        </p:tav>
                                        <p:tav tm="100000">
                                          <p:val>
                                            <p:strVal val="#ppt_y"/>
                                          </p:val>
                                        </p:tav>
                                      </p:tavLst>
                                    </p:anim>
                                    <p:animEffect transition="in" filter="wipe(up)">
                                      <p:cBhvr>
                                        <p:cTn id="58" dur="500"/>
                                        <p:tgtEl>
                                          <p:spTgt spid="6"/>
                                        </p:tgtEl>
                                      </p:cBhvr>
                                    </p:animEffect>
                                  </p:childTnLst>
                                </p:cTn>
                              </p:par>
                            </p:childTnLst>
                          </p:cTn>
                        </p:par>
                        <p:par>
                          <p:cTn id="59" fill="hold">
                            <p:stCondLst>
                              <p:cond delay="9500"/>
                            </p:stCondLst>
                            <p:childTnLst>
                              <p:par>
                                <p:cTn id="60" presetID="12" presetClass="entr" presetSubtype="1" fill="hold" grpId="0" nodeType="afterEffect">
                                  <p:stCondLst>
                                    <p:cond delay="1000"/>
                                  </p:stCondLst>
                                  <p:childTnLst>
                                    <p:set>
                                      <p:cBhvr>
                                        <p:cTn id="61" dur="1" fill="hold">
                                          <p:stCondLst>
                                            <p:cond delay="0"/>
                                          </p:stCondLst>
                                        </p:cTn>
                                        <p:tgtEl>
                                          <p:spTgt spid="9"/>
                                        </p:tgtEl>
                                        <p:attrNameLst>
                                          <p:attrName>style.visibility</p:attrName>
                                        </p:attrNameLst>
                                      </p:cBhvr>
                                      <p:to>
                                        <p:strVal val="visible"/>
                                      </p:to>
                                    </p:set>
                                    <p:anim calcmode="lin" valueType="num">
                                      <p:cBhvr additive="base">
                                        <p:cTn id="62" dur="500"/>
                                        <p:tgtEl>
                                          <p:spTgt spid="9"/>
                                        </p:tgtEl>
                                        <p:attrNameLst>
                                          <p:attrName>ppt_y</p:attrName>
                                        </p:attrNameLst>
                                      </p:cBhvr>
                                      <p:tavLst>
                                        <p:tav tm="0">
                                          <p:val>
                                            <p:strVal val="#ppt_y-#ppt_h*1.125000"/>
                                          </p:val>
                                        </p:tav>
                                        <p:tav tm="100000">
                                          <p:val>
                                            <p:strVal val="#ppt_y"/>
                                          </p:val>
                                        </p:tav>
                                      </p:tavLst>
                                    </p:anim>
                                    <p:animEffect transition="in" filter="wipe(down)">
                                      <p:cBhvr>
                                        <p:cTn id="63" dur="500"/>
                                        <p:tgtEl>
                                          <p:spTgt spid="9"/>
                                        </p:tgtEl>
                                      </p:cBhvr>
                                    </p:animEffect>
                                  </p:childTnLst>
                                </p:cTn>
                              </p:par>
                            </p:childTnLst>
                          </p:cTn>
                        </p:par>
                        <p:par>
                          <p:cTn id="64" fill="hold">
                            <p:stCondLst>
                              <p:cond delay="11000"/>
                            </p:stCondLst>
                            <p:childTnLst>
                              <p:par>
                                <p:cTn id="65" presetID="12" presetClass="entr" presetSubtype="1" fill="hold" grpId="0" nodeType="afterEffect">
                                  <p:stCondLst>
                                    <p:cond delay="1000"/>
                                  </p:stCondLst>
                                  <p:childTnLst>
                                    <p:set>
                                      <p:cBhvr>
                                        <p:cTn id="66" dur="1" fill="hold">
                                          <p:stCondLst>
                                            <p:cond delay="0"/>
                                          </p:stCondLst>
                                        </p:cTn>
                                        <p:tgtEl>
                                          <p:spTgt spid="11"/>
                                        </p:tgtEl>
                                        <p:attrNameLst>
                                          <p:attrName>style.visibility</p:attrName>
                                        </p:attrNameLst>
                                      </p:cBhvr>
                                      <p:to>
                                        <p:strVal val="visible"/>
                                      </p:to>
                                    </p:set>
                                    <p:anim calcmode="lin" valueType="num">
                                      <p:cBhvr additive="base">
                                        <p:cTn id="67" dur="500"/>
                                        <p:tgtEl>
                                          <p:spTgt spid="11"/>
                                        </p:tgtEl>
                                        <p:attrNameLst>
                                          <p:attrName>ppt_y</p:attrName>
                                        </p:attrNameLst>
                                      </p:cBhvr>
                                      <p:tavLst>
                                        <p:tav tm="0">
                                          <p:val>
                                            <p:strVal val="#ppt_y-#ppt_h*1.125000"/>
                                          </p:val>
                                        </p:tav>
                                        <p:tav tm="100000">
                                          <p:val>
                                            <p:strVal val="#ppt_y"/>
                                          </p:val>
                                        </p:tav>
                                      </p:tavLst>
                                    </p:anim>
                                    <p:animEffect transition="in" filter="wipe(down)">
                                      <p:cBhvr>
                                        <p:cTn id="68" dur="500"/>
                                        <p:tgtEl>
                                          <p:spTgt spid="11"/>
                                        </p:tgtEl>
                                      </p:cBhvr>
                                    </p:animEffect>
                                  </p:childTnLst>
                                </p:cTn>
                              </p:par>
                            </p:childTnLst>
                          </p:cTn>
                        </p:par>
                        <p:par>
                          <p:cTn id="69" fill="hold">
                            <p:stCondLst>
                              <p:cond delay="12500"/>
                            </p:stCondLst>
                            <p:childTnLst>
                              <p:par>
                                <p:cTn id="70" presetID="12" presetClass="entr" presetSubtype="8" fill="hold" grpId="0" nodeType="afterEffect">
                                  <p:stCondLst>
                                    <p:cond delay="1000"/>
                                  </p:stCondLst>
                                  <p:childTnLst>
                                    <p:set>
                                      <p:cBhvr>
                                        <p:cTn id="71" dur="1" fill="hold">
                                          <p:stCondLst>
                                            <p:cond delay="0"/>
                                          </p:stCondLst>
                                        </p:cTn>
                                        <p:tgtEl>
                                          <p:spTgt spid="12"/>
                                        </p:tgtEl>
                                        <p:attrNameLst>
                                          <p:attrName>style.visibility</p:attrName>
                                        </p:attrNameLst>
                                      </p:cBhvr>
                                      <p:to>
                                        <p:strVal val="visible"/>
                                      </p:to>
                                    </p:set>
                                    <p:anim calcmode="lin" valueType="num">
                                      <p:cBhvr additive="base">
                                        <p:cTn id="72" dur="500"/>
                                        <p:tgtEl>
                                          <p:spTgt spid="12"/>
                                        </p:tgtEl>
                                        <p:attrNameLst>
                                          <p:attrName>ppt_x</p:attrName>
                                        </p:attrNameLst>
                                      </p:cBhvr>
                                      <p:tavLst>
                                        <p:tav tm="0">
                                          <p:val>
                                            <p:strVal val="#ppt_x-#ppt_w*1.125000"/>
                                          </p:val>
                                        </p:tav>
                                        <p:tav tm="100000">
                                          <p:val>
                                            <p:strVal val="#ppt_x"/>
                                          </p:val>
                                        </p:tav>
                                      </p:tavLst>
                                    </p:anim>
                                    <p:animEffect transition="in" filter="wipe(right)">
                                      <p:cBhvr>
                                        <p:cTn id="73" dur="500"/>
                                        <p:tgtEl>
                                          <p:spTgt spid="12"/>
                                        </p:tgtEl>
                                      </p:cBhvr>
                                    </p:animEffect>
                                  </p:childTnLst>
                                </p:cTn>
                              </p:par>
                            </p:childTnLst>
                          </p:cTn>
                        </p:par>
                        <p:par>
                          <p:cTn id="74" fill="hold">
                            <p:stCondLst>
                              <p:cond delay="14000"/>
                            </p:stCondLst>
                            <p:childTnLst>
                              <p:par>
                                <p:cTn id="75" presetID="12" presetClass="entr" presetSubtype="4" fill="hold" grpId="0" nodeType="afterEffect">
                                  <p:stCondLst>
                                    <p:cond delay="1000"/>
                                  </p:stCondLst>
                                  <p:childTnLst>
                                    <p:set>
                                      <p:cBhvr>
                                        <p:cTn id="76" dur="1" fill="hold">
                                          <p:stCondLst>
                                            <p:cond delay="0"/>
                                          </p:stCondLst>
                                        </p:cTn>
                                        <p:tgtEl>
                                          <p:spTgt spid="7"/>
                                        </p:tgtEl>
                                        <p:attrNameLst>
                                          <p:attrName>style.visibility</p:attrName>
                                        </p:attrNameLst>
                                      </p:cBhvr>
                                      <p:to>
                                        <p:strVal val="visible"/>
                                      </p:to>
                                    </p:set>
                                    <p:anim calcmode="lin" valueType="num">
                                      <p:cBhvr additive="base">
                                        <p:cTn id="77" dur="500"/>
                                        <p:tgtEl>
                                          <p:spTgt spid="7"/>
                                        </p:tgtEl>
                                        <p:attrNameLst>
                                          <p:attrName>ppt_y</p:attrName>
                                        </p:attrNameLst>
                                      </p:cBhvr>
                                      <p:tavLst>
                                        <p:tav tm="0">
                                          <p:val>
                                            <p:strVal val="#ppt_y+#ppt_h*1.125000"/>
                                          </p:val>
                                        </p:tav>
                                        <p:tav tm="100000">
                                          <p:val>
                                            <p:strVal val="#ppt_y"/>
                                          </p:val>
                                        </p:tav>
                                      </p:tavLst>
                                    </p:anim>
                                    <p:animEffect transition="in" filter="wipe(up)">
                                      <p:cBhvr>
                                        <p:cTn id="78" dur="500"/>
                                        <p:tgtEl>
                                          <p:spTgt spid="7"/>
                                        </p:tgtEl>
                                      </p:cBhvr>
                                    </p:animEffect>
                                  </p:childTnLst>
                                </p:cTn>
                              </p:par>
                            </p:childTnLst>
                          </p:cTn>
                        </p:par>
                        <p:par>
                          <p:cTn id="79" fill="hold">
                            <p:stCondLst>
                              <p:cond delay="15500"/>
                            </p:stCondLst>
                            <p:childTnLst>
                              <p:par>
                                <p:cTn id="80" presetID="12" presetClass="entr" presetSubtype="8" fill="hold" grpId="0" nodeType="afterEffect">
                                  <p:stCondLst>
                                    <p:cond delay="1000"/>
                                  </p:stCondLst>
                                  <p:childTnLst>
                                    <p:set>
                                      <p:cBhvr>
                                        <p:cTn id="81" dur="1" fill="hold">
                                          <p:stCondLst>
                                            <p:cond delay="0"/>
                                          </p:stCondLst>
                                        </p:cTn>
                                        <p:tgtEl>
                                          <p:spTgt spid="13"/>
                                        </p:tgtEl>
                                        <p:attrNameLst>
                                          <p:attrName>style.visibility</p:attrName>
                                        </p:attrNameLst>
                                      </p:cBhvr>
                                      <p:to>
                                        <p:strVal val="visible"/>
                                      </p:to>
                                    </p:set>
                                    <p:anim calcmode="lin" valueType="num">
                                      <p:cBhvr additive="base">
                                        <p:cTn id="82" dur="500"/>
                                        <p:tgtEl>
                                          <p:spTgt spid="13"/>
                                        </p:tgtEl>
                                        <p:attrNameLst>
                                          <p:attrName>ppt_x</p:attrName>
                                        </p:attrNameLst>
                                      </p:cBhvr>
                                      <p:tavLst>
                                        <p:tav tm="0">
                                          <p:val>
                                            <p:strVal val="#ppt_x-#ppt_w*1.125000"/>
                                          </p:val>
                                        </p:tav>
                                        <p:tav tm="100000">
                                          <p:val>
                                            <p:strVal val="#ppt_x"/>
                                          </p:val>
                                        </p:tav>
                                      </p:tavLst>
                                    </p:anim>
                                    <p:animEffect transition="in" filter="wipe(right)">
                                      <p:cBhvr>
                                        <p:cTn id="8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animBg="1"/>
      <p:bldP spid="6" grpId="0" animBg="1"/>
      <p:bldP spid="7" grpId="0" animBg="1"/>
      <p:bldP spid="8" grpId="0" animBg="1"/>
      <p:bldP spid="9" grpId="0" animBg="1"/>
      <p:bldP spid="10" grpId="0" autoUpdateAnimBg="0"/>
      <p:bldP spid="11" grpId="0" autoUpdateAnimBg="0"/>
      <p:bldP spid="12" grpId="0" autoUpdateAnimBg="0"/>
      <p:bldP spid="13" grpId="0" autoUpdateAnimBg="0"/>
      <p:bldP spid="21" grpId="0" autoUpdateAnimBg="0"/>
      <p:bldP spid="22" grpId="0" autoUpdateAnimBg="0"/>
      <p:bldP spid="23" grpId="0" animBg="1"/>
      <p:bldP spid="24"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333500" y="3390900"/>
            <a:ext cx="6896100" cy="21145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3" name="Rectangle 3"/>
          <p:cNvSpPr>
            <a:spLocks noChangeArrowheads="1"/>
          </p:cNvSpPr>
          <p:nvPr/>
        </p:nvSpPr>
        <p:spPr bwMode="auto">
          <a:xfrm>
            <a:off x="1981200" y="1657350"/>
            <a:ext cx="5467350" cy="11049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4" name="Rectangle 4"/>
          <p:cNvSpPr>
            <a:spLocks noChangeArrowheads="1"/>
          </p:cNvSpPr>
          <p:nvPr/>
        </p:nvSpPr>
        <p:spPr bwMode="auto">
          <a:xfrm>
            <a:off x="700088" y="1117600"/>
            <a:ext cx="7772400" cy="2443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spcBef>
                <a:spcPct val="20000"/>
              </a:spcBef>
              <a:buClr>
                <a:srgbClr val="66FFFF"/>
              </a:buClr>
              <a:buSzPct val="75000"/>
              <a:buFont typeface="Monotype Sorts" pitchFamily="2" charset="2"/>
              <a:buChar char="n"/>
            </a:pPr>
            <a:r>
              <a:rPr lang="en-US">
                <a:solidFill>
                  <a:srgbClr val="66FFFF"/>
                </a:solidFill>
                <a:effectLst>
                  <a:outerShdw blurRad="38100" dist="38100" dir="2700000" algn="tl">
                    <a:srgbClr val="000000"/>
                  </a:outerShdw>
                </a:effectLst>
              </a:rPr>
              <a:t>Expected Frequencies</a:t>
            </a:r>
          </a:p>
          <a:p>
            <a:pPr marL="742950" lvl="1" indent="-285750">
              <a:spcBef>
                <a:spcPct val="20000"/>
              </a:spcBef>
              <a:buClr>
                <a:srgbClr val="66FFFF"/>
              </a:buClr>
              <a:buSzPct val="125000"/>
            </a:pPr>
            <a:r>
              <a:rPr lang="en-US">
                <a:effectLst>
                  <a:outerShdw blurRad="38100" dist="38100" dir="2700000" algn="tl">
                    <a:srgbClr val="000000"/>
                  </a:outerShdw>
                </a:effectLst>
              </a:rPr>
              <a:t> 	       </a:t>
            </a:r>
          </a:p>
          <a:p>
            <a:pPr marL="342900" indent="-342900">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a:t>
            </a:r>
          </a:p>
          <a:p>
            <a:pPr marL="342900" indent="-342900">
              <a:spcBef>
                <a:spcPct val="20000"/>
              </a:spcBef>
              <a:buClr>
                <a:srgbClr val="66FFFF"/>
              </a:buClr>
              <a:buSzPct val="75000"/>
              <a:buFont typeface="Monotype Sorts" pitchFamily="2" charset="2"/>
              <a:buNone/>
            </a:pPr>
            <a:endParaRPr lang="en-US" sz="1200">
              <a:effectLst>
                <a:outerShdw blurRad="38100" dist="38100" dir="2700000" algn="tl">
                  <a:srgbClr val="000000"/>
                </a:outerShdw>
              </a:effectLst>
            </a:endParaRPr>
          </a:p>
          <a:p>
            <a:pPr marL="342900" indent="-342900">
              <a:spcBef>
                <a:spcPct val="20000"/>
              </a:spcBef>
              <a:buClr>
                <a:srgbClr val="66FFFF"/>
              </a:buClr>
              <a:buSzPct val="75000"/>
              <a:buFont typeface="Monotype Sorts" pitchFamily="2" charset="2"/>
              <a:buNone/>
            </a:pPr>
            <a:endParaRPr lang="en-US" sz="1200">
              <a:effectLst>
                <a:outerShdw blurRad="38100" dist="38100" dir="2700000" algn="tl">
                  <a:srgbClr val="000000"/>
                </a:outerShdw>
              </a:effectLst>
            </a:endParaRPr>
          </a:p>
          <a:p>
            <a:pPr marL="342900" indent="-342900">
              <a:spcBef>
                <a:spcPct val="20000"/>
              </a:spcBef>
              <a:buClr>
                <a:srgbClr val="66FFFF"/>
              </a:buClr>
              <a:buSzPct val="75000"/>
              <a:buFont typeface="Monotype Sorts" pitchFamily="2" charset="2"/>
              <a:buChar char="n"/>
            </a:pPr>
            <a:r>
              <a:rPr lang="en-US">
                <a:solidFill>
                  <a:srgbClr val="66FFFF"/>
                </a:solidFill>
                <a:effectLst>
                  <a:outerShdw blurRad="38100" dist="38100" dir="2700000" algn="tl">
                    <a:srgbClr val="000000"/>
                  </a:outerShdw>
                </a:effectLst>
              </a:rPr>
              <a:t>Test Statistic</a:t>
            </a:r>
            <a:endParaRPr lang="en-US">
              <a:effectLst>
                <a:outerShdw blurRad="38100" dist="38100" dir="2700000" algn="tl">
                  <a:srgbClr val="000000"/>
                </a:outerShdw>
              </a:effectLst>
            </a:endParaRPr>
          </a:p>
        </p:txBody>
      </p:sp>
      <p:graphicFrame>
        <p:nvGraphicFramePr>
          <p:cNvPr id="5" name="Object 5">
            <a:hlinkClick r:id="" action="ppaction://ole?verb=0"/>
          </p:cNvPr>
          <p:cNvGraphicFramePr>
            <a:graphicFrameLocks/>
          </p:cNvGraphicFramePr>
          <p:nvPr/>
        </p:nvGraphicFramePr>
        <p:xfrm>
          <a:off x="1546225" y="3617913"/>
          <a:ext cx="6440488" cy="738187"/>
        </p:xfrm>
        <a:graphic>
          <a:graphicData uri="http://schemas.openxmlformats.org/presentationml/2006/ole">
            <mc:AlternateContent xmlns:mc="http://schemas.openxmlformats.org/markup-compatibility/2006">
              <mc:Choice xmlns:v="urn:schemas-microsoft-com:vml" Requires="v">
                <p:oleObj spid="_x0000_s252939" name="Equation" r:id="rId3" imgW="6449760" imgH="747360" progId="Equation.DSMT4">
                  <p:embed/>
                </p:oleObj>
              </mc:Choice>
              <mc:Fallback>
                <p:oleObj name="Equation" r:id="rId3" imgW="6449760" imgH="747360" progId="Equation.DSMT4">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46225" y="3617913"/>
                        <a:ext cx="6440488" cy="73818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6" name="Rectangle 6"/>
          <p:cNvSpPr>
            <a:spLocks noChangeArrowheads="1"/>
          </p:cNvSpPr>
          <p:nvPr/>
        </p:nvSpPr>
        <p:spPr bwMode="auto">
          <a:xfrm>
            <a:off x="685800" y="227013"/>
            <a:ext cx="7772400" cy="49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r>
              <a:rPr lang="en-US" sz="2800">
                <a:solidFill>
                  <a:srgbClr val="66FFFF"/>
                </a:solidFill>
                <a:effectLst>
                  <a:outerShdw blurRad="38100" dist="38100" dir="2700000" algn="tl">
                    <a:srgbClr val="000000"/>
                  </a:outerShdw>
                </a:effectLst>
              </a:rPr>
              <a:t>Multinomial Distribution Goodness of Fit Test</a:t>
            </a:r>
          </a:p>
        </p:txBody>
      </p:sp>
      <p:sp>
        <p:nvSpPr>
          <p:cNvPr id="7" name="AutoShape 75"/>
          <p:cNvSpPr>
            <a:spLocks noChangeArrowheads="1"/>
          </p:cNvSpPr>
          <p:nvPr/>
        </p:nvSpPr>
        <p:spPr bwMode="auto">
          <a:xfrm rot="5400000">
            <a:off x="1704975" y="2089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8" name="AutoShape 76"/>
          <p:cNvSpPr>
            <a:spLocks noChangeArrowheads="1"/>
          </p:cNvSpPr>
          <p:nvPr/>
        </p:nvSpPr>
        <p:spPr bwMode="auto">
          <a:xfrm rot="5400000">
            <a:off x="1057275" y="43561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9" name="Text Box 77"/>
          <p:cNvSpPr txBox="1">
            <a:spLocks noChangeArrowheads="1"/>
          </p:cNvSpPr>
          <p:nvPr/>
        </p:nvSpPr>
        <p:spPr bwMode="auto">
          <a:xfrm>
            <a:off x="2008188" y="1747838"/>
            <a:ext cx="5286375" cy="895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114300">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lvl="1">
              <a:spcBef>
                <a:spcPct val="20000"/>
              </a:spcBef>
              <a:buClr>
                <a:srgbClr val="66FFFF"/>
              </a:buClr>
              <a:buSzPct val="125000"/>
            </a:pPr>
            <a:r>
              <a:rPr lang="en-US" i="1">
                <a:effectLst>
                  <a:outerShdw blurRad="38100" dist="38100" dir="2700000" algn="tl">
                    <a:srgbClr val="000000"/>
                  </a:outerShdw>
                </a:effectLst>
                <a:latin typeface="Book Antiqua" pitchFamily="18" charset="0"/>
              </a:rPr>
              <a:t>e</a:t>
            </a:r>
            <a:r>
              <a:rPr lang="en-US" baseline="-25000">
                <a:effectLst>
                  <a:outerShdw blurRad="38100" dist="38100" dir="2700000" algn="tl">
                    <a:srgbClr val="000000"/>
                  </a:outerShdw>
                </a:effectLst>
                <a:latin typeface="Book Antiqua" pitchFamily="18" charset="0"/>
              </a:rPr>
              <a:t>1 </a:t>
            </a:r>
            <a:r>
              <a:rPr lang="en-US">
                <a:effectLst>
                  <a:outerShdw blurRad="38100" dist="38100" dir="2700000" algn="tl">
                    <a:srgbClr val="000000"/>
                  </a:outerShdw>
                </a:effectLst>
                <a:latin typeface="Book Antiqua" pitchFamily="18" charset="0"/>
              </a:rPr>
              <a:t> = .25(100) = 25      </a:t>
            </a:r>
            <a:r>
              <a:rPr lang="en-US" i="1">
                <a:effectLst>
                  <a:outerShdw blurRad="38100" dist="38100" dir="2700000" algn="tl">
                    <a:srgbClr val="000000"/>
                  </a:outerShdw>
                </a:effectLst>
                <a:latin typeface="Book Antiqua" pitchFamily="18" charset="0"/>
              </a:rPr>
              <a:t>e</a:t>
            </a:r>
            <a:r>
              <a:rPr lang="en-US" baseline="-25000">
                <a:effectLst>
                  <a:outerShdw blurRad="38100" dist="38100" dir="2700000" algn="tl">
                    <a:srgbClr val="000000"/>
                  </a:outerShdw>
                </a:effectLst>
                <a:latin typeface="Book Antiqua" pitchFamily="18" charset="0"/>
              </a:rPr>
              <a:t>2</a:t>
            </a:r>
            <a:r>
              <a:rPr lang="en-US">
                <a:effectLst>
                  <a:outerShdw blurRad="38100" dist="38100" dir="2700000" algn="tl">
                    <a:srgbClr val="000000"/>
                  </a:outerShdw>
                </a:effectLst>
                <a:latin typeface="Book Antiqua" pitchFamily="18" charset="0"/>
              </a:rPr>
              <a:t> = .25(100) = 25</a:t>
            </a:r>
          </a:p>
          <a:p>
            <a:pPr>
              <a:spcBef>
                <a:spcPct val="20000"/>
              </a:spcBef>
              <a:buClr>
                <a:srgbClr val="66FFFF"/>
              </a:buClr>
              <a:buSzPct val="75000"/>
              <a:buFont typeface="Monotype Sorts" pitchFamily="2" charset="2"/>
              <a:buNone/>
            </a:pPr>
            <a:r>
              <a:rPr lang="en-US" i="1">
                <a:effectLst>
                  <a:outerShdw blurRad="38100" dist="38100" dir="2700000" algn="tl">
                    <a:srgbClr val="000000"/>
                  </a:outerShdw>
                </a:effectLst>
                <a:latin typeface="Book Antiqua" pitchFamily="18" charset="0"/>
              </a:rPr>
              <a:t>  e</a:t>
            </a:r>
            <a:r>
              <a:rPr lang="en-US" baseline="-25000">
                <a:effectLst>
                  <a:outerShdw blurRad="38100" dist="38100" dir="2700000" algn="tl">
                    <a:srgbClr val="000000"/>
                  </a:outerShdw>
                </a:effectLst>
                <a:latin typeface="Book Antiqua" pitchFamily="18" charset="0"/>
              </a:rPr>
              <a:t>3</a:t>
            </a:r>
            <a:r>
              <a:rPr lang="en-US">
                <a:effectLst>
                  <a:outerShdw blurRad="38100" dist="38100" dir="2700000" algn="tl">
                    <a:srgbClr val="000000"/>
                  </a:outerShdw>
                </a:effectLst>
                <a:latin typeface="Book Antiqua" pitchFamily="18" charset="0"/>
              </a:rPr>
              <a:t> = .25(100) = 25      </a:t>
            </a:r>
            <a:r>
              <a:rPr lang="en-US" i="1">
                <a:effectLst>
                  <a:outerShdw blurRad="38100" dist="38100" dir="2700000" algn="tl">
                    <a:srgbClr val="000000"/>
                  </a:outerShdw>
                </a:effectLst>
                <a:latin typeface="Book Antiqua" pitchFamily="18" charset="0"/>
              </a:rPr>
              <a:t>e</a:t>
            </a:r>
            <a:r>
              <a:rPr lang="en-US" baseline="-25000">
                <a:effectLst>
                  <a:outerShdw blurRad="38100" dist="38100" dir="2700000" algn="tl">
                    <a:srgbClr val="000000"/>
                  </a:outerShdw>
                </a:effectLst>
                <a:latin typeface="Book Antiqua" pitchFamily="18" charset="0"/>
              </a:rPr>
              <a:t>4</a:t>
            </a:r>
            <a:r>
              <a:rPr lang="en-US">
                <a:effectLst>
                  <a:outerShdw blurRad="38100" dist="38100" dir="2700000" algn="tl">
                    <a:srgbClr val="000000"/>
                  </a:outerShdw>
                </a:effectLst>
                <a:latin typeface="Book Antiqua" pitchFamily="18" charset="0"/>
              </a:rPr>
              <a:t> = .25(100) = 25</a:t>
            </a:r>
          </a:p>
        </p:txBody>
      </p:sp>
      <p:sp>
        <p:nvSpPr>
          <p:cNvPr id="10" name="Text Box 78"/>
          <p:cNvSpPr txBox="1">
            <a:spLocks noChangeArrowheads="1"/>
          </p:cNvSpPr>
          <p:nvPr/>
        </p:nvSpPr>
        <p:spPr bwMode="auto">
          <a:xfrm>
            <a:off x="1835150" y="4510088"/>
            <a:ext cx="2139950" cy="895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1 + 1 + 4 + 4 </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10</a:t>
            </a:r>
            <a:endParaRPr lang="en-US" sz="2200">
              <a:effectLst>
                <a:outerShdw blurRad="38100" dist="38100" dir="2700000" algn="tl">
                  <a:srgbClr val="000000"/>
                </a:outerShdw>
              </a:effectLst>
            </a:endParaRPr>
          </a:p>
        </p:txBody>
      </p:sp>
      <p:sp>
        <p:nvSpPr>
          <p:cNvPr id="11" name="Oval 79"/>
          <p:cNvSpPr>
            <a:spLocks noChangeArrowheads="1"/>
          </p:cNvSpPr>
          <p:nvPr/>
        </p:nvSpPr>
        <p:spPr bwMode="auto">
          <a:xfrm>
            <a:off x="2190750" y="4972050"/>
            <a:ext cx="609600" cy="400050"/>
          </a:xfrm>
          <a:prstGeom prst="ellipse">
            <a:avLst/>
          </a:prstGeom>
          <a:noFill/>
          <a:ln w="19050">
            <a:solidFill>
              <a:srgbClr val="66FFFF"/>
            </a:solidFill>
            <a:round/>
            <a:headEnd/>
            <a:tailEnd/>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Tree>
    <p:extLst>
      <p:ext uri="{BB962C8B-B14F-4D97-AF65-F5344CB8AC3E}">
        <p14:creationId xmlns:p14="http://schemas.microsoft.com/office/powerpoint/2010/main" val="399336008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p:tgtEl>
                                          <p:spTgt spid="7"/>
                                        </p:tgtEl>
                                        <p:attrNameLst>
                                          <p:attrName>ppt_x</p:attrName>
                                        </p:attrNameLst>
                                      </p:cBhvr>
                                      <p:tavLst>
                                        <p:tav tm="0">
                                          <p:val>
                                            <p:strVal val="#ppt_x-#ppt_w*1.125000"/>
                                          </p:val>
                                        </p:tav>
                                        <p:tav tm="100000">
                                          <p:val>
                                            <p:strVal val="#ppt_x"/>
                                          </p:val>
                                        </p:tav>
                                      </p:tavLst>
                                    </p:anim>
                                    <p:animEffect transition="in" filter="wipe(right)">
                                      <p:cBhvr>
                                        <p:cTn id="8" dur="500"/>
                                        <p:tgtEl>
                                          <p:spTgt spid="7"/>
                                        </p:tgtEl>
                                      </p:cBhvr>
                                    </p:animEffec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dissolve">
                                      <p:cBhvr>
                                        <p:cTn id="13" dur="500"/>
                                        <p:tgtEl>
                                          <p:spTgt spid="3"/>
                                        </p:tgtEl>
                                      </p:cBhvr>
                                    </p:animEffect>
                                  </p:childTnLst>
                                </p:cTn>
                              </p:par>
                            </p:childTnLst>
                          </p:cTn>
                        </p:par>
                        <p:par>
                          <p:cTn id="14" fill="hold">
                            <p:stCondLst>
                              <p:cond delay="500"/>
                            </p:stCondLst>
                            <p:childTnLst>
                              <p:par>
                                <p:cTn id="15" presetID="23" presetClass="entr" presetSubtype="272" fill="hold" grpId="0" nodeType="afterEffect">
                                  <p:stCondLst>
                                    <p:cond delay="1000"/>
                                  </p:stCondLst>
                                  <p:childTnLst>
                                    <p:set>
                                      <p:cBhvr>
                                        <p:cTn id="16" dur="1" fill="hold">
                                          <p:stCondLst>
                                            <p:cond delay="0"/>
                                          </p:stCondLst>
                                        </p:cTn>
                                        <p:tgtEl>
                                          <p:spTgt spid="9"/>
                                        </p:tgtEl>
                                        <p:attrNameLst>
                                          <p:attrName>style.visibility</p:attrName>
                                        </p:attrNameLst>
                                      </p:cBhvr>
                                      <p:to>
                                        <p:strVal val="visible"/>
                                      </p:to>
                                    </p:set>
                                    <p:anim calcmode="lin" valueType="num">
                                      <p:cBhvr>
                                        <p:cTn id="17" dur="500" fill="hold"/>
                                        <p:tgtEl>
                                          <p:spTgt spid="9"/>
                                        </p:tgtEl>
                                        <p:attrNameLst>
                                          <p:attrName>ppt_w</p:attrName>
                                        </p:attrNameLst>
                                      </p:cBhvr>
                                      <p:tavLst>
                                        <p:tav tm="0">
                                          <p:val>
                                            <p:strVal val="2/3*#ppt_w"/>
                                          </p:val>
                                        </p:tav>
                                        <p:tav tm="100000">
                                          <p:val>
                                            <p:strVal val="#ppt_w"/>
                                          </p:val>
                                        </p:tav>
                                      </p:tavLst>
                                    </p:anim>
                                    <p:anim calcmode="lin" valueType="num">
                                      <p:cBhvr>
                                        <p:cTn id="18" dur="500" fill="hold"/>
                                        <p:tgtEl>
                                          <p:spTgt spid="9"/>
                                        </p:tgtEl>
                                        <p:attrNameLst>
                                          <p:attrName>ppt_h</p:attrName>
                                        </p:attrNameLst>
                                      </p:cBhvr>
                                      <p:tavLst>
                                        <p:tav tm="0">
                                          <p:val>
                                            <p:strVal val="2/3*#ppt_h"/>
                                          </p:val>
                                        </p:tav>
                                        <p:tav tm="100000">
                                          <p:val>
                                            <p:strVal val="#ppt_h"/>
                                          </p:val>
                                        </p:tav>
                                      </p:tavLst>
                                    </p:anim>
                                  </p:childTnLst>
                                </p:cTn>
                              </p:par>
                            </p:childTnLst>
                          </p:cTn>
                        </p:par>
                        <p:par>
                          <p:cTn id="19" fill="hold">
                            <p:stCondLst>
                              <p:cond delay="2000"/>
                            </p:stCondLst>
                            <p:childTnLst>
                              <p:par>
                                <p:cTn id="20" presetID="12" presetClass="entr" presetSubtype="8" fill="hold" grpId="0" nodeType="afterEffect">
                                  <p:stCondLst>
                                    <p:cond delay="3000"/>
                                  </p:stCondLst>
                                  <p:childTnLst>
                                    <p:set>
                                      <p:cBhvr>
                                        <p:cTn id="21" dur="1" fill="hold">
                                          <p:stCondLst>
                                            <p:cond delay="0"/>
                                          </p:stCondLst>
                                        </p:cTn>
                                        <p:tgtEl>
                                          <p:spTgt spid="8"/>
                                        </p:tgtEl>
                                        <p:attrNameLst>
                                          <p:attrName>style.visibility</p:attrName>
                                        </p:attrNameLst>
                                      </p:cBhvr>
                                      <p:to>
                                        <p:strVal val="visible"/>
                                      </p:to>
                                    </p:set>
                                    <p:anim calcmode="lin" valueType="num">
                                      <p:cBhvr additive="base">
                                        <p:cTn id="22" dur="500"/>
                                        <p:tgtEl>
                                          <p:spTgt spid="8"/>
                                        </p:tgtEl>
                                        <p:attrNameLst>
                                          <p:attrName>ppt_x</p:attrName>
                                        </p:attrNameLst>
                                      </p:cBhvr>
                                      <p:tavLst>
                                        <p:tav tm="0">
                                          <p:val>
                                            <p:strVal val="#ppt_x-#ppt_w*1.125000"/>
                                          </p:val>
                                        </p:tav>
                                        <p:tav tm="100000">
                                          <p:val>
                                            <p:strVal val="#ppt_x"/>
                                          </p:val>
                                        </p:tav>
                                      </p:tavLst>
                                    </p:anim>
                                    <p:animEffect transition="in" filter="wipe(right)">
                                      <p:cBhvr>
                                        <p:cTn id="23" dur="500"/>
                                        <p:tgtEl>
                                          <p:spTgt spid="8"/>
                                        </p:tgtEl>
                                      </p:cBhvr>
                                    </p:animEffect>
                                  </p:childTnLst>
                                  <p:subTnLst>
                                    <p:set>
                                      <p:cBhvr override="childStyle">
                                        <p:cTn dur="1" fill="hold" display="0" masterRel="nextClick" afterEffect="1"/>
                                        <p:tgtEl>
                                          <p:spTgt spid="8"/>
                                        </p:tgtEl>
                                        <p:attrNameLst>
                                          <p:attrName>style.visibility</p:attrName>
                                        </p:attrNameLst>
                                      </p:cBhvr>
                                      <p:to>
                                        <p:strVal val="hidden"/>
                                      </p:to>
                                    </p:set>
                                  </p:sub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dissolve">
                                      <p:cBhvr>
                                        <p:cTn id="28" dur="500"/>
                                        <p:tgtEl>
                                          <p:spTgt spid="2"/>
                                        </p:tgtEl>
                                      </p:cBhvr>
                                    </p:animEffect>
                                  </p:childTnLst>
                                </p:cTn>
                              </p:par>
                            </p:childTnLst>
                          </p:cTn>
                        </p:par>
                        <p:par>
                          <p:cTn id="29" fill="hold">
                            <p:stCondLst>
                              <p:cond delay="500"/>
                            </p:stCondLst>
                            <p:childTnLst>
                              <p:par>
                                <p:cTn id="30" presetID="23" presetClass="entr" presetSubtype="272" fill="hold" nodeType="afterEffect">
                                  <p:stCondLst>
                                    <p:cond delay="1000"/>
                                  </p:stCondLst>
                                  <p:childTnLst>
                                    <p:set>
                                      <p:cBhvr>
                                        <p:cTn id="31" dur="1" fill="hold">
                                          <p:stCondLst>
                                            <p:cond delay="0"/>
                                          </p:stCondLst>
                                        </p:cTn>
                                        <p:tgtEl>
                                          <p:spTgt spid="5"/>
                                        </p:tgtEl>
                                        <p:attrNameLst>
                                          <p:attrName>style.visibility</p:attrName>
                                        </p:attrNameLst>
                                      </p:cBhvr>
                                      <p:to>
                                        <p:strVal val="visible"/>
                                      </p:to>
                                    </p:set>
                                    <p:anim calcmode="lin" valueType="num">
                                      <p:cBhvr>
                                        <p:cTn id="32" dur="500" fill="hold"/>
                                        <p:tgtEl>
                                          <p:spTgt spid="5"/>
                                        </p:tgtEl>
                                        <p:attrNameLst>
                                          <p:attrName>ppt_w</p:attrName>
                                        </p:attrNameLst>
                                      </p:cBhvr>
                                      <p:tavLst>
                                        <p:tav tm="0">
                                          <p:val>
                                            <p:strVal val="2/3*#ppt_w"/>
                                          </p:val>
                                        </p:tav>
                                        <p:tav tm="100000">
                                          <p:val>
                                            <p:strVal val="#ppt_w"/>
                                          </p:val>
                                        </p:tav>
                                      </p:tavLst>
                                    </p:anim>
                                    <p:anim calcmode="lin" valueType="num">
                                      <p:cBhvr>
                                        <p:cTn id="33" dur="500" fill="hold"/>
                                        <p:tgtEl>
                                          <p:spTgt spid="5"/>
                                        </p:tgtEl>
                                        <p:attrNameLst>
                                          <p:attrName>ppt_h</p:attrName>
                                        </p:attrNameLst>
                                      </p:cBhvr>
                                      <p:tavLst>
                                        <p:tav tm="0">
                                          <p:val>
                                            <p:strVal val="2/3*#ppt_h"/>
                                          </p:val>
                                        </p:tav>
                                        <p:tav tm="100000">
                                          <p:val>
                                            <p:strVal val="#ppt_h"/>
                                          </p:val>
                                        </p:tav>
                                      </p:tavLst>
                                    </p:anim>
                                  </p:childTnLst>
                                </p:cTn>
                              </p:par>
                            </p:childTnLst>
                          </p:cTn>
                        </p:par>
                        <p:par>
                          <p:cTn id="34" fill="hold">
                            <p:stCondLst>
                              <p:cond delay="2000"/>
                            </p:stCondLst>
                            <p:childTnLst>
                              <p:par>
                                <p:cTn id="35" presetID="23" presetClass="entr" presetSubtype="272" fill="hold" grpId="0" nodeType="afterEffect">
                                  <p:stCondLst>
                                    <p:cond delay="1000"/>
                                  </p:stCondLst>
                                  <p:childTnLst>
                                    <p:set>
                                      <p:cBhvr>
                                        <p:cTn id="36" dur="1" fill="hold">
                                          <p:stCondLst>
                                            <p:cond delay="0"/>
                                          </p:stCondLst>
                                        </p:cTn>
                                        <p:tgtEl>
                                          <p:spTgt spid="10"/>
                                        </p:tgtEl>
                                        <p:attrNameLst>
                                          <p:attrName>style.visibility</p:attrName>
                                        </p:attrNameLst>
                                      </p:cBhvr>
                                      <p:to>
                                        <p:strVal val="visible"/>
                                      </p:to>
                                    </p:set>
                                    <p:anim calcmode="lin" valueType="num">
                                      <p:cBhvr>
                                        <p:cTn id="37" dur="500" fill="hold"/>
                                        <p:tgtEl>
                                          <p:spTgt spid="10"/>
                                        </p:tgtEl>
                                        <p:attrNameLst>
                                          <p:attrName>ppt_w</p:attrName>
                                        </p:attrNameLst>
                                      </p:cBhvr>
                                      <p:tavLst>
                                        <p:tav tm="0">
                                          <p:val>
                                            <p:strVal val="2/3*#ppt_w"/>
                                          </p:val>
                                        </p:tav>
                                        <p:tav tm="100000">
                                          <p:val>
                                            <p:strVal val="#ppt_w"/>
                                          </p:val>
                                        </p:tav>
                                      </p:tavLst>
                                    </p:anim>
                                    <p:anim calcmode="lin" valueType="num">
                                      <p:cBhvr>
                                        <p:cTn id="38" dur="500" fill="hold"/>
                                        <p:tgtEl>
                                          <p:spTgt spid="10"/>
                                        </p:tgtEl>
                                        <p:attrNameLst>
                                          <p:attrName>ppt_h</p:attrName>
                                        </p:attrNameLst>
                                      </p:cBhvr>
                                      <p:tavLst>
                                        <p:tav tm="0">
                                          <p:val>
                                            <p:strVal val="2/3*#ppt_h"/>
                                          </p:val>
                                        </p:tav>
                                        <p:tav tm="100000">
                                          <p:val>
                                            <p:strVal val="#ppt_h"/>
                                          </p:val>
                                        </p:tav>
                                      </p:tavLst>
                                    </p:anim>
                                  </p:childTnLst>
                                </p:cTn>
                              </p:par>
                            </p:childTnLst>
                          </p:cTn>
                        </p:par>
                        <p:par>
                          <p:cTn id="39" fill="hold">
                            <p:stCondLst>
                              <p:cond delay="3500"/>
                            </p:stCondLst>
                            <p:childTnLst>
                              <p:par>
                                <p:cTn id="40" presetID="16" presetClass="entr" presetSubtype="21" fill="hold" grpId="0" nodeType="afterEffect">
                                  <p:stCondLst>
                                    <p:cond delay="1000"/>
                                  </p:stCondLst>
                                  <p:childTnLst>
                                    <p:set>
                                      <p:cBhvr>
                                        <p:cTn id="41" dur="1" fill="hold">
                                          <p:stCondLst>
                                            <p:cond delay="0"/>
                                          </p:stCondLst>
                                        </p:cTn>
                                        <p:tgtEl>
                                          <p:spTgt spid="11"/>
                                        </p:tgtEl>
                                        <p:attrNameLst>
                                          <p:attrName>style.visibility</p:attrName>
                                        </p:attrNameLst>
                                      </p:cBhvr>
                                      <p:to>
                                        <p:strVal val="visible"/>
                                      </p:to>
                                    </p:set>
                                    <p:animEffect transition="in" filter="barn(inVertical)">
                                      <p:cBhvr>
                                        <p:cTn id="4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7" grpId="0" animBg="1"/>
      <p:bldP spid="8" grpId="0" animBg="1"/>
      <p:bldP spid="9" grpId="0" autoUpdateAnimBg="0"/>
      <p:bldP spid="10" grpId="0" autoUpdateAnimBg="0"/>
      <p:bldP spid="11"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85800" y="227013"/>
            <a:ext cx="7772400" cy="49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r>
              <a:rPr lang="en-US" sz="2800">
                <a:solidFill>
                  <a:srgbClr val="66FFFF"/>
                </a:solidFill>
                <a:effectLst>
                  <a:outerShdw blurRad="38100" dist="38100" dir="2700000" algn="tl">
                    <a:srgbClr val="000000"/>
                  </a:outerShdw>
                </a:effectLst>
              </a:rPr>
              <a:t>Multinomial Distribution Goodness of Fit Test</a:t>
            </a:r>
          </a:p>
        </p:txBody>
      </p:sp>
      <p:sp>
        <p:nvSpPr>
          <p:cNvPr id="3" name="Rectangle 72"/>
          <p:cNvSpPr>
            <a:spLocks noChangeArrowheads="1"/>
          </p:cNvSpPr>
          <p:nvPr/>
        </p:nvSpPr>
        <p:spPr bwMode="auto">
          <a:xfrm>
            <a:off x="952500" y="1695450"/>
            <a:ext cx="7658100" cy="10287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4" name="Rectangle 73"/>
          <p:cNvSpPr>
            <a:spLocks noChangeArrowheads="1"/>
          </p:cNvSpPr>
          <p:nvPr/>
        </p:nvSpPr>
        <p:spPr bwMode="auto">
          <a:xfrm>
            <a:off x="700088" y="1117600"/>
            <a:ext cx="7029450" cy="509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spcBef>
                <a:spcPct val="20000"/>
              </a:spcBef>
              <a:buClr>
                <a:srgbClr val="66FFFF"/>
              </a:buClr>
              <a:buSzPct val="75000"/>
              <a:buFont typeface="Monotype Sorts" pitchFamily="2" charset="2"/>
              <a:buChar char="n"/>
            </a:pPr>
            <a:r>
              <a:rPr lang="en-US">
                <a:solidFill>
                  <a:srgbClr val="66FFFF"/>
                </a:solidFill>
                <a:effectLst>
                  <a:outerShdw blurRad="38100" dist="38100" dir="2700000" algn="tl">
                    <a:srgbClr val="000000"/>
                  </a:outerShdw>
                </a:effectLst>
              </a:rPr>
              <a:t>Conclusion Using the </a:t>
            </a:r>
            <a:r>
              <a:rPr lang="en-US" i="1">
                <a:solidFill>
                  <a:srgbClr val="66FFFF"/>
                </a:solidFill>
                <a:effectLst>
                  <a:outerShdw blurRad="38100" dist="38100" dir="2700000" algn="tl">
                    <a:srgbClr val="000000"/>
                  </a:outerShdw>
                </a:effectLst>
              </a:rPr>
              <a:t>p</a:t>
            </a:r>
            <a:r>
              <a:rPr lang="en-US">
                <a:solidFill>
                  <a:srgbClr val="66FFFF"/>
                </a:solidFill>
                <a:effectLst>
                  <a:outerShdw blurRad="38100" dist="38100" dir="2700000" algn="tl">
                    <a:srgbClr val="000000"/>
                  </a:outerShdw>
                </a:effectLst>
              </a:rPr>
              <a:t>-Value Approach</a:t>
            </a:r>
            <a:endParaRPr lang="en-US">
              <a:solidFill>
                <a:srgbClr val="FFFFFF"/>
              </a:solidFill>
              <a:effectLst>
                <a:outerShdw blurRad="38100" dist="38100" dir="2700000" algn="tl">
                  <a:srgbClr val="000000"/>
                </a:outerShdw>
              </a:effectLst>
            </a:endParaRPr>
          </a:p>
        </p:txBody>
      </p:sp>
      <p:sp>
        <p:nvSpPr>
          <p:cNvPr id="5" name="Text Box 74"/>
          <p:cNvSpPr txBox="1">
            <a:spLocks noChangeArrowheads="1"/>
          </p:cNvSpPr>
          <p:nvPr/>
        </p:nvSpPr>
        <p:spPr bwMode="auto">
          <a:xfrm>
            <a:off x="1069975" y="4049713"/>
            <a:ext cx="7277100" cy="457200"/>
          </a:xfrm>
          <a:prstGeom prst="rect">
            <a:avLst/>
          </a:prstGeom>
          <a:noFill/>
          <a:ln>
            <a:noFill/>
          </a:ln>
          <a:effectLst/>
          <a:extLst>
            <a:ext uri="{909E8E84-426E-40DD-AFC4-6F175D3DCCD1}">
              <a14:hiddenFill xmlns:a14="http://schemas.microsoft.com/office/drawing/2010/main">
                <a:solidFill>
                  <a:srgbClr val="0099CC">
                    <a:alpha val="50000"/>
                  </a:srgbClr>
                </a:solidFill>
              </a14:hiddenFill>
            </a:ext>
            <a:ext uri="{91240B29-F687-4F45-9708-019B960494DF}">
              <a14:hiddenLine xmlns:a14="http://schemas.microsoft.com/office/drawing/2010/main" w="28575">
                <a:solidFill>
                  <a:srgbClr val="8CF4EA"/>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Clr>
                <a:srgbClr val="66FFFF"/>
              </a:buClr>
              <a:buSzPct val="125000"/>
            </a:pPr>
            <a:r>
              <a:rPr lang="en-US">
                <a:solidFill>
                  <a:srgbClr val="FFFFFF"/>
                </a:solidFill>
                <a:effectLst>
                  <a:outerShdw blurRad="38100" dist="38100" dir="2700000" algn="tl">
                    <a:srgbClr val="000000"/>
                  </a:outerShdw>
                </a:effectLst>
              </a:rPr>
              <a:t>  The </a:t>
            </a:r>
            <a:r>
              <a:rPr lang="en-US" i="1">
                <a:solidFill>
                  <a:srgbClr val="FFFFFF"/>
                </a:solidFill>
                <a:effectLst>
                  <a:outerShdw blurRad="38100" dist="38100" dir="2700000" algn="tl">
                    <a:srgbClr val="000000"/>
                  </a:outerShdw>
                </a:effectLst>
              </a:rPr>
              <a:t>p</a:t>
            </a:r>
            <a:r>
              <a:rPr lang="en-US">
                <a:solidFill>
                  <a:srgbClr val="FFFFFF"/>
                </a:solidFill>
                <a:effectLst>
                  <a:outerShdw blurRad="38100" dist="38100" dir="2700000" algn="tl">
                    <a:srgbClr val="000000"/>
                  </a:outerShdw>
                </a:effectLst>
              </a:rPr>
              <a:t>-value </a:t>
            </a:r>
            <a:r>
              <a:rPr lang="en-US" u="sng">
                <a:solidFill>
                  <a:srgbClr val="FFFFFF"/>
                </a:solidFill>
                <a:effectLst>
                  <a:outerShdw blurRad="38100" dist="38100" dir="2700000" algn="tl">
                    <a:srgbClr val="000000"/>
                  </a:outerShdw>
                </a:effectLst>
              </a:rPr>
              <a:t>&lt;</a:t>
            </a:r>
            <a:r>
              <a:rPr lang="en-US">
                <a:solidFill>
                  <a:srgbClr val="FFFFFF"/>
                </a:solidFill>
                <a:effectLst>
                  <a:outerShdw blurRad="38100" dist="38100" dir="2700000" algn="tl">
                    <a:srgbClr val="000000"/>
                  </a:outerShdw>
                </a:effectLst>
              </a:rPr>
              <a:t> </a:t>
            </a:r>
            <a:r>
              <a:rPr lang="en-US" i="1">
                <a:solidFill>
                  <a:srgbClr val="FFFFFF"/>
                </a:solidFill>
                <a:effectLst>
                  <a:outerShdw blurRad="38100" dist="38100" dir="2700000" algn="tl">
                    <a:srgbClr val="000000"/>
                  </a:outerShdw>
                </a:effectLst>
                <a:latin typeface="Symbol" pitchFamily="18" charset="2"/>
              </a:rPr>
              <a:t>a</a:t>
            </a:r>
            <a:r>
              <a:rPr lang="en-US">
                <a:solidFill>
                  <a:srgbClr val="FFFFFF"/>
                </a:solidFill>
                <a:effectLst>
                  <a:outerShdw blurRad="38100" dist="38100" dir="2700000" algn="tl">
                    <a:srgbClr val="000000"/>
                  </a:outerShdw>
                </a:effectLst>
              </a:rPr>
              <a:t> .  We can reject the null hypothesis.</a:t>
            </a:r>
          </a:p>
        </p:txBody>
      </p:sp>
      <p:sp>
        <p:nvSpPr>
          <p:cNvPr id="6" name="Text Box 76"/>
          <p:cNvSpPr txBox="1">
            <a:spLocks noChangeArrowheads="1"/>
          </p:cNvSpPr>
          <p:nvPr/>
        </p:nvSpPr>
        <p:spPr bwMode="auto">
          <a:xfrm>
            <a:off x="1069975" y="2830513"/>
            <a:ext cx="7553325" cy="1187450"/>
          </a:xfrm>
          <a:prstGeom prst="rect">
            <a:avLst/>
          </a:prstGeom>
          <a:noFill/>
          <a:ln>
            <a:noFill/>
          </a:ln>
          <a:effectLst/>
          <a:extLst>
            <a:ext uri="{909E8E84-426E-40DD-AFC4-6F175D3DCCD1}">
              <a14:hiddenFill xmlns:a14="http://schemas.microsoft.com/office/drawing/2010/main">
                <a:solidFill>
                  <a:srgbClr val="0099CC">
                    <a:alpha val="50000"/>
                  </a:srgbClr>
                </a:solidFill>
              </a14:hiddenFill>
            </a:ext>
            <a:ext uri="{91240B29-F687-4F45-9708-019B960494DF}">
              <a14:hiddenLine xmlns:a14="http://schemas.microsoft.com/office/drawing/2010/main" w="28575">
                <a:solidFill>
                  <a:srgbClr val="8CF4EA"/>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Clr>
                <a:srgbClr val="66FFFF"/>
              </a:buClr>
              <a:buSzPct val="125000"/>
            </a:pPr>
            <a:r>
              <a:rPr lang="en-US">
                <a:solidFill>
                  <a:srgbClr val="FFFFFF"/>
                </a:solidFill>
                <a:effectLst>
                  <a:outerShdw blurRad="38100" dist="38100" dir="2700000" algn="tl">
                    <a:srgbClr val="000000"/>
                  </a:outerShdw>
                </a:effectLst>
              </a:rPr>
              <a:t>  Because </a:t>
            </a:r>
            <a:r>
              <a:rPr lang="en-US" i="1">
                <a:effectLst>
                  <a:outerShdw blurRad="38100" dist="38100" dir="2700000" algn="tl">
                    <a:srgbClr val="000000"/>
                  </a:outerShdw>
                </a:effectLst>
                <a:latin typeface="Symbol" pitchFamily="18" charset="2"/>
              </a:rPr>
              <a:t>c</a:t>
            </a:r>
            <a:r>
              <a:rPr lang="en-US" baseline="30000">
                <a:effectLst>
                  <a:outerShdw blurRad="38100" dist="38100" dir="2700000" algn="tl">
                    <a:srgbClr val="000000"/>
                  </a:outerShdw>
                </a:effectLst>
              </a:rPr>
              <a:t>2</a:t>
            </a:r>
            <a:r>
              <a:rPr lang="en-US">
                <a:effectLst>
                  <a:outerShdw blurRad="38100" dist="38100" dir="2700000" algn="tl">
                    <a:srgbClr val="000000"/>
                  </a:outerShdw>
                </a:effectLst>
              </a:rPr>
              <a:t> </a:t>
            </a:r>
            <a:r>
              <a:rPr lang="en-US">
                <a:solidFill>
                  <a:srgbClr val="FFFFFF"/>
                </a:solidFill>
                <a:effectLst>
                  <a:outerShdw blurRad="38100" dist="38100" dir="2700000" algn="tl">
                    <a:srgbClr val="000000"/>
                  </a:outerShdw>
                </a:effectLst>
              </a:rPr>
              <a:t>= 10 is between 9.348 and 11.345, the</a:t>
            </a:r>
          </a:p>
          <a:p>
            <a:pPr>
              <a:buClr>
                <a:srgbClr val="66FFFF"/>
              </a:buClr>
              <a:buSzPct val="125000"/>
            </a:pPr>
            <a:r>
              <a:rPr lang="en-US">
                <a:solidFill>
                  <a:srgbClr val="FFFFFF"/>
                </a:solidFill>
                <a:effectLst>
                  <a:outerShdw blurRad="38100" dist="38100" dir="2700000" algn="tl">
                    <a:srgbClr val="000000"/>
                  </a:outerShdw>
                </a:effectLst>
              </a:rPr>
              <a:t>  area in the upper tail of the distribution is between</a:t>
            </a:r>
          </a:p>
          <a:p>
            <a:pPr>
              <a:buClr>
                <a:srgbClr val="66FFFF"/>
              </a:buClr>
              <a:buSzPct val="125000"/>
            </a:pPr>
            <a:r>
              <a:rPr lang="en-US">
                <a:solidFill>
                  <a:srgbClr val="FFFFFF"/>
                </a:solidFill>
                <a:effectLst>
                  <a:outerShdw blurRad="38100" dist="38100" dir="2700000" algn="tl">
                    <a:srgbClr val="000000"/>
                  </a:outerShdw>
                </a:effectLst>
              </a:rPr>
              <a:t>  .025 and .01.</a:t>
            </a:r>
          </a:p>
        </p:txBody>
      </p:sp>
      <p:sp>
        <p:nvSpPr>
          <p:cNvPr id="7" name="Text Box 77"/>
          <p:cNvSpPr txBox="1">
            <a:spLocks noChangeArrowheads="1"/>
          </p:cNvSpPr>
          <p:nvPr/>
        </p:nvSpPr>
        <p:spPr bwMode="auto">
          <a:xfrm>
            <a:off x="1012825" y="1747838"/>
            <a:ext cx="7369175" cy="457200"/>
          </a:xfrm>
          <a:prstGeom prst="rect">
            <a:avLst/>
          </a:prstGeom>
          <a:noFill/>
          <a:ln>
            <a:noFill/>
          </a:ln>
          <a:effectLst/>
          <a:extLst>
            <a:ext uri="{909E8E84-426E-40DD-AFC4-6F175D3DCCD1}">
              <a14:hiddenFill xmlns:a14="http://schemas.microsoft.com/office/drawing/2010/main">
                <a:solidFill>
                  <a:srgbClr val="0099CC">
                    <a:alpha val="50000"/>
                  </a:srgbClr>
                </a:solidFill>
              </a14:hiddenFill>
            </a:ext>
            <a:ext uri="{91240B29-F687-4F45-9708-019B960494DF}">
              <a14:hiddenLine xmlns:a14="http://schemas.microsoft.com/office/drawing/2010/main" w="28575">
                <a:solidFill>
                  <a:srgbClr val="8CF4EA"/>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effectLst>
                  <a:outerShdw blurRad="38100" dist="38100" dir="2700000" algn="tl">
                    <a:srgbClr val="000000"/>
                  </a:outerShdw>
                </a:effectLst>
              </a:rPr>
              <a:t>Area in Upper Tail      .10      .05      .025       .01       .005</a:t>
            </a:r>
          </a:p>
        </p:txBody>
      </p:sp>
      <p:sp>
        <p:nvSpPr>
          <p:cNvPr id="8" name="Text Box 78"/>
          <p:cNvSpPr txBox="1">
            <a:spLocks noChangeArrowheads="1"/>
          </p:cNvSpPr>
          <p:nvPr/>
        </p:nvSpPr>
        <p:spPr bwMode="auto">
          <a:xfrm>
            <a:off x="1050925" y="2201863"/>
            <a:ext cx="7481888" cy="457200"/>
          </a:xfrm>
          <a:prstGeom prst="rect">
            <a:avLst/>
          </a:prstGeom>
          <a:noFill/>
          <a:ln>
            <a:noFill/>
          </a:ln>
          <a:effectLst/>
          <a:extLst>
            <a:ext uri="{909E8E84-426E-40DD-AFC4-6F175D3DCCD1}">
              <a14:hiddenFill xmlns:a14="http://schemas.microsoft.com/office/drawing/2010/main">
                <a:solidFill>
                  <a:srgbClr val="0099CC">
                    <a:alpha val="50000"/>
                  </a:srgbClr>
                </a:solidFill>
              </a14:hiddenFill>
            </a:ext>
            <a:ext uri="{91240B29-F687-4F45-9708-019B960494DF}">
              <a14:hiddenLine xmlns:a14="http://schemas.microsoft.com/office/drawing/2010/main" w="28575">
                <a:solidFill>
                  <a:srgbClr val="8CF4EA"/>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i="1">
                <a:effectLst>
                  <a:outerShdw blurRad="38100" dist="38100" dir="2700000" algn="tl">
                    <a:srgbClr val="000000"/>
                  </a:outerShdw>
                </a:effectLst>
                <a:latin typeface="Symbol" pitchFamily="18" charset="2"/>
              </a:rPr>
              <a:t>c</a:t>
            </a:r>
            <a:r>
              <a:rPr lang="en-US" baseline="30000">
                <a:effectLst>
                  <a:outerShdw blurRad="38100" dist="38100" dir="2700000" algn="tl">
                    <a:srgbClr val="000000"/>
                  </a:outerShdw>
                </a:effectLst>
              </a:rPr>
              <a:t>2</a:t>
            </a:r>
            <a:r>
              <a:rPr lang="en-US">
                <a:effectLst>
                  <a:outerShdw blurRad="38100" dist="38100" dir="2700000" algn="tl">
                    <a:srgbClr val="000000"/>
                  </a:outerShdw>
                </a:effectLst>
              </a:rPr>
              <a:t> Value (df = 3)       6.251   7.815   9.348   11.345  12.838</a:t>
            </a:r>
          </a:p>
        </p:txBody>
      </p:sp>
      <p:sp>
        <p:nvSpPr>
          <p:cNvPr id="9" name="AutoShape 81"/>
          <p:cNvSpPr>
            <a:spLocks noChangeArrowheads="1"/>
          </p:cNvSpPr>
          <p:nvPr/>
        </p:nvSpPr>
        <p:spPr bwMode="auto">
          <a:xfrm rot="5400000">
            <a:off x="638175" y="29464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0" name="AutoShape 83"/>
          <p:cNvSpPr>
            <a:spLocks noChangeArrowheads="1"/>
          </p:cNvSpPr>
          <p:nvPr/>
        </p:nvSpPr>
        <p:spPr bwMode="auto">
          <a:xfrm rot="5400000">
            <a:off x="638175" y="4203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1" name="AutoShape 84"/>
          <p:cNvSpPr>
            <a:spLocks noChangeArrowheads="1"/>
          </p:cNvSpPr>
          <p:nvPr/>
        </p:nvSpPr>
        <p:spPr bwMode="auto">
          <a:xfrm rot="5400000">
            <a:off x="638175" y="21653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2" name="AutoShape 85"/>
          <p:cNvSpPr>
            <a:spLocks noChangeArrowheads="1"/>
          </p:cNvSpPr>
          <p:nvPr/>
        </p:nvSpPr>
        <p:spPr bwMode="auto">
          <a:xfrm>
            <a:off x="5581650" y="2190750"/>
            <a:ext cx="1962150" cy="457200"/>
          </a:xfrm>
          <a:prstGeom prst="roundRect">
            <a:avLst>
              <a:gd name="adj" fmla="val 16667"/>
            </a:avLst>
          </a:prstGeom>
          <a:noFill/>
          <a:ln w="28575">
            <a:solidFill>
              <a:srgbClr val="66FF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 name="AutoShape 86"/>
          <p:cNvSpPr>
            <a:spLocks noChangeArrowheads="1"/>
          </p:cNvSpPr>
          <p:nvPr/>
        </p:nvSpPr>
        <p:spPr bwMode="auto">
          <a:xfrm>
            <a:off x="5581650" y="1752600"/>
            <a:ext cx="1962150" cy="438150"/>
          </a:xfrm>
          <a:prstGeom prst="roundRect">
            <a:avLst>
              <a:gd name="adj" fmla="val 16667"/>
            </a:avLst>
          </a:prstGeom>
          <a:noFill/>
          <a:ln w="28575">
            <a:solidFill>
              <a:srgbClr val="66FF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72407027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p:tgtEl>
                                          <p:spTgt spid="11"/>
                                        </p:tgtEl>
                                        <p:attrNameLst>
                                          <p:attrName>ppt_x</p:attrName>
                                        </p:attrNameLst>
                                      </p:cBhvr>
                                      <p:tavLst>
                                        <p:tav tm="0">
                                          <p:val>
                                            <p:strVal val="#ppt_x-#ppt_w*1.125000"/>
                                          </p:val>
                                        </p:tav>
                                        <p:tav tm="100000">
                                          <p:val>
                                            <p:strVal val="#ppt_x"/>
                                          </p:val>
                                        </p:tav>
                                      </p:tavLst>
                                    </p:anim>
                                    <p:animEffect transition="in" filter="wipe(right)">
                                      <p:cBhvr>
                                        <p:cTn id="8" dur="500"/>
                                        <p:tgtEl>
                                          <p:spTgt spid="11"/>
                                        </p:tgtEl>
                                      </p:cBhvr>
                                    </p:animEffect>
                                  </p:childTnLst>
                                  <p:subTnLst>
                                    <p:set>
                                      <p:cBhvr override="childStyle">
                                        <p:cTn dur="1" fill="hold" display="0" masterRel="nextClick" afterEffect="1"/>
                                        <p:tgtEl>
                                          <p:spTgt spid="11"/>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dissolve">
                                      <p:cBhvr>
                                        <p:cTn id="13" dur="500"/>
                                        <p:tgtEl>
                                          <p:spTgt spid="3"/>
                                        </p:tgtEl>
                                      </p:cBhvr>
                                    </p:animEffect>
                                  </p:childTnLst>
                                </p:cTn>
                              </p:par>
                            </p:childTnLst>
                          </p:cTn>
                        </p:par>
                        <p:par>
                          <p:cTn id="14" fill="hold">
                            <p:stCondLst>
                              <p:cond delay="500"/>
                            </p:stCondLst>
                            <p:childTnLst>
                              <p:par>
                                <p:cTn id="15" presetID="12" presetClass="entr" presetSubtype="8" fill="hold" grpId="0" nodeType="afterEffect">
                                  <p:stCondLst>
                                    <p:cond delay="100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p:tgtEl>
                                          <p:spTgt spid="7"/>
                                        </p:tgtEl>
                                        <p:attrNameLst>
                                          <p:attrName>ppt_x</p:attrName>
                                        </p:attrNameLst>
                                      </p:cBhvr>
                                      <p:tavLst>
                                        <p:tav tm="0">
                                          <p:val>
                                            <p:strVal val="#ppt_x-#ppt_w*1.125000"/>
                                          </p:val>
                                        </p:tav>
                                        <p:tav tm="100000">
                                          <p:val>
                                            <p:strVal val="#ppt_x"/>
                                          </p:val>
                                        </p:tav>
                                      </p:tavLst>
                                    </p:anim>
                                    <p:animEffect transition="in" filter="wipe(right)">
                                      <p:cBhvr>
                                        <p:cTn id="18" dur="500"/>
                                        <p:tgtEl>
                                          <p:spTgt spid="7"/>
                                        </p:tgtEl>
                                      </p:cBhvr>
                                    </p:animEffect>
                                  </p:childTnLst>
                                </p:cTn>
                              </p:par>
                            </p:childTnLst>
                          </p:cTn>
                        </p:par>
                        <p:par>
                          <p:cTn id="19" fill="hold">
                            <p:stCondLst>
                              <p:cond delay="2000"/>
                            </p:stCondLst>
                            <p:childTnLst>
                              <p:par>
                                <p:cTn id="20" presetID="12" presetClass="entr" presetSubtype="8" fill="hold" grpId="0" nodeType="afterEffect">
                                  <p:stCondLst>
                                    <p:cond delay="1000"/>
                                  </p:stCondLst>
                                  <p:childTnLst>
                                    <p:set>
                                      <p:cBhvr>
                                        <p:cTn id="21" dur="1" fill="hold">
                                          <p:stCondLst>
                                            <p:cond delay="0"/>
                                          </p:stCondLst>
                                        </p:cTn>
                                        <p:tgtEl>
                                          <p:spTgt spid="8"/>
                                        </p:tgtEl>
                                        <p:attrNameLst>
                                          <p:attrName>style.visibility</p:attrName>
                                        </p:attrNameLst>
                                      </p:cBhvr>
                                      <p:to>
                                        <p:strVal val="visible"/>
                                      </p:to>
                                    </p:set>
                                    <p:anim calcmode="lin" valueType="num">
                                      <p:cBhvr additive="base">
                                        <p:cTn id="22" dur="500"/>
                                        <p:tgtEl>
                                          <p:spTgt spid="8"/>
                                        </p:tgtEl>
                                        <p:attrNameLst>
                                          <p:attrName>ppt_x</p:attrName>
                                        </p:attrNameLst>
                                      </p:cBhvr>
                                      <p:tavLst>
                                        <p:tav tm="0">
                                          <p:val>
                                            <p:strVal val="#ppt_x-#ppt_w*1.125000"/>
                                          </p:val>
                                        </p:tav>
                                        <p:tav tm="100000">
                                          <p:val>
                                            <p:strVal val="#ppt_x"/>
                                          </p:val>
                                        </p:tav>
                                      </p:tavLst>
                                    </p:anim>
                                    <p:animEffect transition="in" filter="wipe(right)">
                                      <p:cBhvr>
                                        <p:cTn id="23" dur="500"/>
                                        <p:tgtEl>
                                          <p:spTgt spid="8"/>
                                        </p:tgtEl>
                                      </p:cBhvr>
                                    </p:animEffect>
                                  </p:childTnLst>
                                </p:cTn>
                              </p:par>
                            </p:childTnLst>
                          </p:cTn>
                        </p:par>
                        <p:par>
                          <p:cTn id="24" fill="hold">
                            <p:stCondLst>
                              <p:cond delay="3500"/>
                            </p:stCondLst>
                            <p:childTnLst>
                              <p:par>
                                <p:cTn id="25" presetID="12" presetClass="entr" presetSubtype="8" fill="hold" grpId="0" nodeType="afterEffect">
                                  <p:stCondLst>
                                    <p:cond delay="200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p:tgtEl>
                                          <p:spTgt spid="9"/>
                                        </p:tgtEl>
                                        <p:attrNameLst>
                                          <p:attrName>ppt_x</p:attrName>
                                        </p:attrNameLst>
                                      </p:cBhvr>
                                      <p:tavLst>
                                        <p:tav tm="0">
                                          <p:val>
                                            <p:strVal val="#ppt_x-#ppt_w*1.125000"/>
                                          </p:val>
                                        </p:tav>
                                        <p:tav tm="100000">
                                          <p:val>
                                            <p:strVal val="#ppt_x"/>
                                          </p:val>
                                        </p:tav>
                                      </p:tavLst>
                                    </p:anim>
                                    <p:animEffect transition="in" filter="wipe(right)">
                                      <p:cBhvr>
                                        <p:cTn id="28" dur="500"/>
                                        <p:tgtEl>
                                          <p:spTgt spid="9"/>
                                        </p:tgtEl>
                                      </p:cBhvr>
                                    </p:animEffect>
                                  </p:childTnLst>
                                  <p:subTnLst>
                                    <p:set>
                                      <p:cBhvr override="childStyle">
                                        <p:cTn dur="1" fill="hold" display="0" masterRel="nextClick" afterEffect="1"/>
                                        <p:tgtEl>
                                          <p:spTgt spid="9"/>
                                        </p:tgtEl>
                                        <p:attrNameLst>
                                          <p:attrName>style.visibility</p:attrName>
                                        </p:attrNameLst>
                                      </p:cBhvr>
                                      <p:to>
                                        <p:strVal val="hidden"/>
                                      </p:to>
                                    </p:set>
                                  </p:sub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blinds(horizontal)">
                                      <p:cBhvr>
                                        <p:cTn id="33" dur="500"/>
                                        <p:tgtEl>
                                          <p:spTgt spid="6"/>
                                        </p:tgtEl>
                                      </p:cBhvr>
                                    </p:animEffect>
                                  </p:childTnLst>
                                </p:cTn>
                              </p:par>
                            </p:childTnLst>
                          </p:cTn>
                        </p:par>
                        <p:par>
                          <p:cTn id="34" fill="hold">
                            <p:stCondLst>
                              <p:cond delay="500"/>
                            </p:stCondLst>
                            <p:childTnLst>
                              <p:par>
                                <p:cTn id="35" presetID="16" presetClass="entr" presetSubtype="26" fill="hold" grpId="0" nodeType="afterEffect">
                                  <p:stCondLst>
                                    <p:cond delay="2000"/>
                                  </p:stCondLst>
                                  <p:childTnLst>
                                    <p:set>
                                      <p:cBhvr>
                                        <p:cTn id="36" dur="1" fill="hold">
                                          <p:stCondLst>
                                            <p:cond delay="0"/>
                                          </p:stCondLst>
                                        </p:cTn>
                                        <p:tgtEl>
                                          <p:spTgt spid="12"/>
                                        </p:tgtEl>
                                        <p:attrNameLst>
                                          <p:attrName>style.visibility</p:attrName>
                                        </p:attrNameLst>
                                      </p:cBhvr>
                                      <p:to>
                                        <p:strVal val="visible"/>
                                      </p:to>
                                    </p:set>
                                    <p:animEffect transition="in" filter="barn(inHorizontal)">
                                      <p:cBhvr>
                                        <p:cTn id="37" dur="500"/>
                                        <p:tgtEl>
                                          <p:spTgt spid="12"/>
                                        </p:tgtEl>
                                      </p:cBhvr>
                                    </p:animEffect>
                                  </p:childTnLst>
                                </p:cTn>
                              </p:par>
                            </p:childTnLst>
                          </p:cTn>
                        </p:par>
                        <p:par>
                          <p:cTn id="38" fill="hold">
                            <p:stCondLst>
                              <p:cond delay="3000"/>
                            </p:stCondLst>
                            <p:childTnLst>
                              <p:par>
                                <p:cTn id="39" presetID="16" presetClass="entr" presetSubtype="26" fill="hold" grpId="0" nodeType="afterEffect">
                                  <p:stCondLst>
                                    <p:cond delay="1000"/>
                                  </p:stCondLst>
                                  <p:childTnLst>
                                    <p:set>
                                      <p:cBhvr>
                                        <p:cTn id="40" dur="1" fill="hold">
                                          <p:stCondLst>
                                            <p:cond delay="0"/>
                                          </p:stCondLst>
                                        </p:cTn>
                                        <p:tgtEl>
                                          <p:spTgt spid="13"/>
                                        </p:tgtEl>
                                        <p:attrNameLst>
                                          <p:attrName>style.visibility</p:attrName>
                                        </p:attrNameLst>
                                      </p:cBhvr>
                                      <p:to>
                                        <p:strVal val="visible"/>
                                      </p:to>
                                    </p:set>
                                    <p:animEffect transition="in" filter="barn(inHorizontal)">
                                      <p:cBhvr>
                                        <p:cTn id="41" dur="500"/>
                                        <p:tgtEl>
                                          <p:spTgt spid="13"/>
                                        </p:tgtEl>
                                      </p:cBhvr>
                                    </p:animEffect>
                                  </p:childTnLst>
                                </p:cTn>
                              </p:par>
                            </p:childTnLst>
                          </p:cTn>
                        </p:par>
                        <p:par>
                          <p:cTn id="42" fill="hold">
                            <p:stCondLst>
                              <p:cond delay="4500"/>
                            </p:stCondLst>
                            <p:childTnLst>
                              <p:par>
                                <p:cTn id="43" presetID="12" presetClass="entr" presetSubtype="8" fill="hold" grpId="0" nodeType="afterEffect">
                                  <p:stCondLst>
                                    <p:cond delay="1000"/>
                                  </p:stCondLst>
                                  <p:childTnLst>
                                    <p:set>
                                      <p:cBhvr>
                                        <p:cTn id="44" dur="1" fill="hold">
                                          <p:stCondLst>
                                            <p:cond delay="0"/>
                                          </p:stCondLst>
                                        </p:cTn>
                                        <p:tgtEl>
                                          <p:spTgt spid="10"/>
                                        </p:tgtEl>
                                        <p:attrNameLst>
                                          <p:attrName>style.visibility</p:attrName>
                                        </p:attrNameLst>
                                      </p:cBhvr>
                                      <p:to>
                                        <p:strVal val="visible"/>
                                      </p:to>
                                    </p:set>
                                    <p:anim calcmode="lin" valueType="num">
                                      <p:cBhvr additive="base">
                                        <p:cTn id="45" dur="500"/>
                                        <p:tgtEl>
                                          <p:spTgt spid="10"/>
                                        </p:tgtEl>
                                        <p:attrNameLst>
                                          <p:attrName>ppt_x</p:attrName>
                                        </p:attrNameLst>
                                      </p:cBhvr>
                                      <p:tavLst>
                                        <p:tav tm="0">
                                          <p:val>
                                            <p:strVal val="#ppt_x-#ppt_w*1.125000"/>
                                          </p:val>
                                        </p:tav>
                                        <p:tav tm="100000">
                                          <p:val>
                                            <p:strVal val="#ppt_x"/>
                                          </p:val>
                                        </p:tav>
                                      </p:tavLst>
                                    </p:anim>
                                    <p:animEffect transition="in" filter="wipe(right)">
                                      <p:cBhvr>
                                        <p:cTn id="46" dur="500"/>
                                        <p:tgtEl>
                                          <p:spTgt spid="10"/>
                                        </p:tgtEl>
                                      </p:cBhvr>
                                    </p:animEffect>
                                  </p:childTnLst>
                                  <p:subTnLst>
                                    <p:set>
                                      <p:cBhvr override="childStyle">
                                        <p:cTn dur="1" fill="hold" display="0" masterRel="nextClick" afterEffect="1"/>
                                        <p:tgtEl>
                                          <p:spTgt spid="10"/>
                                        </p:tgtEl>
                                        <p:attrNameLst>
                                          <p:attrName>style.visibility</p:attrName>
                                        </p:attrNameLst>
                                      </p:cBhvr>
                                      <p:to>
                                        <p:strVal val="hidden"/>
                                      </p:to>
                                    </p:set>
                                  </p:sub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5"/>
                                        </p:tgtEl>
                                        <p:attrNameLst>
                                          <p:attrName>style.visibility</p:attrName>
                                        </p:attrNameLst>
                                      </p:cBhvr>
                                      <p:to>
                                        <p:strVal val="visible"/>
                                      </p:to>
                                    </p:set>
                                    <p:animEffect transition="in" filter="blinds(horizontal)">
                                      <p:cBhvr>
                                        <p:cTn id="5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utoUpdateAnimBg="0"/>
      <p:bldP spid="6" grpId="0" autoUpdateAnimBg="0"/>
      <p:bldP spid="7" grpId="0" autoUpdateAnimBg="0"/>
      <p:bldP spid="8" grpId="0" autoUpdateAnimBg="0"/>
      <p:bldP spid="9" grpId="0" animBg="1"/>
      <p:bldP spid="10" grpId="0" animBg="1"/>
      <p:bldP spid="11" grpId="0" animBg="1"/>
      <p:bldP spid="12" grpId="0" animBg="1"/>
      <p:bldP spid="13"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562100" y="2190750"/>
            <a:ext cx="6115050" cy="16192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3" name="Rectangle 3"/>
          <p:cNvSpPr>
            <a:spLocks noChangeArrowheads="1"/>
          </p:cNvSpPr>
          <p:nvPr/>
        </p:nvSpPr>
        <p:spPr bwMode="auto">
          <a:xfrm>
            <a:off x="700088" y="1122589"/>
            <a:ext cx="6858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spcBef>
                <a:spcPct val="20000"/>
              </a:spcBef>
              <a:buClr>
                <a:srgbClr val="66FFFF"/>
              </a:buClr>
              <a:buSzPct val="75000"/>
              <a:buFont typeface="Monotype Sorts" pitchFamily="2" charset="2"/>
              <a:buChar char="n"/>
            </a:pPr>
            <a:r>
              <a:rPr lang="en-US" dirty="0">
                <a:solidFill>
                  <a:srgbClr val="66FFFF"/>
                </a:solidFill>
                <a:effectLst>
                  <a:outerShdw blurRad="38100" dist="38100" dir="2700000" algn="tl">
                    <a:srgbClr val="000000"/>
                  </a:outerShdw>
                </a:effectLst>
              </a:rPr>
              <a:t>Conclusion Using the Critical Value Approach</a:t>
            </a:r>
            <a:endParaRPr lang="en-US" dirty="0">
              <a:effectLst>
                <a:outerShdw blurRad="38100" dist="38100" dir="2700000" algn="tl">
                  <a:srgbClr val="000000"/>
                </a:outerShdw>
              </a:effectLst>
            </a:endParaRPr>
          </a:p>
        </p:txBody>
      </p:sp>
      <p:sp>
        <p:nvSpPr>
          <p:cNvPr id="4" name="Rectangle 4"/>
          <p:cNvSpPr>
            <a:spLocks noChangeArrowheads="1"/>
          </p:cNvSpPr>
          <p:nvPr/>
        </p:nvSpPr>
        <p:spPr bwMode="auto">
          <a:xfrm>
            <a:off x="685800" y="227013"/>
            <a:ext cx="7772400" cy="49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Multinomial Distribution Goodness of Fit Test</a:t>
            </a:r>
          </a:p>
        </p:txBody>
      </p:sp>
      <p:sp>
        <p:nvSpPr>
          <p:cNvPr id="5" name="AutoShape 73"/>
          <p:cNvSpPr>
            <a:spLocks noChangeArrowheads="1"/>
          </p:cNvSpPr>
          <p:nvPr/>
        </p:nvSpPr>
        <p:spPr bwMode="auto">
          <a:xfrm rot="5400000">
            <a:off x="3038475" y="17462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 name="AutoShape 74"/>
          <p:cNvSpPr>
            <a:spLocks noChangeArrowheads="1"/>
          </p:cNvSpPr>
          <p:nvPr/>
        </p:nvSpPr>
        <p:spPr bwMode="auto">
          <a:xfrm rot="5400000">
            <a:off x="1247775" y="28892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7" name="Text Box 75"/>
          <p:cNvSpPr txBox="1">
            <a:spLocks noChangeArrowheads="1"/>
          </p:cNvSpPr>
          <p:nvPr/>
        </p:nvSpPr>
        <p:spPr bwMode="auto">
          <a:xfrm>
            <a:off x="1655763" y="2300288"/>
            <a:ext cx="5902325" cy="133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We reject, at the .05 level of significance,</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the assumption that there is no home style</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preference.</a:t>
            </a:r>
          </a:p>
        </p:txBody>
      </p:sp>
      <p:sp>
        <p:nvSpPr>
          <p:cNvPr id="8" name="Text Box 76"/>
          <p:cNvSpPr txBox="1">
            <a:spLocks noChangeArrowheads="1"/>
          </p:cNvSpPr>
          <p:nvPr/>
        </p:nvSpPr>
        <p:spPr bwMode="auto">
          <a:xfrm>
            <a:off x="3432175" y="1592263"/>
            <a:ext cx="20907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effectLst>
                  <a:outerShdw blurRad="38100" dist="38100" dir="2700000" algn="tl">
                    <a:srgbClr val="000000"/>
                  </a:outerShdw>
                </a:effectLst>
                <a:latin typeface="Symbol" pitchFamily="18" charset="2"/>
              </a:rPr>
              <a:t>c</a:t>
            </a:r>
            <a:r>
              <a:rPr lang="en-US" baseline="30000">
                <a:effectLst>
                  <a:outerShdw blurRad="38100" dist="38100" dir="2700000" algn="tl">
                    <a:srgbClr val="000000"/>
                  </a:outerShdw>
                </a:effectLst>
              </a:rPr>
              <a:t>2 </a:t>
            </a:r>
            <a:r>
              <a:rPr lang="en-US">
                <a:effectLst>
                  <a:outerShdw blurRad="38100" dist="38100" dir="2700000" algn="tl">
                    <a:srgbClr val="000000"/>
                  </a:outerShdw>
                </a:effectLst>
              </a:rPr>
              <a:t>= 10 </a:t>
            </a:r>
            <a:r>
              <a:rPr lang="en-US" u="sng">
                <a:effectLst>
                  <a:outerShdw blurRad="38100" dist="38100" dir="2700000" algn="tl">
                    <a:srgbClr val="000000"/>
                  </a:outerShdw>
                </a:effectLst>
              </a:rPr>
              <a:t>&gt;</a:t>
            </a:r>
            <a:r>
              <a:rPr lang="en-US">
                <a:effectLst>
                  <a:outerShdw blurRad="38100" dist="38100" dir="2700000" algn="tl">
                    <a:srgbClr val="000000"/>
                  </a:outerShdw>
                </a:effectLst>
              </a:rPr>
              <a:t> 7.815</a:t>
            </a:r>
          </a:p>
        </p:txBody>
      </p:sp>
    </p:spTree>
    <p:extLst>
      <p:ext uri="{BB962C8B-B14F-4D97-AF65-F5344CB8AC3E}">
        <p14:creationId xmlns:p14="http://schemas.microsoft.com/office/powerpoint/2010/main" val="392977016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p:tgtEl>
                                          <p:spTgt spid="5"/>
                                        </p:tgtEl>
                                        <p:attrNameLst>
                                          <p:attrName>ppt_x</p:attrName>
                                        </p:attrNameLst>
                                      </p:cBhvr>
                                      <p:tavLst>
                                        <p:tav tm="0">
                                          <p:val>
                                            <p:strVal val="#ppt_x-#ppt_w*1.125000"/>
                                          </p:val>
                                        </p:tav>
                                        <p:tav tm="100000">
                                          <p:val>
                                            <p:strVal val="#ppt_x"/>
                                          </p:val>
                                        </p:tav>
                                      </p:tavLst>
                                    </p:anim>
                                    <p:animEffect transition="in" filter="wipe(right)">
                                      <p:cBhvr>
                                        <p:cTn id="8"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12" presetClass="entr" presetSubtype="8"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p:tgtEl>
                                          <p:spTgt spid="8"/>
                                        </p:tgtEl>
                                        <p:attrNameLst>
                                          <p:attrName>ppt_x</p:attrName>
                                        </p:attrNameLst>
                                      </p:cBhvr>
                                      <p:tavLst>
                                        <p:tav tm="0">
                                          <p:val>
                                            <p:strVal val="#ppt_x-#ppt_w*1.125000"/>
                                          </p:val>
                                        </p:tav>
                                        <p:tav tm="100000">
                                          <p:val>
                                            <p:strVal val="#ppt_x"/>
                                          </p:val>
                                        </p:tav>
                                      </p:tavLst>
                                    </p:anim>
                                    <p:animEffect transition="in" filter="wipe(right)">
                                      <p:cBhvr>
                                        <p:cTn id="14" dur="500"/>
                                        <p:tgtEl>
                                          <p:spTgt spid="8"/>
                                        </p:tgtEl>
                                      </p:cBhvr>
                                    </p:animEffect>
                                  </p:childTnLst>
                                </p:cTn>
                              </p:par>
                            </p:childTnLst>
                          </p:cTn>
                        </p:par>
                        <p:par>
                          <p:cTn id="15" fill="hold">
                            <p:stCondLst>
                              <p:cond delay="500"/>
                            </p:stCondLst>
                            <p:childTnLst>
                              <p:par>
                                <p:cTn id="16" presetID="12" presetClass="entr" presetSubtype="8" fill="hold" grpId="0" nodeType="afterEffect">
                                  <p:stCondLst>
                                    <p:cond delay="100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p:tgtEl>
                                          <p:spTgt spid="6"/>
                                        </p:tgtEl>
                                        <p:attrNameLst>
                                          <p:attrName>ppt_x</p:attrName>
                                        </p:attrNameLst>
                                      </p:cBhvr>
                                      <p:tavLst>
                                        <p:tav tm="0">
                                          <p:val>
                                            <p:strVal val="#ppt_x-#ppt_w*1.125000"/>
                                          </p:val>
                                        </p:tav>
                                        <p:tav tm="100000">
                                          <p:val>
                                            <p:strVal val="#ppt_x"/>
                                          </p:val>
                                        </p:tav>
                                      </p:tavLst>
                                    </p:anim>
                                    <p:animEffect transition="in" filter="wipe(right)">
                                      <p:cBhvr>
                                        <p:cTn id="19" dur="500"/>
                                        <p:tgtEl>
                                          <p:spTgt spid="6"/>
                                        </p:tgtEl>
                                      </p:cBhvr>
                                    </p:animEffec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dissolve">
                                      <p:cBhvr>
                                        <p:cTn id="24" dur="500"/>
                                        <p:tgtEl>
                                          <p:spTgt spid="2"/>
                                        </p:tgtEl>
                                      </p:cBhvr>
                                    </p:animEffect>
                                  </p:childTnLst>
                                </p:cTn>
                              </p:par>
                            </p:childTnLst>
                          </p:cTn>
                        </p:par>
                        <p:par>
                          <p:cTn id="25" fill="hold">
                            <p:stCondLst>
                              <p:cond delay="500"/>
                            </p:stCondLst>
                            <p:childTnLst>
                              <p:par>
                                <p:cTn id="26" presetID="23" presetClass="entr" presetSubtype="272" fill="hold" grpId="0" nodeType="afterEffect">
                                  <p:stCondLst>
                                    <p:cond delay="1000"/>
                                  </p:stCondLst>
                                  <p:childTnLst>
                                    <p:set>
                                      <p:cBhvr>
                                        <p:cTn id="27" dur="1" fill="hold">
                                          <p:stCondLst>
                                            <p:cond delay="0"/>
                                          </p:stCondLst>
                                        </p:cTn>
                                        <p:tgtEl>
                                          <p:spTgt spid="7"/>
                                        </p:tgtEl>
                                        <p:attrNameLst>
                                          <p:attrName>style.visibility</p:attrName>
                                        </p:attrNameLst>
                                      </p:cBhvr>
                                      <p:to>
                                        <p:strVal val="visible"/>
                                      </p:to>
                                    </p:set>
                                    <p:anim calcmode="lin" valueType="num">
                                      <p:cBhvr>
                                        <p:cTn id="28" dur="500" fill="hold"/>
                                        <p:tgtEl>
                                          <p:spTgt spid="7"/>
                                        </p:tgtEl>
                                        <p:attrNameLst>
                                          <p:attrName>ppt_w</p:attrName>
                                        </p:attrNameLst>
                                      </p:cBhvr>
                                      <p:tavLst>
                                        <p:tav tm="0">
                                          <p:val>
                                            <p:strVal val="2/3*#ppt_w"/>
                                          </p:val>
                                        </p:tav>
                                        <p:tav tm="100000">
                                          <p:val>
                                            <p:strVal val="#ppt_w"/>
                                          </p:val>
                                        </p:tav>
                                      </p:tavLst>
                                    </p:anim>
                                    <p:anim calcmode="lin" valueType="num">
                                      <p:cBhvr>
                                        <p:cTn id="29" dur="500" fill="hold"/>
                                        <p:tgtEl>
                                          <p:spTgt spid="7"/>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animBg="1"/>
      <p:bldP spid="7" grpId="0" autoUpdateAnimBg="0"/>
      <p:bldP spid="8"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4"/>
          <p:cNvSpPr txBox="1">
            <a:spLocks noChangeArrowheads="1"/>
          </p:cNvSpPr>
          <p:nvPr/>
        </p:nvSpPr>
        <p:spPr bwMode="auto">
          <a:xfrm>
            <a:off x="747713" y="1262063"/>
            <a:ext cx="7507287" cy="757130"/>
          </a:xfrm>
          <a:prstGeom prst="rect">
            <a:avLst/>
          </a:prstGeom>
          <a:noFill/>
          <a:ln w="12700">
            <a:noFill/>
            <a:miter lim="800000"/>
            <a:headEnd/>
            <a:tailEnd/>
          </a:ln>
          <a:effectLst/>
        </p:spPr>
        <p:txBody>
          <a:bodyPr wrap="square">
            <a:spAutoFit/>
          </a:bodyPr>
          <a:lstStyle/>
          <a:p>
            <a:pPr marL="342900" indent="-342900">
              <a:lnSpc>
                <a:spcPct val="90000"/>
              </a:lnSpc>
              <a:spcBef>
                <a:spcPct val="20000"/>
              </a:spcBef>
              <a:buClr>
                <a:srgbClr val="66FFFF"/>
              </a:buClr>
              <a:buSzPct val="150000"/>
              <a:buFont typeface="Wingdings" pitchFamily="2" charset="2"/>
              <a:buChar char="§"/>
            </a:pPr>
            <a:r>
              <a:rPr lang="en-US" dirty="0">
                <a:effectLst>
                  <a:outerShdw blurRad="38100" dist="38100" dir="2700000" algn="tl">
                    <a:srgbClr val="000000"/>
                  </a:outerShdw>
                </a:effectLst>
              </a:rPr>
              <a:t>If </a:t>
            </a:r>
            <a:r>
              <a:rPr lang="en-US" i="1" dirty="0">
                <a:effectLst>
                  <a:outerShdw blurRad="38100" dist="38100" dir="2700000" algn="tl">
                    <a:srgbClr val="000000"/>
                  </a:outerShdw>
                </a:effectLst>
              </a:rPr>
              <a:t>H</a:t>
            </a:r>
            <a:r>
              <a:rPr lang="en-US" baseline="-25000" dirty="0">
                <a:effectLst>
                  <a:outerShdw blurRad="38100" dist="38100" dir="2700000" algn="tl">
                    <a:srgbClr val="000000"/>
                  </a:outerShdw>
                </a:effectLst>
              </a:rPr>
              <a:t>0</a:t>
            </a:r>
            <a:r>
              <a:rPr lang="en-US" dirty="0">
                <a:effectLst>
                  <a:outerShdw blurRad="38100" dist="38100" dir="2700000" algn="tl">
                    <a:srgbClr val="000000"/>
                  </a:outerShdw>
                </a:effectLst>
              </a:rPr>
              <a:t> cannot be rejected, we cannot detect a difference among the </a:t>
            </a:r>
            <a:r>
              <a:rPr lang="en-US" i="1" dirty="0">
                <a:effectLst>
                  <a:outerShdw blurRad="38100" dist="38100" dir="2700000" algn="tl">
                    <a:srgbClr val="000000"/>
                  </a:outerShdw>
                </a:effectLst>
              </a:rPr>
              <a:t>k</a:t>
            </a:r>
            <a:r>
              <a:rPr lang="en-US" dirty="0">
                <a:effectLst>
                  <a:outerShdw blurRad="38100" dist="38100" dir="2700000" algn="tl">
                    <a:srgbClr val="000000"/>
                  </a:outerShdw>
                </a:effectLst>
              </a:rPr>
              <a:t> population proportions.</a:t>
            </a:r>
          </a:p>
        </p:txBody>
      </p:sp>
      <p:sp>
        <p:nvSpPr>
          <p:cNvPr id="3" name="Text Box 5"/>
          <p:cNvSpPr txBox="1">
            <a:spLocks noChangeArrowheads="1"/>
          </p:cNvSpPr>
          <p:nvPr/>
        </p:nvSpPr>
        <p:spPr bwMode="auto">
          <a:xfrm>
            <a:off x="749301" y="2071688"/>
            <a:ext cx="7683500" cy="830997"/>
          </a:xfrm>
          <a:prstGeom prst="rect">
            <a:avLst/>
          </a:prstGeom>
          <a:noFill/>
          <a:ln w="12700">
            <a:noFill/>
            <a:miter lim="800000"/>
            <a:headEnd/>
            <a:tailEnd/>
          </a:ln>
          <a:effectLst/>
        </p:spPr>
        <p:txBody>
          <a:bodyPr wrap="square">
            <a:spAutoFit/>
          </a:bodyPr>
          <a:lstStyle/>
          <a:p>
            <a:pPr marL="342900" indent="-342900">
              <a:buClr>
                <a:srgbClr val="66FFFF"/>
              </a:buClr>
              <a:buSzPct val="150000"/>
              <a:buFont typeface="Wingdings" pitchFamily="2" charset="2"/>
              <a:buChar char="§"/>
            </a:pPr>
            <a:r>
              <a:rPr lang="en-US" dirty="0">
                <a:effectLst>
                  <a:outerShdw blurRad="38100" dist="38100" dir="2700000" algn="tl">
                    <a:srgbClr val="000000"/>
                  </a:outerShdw>
                </a:effectLst>
              </a:rPr>
              <a:t>If </a:t>
            </a:r>
            <a:r>
              <a:rPr lang="en-US" i="1" dirty="0">
                <a:effectLst>
                  <a:outerShdw blurRad="38100" dist="38100" dir="2700000" algn="tl">
                    <a:srgbClr val="000000"/>
                  </a:outerShdw>
                </a:effectLst>
              </a:rPr>
              <a:t>H</a:t>
            </a:r>
            <a:r>
              <a:rPr lang="en-US" baseline="-25000" dirty="0">
                <a:effectLst>
                  <a:outerShdw blurRad="38100" dist="38100" dir="2700000" algn="tl">
                    <a:srgbClr val="000000"/>
                  </a:outerShdw>
                </a:effectLst>
              </a:rPr>
              <a:t>0</a:t>
            </a:r>
            <a:r>
              <a:rPr lang="en-US" dirty="0">
                <a:effectLst>
                  <a:outerShdw blurRad="38100" dist="38100" dir="2700000" algn="tl">
                    <a:srgbClr val="000000"/>
                  </a:outerShdw>
                </a:effectLst>
              </a:rPr>
              <a:t> can be rejected, we can conclude that not all </a:t>
            </a:r>
            <a:r>
              <a:rPr lang="en-US" i="1" dirty="0">
                <a:effectLst>
                  <a:outerShdw blurRad="38100" dist="38100" dir="2700000" algn="tl">
                    <a:srgbClr val="000000"/>
                  </a:outerShdw>
                </a:effectLst>
              </a:rPr>
              <a:t>k</a:t>
            </a:r>
            <a:r>
              <a:rPr lang="en-US" dirty="0">
                <a:effectLst>
                  <a:outerShdw blurRad="38100" dist="38100" dir="2700000" algn="tl">
                    <a:srgbClr val="000000"/>
                  </a:outerShdw>
                </a:effectLst>
              </a:rPr>
              <a:t> population proportions are equal.</a:t>
            </a:r>
          </a:p>
        </p:txBody>
      </p:sp>
      <p:sp>
        <p:nvSpPr>
          <p:cNvPr id="4" name="AutoShape 7"/>
          <p:cNvSpPr>
            <a:spLocks noChangeArrowheads="1"/>
          </p:cNvSpPr>
          <p:nvPr/>
        </p:nvSpPr>
        <p:spPr bwMode="auto">
          <a:xfrm rot="5400000">
            <a:off x="498475" y="13017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 name="AutoShape 8"/>
          <p:cNvSpPr>
            <a:spLocks noChangeArrowheads="1"/>
          </p:cNvSpPr>
          <p:nvPr/>
        </p:nvSpPr>
        <p:spPr bwMode="auto">
          <a:xfrm rot="5400000">
            <a:off x="498475" y="21526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 name="Text Box 5"/>
          <p:cNvSpPr txBox="1">
            <a:spLocks noChangeArrowheads="1"/>
          </p:cNvSpPr>
          <p:nvPr/>
        </p:nvSpPr>
        <p:spPr bwMode="auto">
          <a:xfrm>
            <a:off x="749301" y="2922588"/>
            <a:ext cx="7683500" cy="1200329"/>
          </a:xfrm>
          <a:prstGeom prst="rect">
            <a:avLst/>
          </a:prstGeom>
          <a:noFill/>
          <a:ln w="12700">
            <a:noFill/>
            <a:miter lim="800000"/>
            <a:headEnd/>
            <a:tailEnd/>
          </a:ln>
          <a:effectLst/>
        </p:spPr>
        <p:txBody>
          <a:bodyPr wrap="square">
            <a:spAutoFit/>
          </a:bodyPr>
          <a:lstStyle/>
          <a:p>
            <a:pPr marL="342900" indent="-342900">
              <a:buClr>
                <a:srgbClr val="66FFFF"/>
              </a:buClr>
              <a:buSzPct val="150000"/>
              <a:buFont typeface="Wingdings" pitchFamily="2" charset="2"/>
              <a:buChar char="§"/>
            </a:pPr>
            <a:r>
              <a:rPr lang="en-US" dirty="0">
                <a:effectLst>
                  <a:outerShdw blurRad="38100" dist="38100" dir="2700000" algn="tl">
                    <a:srgbClr val="000000"/>
                  </a:outerShdw>
                </a:effectLst>
              </a:rPr>
              <a:t>Further analyses can be done to conclude which population proportions are significantly different from others.</a:t>
            </a:r>
          </a:p>
        </p:txBody>
      </p:sp>
      <p:sp>
        <p:nvSpPr>
          <p:cNvPr id="7" name="AutoShape 8"/>
          <p:cNvSpPr>
            <a:spLocks noChangeArrowheads="1"/>
          </p:cNvSpPr>
          <p:nvPr/>
        </p:nvSpPr>
        <p:spPr bwMode="auto">
          <a:xfrm rot="5400000">
            <a:off x="498475" y="30035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8" name="Rectangle 2"/>
          <p:cNvSpPr>
            <a:spLocks noChangeArrowheads="1"/>
          </p:cNvSpPr>
          <p:nvPr/>
        </p:nvSpPr>
        <p:spPr bwMode="auto">
          <a:xfrm>
            <a:off x="646112" y="-63499"/>
            <a:ext cx="7772400" cy="1266824"/>
          </a:xfrm>
          <a:prstGeom prst="rect">
            <a:avLst/>
          </a:prstGeom>
          <a:noFill/>
          <a:ln w="12700">
            <a:noFill/>
            <a:miter lim="800000"/>
            <a:headEnd/>
            <a:tailEnd/>
          </a:ln>
          <a:effec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Testing the Equality of Population Proportions </a:t>
            </a:r>
          </a:p>
          <a:p>
            <a:pPr algn="ctr"/>
            <a:r>
              <a:rPr lang="en-US" sz="2800" dirty="0">
                <a:solidFill>
                  <a:srgbClr val="66FFFF"/>
                </a:solidFill>
                <a:effectLst>
                  <a:outerShdw blurRad="38100" dist="38100" dir="2700000" algn="tl">
                    <a:srgbClr val="000000"/>
                  </a:outerShdw>
                </a:effectLst>
              </a:rPr>
              <a:t>for Three or More Populations</a:t>
            </a:r>
          </a:p>
        </p:txBody>
      </p:sp>
    </p:spTree>
    <p:extLst>
      <p:ext uri="{BB962C8B-B14F-4D97-AF65-F5344CB8AC3E}">
        <p14:creationId xmlns:p14="http://schemas.microsoft.com/office/powerpoint/2010/main" val="259619462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4"/>
                                        </p:tgtEl>
                                        <p:attrNameLst>
                                          <p:attrName>style.visibility</p:attrName>
                                        </p:attrNameLst>
                                      </p:cBhvr>
                                      <p:to>
                                        <p:strVal val="visible"/>
                                      </p:to>
                                    </p:set>
                                    <p:animEffect transition="in" filter="slide(fromLeft)">
                                      <p:cBhvr>
                                        <p:cTn id="7" dur="500"/>
                                        <p:tgtEl>
                                          <p:spTgt spid="4"/>
                                        </p:tgtEl>
                                      </p:cBhvr>
                                    </p:animEffec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5"/>
                                        </p:tgtEl>
                                        <p:attrNameLst>
                                          <p:attrName>style.visibility</p:attrName>
                                        </p:attrNameLst>
                                      </p:cBhvr>
                                      <p:to>
                                        <p:strVal val="visible"/>
                                      </p:to>
                                    </p:set>
                                    <p:animEffect transition="in" filter="slide(fromLeft)">
                                      <p:cBhvr>
                                        <p:cTn id="16"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blinds(horizontal)">
                                      <p:cBhvr>
                                        <p:cTn id="21" dur="500"/>
                                        <p:tgtEl>
                                          <p:spTgt spid="3"/>
                                        </p:tgtEl>
                                      </p:cBhvr>
                                    </p:animEffect>
                                  </p:childTnLst>
                                </p:cTn>
                              </p:par>
                            </p:childTnLst>
                          </p:cTn>
                        </p:par>
                        <p:par>
                          <p:cTn id="22" fill="hold">
                            <p:stCondLst>
                              <p:cond delay="500"/>
                            </p:stCondLst>
                            <p:childTnLst>
                              <p:par>
                                <p:cTn id="23" presetID="12" presetClass="entr" presetSubtype="8" fill="hold" grpId="0" nodeType="afterEffect">
                                  <p:stCondLst>
                                    <p:cond delay="2000"/>
                                  </p:stCondLst>
                                  <p:childTnLst>
                                    <p:set>
                                      <p:cBhvr>
                                        <p:cTn id="24" dur="1" fill="hold">
                                          <p:stCondLst>
                                            <p:cond delay="0"/>
                                          </p:stCondLst>
                                        </p:cTn>
                                        <p:tgtEl>
                                          <p:spTgt spid="7"/>
                                        </p:tgtEl>
                                        <p:attrNameLst>
                                          <p:attrName>style.visibility</p:attrName>
                                        </p:attrNameLst>
                                      </p:cBhvr>
                                      <p:to>
                                        <p:strVal val="visible"/>
                                      </p:to>
                                    </p:set>
                                    <p:animEffect transition="in" filter="slide(fromLeft)">
                                      <p:cBhvr>
                                        <p:cTn id="25" dur="500"/>
                                        <p:tgtEl>
                                          <p:spTgt spid="7"/>
                                        </p:tgtEl>
                                      </p:cBhvr>
                                    </p:animEffec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blinds(horizontal)">
                                      <p:cBhvr>
                                        <p:cTn id="3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3" grpId="0" autoUpdateAnimBg="0"/>
      <p:bldP spid="4" grpId="0" animBg="1"/>
      <p:bldP spid="5" grpId="0" animBg="1"/>
      <p:bldP spid="6" grpId="0" autoUpdateAnimBg="0"/>
      <p:bldP spid="7"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6F40C41-61CC-4CD3-B673-E9E75113C51F}"/>
              </a:ext>
            </a:extLst>
          </p:cNvPr>
          <p:cNvSpPr/>
          <p:nvPr/>
        </p:nvSpPr>
        <p:spPr>
          <a:xfrm>
            <a:off x="483704" y="1528109"/>
            <a:ext cx="8501270" cy="3046988"/>
          </a:xfrm>
          <a:prstGeom prst="rect">
            <a:avLst/>
          </a:prstGeom>
        </p:spPr>
        <p:txBody>
          <a:bodyPr wrap="square">
            <a:spAutoFit/>
          </a:bodyPr>
          <a:lstStyle/>
          <a:p>
            <a:r>
              <a:rPr lang="en-US" dirty="0">
                <a:latin typeface="Times-Roman"/>
              </a:rPr>
              <a:t>During the first 13 weeks of the television season, the Saturday evening 8:00 </a:t>
            </a:r>
            <a:r>
              <a:rPr lang="en-US" dirty="0">
                <a:latin typeface="Times-RomanSC"/>
              </a:rPr>
              <a:t>p.m</a:t>
            </a:r>
            <a:r>
              <a:rPr lang="en-US" dirty="0">
                <a:latin typeface="Times-Roman"/>
              </a:rPr>
              <a:t>. to 9:00 </a:t>
            </a:r>
            <a:r>
              <a:rPr lang="en-US" dirty="0">
                <a:latin typeface="Times-RomanSC"/>
              </a:rPr>
              <a:t>p.m. </a:t>
            </a:r>
            <a:r>
              <a:rPr lang="en-US" dirty="0">
                <a:latin typeface="Times-Roman"/>
              </a:rPr>
              <a:t>audience proportions were recorded as ABC 29%, CBS 28%, NBC 25%, and independents 18%. A sample of 300 homes two weeks after a Saturday night schedule revision yielded the following viewing audience data: ABC 95 homes, CBS 70 homes, NBC 89 homes, and independents 46 homes. Test with </a:t>
            </a:r>
            <a:r>
              <a:rPr lang="en-US" i="1" dirty="0">
                <a:latin typeface="TimesTenGreek-Inclined"/>
              </a:rPr>
              <a:t>α =</a:t>
            </a:r>
            <a:r>
              <a:rPr lang="en-US" dirty="0">
                <a:latin typeface="MathematicalPi-One"/>
              </a:rPr>
              <a:t> </a:t>
            </a:r>
            <a:r>
              <a:rPr lang="en-US" dirty="0">
                <a:latin typeface="Times-Roman"/>
              </a:rPr>
              <a:t>.05 to determine whether the viewing</a:t>
            </a:r>
          </a:p>
          <a:p>
            <a:r>
              <a:rPr lang="en-IN" dirty="0">
                <a:latin typeface="Times-Roman"/>
              </a:rPr>
              <a:t>audience proportions changed.</a:t>
            </a:r>
            <a:endParaRPr lang="en-IN" dirty="0"/>
          </a:p>
        </p:txBody>
      </p:sp>
    </p:spTree>
    <p:extLst>
      <p:ext uri="{BB962C8B-B14F-4D97-AF65-F5344CB8AC3E}">
        <p14:creationId xmlns:p14="http://schemas.microsoft.com/office/powerpoint/2010/main" val="1970079129"/>
      </p:ext>
    </p:extLst>
  </p:cSld>
  <p:clrMapOvr>
    <a:masterClrMapping/>
  </p:clrMapOvr>
  <p:transition>
    <p:zoom/>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3959F0B-CF5E-4E6C-A110-E8098EFA528E}"/>
              </a:ext>
            </a:extLst>
          </p:cNvPr>
          <p:cNvSpPr/>
          <p:nvPr/>
        </p:nvSpPr>
        <p:spPr>
          <a:xfrm>
            <a:off x="152400" y="536790"/>
            <a:ext cx="8839200" cy="3416320"/>
          </a:xfrm>
          <a:prstGeom prst="rect">
            <a:avLst/>
          </a:prstGeom>
        </p:spPr>
        <p:txBody>
          <a:bodyPr wrap="square">
            <a:spAutoFit/>
          </a:bodyPr>
          <a:lstStyle/>
          <a:p>
            <a:r>
              <a:rPr lang="en-US" dirty="0">
                <a:latin typeface="Times-Roman"/>
              </a:rPr>
              <a:t>How well do airline companies serve their customers? A study showed the following customer ratings: 3% excellent, 28% good, 45% fair, and 24% poor (</a:t>
            </a:r>
            <a:r>
              <a:rPr lang="en-US" i="1" dirty="0">
                <a:latin typeface="Times-Italic"/>
              </a:rPr>
              <a:t>BusinessWeek, </a:t>
            </a:r>
            <a:r>
              <a:rPr lang="en-US" dirty="0">
                <a:latin typeface="Times-Roman"/>
              </a:rPr>
              <a:t>September 11, 2000). In a follow-up study of service by telephone companies, assume that a sample of 400 adults found the following customer ratings: 24 excellent, 124 good,</a:t>
            </a:r>
          </a:p>
          <a:p>
            <a:r>
              <a:rPr lang="en-US" dirty="0">
                <a:latin typeface="Times-Roman"/>
              </a:rPr>
              <a:t>172 fair, and 80 poor. Is the distribution of the customer ratings for telephone companies different from the distribution of customer ratings for airline companies? Test with </a:t>
            </a:r>
            <a:r>
              <a:rPr lang="en-US" i="1" dirty="0">
                <a:latin typeface="TimesTenGreek-Inclined"/>
              </a:rPr>
              <a:t>α =</a:t>
            </a:r>
            <a:r>
              <a:rPr lang="en-US" dirty="0">
                <a:latin typeface="MathematicalPi-One"/>
              </a:rPr>
              <a:t> </a:t>
            </a:r>
            <a:r>
              <a:rPr lang="en-US" dirty="0">
                <a:latin typeface="Times-Roman"/>
              </a:rPr>
              <a:t>.01. What is your conclusion?</a:t>
            </a:r>
            <a:endParaRPr lang="en-IN" dirty="0"/>
          </a:p>
        </p:txBody>
      </p:sp>
    </p:spTree>
    <p:extLst>
      <p:ext uri="{BB962C8B-B14F-4D97-AF65-F5344CB8AC3E}">
        <p14:creationId xmlns:p14="http://schemas.microsoft.com/office/powerpoint/2010/main" val="947976060"/>
      </p:ext>
    </p:extLst>
  </p:cSld>
  <p:clrMapOvr>
    <a:masterClrMapping/>
  </p:clrMapOvr>
  <p:transition>
    <p:zoom/>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C98AAF7-28E4-4320-A39F-FC9770198F65}"/>
              </a:ext>
            </a:extLst>
          </p:cNvPr>
          <p:cNvSpPr/>
          <p:nvPr/>
        </p:nvSpPr>
        <p:spPr>
          <a:xfrm>
            <a:off x="225287" y="237460"/>
            <a:ext cx="8825948" cy="1938992"/>
          </a:xfrm>
          <a:prstGeom prst="rect">
            <a:avLst/>
          </a:prstGeom>
        </p:spPr>
        <p:txBody>
          <a:bodyPr wrap="square">
            <a:spAutoFit/>
          </a:bodyPr>
          <a:lstStyle/>
          <a:p>
            <a:r>
              <a:rPr lang="en-US" dirty="0">
                <a:latin typeface="Times-Roman"/>
              </a:rPr>
              <a:t>Businesses are increasingly placing orders online. The Performance Measurement Group collected data on the rates of correctly filled electronic orders by industry (</a:t>
            </a:r>
            <a:r>
              <a:rPr lang="en-US" i="1" dirty="0">
                <a:latin typeface="Times-Italic"/>
              </a:rPr>
              <a:t>Investor’s Business Daily, </a:t>
            </a:r>
            <a:r>
              <a:rPr lang="en-US" dirty="0">
                <a:latin typeface="Times-Roman"/>
              </a:rPr>
              <a:t>May 8, 2000).Assume a sample of 700 electronic orders provided the following </a:t>
            </a:r>
            <a:r>
              <a:rPr lang="en-IN" dirty="0">
                <a:latin typeface="Times-Roman"/>
              </a:rPr>
              <a:t>results.</a:t>
            </a:r>
            <a:endParaRPr lang="en-IN" dirty="0"/>
          </a:p>
        </p:txBody>
      </p:sp>
      <p:pic>
        <p:nvPicPr>
          <p:cNvPr id="3" name="Picture 2">
            <a:extLst>
              <a:ext uri="{FF2B5EF4-FFF2-40B4-BE49-F238E27FC236}">
                <a16:creationId xmlns:a16="http://schemas.microsoft.com/office/drawing/2014/main" id="{E69CDB9B-9A65-4436-AE87-0A83AA313E0A}"/>
              </a:ext>
            </a:extLst>
          </p:cNvPr>
          <p:cNvPicPr>
            <a:picLocks noChangeAspect="1"/>
          </p:cNvPicPr>
          <p:nvPr/>
        </p:nvPicPr>
        <p:blipFill>
          <a:blip r:embed="rId2"/>
          <a:stretch>
            <a:fillRect/>
          </a:stretch>
        </p:blipFill>
        <p:spPr>
          <a:xfrm>
            <a:off x="567344" y="2306587"/>
            <a:ext cx="8009311" cy="1536543"/>
          </a:xfrm>
          <a:prstGeom prst="rect">
            <a:avLst/>
          </a:prstGeom>
        </p:spPr>
      </p:pic>
      <p:sp>
        <p:nvSpPr>
          <p:cNvPr id="4" name="Rectangle 3">
            <a:extLst>
              <a:ext uri="{FF2B5EF4-FFF2-40B4-BE49-F238E27FC236}">
                <a16:creationId xmlns:a16="http://schemas.microsoft.com/office/drawing/2014/main" id="{0B1A17BE-CEFC-426B-B074-14136C096457}"/>
              </a:ext>
            </a:extLst>
          </p:cNvPr>
          <p:cNvSpPr/>
          <p:nvPr/>
        </p:nvSpPr>
        <p:spPr>
          <a:xfrm>
            <a:off x="567344" y="3973265"/>
            <a:ext cx="8009311" cy="1569660"/>
          </a:xfrm>
          <a:prstGeom prst="rect">
            <a:avLst/>
          </a:prstGeom>
        </p:spPr>
        <p:txBody>
          <a:bodyPr wrap="square">
            <a:spAutoFit/>
          </a:bodyPr>
          <a:lstStyle/>
          <a:p>
            <a:r>
              <a:rPr lang="en-US" dirty="0">
                <a:latin typeface="Times-Roman"/>
              </a:rPr>
              <a:t>a. Test a hypothesis to determine whether order fulfillment is independent of industry. Use </a:t>
            </a:r>
            <a:r>
              <a:rPr lang="en-US" i="1" dirty="0">
                <a:latin typeface="TimesTenGreek-Inclined"/>
              </a:rPr>
              <a:t>α =</a:t>
            </a:r>
            <a:r>
              <a:rPr lang="en-US" dirty="0">
                <a:latin typeface="MathematicalPi-One"/>
              </a:rPr>
              <a:t> </a:t>
            </a:r>
            <a:r>
              <a:rPr lang="en-US" dirty="0">
                <a:latin typeface="Times-Roman"/>
              </a:rPr>
              <a:t>.05. What is your conclusion?</a:t>
            </a:r>
          </a:p>
          <a:p>
            <a:r>
              <a:rPr lang="en-US" dirty="0">
                <a:latin typeface="Times-Roman"/>
              </a:rPr>
              <a:t>b. Which industry has the highest percentage of correctly filled orders?</a:t>
            </a:r>
            <a:endParaRPr lang="en-IN" dirty="0"/>
          </a:p>
        </p:txBody>
      </p:sp>
    </p:spTree>
    <p:extLst>
      <p:ext uri="{BB962C8B-B14F-4D97-AF65-F5344CB8AC3E}">
        <p14:creationId xmlns:p14="http://schemas.microsoft.com/office/powerpoint/2010/main" val="411110685"/>
      </p:ext>
    </p:extLst>
  </p:cSld>
  <p:clrMapOvr>
    <a:masterClrMapping/>
  </p:clrMapOvr>
  <p:transition>
    <p:zoom/>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5A5F3CB-AFB6-474F-998B-4753F2FD0BEF}"/>
              </a:ext>
            </a:extLst>
          </p:cNvPr>
          <p:cNvSpPr/>
          <p:nvPr/>
        </p:nvSpPr>
        <p:spPr>
          <a:xfrm>
            <a:off x="132522" y="58847"/>
            <a:ext cx="8825948" cy="2246769"/>
          </a:xfrm>
          <a:prstGeom prst="rect">
            <a:avLst/>
          </a:prstGeom>
        </p:spPr>
        <p:txBody>
          <a:bodyPr wrap="square">
            <a:spAutoFit/>
          </a:bodyPr>
          <a:lstStyle/>
          <a:p>
            <a:r>
              <a:rPr lang="en-US" sz="2000" dirty="0">
                <a:latin typeface="Times-Roman"/>
              </a:rPr>
              <a:t>A State of Washington’s Public Interest Research Group (PIRG) study showed that 46% of full-time college students work 25 or more hours per week. The PIRG study provided data on the effects of working on grades (</a:t>
            </a:r>
            <a:r>
              <a:rPr lang="en-US" sz="2000" i="1" dirty="0">
                <a:latin typeface="Times-Italic"/>
              </a:rPr>
              <a:t>USA Today, </a:t>
            </a:r>
            <a:r>
              <a:rPr lang="en-US" sz="2000" dirty="0">
                <a:latin typeface="Times-Roman"/>
              </a:rPr>
              <a:t>April 17, 2002). A sample of 200 students included 90 who worked 1–15 hours per week, 60 who worked 16–24 hours per week, and 50 who worked 25–34 hours per week. The sample number of students indicating their work had a positive effect, no effect, or a negative effect on grades is as follows.</a:t>
            </a:r>
            <a:endParaRPr lang="en-IN" sz="2000" dirty="0"/>
          </a:p>
        </p:txBody>
      </p:sp>
      <p:pic>
        <p:nvPicPr>
          <p:cNvPr id="3" name="Picture 2">
            <a:extLst>
              <a:ext uri="{FF2B5EF4-FFF2-40B4-BE49-F238E27FC236}">
                <a16:creationId xmlns:a16="http://schemas.microsoft.com/office/drawing/2014/main" id="{48535EAF-7E40-44F3-957F-F0CD1D43A7F7}"/>
              </a:ext>
            </a:extLst>
          </p:cNvPr>
          <p:cNvPicPr>
            <a:picLocks noChangeAspect="1"/>
          </p:cNvPicPr>
          <p:nvPr/>
        </p:nvPicPr>
        <p:blipFill>
          <a:blip r:embed="rId2"/>
          <a:stretch>
            <a:fillRect/>
          </a:stretch>
        </p:blipFill>
        <p:spPr>
          <a:xfrm>
            <a:off x="371578" y="2323694"/>
            <a:ext cx="8144250" cy="1744461"/>
          </a:xfrm>
          <a:prstGeom prst="rect">
            <a:avLst/>
          </a:prstGeom>
        </p:spPr>
      </p:pic>
      <p:sp>
        <p:nvSpPr>
          <p:cNvPr id="4" name="Rectangle 3">
            <a:extLst>
              <a:ext uri="{FF2B5EF4-FFF2-40B4-BE49-F238E27FC236}">
                <a16:creationId xmlns:a16="http://schemas.microsoft.com/office/drawing/2014/main" id="{EB904C28-6193-4692-A752-0D67184450DB}"/>
              </a:ext>
            </a:extLst>
          </p:cNvPr>
          <p:cNvSpPr/>
          <p:nvPr/>
        </p:nvSpPr>
        <p:spPr>
          <a:xfrm>
            <a:off x="132522" y="4086233"/>
            <a:ext cx="8825948" cy="1631216"/>
          </a:xfrm>
          <a:prstGeom prst="rect">
            <a:avLst/>
          </a:prstGeom>
        </p:spPr>
        <p:txBody>
          <a:bodyPr wrap="square">
            <a:spAutoFit/>
          </a:bodyPr>
          <a:lstStyle/>
          <a:p>
            <a:r>
              <a:rPr lang="en-US" sz="2000" dirty="0">
                <a:latin typeface="Times-Roman"/>
              </a:rPr>
              <a:t>a. Conduct a test of independence to determine whether the effect on grades is independent of the hours worked per week. Use </a:t>
            </a:r>
            <a:r>
              <a:rPr lang="en-US" sz="2000" i="1" dirty="0">
                <a:latin typeface="TimesTenGreek-Inclined"/>
              </a:rPr>
              <a:t>α =</a:t>
            </a:r>
            <a:r>
              <a:rPr lang="en-US" sz="2000" dirty="0">
                <a:latin typeface="MathematicalPi-One"/>
              </a:rPr>
              <a:t> </a:t>
            </a:r>
            <a:r>
              <a:rPr lang="en-US" sz="2000" dirty="0">
                <a:latin typeface="Times-Roman"/>
              </a:rPr>
              <a:t>.05. What is the </a:t>
            </a:r>
            <a:r>
              <a:rPr lang="en-US" sz="2000" i="1" dirty="0">
                <a:latin typeface="Times-Italic"/>
              </a:rPr>
              <a:t>p</a:t>
            </a:r>
            <a:r>
              <a:rPr lang="en-US" sz="2000" dirty="0">
                <a:latin typeface="Times-Roman"/>
              </a:rPr>
              <a:t>-value, and what is your </a:t>
            </a:r>
            <a:r>
              <a:rPr lang="en-IN" sz="2000" dirty="0">
                <a:latin typeface="Times-Roman"/>
              </a:rPr>
              <a:t>conclusion?</a:t>
            </a:r>
          </a:p>
          <a:p>
            <a:r>
              <a:rPr lang="en-US" sz="2000" dirty="0">
                <a:latin typeface="Times-Roman"/>
              </a:rPr>
              <a:t>b. Use row percentages to learn more about how working affects grades. What is your </a:t>
            </a:r>
            <a:r>
              <a:rPr lang="en-IN" sz="2000" dirty="0">
                <a:latin typeface="Times-Roman"/>
              </a:rPr>
              <a:t>conclusion?</a:t>
            </a:r>
            <a:endParaRPr lang="en-IN" sz="2000" dirty="0"/>
          </a:p>
        </p:txBody>
      </p:sp>
    </p:spTree>
    <p:extLst>
      <p:ext uri="{BB962C8B-B14F-4D97-AF65-F5344CB8AC3E}">
        <p14:creationId xmlns:p14="http://schemas.microsoft.com/office/powerpoint/2010/main" val="449052897"/>
      </p:ext>
    </p:extLst>
  </p:cSld>
  <p:clrMapOvr>
    <a:masterClrMapping/>
  </p:clrMapOvr>
  <p:transition>
    <p:zoom/>
  </p:transition>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77863" y="195263"/>
            <a:ext cx="7772400" cy="528637"/>
          </a:xfrm>
          <a:noFill/>
          <a:ln/>
        </p:spPr>
        <p:txBody>
          <a:bodyPr/>
          <a:lstStyle/>
          <a:p>
            <a:r>
              <a:rPr lang="en-US"/>
              <a:t>Goodness of Fit Test:  Normal Distribution</a:t>
            </a:r>
          </a:p>
        </p:txBody>
      </p:sp>
      <p:sp>
        <p:nvSpPr>
          <p:cNvPr id="38915" name="Rectangle 3"/>
          <p:cNvSpPr>
            <a:spLocks noGrp="1" noChangeArrowheads="1"/>
          </p:cNvSpPr>
          <p:nvPr>
            <p:ph type="body" idx="1"/>
          </p:nvPr>
        </p:nvSpPr>
        <p:spPr>
          <a:xfrm>
            <a:off x="687388" y="1090613"/>
            <a:ext cx="8072437" cy="509587"/>
          </a:xfrm>
          <a:noFill/>
          <a:ln/>
        </p:spPr>
        <p:txBody>
          <a:bodyPr/>
          <a:lstStyle/>
          <a:p>
            <a:pPr>
              <a:buFont typeface="Monotype Sorts" pitchFamily="2" charset="2"/>
              <a:buNone/>
            </a:pPr>
            <a:r>
              <a:rPr lang="en-US">
                <a:solidFill>
                  <a:srgbClr val="66FFFF"/>
                </a:solidFill>
              </a:rPr>
              <a:t>1.</a:t>
            </a:r>
            <a:r>
              <a:rPr lang="en-US"/>
              <a:t>   State the null and alternative hypotheses.</a:t>
            </a:r>
            <a:endParaRPr lang="en-US" sz="2800"/>
          </a:p>
        </p:txBody>
      </p:sp>
      <p:sp>
        <p:nvSpPr>
          <p:cNvPr id="38919" name="AutoShape 7"/>
          <p:cNvSpPr>
            <a:spLocks noChangeArrowheads="1"/>
          </p:cNvSpPr>
          <p:nvPr/>
        </p:nvSpPr>
        <p:spPr bwMode="auto">
          <a:xfrm rot="5400000">
            <a:off x="454025" y="12509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8920" name="AutoShape 8"/>
          <p:cNvSpPr>
            <a:spLocks noChangeArrowheads="1"/>
          </p:cNvSpPr>
          <p:nvPr/>
        </p:nvSpPr>
        <p:spPr bwMode="auto">
          <a:xfrm rot="5400000">
            <a:off x="473075" y="28575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8921" name="AutoShape 9"/>
          <p:cNvSpPr>
            <a:spLocks noChangeArrowheads="1"/>
          </p:cNvSpPr>
          <p:nvPr/>
        </p:nvSpPr>
        <p:spPr bwMode="auto">
          <a:xfrm rot="5400000">
            <a:off x="473075" y="50292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8922" name="Text Box 10"/>
          <p:cNvSpPr txBox="1">
            <a:spLocks noChangeArrowheads="1"/>
          </p:cNvSpPr>
          <p:nvPr/>
        </p:nvSpPr>
        <p:spPr bwMode="auto">
          <a:xfrm>
            <a:off x="695325" y="4897438"/>
            <a:ext cx="8158163" cy="1187450"/>
          </a:xfrm>
          <a:prstGeom prst="rect">
            <a:avLst/>
          </a:prstGeom>
          <a:noFill/>
          <a:ln w="12700">
            <a:noFill/>
            <a:miter lim="800000"/>
            <a:headEnd/>
            <a:tailEnd/>
          </a:ln>
          <a:effectLst/>
        </p:spPr>
        <p:txBody>
          <a:bodyPr>
            <a:spAutoFit/>
          </a:bodyPr>
          <a:lstStyle/>
          <a:p>
            <a:pPr marL="457200" indent="-457200">
              <a:buFontTx/>
              <a:buAutoNum type="arabicPeriod" startAt="3"/>
            </a:pPr>
            <a:r>
              <a:rPr lang="en-US">
                <a:effectLst>
                  <a:outerShdw blurRad="38100" dist="38100" dir="2700000" algn="tl">
                    <a:srgbClr val="000000"/>
                  </a:outerShdw>
                </a:effectLst>
              </a:rPr>
              <a:t>Compute the expected frequency, </a:t>
            </a:r>
            <a:r>
              <a:rPr lang="en-US" i="1">
                <a:effectLst>
                  <a:outerShdw blurRad="38100" dist="38100" dir="2700000" algn="tl">
                    <a:srgbClr val="000000"/>
                  </a:outerShdw>
                </a:effectLst>
              </a:rPr>
              <a:t>e</a:t>
            </a:r>
            <a:r>
              <a:rPr lang="en-US" i="1" baseline="-25000">
                <a:effectLst>
                  <a:outerShdw blurRad="38100" dist="38100" dir="2700000" algn="tl">
                    <a:srgbClr val="000000"/>
                  </a:outerShdw>
                </a:effectLst>
              </a:rPr>
              <a:t>i </a:t>
            </a:r>
            <a:r>
              <a:rPr lang="en-US">
                <a:effectLst>
                  <a:outerShdw blurRad="38100" dist="38100" dir="2700000" algn="tl">
                    <a:srgbClr val="000000"/>
                  </a:outerShdw>
                </a:effectLst>
              </a:rPr>
              <a:t>, for each interval.</a:t>
            </a:r>
          </a:p>
          <a:p>
            <a:pPr marL="457200" indent="-457200"/>
            <a:r>
              <a:rPr lang="en-US">
                <a:effectLst>
                  <a:outerShdw blurRad="38100" dist="38100" dir="2700000" algn="tl">
                    <a:srgbClr val="000000"/>
                  </a:outerShdw>
                </a:effectLst>
              </a:rPr>
              <a:t>      (Multiply the sample size by the probability of a</a:t>
            </a:r>
          </a:p>
          <a:p>
            <a:pPr marL="457200" indent="-457200"/>
            <a:r>
              <a:rPr lang="en-US">
                <a:effectLst>
                  <a:outerShdw blurRad="38100" dist="38100" dir="2700000" algn="tl">
                    <a:srgbClr val="000000"/>
                  </a:outerShdw>
                </a:effectLst>
              </a:rPr>
              <a:t>      normal random variable being in the interval.</a:t>
            </a:r>
          </a:p>
        </p:txBody>
      </p:sp>
      <p:sp>
        <p:nvSpPr>
          <p:cNvPr id="38923" name="Text Box 11"/>
          <p:cNvSpPr txBox="1">
            <a:spLocks noChangeArrowheads="1"/>
          </p:cNvSpPr>
          <p:nvPr/>
        </p:nvSpPr>
        <p:spPr bwMode="auto">
          <a:xfrm>
            <a:off x="695325" y="2725738"/>
            <a:ext cx="8188325" cy="2209800"/>
          </a:xfrm>
          <a:prstGeom prst="rect">
            <a:avLst/>
          </a:prstGeom>
          <a:noFill/>
          <a:ln w="12700">
            <a:noFill/>
            <a:miter lim="800000"/>
            <a:headEnd/>
            <a:tailEnd/>
          </a:ln>
          <a:effectLst/>
        </p:spPr>
        <p:txBody>
          <a:bodyPr wrap="none">
            <a:spAutoFit/>
          </a:bodyPr>
          <a:lstStyle/>
          <a:p>
            <a:pPr>
              <a:spcBef>
                <a:spcPct val="20000"/>
              </a:spcBef>
              <a:buClr>
                <a:srgbClr val="66FFFF"/>
              </a:buClr>
              <a:buSzPct val="75000"/>
              <a:buFont typeface="Monotype Sorts" pitchFamily="2" charset="2"/>
              <a:buNone/>
            </a:pPr>
            <a:r>
              <a:rPr lang="en-US">
                <a:solidFill>
                  <a:srgbClr val="66FFFF"/>
                </a:solidFill>
                <a:effectLst>
                  <a:outerShdw blurRad="38100" dist="38100" dir="2700000" algn="tl">
                    <a:srgbClr val="000000"/>
                  </a:outerShdw>
                </a:effectLst>
              </a:rPr>
              <a:t>2.</a:t>
            </a:r>
            <a:r>
              <a:rPr lang="en-US">
                <a:effectLst>
                  <a:outerShdw blurRad="38100" dist="38100" dir="2700000" algn="tl">
                    <a:srgbClr val="000000"/>
                  </a:outerShdw>
                </a:effectLst>
              </a:rPr>
              <a:t>   Select a random sample and</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a:t>
            </a:r>
            <a:r>
              <a:rPr lang="en-US">
                <a:solidFill>
                  <a:srgbClr val="66FFFF"/>
                </a:solidFill>
                <a:effectLst>
                  <a:outerShdw blurRad="38100" dist="38100" dir="2700000" algn="tl">
                    <a:srgbClr val="000000"/>
                  </a:outerShdw>
                </a:effectLst>
              </a:rPr>
              <a:t>a.</a:t>
            </a:r>
            <a:r>
              <a:rPr lang="en-US">
                <a:effectLst>
                  <a:outerShdw blurRad="38100" dist="38100" dir="2700000" algn="tl">
                    <a:srgbClr val="000000"/>
                  </a:outerShdw>
                </a:effectLst>
              </a:rPr>
              <a:t>  Compute the mean and standard deviation.</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a:t>
            </a:r>
            <a:r>
              <a:rPr lang="en-US">
                <a:solidFill>
                  <a:srgbClr val="66FFFF"/>
                </a:solidFill>
                <a:effectLst>
                  <a:outerShdw blurRad="38100" dist="38100" dir="2700000" algn="tl">
                    <a:srgbClr val="000000"/>
                  </a:outerShdw>
                </a:effectLst>
              </a:rPr>
              <a:t>b.</a:t>
            </a:r>
            <a:r>
              <a:rPr lang="en-US">
                <a:effectLst>
                  <a:outerShdw blurRad="38100" dist="38100" dir="2700000" algn="tl">
                    <a:srgbClr val="000000"/>
                  </a:outerShdw>
                </a:effectLst>
              </a:rPr>
              <a:t>  Define intervals of values so that the expected</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frequency is at least 5 for each interval. </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a:t>
            </a:r>
            <a:r>
              <a:rPr lang="en-US">
                <a:solidFill>
                  <a:srgbClr val="66FFFF"/>
                </a:solidFill>
                <a:effectLst>
                  <a:outerShdw blurRad="38100" dist="38100" dir="2700000" algn="tl">
                    <a:srgbClr val="000000"/>
                  </a:outerShdw>
                </a:effectLst>
              </a:rPr>
              <a:t>c.</a:t>
            </a:r>
            <a:r>
              <a:rPr lang="en-US">
                <a:effectLst>
                  <a:outerShdw blurRad="38100" dist="38100" dir="2700000" algn="tl">
                    <a:srgbClr val="000000"/>
                  </a:outerShdw>
                </a:effectLst>
              </a:rPr>
              <a:t>  For each interval, record the observed frequencies</a:t>
            </a:r>
          </a:p>
        </p:txBody>
      </p:sp>
      <p:sp>
        <p:nvSpPr>
          <p:cNvPr id="38924" name="Text Box 12"/>
          <p:cNvSpPr txBox="1">
            <a:spLocks noChangeArrowheads="1"/>
          </p:cNvSpPr>
          <p:nvPr/>
        </p:nvSpPr>
        <p:spPr bwMode="auto">
          <a:xfrm>
            <a:off x="1216025" y="1639888"/>
            <a:ext cx="7442200" cy="420687"/>
          </a:xfrm>
          <a:prstGeom prst="rect">
            <a:avLst/>
          </a:prstGeom>
          <a:gradFill flip="none" rotWithShape="1">
            <a:gsLst>
              <a:gs pos="0">
                <a:schemeClr val="accent4">
                  <a:lumMod val="50000"/>
                  <a:shade val="30000"/>
                  <a:satMod val="115000"/>
                </a:schemeClr>
              </a:gs>
              <a:gs pos="50000">
                <a:schemeClr val="accent4">
                  <a:lumMod val="50000"/>
                  <a:shade val="67500"/>
                  <a:satMod val="115000"/>
                </a:schemeClr>
              </a:gs>
              <a:gs pos="100000">
                <a:schemeClr val="accent4">
                  <a:lumMod val="50000"/>
                  <a:shade val="100000"/>
                  <a:satMod val="115000"/>
                </a:scheme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spAutoFit/>
          </a:bodyPr>
          <a:lstStyle/>
          <a:p>
            <a:pPr>
              <a:lnSpc>
                <a:spcPct val="90000"/>
              </a:lnSpc>
            </a:pPr>
            <a:r>
              <a:rPr lang="en-US" sz="2300" i="1">
                <a:effectLst>
                  <a:outerShdw blurRad="38100" dist="38100" dir="2700000" algn="tl">
                    <a:srgbClr val="000000"/>
                  </a:outerShdw>
                </a:effectLst>
              </a:rPr>
              <a:t>H</a:t>
            </a:r>
            <a:r>
              <a:rPr lang="en-US" sz="2300" baseline="-25000">
                <a:effectLst>
                  <a:outerShdw blurRad="38100" dist="38100" dir="2700000" algn="tl">
                    <a:srgbClr val="000000"/>
                  </a:outerShdw>
                </a:effectLst>
              </a:rPr>
              <a:t>0</a:t>
            </a:r>
            <a:r>
              <a:rPr lang="en-US" sz="2300">
                <a:effectLst>
                  <a:outerShdw blurRad="38100" dist="38100" dir="2700000" algn="tl">
                    <a:srgbClr val="000000"/>
                  </a:outerShdw>
                </a:effectLst>
              </a:rPr>
              <a:t>: The population has a normal distribution</a:t>
            </a:r>
          </a:p>
        </p:txBody>
      </p:sp>
      <p:sp>
        <p:nvSpPr>
          <p:cNvPr id="38925" name="Text Box 13"/>
          <p:cNvSpPr txBox="1">
            <a:spLocks noChangeArrowheads="1"/>
          </p:cNvSpPr>
          <p:nvPr/>
        </p:nvSpPr>
        <p:spPr bwMode="auto">
          <a:xfrm>
            <a:off x="1228725" y="2185988"/>
            <a:ext cx="7429500" cy="420687"/>
          </a:xfrm>
          <a:prstGeom prst="rect">
            <a:avLst/>
          </a:prstGeom>
          <a:gradFill flip="none" rotWithShape="1">
            <a:gsLst>
              <a:gs pos="0">
                <a:schemeClr val="accent4">
                  <a:lumMod val="50000"/>
                  <a:shade val="30000"/>
                  <a:satMod val="115000"/>
                </a:schemeClr>
              </a:gs>
              <a:gs pos="50000">
                <a:schemeClr val="accent4">
                  <a:lumMod val="50000"/>
                  <a:shade val="67500"/>
                  <a:satMod val="115000"/>
                </a:schemeClr>
              </a:gs>
              <a:gs pos="100000">
                <a:schemeClr val="accent4">
                  <a:lumMod val="50000"/>
                  <a:shade val="100000"/>
                  <a:satMod val="115000"/>
                </a:scheme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spAutoFit/>
          </a:bodyPr>
          <a:lstStyle/>
          <a:p>
            <a:pPr>
              <a:lnSpc>
                <a:spcPct val="90000"/>
              </a:lnSpc>
            </a:pPr>
            <a:r>
              <a:rPr lang="en-US" sz="2300" i="1">
                <a:effectLst>
                  <a:outerShdw blurRad="38100" dist="38100" dir="2700000" algn="tl">
                    <a:srgbClr val="000000"/>
                  </a:outerShdw>
                </a:effectLst>
              </a:rPr>
              <a:t>H</a:t>
            </a:r>
            <a:r>
              <a:rPr lang="en-US" sz="2300" baseline="-25000">
                <a:effectLst>
                  <a:outerShdw blurRad="38100" dist="38100" dir="2700000" algn="tl">
                    <a:srgbClr val="000000"/>
                  </a:outerShdw>
                </a:effectLst>
              </a:rPr>
              <a:t>a</a:t>
            </a:r>
            <a:r>
              <a:rPr lang="en-US" sz="2300">
                <a:effectLst>
                  <a:outerShdw blurRad="38100" dist="38100" dir="2700000" algn="tl">
                    <a:srgbClr val="000000"/>
                  </a:outerShdw>
                </a:effectLst>
              </a:rPr>
              <a:t>: The population does not have a normal distribution</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38919"/>
                                        </p:tgtEl>
                                        <p:attrNameLst>
                                          <p:attrName>style.visibility</p:attrName>
                                        </p:attrNameLst>
                                      </p:cBhvr>
                                      <p:to>
                                        <p:strVal val="visible"/>
                                      </p:to>
                                    </p:set>
                                    <p:animEffect transition="in" filter="slide(fromLeft)">
                                      <p:cBhvr>
                                        <p:cTn id="7" dur="500"/>
                                        <p:tgtEl>
                                          <p:spTgt spid="38919"/>
                                        </p:tgtEl>
                                      </p:cBhvr>
                                    </p:animEffect>
                                  </p:childTnLst>
                                  <p:subTnLst>
                                    <p:set>
                                      <p:cBhvr override="childStyle">
                                        <p:cTn dur="1" fill="hold" display="0" masterRel="nextClick" afterEffect="1"/>
                                        <p:tgtEl>
                                          <p:spTgt spid="38919"/>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8915">
                                            <p:txEl>
                                              <p:pRg st="0" end="0"/>
                                            </p:txEl>
                                          </p:spTgt>
                                        </p:tgtEl>
                                        <p:attrNameLst>
                                          <p:attrName>style.visibility</p:attrName>
                                        </p:attrNameLst>
                                      </p:cBhvr>
                                      <p:to>
                                        <p:strVal val="visible"/>
                                      </p:to>
                                    </p:set>
                                    <p:animEffect transition="in" filter="blinds(horizontal)">
                                      <p:cBhvr>
                                        <p:cTn id="12" dur="500"/>
                                        <p:tgtEl>
                                          <p:spTgt spid="38915">
                                            <p:txEl>
                                              <p:pRg st="0" end="0"/>
                                            </p:txEl>
                                          </p:spTgt>
                                        </p:tgtEl>
                                      </p:cBhvr>
                                    </p:animEffect>
                                  </p:childTnLst>
                                </p:cTn>
                              </p:par>
                            </p:childTnLst>
                          </p:cTn>
                        </p:par>
                        <p:par>
                          <p:cTn id="13" fill="hold">
                            <p:stCondLst>
                              <p:cond delay="500"/>
                            </p:stCondLst>
                            <p:childTnLst>
                              <p:par>
                                <p:cTn id="14" presetID="17" presetClass="entr" presetSubtype="10" fill="hold" grpId="0" nodeType="afterEffect">
                                  <p:stCondLst>
                                    <p:cond delay="2000"/>
                                  </p:stCondLst>
                                  <p:childTnLst>
                                    <p:set>
                                      <p:cBhvr>
                                        <p:cTn id="15" dur="1" fill="hold">
                                          <p:stCondLst>
                                            <p:cond delay="0"/>
                                          </p:stCondLst>
                                        </p:cTn>
                                        <p:tgtEl>
                                          <p:spTgt spid="38924"/>
                                        </p:tgtEl>
                                        <p:attrNameLst>
                                          <p:attrName>style.visibility</p:attrName>
                                        </p:attrNameLst>
                                      </p:cBhvr>
                                      <p:to>
                                        <p:strVal val="visible"/>
                                      </p:to>
                                    </p:set>
                                    <p:anim calcmode="lin" valueType="num">
                                      <p:cBhvr>
                                        <p:cTn id="16" dur="500" fill="hold"/>
                                        <p:tgtEl>
                                          <p:spTgt spid="38924"/>
                                        </p:tgtEl>
                                        <p:attrNameLst>
                                          <p:attrName>ppt_w</p:attrName>
                                        </p:attrNameLst>
                                      </p:cBhvr>
                                      <p:tavLst>
                                        <p:tav tm="0">
                                          <p:val>
                                            <p:fltVal val="0"/>
                                          </p:val>
                                        </p:tav>
                                        <p:tav tm="100000">
                                          <p:val>
                                            <p:strVal val="#ppt_w"/>
                                          </p:val>
                                        </p:tav>
                                      </p:tavLst>
                                    </p:anim>
                                    <p:anim calcmode="lin" valueType="num">
                                      <p:cBhvr>
                                        <p:cTn id="17" dur="500" fill="hold"/>
                                        <p:tgtEl>
                                          <p:spTgt spid="38924"/>
                                        </p:tgtEl>
                                        <p:attrNameLst>
                                          <p:attrName>ppt_h</p:attrName>
                                        </p:attrNameLst>
                                      </p:cBhvr>
                                      <p:tavLst>
                                        <p:tav tm="0">
                                          <p:val>
                                            <p:strVal val="#ppt_h"/>
                                          </p:val>
                                        </p:tav>
                                        <p:tav tm="100000">
                                          <p:val>
                                            <p:strVal val="#ppt_h"/>
                                          </p:val>
                                        </p:tav>
                                      </p:tavLst>
                                    </p:anim>
                                  </p:childTnLst>
                                </p:cTn>
                              </p:par>
                            </p:childTnLst>
                          </p:cTn>
                        </p:par>
                        <p:par>
                          <p:cTn id="18" fill="hold">
                            <p:stCondLst>
                              <p:cond delay="3000"/>
                            </p:stCondLst>
                            <p:childTnLst>
                              <p:par>
                                <p:cTn id="19" presetID="17" presetClass="entr" presetSubtype="10" fill="hold" grpId="0" nodeType="afterEffect">
                                  <p:stCondLst>
                                    <p:cond delay="2000"/>
                                  </p:stCondLst>
                                  <p:childTnLst>
                                    <p:set>
                                      <p:cBhvr>
                                        <p:cTn id="20" dur="1" fill="hold">
                                          <p:stCondLst>
                                            <p:cond delay="0"/>
                                          </p:stCondLst>
                                        </p:cTn>
                                        <p:tgtEl>
                                          <p:spTgt spid="38925"/>
                                        </p:tgtEl>
                                        <p:attrNameLst>
                                          <p:attrName>style.visibility</p:attrName>
                                        </p:attrNameLst>
                                      </p:cBhvr>
                                      <p:to>
                                        <p:strVal val="visible"/>
                                      </p:to>
                                    </p:set>
                                    <p:anim calcmode="lin" valueType="num">
                                      <p:cBhvr>
                                        <p:cTn id="21" dur="500" fill="hold"/>
                                        <p:tgtEl>
                                          <p:spTgt spid="38925"/>
                                        </p:tgtEl>
                                        <p:attrNameLst>
                                          <p:attrName>ppt_w</p:attrName>
                                        </p:attrNameLst>
                                      </p:cBhvr>
                                      <p:tavLst>
                                        <p:tav tm="0">
                                          <p:val>
                                            <p:fltVal val="0"/>
                                          </p:val>
                                        </p:tav>
                                        <p:tav tm="100000">
                                          <p:val>
                                            <p:strVal val="#ppt_w"/>
                                          </p:val>
                                        </p:tav>
                                      </p:tavLst>
                                    </p:anim>
                                    <p:anim calcmode="lin" valueType="num">
                                      <p:cBhvr>
                                        <p:cTn id="22" dur="500" fill="hold"/>
                                        <p:tgtEl>
                                          <p:spTgt spid="38925"/>
                                        </p:tgtEl>
                                        <p:attrNameLst>
                                          <p:attrName>ppt_h</p:attrName>
                                        </p:attrNameLst>
                                      </p:cBhvr>
                                      <p:tavLst>
                                        <p:tav tm="0">
                                          <p:val>
                                            <p:strVal val="#ppt_h"/>
                                          </p:val>
                                        </p:tav>
                                        <p:tav tm="100000">
                                          <p:val>
                                            <p:strVal val="#ppt_h"/>
                                          </p:val>
                                        </p:tav>
                                      </p:tavLst>
                                    </p:anim>
                                  </p:childTnLst>
                                </p:cTn>
                              </p:par>
                            </p:childTnLst>
                          </p:cTn>
                        </p:par>
                        <p:par>
                          <p:cTn id="23" fill="hold">
                            <p:stCondLst>
                              <p:cond delay="5500"/>
                            </p:stCondLst>
                            <p:childTnLst>
                              <p:par>
                                <p:cTn id="24" presetID="12" presetClass="entr" presetSubtype="8" fill="hold" grpId="0" nodeType="afterEffect">
                                  <p:stCondLst>
                                    <p:cond delay="2000"/>
                                  </p:stCondLst>
                                  <p:childTnLst>
                                    <p:set>
                                      <p:cBhvr>
                                        <p:cTn id="25" dur="1" fill="hold">
                                          <p:stCondLst>
                                            <p:cond delay="0"/>
                                          </p:stCondLst>
                                        </p:cTn>
                                        <p:tgtEl>
                                          <p:spTgt spid="38920"/>
                                        </p:tgtEl>
                                        <p:attrNameLst>
                                          <p:attrName>style.visibility</p:attrName>
                                        </p:attrNameLst>
                                      </p:cBhvr>
                                      <p:to>
                                        <p:strVal val="visible"/>
                                      </p:to>
                                    </p:set>
                                    <p:animEffect transition="in" filter="slide(fromLeft)">
                                      <p:cBhvr>
                                        <p:cTn id="26" dur="500"/>
                                        <p:tgtEl>
                                          <p:spTgt spid="38920"/>
                                        </p:tgtEl>
                                      </p:cBhvr>
                                    </p:animEffect>
                                  </p:childTnLst>
                                  <p:subTnLst>
                                    <p:set>
                                      <p:cBhvr override="childStyle">
                                        <p:cTn dur="1" fill="hold" display="0" masterRel="nextClick" afterEffect="1"/>
                                        <p:tgtEl>
                                          <p:spTgt spid="38920"/>
                                        </p:tgtEl>
                                        <p:attrNameLst>
                                          <p:attrName>style.visibility</p:attrName>
                                        </p:attrNameLst>
                                      </p:cBhvr>
                                      <p:to>
                                        <p:strVal val="hidden"/>
                                      </p:to>
                                    </p:set>
                                  </p:sub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8923"/>
                                        </p:tgtEl>
                                        <p:attrNameLst>
                                          <p:attrName>style.visibility</p:attrName>
                                        </p:attrNameLst>
                                      </p:cBhvr>
                                      <p:to>
                                        <p:strVal val="visible"/>
                                      </p:to>
                                    </p:set>
                                    <p:animEffect transition="in" filter="blinds(horizontal)">
                                      <p:cBhvr>
                                        <p:cTn id="31" dur="500"/>
                                        <p:tgtEl>
                                          <p:spTgt spid="38923"/>
                                        </p:tgtEl>
                                      </p:cBhvr>
                                    </p:animEffect>
                                  </p:childTnLst>
                                </p:cTn>
                              </p:par>
                            </p:childTnLst>
                          </p:cTn>
                        </p:par>
                        <p:par>
                          <p:cTn id="32" fill="hold">
                            <p:stCondLst>
                              <p:cond delay="500"/>
                            </p:stCondLst>
                            <p:childTnLst>
                              <p:par>
                                <p:cTn id="33" presetID="12" presetClass="entr" presetSubtype="8" fill="hold" grpId="0" nodeType="afterEffect">
                                  <p:stCondLst>
                                    <p:cond delay="4000"/>
                                  </p:stCondLst>
                                  <p:childTnLst>
                                    <p:set>
                                      <p:cBhvr>
                                        <p:cTn id="34" dur="1" fill="hold">
                                          <p:stCondLst>
                                            <p:cond delay="0"/>
                                          </p:stCondLst>
                                        </p:cTn>
                                        <p:tgtEl>
                                          <p:spTgt spid="38921"/>
                                        </p:tgtEl>
                                        <p:attrNameLst>
                                          <p:attrName>style.visibility</p:attrName>
                                        </p:attrNameLst>
                                      </p:cBhvr>
                                      <p:to>
                                        <p:strVal val="visible"/>
                                      </p:to>
                                    </p:set>
                                    <p:animEffect transition="in" filter="slide(fromLeft)">
                                      <p:cBhvr>
                                        <p:cTn id="35" dur="500"/>
                                        <p:tgtEl>
                                          <p:spTgt spid="38921"/>
                                        </p:tgtEl>
                                      </p:cBhvr>
                                    </p:animEffect>
                                  </p:childTnLst>
                                  <p:subTnLst>
                                    <p:set>
                                      <p:cBhvr override="childStyle">
                                        <p:cTn dur="1" fill="hold" display="0" masterRel="nextClick" afterEffect="1"/>
                                        <p:tgtEl>
                                          <p:spTgt spid="38921"/>
                                        </p:tgtEl>
                                        <p:attrNameLst>
                                          <p:attrName>style.visibility</p:attrName>
                                        </p:attrNameLst>
                                      </p:cBhvr>
                                      <p:to>
                                        <p:strVal val="hidden"/>
                                      </p:to>
                                    </p:set>
                                  </p:sub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8922"/>
                                        </p:tgtEl>
                                        <p:attrNameLst>
                                          <p:attrName>style.visibility</p:attrName>
                                        </p:attrNameLst>
                                      </p:cBhvr>
                                      <p:to>
                                        <p:strVal val="visible"/>
                                      </p:to>
                                    </p:set>
                                    <p:animEffect transition="in" filter="blinds(horizontal)">
                                      <p:cBhvr>
                                        <p:cTn id="40" dur="500"/>
                                        <p:tgtEl>
                                          <p:spTgt spid="389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autoUpdateAnimBg="0"/>
      <p:bldP spid="38919" grpId="0" animBg="1"/>
      <p:bldP spid="38920" grpId="0" animBg="1"/>
      <p:bldP spid="38921" grpId="0" animBg="1"/>
      <p:bldP spid="38922" grpId="0" autoUpdateAnimBg="0"/>
      <p:bldP spid="38923" grpId="0" autoUpdateAnimBg="0"/>
      <p:bldP spid="38924" grpId="0" animBg="1" autoUpdateAnimBg="0"/>
      <p:bldP spid="38925" grpId="0" animBg="1"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5" name="Rectangle 3"/>
          <p:cNvSpPr>
            <a:spLocks noGrp="1" noChangeArrowheads="1"/>
          </p:cNvSpPr>
          <p:nvPr>
            <p:ph type="body" idx="1"/>
          </p:nvPr>
        </p:nvSpPr>
        <p:spPr>
          <a:xfrm>
            <a:off x="687388" y="1104900"/>
            <a:ext cx="7772400" cy="490538"/>
          </a:xfrm>
        </p:spPr>
        <p:txBody>
          <a:bodyPr/>
          <a:lstStyle/>
          <a:p>
            <a:pPr>
              <a:buFont typeface="Monotype Sorts" pitchFamily="2" charset="2"/>
              <a:buNone/>
            </a:pPr>
            <a:r>
              <a:rPr lang="en-US">
                <a:solidFill>
                  <a:srgbClr val="66FFFF"/>
                </a:solidFill>
              </a:rPr>
              <a:t>4.</a:t>
            </a:r>
            <a:r>
              <a:rPr lang="en-US"/>
              <a:t>   Compute the value of the test statistic.</a:t>
            </a:r>
          </a:p>
        </p:txBody>
      </p:sp>
      <p:sp>
        <p:nvSpPr>
          <p:cNvPr id="59398" name="Rectangle 6"/>
          <p:cNvSpPr>
            <a:spLocks noChangeArrowheads="1"/>
          </p:cNvSpPr>
          <p:nvPr/>
        </p:nvSpPr>
        <p:spPr bwMode="auto">
          <a:xfrm>
            <a:off x="3254375" y="1611313"/>
            <a:ext cx="2530475" cy="1182687"/>
          </a:xfrm>
          <a:prstGeom prst="rect">
            <a:avLst/>
          </a:prstGeom>
          <a:gradFill flip="none" rotWithShape="1">
            <a:gsLst>
              <a:gs pos="0">
                <a:srgbClr val="7DB03A">
                  <a:shade val="30000"/>
                  <a:satMod val="115000"/>
                </a:srgbClr>
              </a:gs>
              <a:gs pos="50000">
                <a:srgbClr val="7DB03A">
                  <a:shade val="67500"/>
                  <a:satMod val="115000"/>
                </a:srgbClr>
              </a:gs>
              <a:gs pos="100000">
                <a:srgbClr val="7DB03A">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59394" name="Rectangle 2"/>
          <p:cNvSpPr>
            <a:spLocks noGrp="1" noChangeArrowheads="1"/>
          </p:cNvSpPr>
          <p:nvPr>
            <p:ph type="title"/>
          </p:nvPr>
        </p:nvSpPr>
        <p:spPr/>
        <p:txBody>
          <a:bodyPr/>
          <a:lstStyle/>
          <a:p>
            <a:r>
              <a:rPr lang="en-US"/>
              <a:t>Goodness of Fit Test:  Normal Distribution</a:t>
            </a:r>
          </a:p>
        </p:txBody>
      </p:sp>
      <p:graphicFrame>
        <p:nvGraphicFramePr>
          <p:cNvPr id="248832" name="Object 0">
            <a:hlinkClick r:id="" action="ppaction://ole?verb=0"/>
          </p:cNvPr>
          <p:cNvGraphicFramePr>
            <a:graphicFrameLocks/>
          </p:cNvGraphicFramePr>
          <p:nvPr/>
        </p:nvGraphicFramePr>
        <p:xfrm>
          <a:off x="3459163" y="1770063"/>
          <a:ext cx="2166937" cy="922337"/>
        </p:xfrm>
        <a:graphic>
          <a:graphicData uri="http://schemas.openxmlformats.org/presentationml/2006/ole">
            <mc:AlternateContent xmlns:mc="http://schemas.openxmlformats.org/markup-compatibility/2006">
              <mc:Choice xmlns:v="urn:schemas-microsoft-com:vml" Requires="v">
                <p:oleObj spid="_x0000_s248872" name="Equation" r:id="rId4" imgW="2108160" imgH="863280" progId="Equation.DSMT4">
                  <p:embed/>
                </p:oleObj>
              </mc:Choice>
              <mc:Fallback>
                <p:oleObj name="Equation" r:id="rId4" imgW="2108160" imgH="863280" progId="Equation.DSMT4">
                  <p:embed/>
                  <p:pic>
                    <p:nvPicPr>
                      <p:cNvPr id="0" name="Picture 0"/>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59163" y="1770063"/>
                        <a:ext cx="2166937" cy="922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59404" name="Group 12"/>
          <p:cNvGrpSpPr>
            <a:grpSpLocks/>
          </p:cNvGrpSpPr>
          <p:nvPr/>
        </p:nvGrpSpPr>
        <p:grpSpPr bwMode="auto">
          <a:xfrm>
            <a:off x="688975" y="3021013"/>
            <a:ext cx="7548563" cy="895350"/>
            <a:chOff x="434" y="1903"/>
            <a:chExt cx="4755" cy="564"/>
          </a:xfrm>
        </p:grpSpPr>
        <p:sp>
          <p:nvSpPr>
            <p:cNvPr id="59402" name="Text Box 10"/>
            <p:cNvSpPr txBox="1">
              <a:spLocks noChangeArrowheads="1"/>
            </p:cNvSpPr>
            <p:nvPr/>
          </p:nvSpPr>
          <p:spPr bwMode="auto">
            <a:xfrm>
              <a:off x="434" y="1903"/>
              <a:ext cx="4755" cy="564"/>
            </a:xfrm>
            <a:prstGeom prst="rect">
              <a:avLst/>
            </a:prstGeom>
            <a:noFill/>
            <a:ln w="12700">
              <a:noFill/>
              <a:miter lim="800000"/>
              <a:headEnd/>
              <a:tailEnd/>
            </a:ln>
            <a:effectLst/>
          </p:spPr>
          <p:txBody>
            <a:bodyPr wrap="none">
              <a:spAutoFit/>
            </a:bodyPr>
            <a:lstStyle/>
            <a:p>
              <a:pPr>
                <a:spcBef>
                  <a:spcPct val="20000"/>
                </a:spcBef>
                <a:buClr>
                  <a:srgbClr val="66FFFF"/>
                </a:buClr>
                <a:buSzPct val="75000"/>
                <a:buFont typeface="Monotype Sorts" pitchFamily="2" charset="2"/>
                <a:buNone/>
              </a:pPr>
              <a:r>
                <a:rPr lang="en-US">
                  <a:solidFill>
                    <a:srgbClr val="66FFFF"/>
                  </a:solidFill>
                  <a:effectLst>
                    <a:outerShdw blurRad="38100" dist="38100" dir="2700000" algn="tl">
                      <a:srgbClr val="000000"/>
                    </a:outerShdw>
                  </a:effectLst>
                </a:rPr>
                <a:t>5.</a:t>
              </a:r>
              <a:r>
                <a:rPr lang="en-US">
                  <a:effectLst>
                    <a:outerShdw blurRad="38100" dist="38100" dir="2700000" algn="tl">
                      <a:srgbClr val="000000"/>
                    </a:outerShdw>
                  </a:effectLst>
                </a:rPr>
                <a:t>   Reject </a:t>
              </a:r>
              <a:r>
                <a:rPr lang="en-US" i="1">
                  <a:effectLst>
                    <a:outerShdw blurRad="38100" dist="38100" dir="2700000" algn="tl">
                      <a:srgbClr val="000000"/>
                    </a:outerShdw>
                  </a:effectLst>
                </a:rPr>
                <a:t>H</a:t>
              </a:r>
              <a:r>
                <a:rPr lang="en-US" baseline="-25000">
                  <a:effectLst>
                    <a:outerShdw blurRad="38100" dist="38100" dir="2700000" algn="tl">
                      <a:srgbClr val="000000"/>
                    </a:outerShdw>
                  </a:effectLst>
                </a:rPr>
                <a:t>0</a:t>
              </a:r>
              <a:r>
                <a:rPr lang="en-US">
                  <a:effectLst>
                    <a:outerShdw blurRad="38100" dist="38100" dir="2700000" algn="tl">
                      <a:srgbClr val="000000"/>
                    </a:outerShdw>
                  </a:effectLst>
                </a:rPr>
                <a:t> if	   (where </a:t>
              </a:r>
              <a:r>
                <a:rPr lang="en-US" i="1">
                  <a:effectLst>
                    <a:outerShdw blurRad="38100" dist="38100" dir="2700000" algn="tl">
                      <a:srgbClr val="000000"/>
                    </a:outerShdw>
                  </a:effectLst>
                  <a:latin typeface="Symbol" pitchFamily="18" charset="2"/>
                </a:rPr>
                <a:t></a:t>
              </a:r>
              <a:r>
                <a:rPr lang="en-US">
                  <a:effectLst>
                    <a:outerShdw blurRad="38100" dist="38100" dir="2700000" algn="tl">
                      <a:srgbClr val="000000"/>
                    </a:outerShdw>
                  </a:effectLst>
                </a:rPr>
                <a:t> is the significance level</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and there are </a:t>
              </a:r>
              <a:r>
                <a:rPr lang="en-US" i="1">
                  <a:effectLst>
                    <a:outerShdw blurRad="38100" dist="38100" dir="2700000" algn="tl">
                      <a:srgbClr val="000000"/>
                    </a:outerShdw>
                  </a:effectLst>
                </a:rPr>
                <a:t>k</a:t>
              </a:r>
              <a:r>
                <a:rPr lang="en-US">
                  <a:effectLst>
                    <a:outerShdw blurRad="38100" dist="38100" dir="2700000" algn="tl">
                      <a:srgbClr val="000000"/>
                    </a:outerShdw>
                  </a:effectLst>
                </a:rPr>
                <a:t> - 3 degrees of freedom).</a:t>
              </a:r>
            </a:p>
          </p:txBody>
        </p:sp>
        <p:graphicFrame>
          <p:nvGraphicFramePr>
            <p:cNvPr id="248833" name="Object 1">
              <a:hlinkClick r:id="" action="ppaction://ole?verb=0"/>
            </p:cNvPr>
            <p:cNvGraphicFramePr>
              <a:graphicFrameLocks/>
            </p:cNvGraphicFramePr>
            <p:nvPr/>
          </p:nvGraphicFramePr>
          <p:xfrm>
            <a:off x="1772" y="1927"/>
            <a:ext cx="493" cy="260"/>
          </p:xfrm>
          <a:graphic>
            <a:graphicData uri="http://schemas.openxmlformats.org/presentationml/2006/ole">
              <mc:AlternateContent xmlns:mc="http://schemas.openxmlformats.org/markup-compatibility/2006">
                <mc:Choice xmlns:v="urn:schemas-microsoft-com:vml" Requires="v">
                  <p:oleObj spid="_x0000_s248873" name="Equation" r:id="rId6" imgW="533160" imgH="241200" progId="Equation.DSMT4">
                    <p:embed/>
                  </p:oleObj>
                </mc:Choice>
                <mc:Fallback>
                  <p:oleObj name="Equation" r:id="rId6" imgW="533160" imgH="241200" progId="Equation.DSMT4">
                    <p:embed/>
                    <p:pic>
                      <p:nvPicPr>
                        <p:cNvPr id="0" name="Picture 1"/>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72" y="1927"/>
                          <a:ext cx="493" cy="26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59399" name="AutoShape 7"/>
          <p:cNvSpPr>
            <a:spLocks noChangeArrowheads="1"/>
          </p:cNvSpPr>
          <p:nvPr/>
        </p:nvSpPr>
        <p:spPr bwMode="auto">
          <a:xfrm rot="5400000">
            <a:off x="454025" y="12573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9401" name="AutoShape 9"/>
          <p:cNvSpPr>
            <a:spLocks noChangeArrowheads="1"/>
          </p:cNvSpPr>
          <p:nvPr/>
        </p:nvSpPr>
        <p:spPr bwMode="auto">
          <a:xfrm rot="5400000">
            <a:off x="460375" y="31369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59399"/>
                                        </p:tgtEl>
                                        <p:attrNameLst>
                                          <p:attrName>style.visibility</p:attrName>
                                        </p:attrNameLst>
                                      </p:cBhvr>
                                      <p:to>
                                        <p:strVal val="visible"/>
                                      </p:to>
                                    </p:set>
                                    <p:animEffect transition="in" filter="slide(fromLeft)">
                                      <p:cBhvr>
                                        <p:cTn id="7" dur="500"/>
                                        <p:tgtEl>
                                          <p:spTgt spid="59399"/>
                                        </p:tgtEl>
                                      </p:cBhvr>
                                    </p:animEffect>
                                  </p:childTnLst>
                                  <p:subTnLst>
                                    <p:set>
                                      <p:cBhvr override="childStyle">
                                        <p:cTn dur="1" fill="hold" display="0" masterRel="nextClick" afterEffect="1"/>
                                        <p:tgtEl>
                                          <p:spTgt spid="59399"/>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9395">
                                            <p:txEl>
                                              <p:pRg st="0" end="0"/>
                                            </p:txEl>
                                          </p:spTgt>
                                        </p:tgtEl>
                                        <p:attrNameLst>
                                          <p:attrName>style.visibility</p:attrName>
                                        </p:attrNameLst>
                                      </p:cBhvr>
                                      <p:to>
                                        <p:strVal val="visible"/>
                                      </p:to>
                                    </p:set>
                                    <p:animEffect transition="in" filter="blinds(horizontal)">
                                      <p:cBhvr>
                                        <p:cTn id="12" dur="500"/>
                                        <p:tgtEl>
                                          <p:spTgt spid="59395">
                                            <p:txEl>
                                              <p:pRg st="0" end="0"/>
                                            </p:txEl>
                                          </p:spTgt>
                                        </p:tgtEl>
                                      </p:cBhvr>
                                    </p:animEffect>
                                  </p:childTnLst>
                                </p:cTn>
                              </p:par>
                            </p:childTnLst>
                          </p:cTn>
                        </p:par>
                        <p:par>
                          <p:cTn id="13" fill="hold">
                            <p:stCondLst>
                              <p:cond delay="500"/>
                            </p:stCondLst>
                            <p:childTnLst>
                              <p:par>
                                <p:cTn id="14" presetID="9" presetClass="entr" presetSubtype="0" fill="hold" grpId="0" nodeType="afterEffect">
                                  <p:stCondLst>
                                    <p:cond delay="1000"/>
                                  </p:stCondLst>
                                  <p:childTnLst>
                                    <p:set>
                                      <p:cBhvr>
                                        <p:cTn id="15" dur="1" fill="hold">
                                          <p:stCondLst>
                                            <p:cond delay="0"/>
                                          </p:stCondLst>
                                        </p:cTn>
                                        <p:tgtEl>
                                          <p:spTgt spid="59398"/>
                                        </p:tgtEl>
                                        <p:attrNameLst>
                                          <p:attrName>style.visibility</p:attrName>
                                        </p:attrNameLst>
                                      </p:cBhvr>
                                      <p:to>
                                        <p:strVal val="visible"/>
                                      </p:to>
                                    </p:set>
                                    <p:animEffect transition="in" filter="dissolve">
                                      <p:cBhvr>
                                        <p:cTn id="16" dur="500"/>
                                        <p:tgtEl>
                                          <p:spTgt spid="59398"/>
                                        </p:tgtEl>
                                      </p:cBhvr>
                                    </p:animEffect>
                                  </p:childTnLst>
                                </p:cTn>
                              </p:par>
                            </p:childTnLst>
                          </p:cTn>
                        </p:par>
                        <p:par>
                          <p:cTn id="17" fill="hold">
                            <p:stCondLst>
                              <p:cond delay="2000"/>
                            </p:stCondLst>
                            <p:childTnLst>
                              <p:par>
                                <p:cTn id="18" presetID="23" presetClass="entr" presetSubtype="272" fill="hold" nodeType="afterEffect">
                                  <p:stCondLst>
                                    <p:cond delay="1000"/>
                                  </p:stCondLst>
                                  <p:childTnLst>
                                    <p:set>
                                      <p:cBhvr>
                                        <p:cTn id="19" dur="1" fill="hold">
                                          <p:stCondLst>
                                            <p:cond delay="0"/>
                                          </p:stCondLst>
                                        </p:cTn>
                                        <p:tgtEl>
                                          <p:spTgt spid="248832"/>
                                        </p:tgtEl>
                                        <p:attrNameLst>
                                          <p:attrName>style.visibility</p:attrName>
                                        </p:attrNameLst>
                                      </p:cBhvr>
                                      <p:to>
                                        <p:strVal val="visible"/>
                                      </p:to>
                                    </p:set>
                                    <p:anim calcmode="lin" valueType="num">
                                      <p:cBhvr>
                                        <p:cTn id="20" dur="500" fill="hold"/>
                                        <p:tgtEl>
                                          <p:spTgt spid="248832"/>
                                        </p:tgtEl>
                                        <p:attrNameLst>
                                          <p:attrName>ppt_w</p:attrName>
                                        </p:attrNameLst>
                                      </p:cBhvr>
                                      <p:tavLst>
                                        <p:tav tm="0">
                                          <p:val>
                                            <p:strVal val="2/3*#ppt_w"/>
                                          </p:val>
                                        </p:tav>
                                        <p:tav tm="100000">
                                          <p:val>
                                            <p:strVal val="#ppt_w"/>
                                          </p:val>
                                        </p:tav>
                                      </p:tavLst>
                                    </p:anim>
                                    <p:anim calcmode="lin" valueType="num">
                                      <p:cBhvr>
                                        <p:cTn id="21" dur="500" fill="hold"/>
                                        <p:tgtEl>
                                          <p:spTgt spid="248832"/>
                                        </p:tgtEl>
                                        <p:attrNameLst>
                                          <p:attrName>ppt_h</p:attrName>
                                        </p:attrNameLst>
                                      </p:cBhvr>
                                      <p:tavLst>
                                        <p:tav tm="0">
                                          <p:val>
                                            <p:strVal val="2/3*#ppt_h"/>
                                          </p:val>
                                        </p:tav>
                                        <p:tav tm="100000">
                                          <p:val>
                                            <p:strVal val="#ppt_h"/>
                                          </p:val>
                                        </p:tav>
                                      </p:tavLst>
                                    </p:anim>
                                  </p:childTnLst>
                                </p:cTn>
                              </p:par>
                            </p:childTnLst>
                          </p:cTn>
                        </p:par>
                        <p:par>
                          <p:cTn id="22" fill="hold">
                            <p:stCondLst>
                              <p:cond delay="3500"/>
                            </p:stCondLst>
                            <p:childTnLst>
                              <p:par>
                                <p:cTn id="23" presetID="12" presetClass="entr" presetSubtype="8" fill="hold" grpId="0" nodeType="afterEffect">
                                  <p:stCondLst>
                                    <p:cond delay="2000"/>
                                  </p:stCondLst>
                                  <p:childTnLst>
                                    <p:set>
                                      <p:cBhvr>
                                        <p:cTn id="24" dur="1" fill="hold">
                                          <p:stCondLst>
                                            <p:cond delay="0"/>
                                          </p:stCondLst>
                                        </p:cTn>
                                        <p:tgtEl>
                                          <p:spTgt spid="59401"/>
                                        </p:tgtEl>
                                        <p:attrNameLst>
                                          <p:attrName>style.visibility</p:attrName>
                                        </p:attrNameLst>
                                      </p:cBhvr>
                                      <p:to>
                                        <p:strVal val="visible"/>
                                      </p:to>
                                    </p:set>
                                    <p:animEffect transition="in" filter="slide(fromLeft)">
                                      <p:cBhvr>
                                        <p:cTn id="25" dur="500"/>
                                        <p:tgtEl>
                                          <p:spTgt spid="59401"/>
                                        </p:tgtEl>
                                      </p:cBhvr>
                                    </p:animEffect>
                                  </p:childTnLst>
                                  <p:subTnLst>
                                    <p:set>
                                      <p:cBhvr override="childStyle">
                                        <p:cTn dur="1" fill="hold" display="0" masterRel="nextClick" afterEffect="1"/>
                                        <p:tgtEl>
                                          <p:spTgt spid="59401"/>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59404"/>
                                        </p:tgtEl>
                                        <p:attrNameLst>
                                          <p:attrName>style.visibility</p:attrName>
                                        </p:attrNameLst>
                                      </p:cBhvr>
                                      <p:to>
                                        <p:strVal val="visible"/>
                                      </p:to>
                                    </p:set>
                                    <p:animEffect transition="in" filter="blinds(horizontal)">
                                      <p:cBhvr>
                                        <p:cTn id="30" dur="500"/>
                                        <p:tgtEl>
                                          <p:spTgt spid="594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build="p" autoUpdateAnimBg="0"/>
      <p:bldP spid="59398" grpId="0" animBg="1"/>
      <p:bldP spid="59399" grpId="0" animBg="1"/>
      <p:bldP spid="59401"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body" idx="1"/>
          </p:nvPr>
        </p:nvSpPr>
        <p:spPr>
          <a:xfrm>
            <a:off x="693738" y="1119188"/>
            <a:ext cx="4210050" cy="546100"/>
          </a:xfrm>
          <a:noFill/>
          <a:ln/>
        </p:spPr>
        <p:txBody>
          <a:bodyPr/>
          <a:lstStyle/>
          <a:p>
            <a:r>
              <a:rPr lang="en-US">
                <a:solidFill>
                  <a:srgbClr val="66FFFF"/>
                </a:solidFill>
              </a:rPr>
              <a:t>Example:  IQ Computers</a:t>
            </a:r>
            <a:endParaRPr lang="en-US"/>
          </a:p>
        </p:txBody>
      </p:sp>
      <p:sp>
        <p:nvSpPr>
          <p:cNvPr id="40969" name="Text Box 9"/>
          <p:cNvSpPr txBox="1">
            <a:spLocks noChangeArrowheads="1"/>
          </p:cNvSpPr>
          <p:nvPr/>
        </p:nvSpPr>
        <p:spPr bwMode="auto">
          <a:xfrm>
            <a:off x="1031875" y="1633538"/>
            <a:ext cx="7518400" cy="2308324"/>
          </a:xfrm>
          <a:prstGeom prst="rect">
            <a:avLst/>
          </a:prstGeom>
          <a:noFill/>
          <a:ln w="12700">
            <a:noFill/>
            <a:miter lim="800000"/>
            <a:headEnd/>
            <a:tailEnd/>
          </a:ln>
          <a:effectLst/>
        </p:spPr>
        <p:txBody>
          <a:bodyPr>
            <a:spAutoFit/>
          </a:bodyPr>
          <a:lstStyle/>
          <a:p>
            <a:pPr>
              <a:spcBef>
                <a:spcPct val="20000"/>
              </a:spcBef>
              <a:buClr>
                <a:srgbClr val="66FFFF"/>
              </a:buClr>
              <a:buSzPct val="75000"/>
              <a:buFont typeface="Monotype Sorts" pitchFamily="2" charset="2"/>
              <a:buNone/>
            </a:pPr>
            <a:r>
              <a:rPr lang="en-US" dirty="0">
                <a:effectLst>
                  <a:outerShdw blurRad="38100" dist="38100" dir="2700000" algn="tl">
                    <a:srgbClr val="000000"/>
                  </a:outerShdw>
                </a:effectLst>
              </a:rPr>
              <a:t>     IQ Computers manufactures and sells a general purpose microcomputer.  As part of a study to evaluate sales personnel, management wants to determine, at a .05 significance level, if the annual sales volume (number of units sold by a salesperson) follows a normal probability distribution.</a:t>
            </a:r>
          </a:p>
        </p:txBody>
      </p:sp>
      <p:sp>
        <p:nvSpPr>
          <p:cNvPr id="40970" name="AutoShape 10"/>
          <p:cNvSpPr>
            <a:spLocks noChangeArrowheads="1"/>
          </p:cNvSpPr>
          <p:nvPr/>
        </p:nvSpPr>
        <p:spPr bwMode="auto">
          <a:xfrm rot="5400000">
            <a:off x="733425" y="17843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40972" name="Rectangle 12"/>
          <p:cNvSpPr>
            <a:spLocks noGrp="1" noChangeArrowheads="1"/>
          </p:cNvSpPr>
          <p:nvPr>
            <p:ph type="title"/>
          </p:nvPr>
        </p:nvSpPr>
        <p:spPr>
          <a:noFill/>
          <a:ln/>
        </p:spPr>
        <p:txBody>
          <a:bodyPr/>
          <a:lstStyle/>
          <a:p>
            <a:r>
              <a:rPr lang="en-US"/>
              <a:t>Goodness of Fit Test:  Normal Distribution</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40970"/>
                                        </p:tgtEl>
                                        <p:attrNameLst>
                                          <p:attrName>style.visibility</p:attrName>
                                        </p:attrNameLst>
                                      </p:cBhvr>
                                      <p:to>
                                        <p:strVal val="visible"/>
                                      </p:to>
                                    </p:set>
                                    <p:animEffect transition="in" filter="slide(fromLeft)">
                                      <p:cBhvr>
                                        <p:cTn id="7" dur="500"/>
                                        <p:tgtEl>
                                          <p:spTgt spid="40970"/>
                                        </p:tgtEl>
                                      </p:cBhvr>
                                    </p:animEffect>
                                  </p:childTnLst>
                                  <p:subTnLst>
                                    <p:set>
                                      <p:cBhvr override="childStyle">
                                        <p:cTn dur="1" fill="hold" display="0" masterRel="nextClick" afterEffect="1"/>
                                        <p:tgtEl>
                                          <p:spTgt spid="40970"/>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0969"/>
                                        </p:tgtEl>
                                        <p:attrNameLst>
                                          <p:attrName>style.visibility</p:attrName>
                                        </p:attrNameLst>
                                      </p:cBhvr>
                                      <p:to>
                                        <p:strVal val="visible"/>
                                      </p:to>
                                    </p:set>
                                    <p:animEffect transition="in" filter="blinds(horizontal)">
                                      <p:cBhvr>
                                        <p:cTn id="12" dur="500"/>
                                        <p:tgtEl>
                                          <p:spTgt spid="409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9" grpId="0" autoUpdateAnimBg="0"/>
      <p:bldP spid="40970" grpId="0" animBg="1"/>
    </p:bld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20" name="Rectangle 4"/>
          <p:cNvSpPr>
            <a:spLocks noChangeArrowheads="1"/>
          </p:cNvSpPr>
          <p:nvPr/>
        </p:nvSpPr>
        <p:spPr bwMode="auto">
          <a:xfrm>
            <a:off x="1447800" y="2952750"/>
            <a:ext cx="6326188" cy="1465263"/>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60419" name="Rectangle 3"/>
          <p:cNvSpPr>
            <a:spLocks noGrp="1" noChangeArrowheads="1"/>
          </p:cNvSpPr>
          <p:nvPr>
            <p:ph type="body" idx="1"/>
          </p:nvPr>
        </p:nvSpPr>
        <p:spPr>
          <a:xfrm>
            <a:off x="1030288" y="1633538"/>
            <a:ext cx="7442200" cy="1265237"/>
          </a:xfrm>
        </p:spPr>
        <p:txBody>
          <a:bodyPr/>
          <a:lstStyle/>
          <a:p>
            <a:pPr>
              <a:lnSpc>
                <a:spcPct val="90000"/>
              </a:lnSpc>
              <a:buFont typeface="Monotype Sorts" pitchFamily="2" charset="2"/>
              <a:buNone/>
            </a:pPr>
            <a:r>
              <a:rPr lang="en-US"/>
              <a:t>	A simple random sample of 30 of the salespeople</a:t>
            </a:r>
          </a:p>
          <a:p>
            <a:pPr>
              <a:lnSpc>
                <a:spcPct val="90000"/>
              </a:lnSpc>
              <a:buFont typeface="Monotype Sorts" pitchFamily="2" charset="2"/>
              <a:buNone/>
            </a:pPr>
            <a:r>
              <a:rPr lang="en-US"/>
              <a:t>was taken and their numbers of units sold are listed</a:t>
            </a:r>
          </a:p>
          <a:p>
            <a:pPr>
              <a:lnSpc>
                <a:spcPct val="90000"/>
              </a:lnSpc>
              <a:buFont typeface="Monotype Sorts" pitchFamily="2" charset="2"/>
              <a:buNone/>
            </a:pPr>
            <a:r>
              <a:rPr lang="en-US"/>
              <a:t>below.</a:t>
            </a:r>
            <a:endParaRPr lang="en-US">
              <a:solidFill>
                <a:srgbClr val="66FFFF"/>
              </a:solidFill>
            </a:endParaRPr>
          </a:p>
        </p:txBody>
      </p:sp>
      <p:sp>
        <p:nvSpPr>
          <p:cNvPr id="60424" name="Rectangle 8"/>
          <p:cNvSpPr>
            <a:spLocks noChangeArrowheads="1"/>
          </p:cNvSpPr>
          <p:nvPr/>
        </p:nvSpPr>
        <p:spPr bwMode="auto">
          <a:xfrm>
            <a:off x="693738" y="1119188"/>
            <a:ext cx="4210050" cy="546100"/>
          </a:xfrm>
          <a:prstGeom prst="rect">
            <a:avLst/>
          </a:prstGeom>
          <a:noFill/>
          <a:ln w="12700">
            <a:noFill/>
            <a:miter lim="800000"/>
            <a:headEnd/>
            <a:tailEnd/>
          </a:ln>
          <a:effectLst/>
        </p:spPr>
        <p:txBody>
          <a:bodyPr lIns="90488" tIns="44450" rIns="90488" bIns="44450"/>
          <a:lstStyle/>
          <a:p>
            <a:pPr marL="342900" indent="-342900">
              <a:spcBef>
                <a:spcPct val="20000"/>
              </a:spcBef>
              <a:buClr>
                <a:srgbClr val="66FFFF"/>
              </a:buClr>
              <a:buSzPct val="75000"/>
              <a:buFont typeface="Monotype Sorts" pitchFamily="2" charset="2"/>
              <a:buChar char="n"/>
            </a:pPr>
            <a:r>
              <a:rPr lang="en-US">
                <a:solidFill>
                  <a:srgbClr val="66FFFF"/>
                </a:solidFill>
                <a:effectLst>
                  <a:outerShdw blurRad="38100" dist="38100" dir="2700000" algn="tl">
                    <a:srgbClr val="000000"/>
                  </a:outerShdw>
                </a:effectLst>
              </a:rPr>
              <a:t>Example:  IQ Computers</a:t>
            </a:r>
            <a:endParaRPr lang="en-US">
              <a:effectLst>
                <a:outerShdw blurRad="38100" dist="38100" dir="2700000" algn="tl">
                  <a:srgbClr val="000000"/>
                </a:outerShdw>
              </a:effectLst>
            </a:endParaRPr>
          </a:p>
        </p:txBody>
      </p:sp>
      <p:sp>
        <p:nvSpPr>
          <p:cNvPr id="60425" name="Text Box 9"/>
          <p:cNvSpPr txBox="1">
            <a:spLocks noChangeArrowheads="1"/>
          </p:cNvSpPr>
          <p:nvPr/>
        </p:nvSpPr>
        <p:spPr bwMode="auto">
          <a:xfrm>
            <a:off x="1895475" y="4497388"/>
            <a:ext cx="5507038" cy="457200"/>
          </a:xfrm>
          <a:prstGeom prst="rect">
            <a:avLst/>
          </a:prstGeom>
          <a:noFill/>
          <a:ln w="12700">
            <a:noFill/>
            <a:miter lim="800000"/>
            <a:headEnd/>
            <a:tailEnd/>
          </a:ln>
          <a:effectLst/>
        </p:spPr>
        <p:txBody>
          <a:bodyPr wrap="none">
            <a:spAutoFit/>
          </a:bodyPr>
          <a:lstStyle/>
          <a:p>
            <a:r>
              <a:rPr lang="en-US">
                <a:effectLst>
                  <a:outerShdw blurRad="38100" dist="38100" dir="2700000" algn="tl">
                    <a:srgbClr val="000000"/>
                  </a:outerShdw>
                </a:effectLst>
              </a:rPr>
              <a:t>(mean = 71, standard deviation = 18.54)</a:t>
            </a:r>
          </a:p>
        </p:txBody>
      </p:sp>
      <p:sp>
        <p:nvSpPr>
          <p:cNvPr id="60426" name="Text Box 10"/>
          <p:cNvSpPr txBox="1">
            <a:spLocks noChangeArrowheads="1"/>
          </p:cNvSpPr>
          <p:nvPr/>
        </p:nvSpPr>
        <p:spPr bwMode="auto">
          <a:xfrm>
            <a:off x="1609725" y="3182938"/>
            <a:ext cx="6051550" cy="1114425"/>
          </a:xfrm>
          <a:prstGeom prst="rect">
            <a:avLst/>
          </a:prstGeom>
          <a:noFill/>
          <a:ln w="12700">
            <a:noFill/>
            <a:miter lim="800000"/>
            <a:headEnd/>
            <a:tailEnd/>
          </a:ln>
          <a:effectLst/>
        </p:spPr>
        <p:txBody>
          <a:bodyPr wrap="none">
            <a:spAutoFit/>
          </a:bodyPr>
          <a:lstStyle/>
          <a:p>
            <a:pPr>
              <a:lnSpc>
                <a:spcPct val="8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rPr>
              <a:t>33    43    44    45    52    52    56    58    63    64</a:t>
            </a:r>
          </a:p>
          <a:p>
            <a:pPr>
              <a:lnSpc>
                <a:spcPct val="8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rPr>
              <a:t>64    65    66    68    70    72    73    73    74    75</a:t>
            </a:r>
          </a:p>
          <a:p>
            <a:pPr>
              <a:lnSpc>
                <a:spcPct val="8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rPr>
              <a:t>83    84    85    86    91    92    94    98   102  105</a:t>
            </a:r>
          </a:p>
        </p:txBody>
      </p:sp>
      <p:sp>
        <p:nvSpPr>
          <p:cNvPr id="60433" name="AutoShape 17"/>
          <p:cNvSpPr>
            <a:spLocks noChangeArrowheads="1"/>
          </p:cNvSpPr>
          <p:nvPr/>
        </p:nvSpPr>
        <p:spPr bwMode="auto">
          <a:xfrm rot="5400000">
            <a:off x="733425" y="17843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0434" name="AutoShape 18"/>
          <p:cNvSpPr>
            <a:spLocks noChangeArrowheads="1"/>
          </p:cNvSpPr>
          <p:nvPr/>
        </p:nvSpPr>
        <p:spPr bwMode="auto">
          <a:xfrm rot="5400000">
            <a:off x="1089025" y="36195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0436" name="Rectangle 20"/>
          <p:cNvSpPr>
            <a:spLocks noGrp="1" noChangeArrowheads="1"/>
          </p:cNvSpPr>
          <p:nvPr>
            <p:ph type="title"/>
          </p:nvPr>
        </p:nvSpPr>
        <p:spPr>
          <a:noFill/>
          <a:ln/>
        </p:spPr>
        <p:txBody>
          <a:bodyPr/>
          <a:lstStyle/>
          <a:p>
            <a:r>
              <a:rPr lang="en-US"/>
              <a:t>Goodness of Fit Test:  Normal Distribution</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60433"/>
                                        </p:tgtEl>
                                        <p:attrNameLst>
                                          <p:attrName>style.visibility</p:attrName>
                                        </p:attrNameLst>
                                      </p:cBhvr>
                                      <p:to>
                                        <p:strVal val="visible"/>
                                      </p:to>
                                    </p:set>
                                    <p:animEffect transition="in" filter="slide(fromLeft)">
                                      <p:cBhvr>
                                        <p:cTn id="7" dur="500"/>
                                        <p:tgtEl>
                                          <p:spTgt spid="60433"/>
                                        </p:tgtEl>
                                      </p:cBhvr>
                                    </p:animEffect>
                                  </p:childTnLst>
                                  <p:subTnLst>
                                    <p:set>
                                      <p:cBhvr override="childStyle">
                                        <p:cTn dur="1" fill="hold" display="0" masterRel="nextClick" afterEffect="1"/>
                                        <p:tgtEl>
                                          <p:spTgt spid="6043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0419"/>
                                        </p:tgtEl>
                                        <p:attrNameLst>
                                          <p:attrName>style.visibility</p:attrName>
                                        </p:attrNameLst>
                                      </p:cBhvr>
                                      <p:to>
                                        <p:strVal val="visible"/>
                                      </p:to>
                                    </p:set>
                                    <p:animEffect transition="in" filter="blinds(horizontal)">
                                      <p:cBhvr>
                                        <p:cTn id="12" dur="500"/>
                                        <p:tgtEl>
                                          <p:spTgt spid="60419"/>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60434"/>
                                        </p:tgtEl>
                                        <p:attrNameLst>
                                          <p:attrName>style.visibility</p:attrName>
                                        </p:attrNameLst>
                                      </p:cBhvr>
                                      <p:to>
                                        <p:strVal val="visible"/>
                                      </p:to>
                                    </p:set>
                                    <p:animEffect transition="in" filter="slide(fromLeft)">
                                      <p:cBhvr>
                                        <p:cTn id="16" dur="500"/>
                                        <p:tgtEl>
                                          <p:spTgt spid="60434"/>
                                        </p:tgtEl>
                                      </p:cBhvr>
                                    </p:animEffect>
                                  </p:childTnLst>
                                  <p:subTnLst>
                                    <p:set>
                                      <p:cBhvr override="childStyle">
                                        <p:cTn dur="1" fill="hold" display="0" masterRel="nextClick" afterEffect="1"/>
                                        <p:tgtEl>
                                          <p:spTgt spid="60434"/>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60420"/>
                                        </p:tgtEl>
                                        <p:attrNameLst>
                                          <p:attrName>style.visibility</p:attrName>
                                        </p:attrNameLst>
                                      </p:cBhvr>
                                      <p:to>
                                        <p:strVal val="visible"/>
                                      </p:to>
                                    </p:set>
                                    <p:animEffect transition="in" filter="dissolve">
                                      <p:cBhvr>
                                        <p:cTn id="21" dur="500"/>
                                        <p:tgtEl>
                                          <p:spTgt spid="60420"/>
                                        </p:tgtEl>
                                      </p:cBhvr>
                                    </p:animEffect>
                                  </p:childTnLst>
                                </p:cTn>
                              </p:par>
                            </p:childTnLst>
                          </p:cTn>
                        </p:par>
                        <p:par>
                          <p:cTn id="22" fill="hold">
                            <p:stCondLst>
                              <p:cond delay="500"/>
                            </p:stCondLst>
                            <p:childTnLst>
                              <p:par>
                                <p:cTn id="23" presetID="3" presetClass="entr" presetSubtype="10" fill="hold" grpId="0" nodeType="afterEffect">
                                  <p:stCondLst>
                                    <p:cond delay="1000"/>
                                  </p:stCondLst>
                                  <p:childTnLst>
                                    <p:set>
                                      <p:cBhvr>
                                        <p:cTn id="24" dur="1" fill="hold">
                                          <p:stCondLst>
                                            <p:cond delay="0"/>
                                          </p:stCondLst>
                                        </p:cTn>
                                        <p:tgtEl>
                                          <p:spTgt spid="60426"/>
                                        </p:tgtEl>
                                        <p:attrNameLst>
                                          <p:attrName>style.visibility</p:attrName>
                                        </p:attrNameLst>
                                      </p:cBhvr>
                                      <p:to>
                                        <p:strVal val="visible"/>
                                      </p:to>
                                    </p:set>
                                    <p:animEffect transition="in" filter="blinds(horizontal)">
                                      <p:cBhvr>
                                        <p:cTn id="25" dur="500"/>
                                        <p:tgtEl>
                                          <p:spTgt spid="60426"/>
                                        </p:tgtEl>
                                      </p:cBhvr>
                                    </p:animEffect>
                                  </p:childTnLst>
                                </p:cTn>
                              </p:par>
                            </p:childTnLst>
                          </p:cTn>
                        </p:par>
                        <p:par>
                          <p:cTn id="26" fill="hold">
                            <p:stCondLst>
                              <p:cond delay="2000"/>
                            </p:stCondLst>
                            <p:childTnLst>
                              <p:par>
                                <p:cTn id="27" presetID="12" presetClass="entr" presetSubtype="1" fill="hold" grpId="0" nodeType="afterEffect">
                                  <p:stCondLst>
                                    <p:cond delay="2000"/>
                                  </p:stCondLst>
                                  <p:childTnLst>
                                    <p:set>
                                      <p:cBhvr>
                                        <p:cTn id="28" dur="1" fill="hold">
                                          <p:stCondLst>
                                            <p:cond delay="0"/>
                                          </p:stCondLst>
                                        </p:cTn>
                                        <p:tgtEl>
                                          <p:spTgt spid="60425"/>
                                        </p:tgtEl>
                                        <p:attrNameLst>
                                          <p:attrName>style.visibility</p:attrName>
                                        </p:attrNameLst>
                                      </p:cBhvr>
                                      <p:to>
                                        <p:strVal val="visible"/>
                                      </p:to>
                                    </p:set>
                                    <p:animEffect transition="in" filter="slide(fromTop)">
                                      <p:cBhvr>
                                        <p:cTn id="29" dur="500"/>
                                        <p:tgtEl>
                                          <p:spTgt spid="604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0" grpId="0" animBg="1"/>
      <p:bldP spid="60419" grpId="0" autoUpdateAnimBg="0"/>
      <p:bldP spid="60425" grpId="0" autoUpdateAnimBg="0"/>
      <p:bldP spid="60426" grpId="0" autoUpdateAnimBg="0"/>
      <p:bldP spid="60433" grpId="0" animBg="1"/>
      <p:bldP spid="60434"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body" idx="1"/>
          </p:nvPr>
        </p:nvSpPr>
        <p:spPr>
          <a:xfrm>
            <a:off x="693738" y="1119188"/>
            <a:ext cx="2533650" cy="533400"/>
          </a:xfrm>
          <a:noFill/>
          <a:ln/>
        </p:spPr>
        <p:txBody>
          <a:bodyPr/>
          <a:lstStyle/>
          <a:p>
            <a:r>
              <a:rPr lang="en-US">
                <a:solidFill>
                  <a:srgbClr val="66FFFF"/>
                </a:solidFill>
              </a:rPr>
              <a:t>Hypotheses</a:t>
            </a:r>
            <a:endParaRPr lang="en-US"/>
          </a:p>
        </p:txBody>
      </p:sp>
      <p:sp>
        <p:nvSpPr>
          <p:cNvPr id="43016" name="AutoShape 8"/>
          <p:cNvSpPr>
            <a:spLocks noChangeArrowheads="1"/>
          </p:cNvSpPr>
          <p:nvPr/>
        </p:nvSpPr>
        <p:spPr bwMode="auto">
          <a:xfrm rot="5400000">
            <a:off x="1190625" y="17462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43017" name="AutoShape 9"/>
          <p:cNvSpPr>
            <a:spLocks noChangeArrowheads="1"/>
          </p:cNvSpPr>
          <p:nvPr/>
        </p:nvSpPr>
        <p:spPr bwMode="auto">
          <a:xfrm rot="5400000">
            <a:off x="1190625" y="29654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43018" name="Text Box 10"/>
          <p:cNvSpPr txBox="1">
            <a:spLocks noChangeArrowheads="1"/>
          </p:cNvSpPr>
          <p:nvPr/>
        </p:nvSpPr>
        <p:spPr bwMode="auto">
          <a:xfrm>
            <a:off x="1470025" y="2833688"/>
            <a:ext cx="6242050" cy="1187450"/>
          </a:xfrm>
          <a:prstGeom prst="rect">
            <a:avLst/>
          </a:prstGeom>
          <a:noFill/>
          <a:ln w="12700">
            <a:noFill/>
            <a:miter lim="800000"/>
            <a:headEnd/>
            <a:tailEnd/>
          </a:ln>
          <a:effectLst/>
        </p:spPr>
        <p:txBody>
          <a:bodyPr wrap="none">
            <a:spAutoFit/>
          </a:bodyPr>
          <a:lstStyle/>
          <a:p>
            <a:r>
              <a:rPr lang="en-US" i="1">
                <a:effectLst>
                  <a:outerShdw blurRad="38100" dist="38100" dir="2700000" algn="tl">
                    <a:srgbClr val="000000"/>
                  </a:outerShdw>
                </a:effectLst>
              </a:rPr>
              <a:t>H</a:t>
            </a:r>
            <a:r>
              <a:rPr lang="en-US" baseline="-25000">
                <a:effectLst>
                  <a:outerShdw blurRad="38100" dist="38100" dir="2700000" algn="tl">
                    <a:srgbClr val="000000"/>
                  </a:outerShdw>
                </a:effectLst>
              </a:rPr>
              <a:t>a</a:t>
            </a:r>
            <a:r>
              <a:rPr lang="en-US">
                <a:effectLst>
                  <a:outerShdw blurRad="38100" dist="38100" dir="2700000" algn="tl">
                    <a:srgbClr val="000000"/>
                  </a:outerShdw>
                </a:effectLst>
              </a:rPr>
              <a:t>:  The population of number of units sold</a:t>
            </a:r>
          </a:p>
          <a:p>
            <a:r>
              <a:rPr lang="en-US">
                <a:effectLst>
                  <a:outerShdw blurRad="38100" dist="38100" dir="2700000" algn="tl">
                    <a:srgbClr val="000000"/>
                  </a:outerShdw>
                </a:effectLst>
              </a:rPr>
              <a:t> 	 does </a:t>
            </a:r>
            <a:r>
              <a:rPr lang="en-US" u="sng">
                <a:effectLst>
                  <a:outerShdw blurRad="38100" dist="38100" dir="2700000" algn="tl">
                    <a:srgbClr val="000000"/>
                  </a:outerShdw>
                </a:effectLst>
              </a:rPr>
              <a:t>not</a:t>
            </a:r>
            <a:r>
              <a:rPr lang="en-US">
                <a:effectLst>
                  <a:outerShdw blurRad="38100" dist="38100" dir="2700000" algn="tl">
                    <a:srgbClr val="000000"/>
                  </a:outerShdw>
                </a:effectLst>
              </a:rPr>
              <a:t> have a normal distribution with</a:t>
            </a:r>
          </a:p>
          <a:p>
            <a:r>
              <a:rPr lang="en-US">
                <a:effectLst>
                  <a:outerShdw blurRad="38100" dist="38100" dir="2700000" algn="tl">
                    <a:srgbClr val="000000"/>
                  </a:outerShdw>
                </a:effectLst>
              </a:rPr>
              <a:t>	 mean 71 and standard deviation 18.54.</a:t>
            </a:r>
          </a:p>
        </p:txBody>
      </p:sp>
      <p:sp>
        <p:nvSpPr>
          <p:cNvPr id="43019" name="Text Box 11"/>
          <p:cNvSpPr txBox="1">
            <a:spLocks noChangeArrowheads="1"/>
          </p:cNvSpPr>
          <p:nvPr/>
        </p:nvSpPr>
        <p:spPr bwMode="auto">
          <a:xfrm>
            <a:off x="1470025" y="1614488"/>
            <a:ext cx="6062663" cy="1187450"/>
          </a:xfrm>
          <a:prstGeom prst="rect">
            <a:avLst/>
          </a:prstGeom>
          <a:noFill/>
          <a:ln w="12700">
            <a:noFill/>
            <a:miter lim="800000"/>
            <a:headEnd/>
            <a:tailEnd/>
          </a:ln>
          <a:effectLst/>
        </p:spPr>
        <p:txBody>
          <a:bodyPr wrap="none">
            <a:spAutoFit/>
          </a:bodyPr>
          <a:lstStyle/>
          <a:p>
            <a:r>
              <a:rPr lang="en-US" i="1">
                <a:effectLst>
                  <a:outerShdw blurRad="38100" dist="38100" dir="2700000" algn="tl">
                    <a:srgbClr val="000000"/>
                  </a:outerShdw>
                </a:effectLst>
              </a:rPr>
              <a:t>H</a:t>
            </a:r>
            <a:r>
              <a:rPr lang="en-US" baseline="-25000">
                <a:effectLst>
                  <a:outerShdw blurRad="38100" dist="38100" dir="2700000" algn="tl">
                    <a:srgbClr val="000000"/>
                  </a:outerShdw>
                </a:effectLst>
              </a:rPr>
              <a:t>0</a:t>
            </a:r>
            <a:r>
              <a:rPr lang="en-US">
                <a:effectLst>
                  <a:outerShdw blurRad="38100" dist="38100" dir="2700000" algn="tl">
                    <a:srgbClr val="000000"/>
                  </a:outerShdw>
                </a:effectLst>
              </a:rPr>
              <a:t>:  The population of number of units sold</a:t>
            </a:r>
          </a:p>
          <a:p>
            <a:r>
              <a:rPr lang="en-US">
                <a:effectLst>
                  <a:outerShdw blurRad="38100" dist="38100" dir="2700000" algn="tl">
                    <a:srgbClr val="000000"/>
                  </a:outerShdw>
                </a:effectLst>
              </a:rPr>
              <a:t>	 has a normal distribution with mean 71</a:t>
            </a:r>
          </a:p>
          <a:p>
            <a:r>
              <a:rPr lang="en-US">
                <a:effectLst>
                  <a:outerShdw blurRad="38100" dist="38100" dir="2700000" algn="tl">
                    <a:srgbClr val="000000"/>
                  </a:outerShdw>
                </a:effectLst>
              </a:rPr>
              <a:t>	 and standard deviation 18.54.</a:t>
            </a:r>
          </a:p>
        </p:txBody>
      </p:sp>
      <p:sp>
        <p:nvSpPr>
          <p:cNvPr id="43021" name="Rectangle 13"/>
          <p:cNvSpPr>
            <a:spLocks noGrp="1" noChangeArrowheads="1"/>
          </p:cNvSpPr>
          <p:nvPr>
            <p:ph type="title"/>
          </p:nvPr>
        </p:nvSpPr>
        <p:spPr>
          <a:noFill/>
          <a:ln/>
        </p:spPr>
        <p:txBody>
          <a:bodyPr/>
          <a:lstStyle/>
          <a:p>
            <a:r>
              <a:rPr lang="en-US"/>
              <a:t>Goodness of Fit Test:  Normal Distribution</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43016"/>
                                        </p:tgtEl>
                                        <p:attrNameLst>
                                          <p:attrName>style.visibility</p:attrName>
                                        </p:attrNameLst>
                                      </p:cBhvr>
                                      <p:to>
                                        <p:strVal val="visible"/>
                                      </p:to>
                                    </p:set>
                                    <p:animEffect transition="in" filter="slide(fromLeft)">
                                      <p:cBhvr>
                                        <p:cTn id="7" dur="500"/>
                                        <p:tgtEl>
                                          <p:spTgt spid="43016"/>
                                        </p:tgtEl>
                                      </p:cBhvr>
                                    </p:animEffect>
                                  </p:childTnLst>
                                  <p:subTnLst>
                                    <p:set>
                                      <p:cBhvr override="childStyle">
                                        <p:cTn dur="1" fill="hold" display="0" masterRel="nextClick" afterEffect="1"/>
                                        <p:tgtEl>
                                          <p:spTgt spid="4301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3019"/>
                                        </p:tgtEl>
                                        <p:attrNameLst>
                                          <p:attrName>style.visibility</p:attrName>
                                        </p:attrNameLst>
                                      </p:cBhvr>
                                      <p:to>
                                        <p:strVal val="visible"/>
                                      </p:to>
                                    </p:set>
                                    <p:animEffect transition="in" filter="blinds(horizontal)">
                                      <p:cBhvr>
                                        <p:cTn id="12" dur="500"/>
                                        <p:tgtEl>
                                          <p:spTgt spid="43019"/>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43017"/>
                                        </p:tgtEl>
                                        <p:attrNameLst>
                                          <p:attrName>style.visibility</p:attrName>
                                        </p:attrNameLst>
                                      </p:cBhvr>
                                      <p:to>
                                        <p:strVal val="visible"/>
                                      </p:to>
                                    </p:set>
                                    <p:animEffect transition="in" filter="slide(fromLeft)">
                                      <p:cBhvr>
                                        <p:cTn id="16" dur="500"/>
                                        <p:tgtEl>
                                          <p:spTgt spid="43017"/>
                                        </p:tgtEl>
                                      </p:cBhvr>
                                    </p:animEffect>
                                  </p:childTnLst>
                                  <p:subTnLst>
                                    <p:set>
                                      <p:cBhvr override="childStyle">
                                        <p:cTn dur="1" fill="hold" display="0" masterRel="nextClick" afterEffect="1"/>
                                        <p:tgtEl>
                                          <p:spTgt spid="43017"/>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43018"/>
                                        </p:tgtEl>
                                        <p:attrNameLst>
                                          <p:attrName>style.visibility</p:attrName>
                                        </p:attrNameLst>
                                      </p:cBhvr>
                                      <p:to>
                                        <p:strVal val="visible"/>
                                      </p:to>
                                    </p:set>
                                    <p:animEffect transition="in" filter="blinds(horizontal)">
                                      <p:cBhvr>
                                        <p:cTn id="21" dur="500"/>
                                        <p:tgtEl>
                                          <p:spTgt spid="430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6" grpId="0" animBg="1"/>
      <p:bldP spid="43017" grpId="0" animBg="1"/>
      <p:bldP spid="43018" grpId="0" autoUpdateAnimBg="0"/>
      <p:bldP spid="43019" grpId="0"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body" idx="1"/>
          </p:nvPr>
        </p:nvSpPr>
        <p:spPr>
          <a:xfrm>
            <a:off x="693738" y="1117600"/>
            <a:ext cx="3981450" cy="509588"/>
          </a:xfrm>
          <a:noFill/>
          <a:ln/>
        </p:spPr>
        <p:txBody>
          <a:bodyPr/>
          <a:lstStyle/>
          <a:p>
            <a:r>
              <a:rPr lang="en-US">
                <a:solidFill>
                  <a:srgbClr val="66FFFF"/>
                </a:solidFill>
              </a:rPr>
              <a:t>Interval Definition</a:t>
            </a:r>
            <a:endParaRPr lang="en-US"/>
          </a:p>
        </p:txBody>
      </p:sp>
      <p:sp>
        <p:nvSpPr>
          <p:cNvPr id="45093" name="AutoShape 37"/>
          <p:cNvSpPr>
            <a:spLocks noChangeArrowheads="1"/>
          </p:cNvSpPr>
          <p:nvPr/>
        </p:nvSpPr>
        <p:spPr bwMode="auto">
          <a:xfrm rot="5400000">
            <a:off x="1190625" y="17462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45094" name="Text Box 38"/>
          <p:cNvSpPr txBox="1">
            <a:spLocks noChangeArrowheads="1"/>
          </p:cNvSpPr>
          <p:nvPr/>
        </p:nvSpPr>
        <p:spPr bwMode="auto">
          <a:xfrm>
            <a:off x="1317625" y="1652588"/>
            <a:ext cx="6616700" cy="1625600"/>
          </a:xfrm>
          <a:prstGeom prst="rect">
            <a:avLst/>
          </a:prstGeom>
          <a:noFill/>
          <a:ln w="12700">
            <a:noFill/>
            <a:miter lim="800000"/>
            <a:headEnd/>
            <a:tailEnd/>
          </a:ln>
          <a:effectLst/>
        </p:spPr>
        <p:txBody>
          <a:bodyPr>
            <a:spAutoFit/>
          </a:bodyPr>
          <a:lstStyle/>
          <a:p>
            <a:pPr>
              <a:lnSpc>
                <a:spcPct val="9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To satisfy the requirement of an expected</a:t>
            </a:r>
          </a:p>
          <a:p>
            <a:pPr>
              <a:lnSpc>
                <a:spcPct val="9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rPr>
              <a:t>frequency of at least 5 in each interval we will</a:t>
            </a:r>
          </a:p>
          <a:p>
            <a:pPr>
              <a:lnSpc>
                <a:spcPct val="9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rPr>
              <a:t>divide the normal distribution into 30/5 = 6</a:t>
            </a:r>
          </a:p>
          <a:p>
            <a:pPr>
              <a:lnSpc>
                <a:spcPct val="90000"/>
              </a:lnSpc>
              <a:spcBef>
                <a:spcPct val="20000"/>
              </a:spcBef>
              <a:buClr>
                <a:srgbClr val="66FFFF"/>
              </a:buClr>
              <a:buSzPct val="75000"/>
              <a:buFont typeface="Monotype Sorts" pitchFamily="2" charset="2"/>
              <a:buNone/>
            </a:pPr>
            <a:r>
              <a:rPr lang="en-US">
                <a:effectLst>
                  <a:outerShdw blurRad="38100" dist="38100" dir="2700000" algn="tl">
                    <a:srgbClr val="000000"/>
                  </a:outerShdw>
                </a:effectLst>
              </a:rPr>
              <a:t>equal probability intervals.</a:t>
            </a:r>
          </a:p>
        </p:txBody>
      </p:sp>
      <p:sp>
        <p:nvSpPr>
          <p:cNvPr id="45096" name="Rectangle 40"/>
          <p:cNvSpPr>
            <a:spLocks noGrp="1" noChangeArrowheads="1"/>
          </p:cNvSpPr>
          <p:nvPr>
            <p:ph type="title"/>
          </p:nvPr>
        </p:nvSpPr>
        <p:spPr>
          <a:noFill/>
          <a:ln/>
        </p:spPr>
        <p:txBody>
          <a:bodyPr/>
          <a:lstStyle/>
          <a:p>
            <a:r>
              <a:rPr lang="en-US"/>
              <a:t>Goodness of Fit Test:  Normal Distribution</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45093"/>
                                        </p:tgtEl>
                                        <p:attrNameLst>
                                          <p:attrName>style.visibility</p:attrName>
                                        </p:attrNameLst>
                                      </p:cBhvr>
                                      <p:to>
                                        <p:strVal val="visible"/>
                                      </p:to>
                                    </p:set>
                                    <p:animEffect transition="in" filter="slide(fromLeft)">
                                      <p:cBhvr>
                                        <p:cTn id="7" dur="500"/>
                                        <p:tgtEl>
                                          <p:spTgt spid="45093"/>
                                        </p:tgtEl>
                                      </p:cBhvr>
                                    </p:animEffect>
                                  </p:childTnLst>
                                  <p:subTnLst>
                                    <p:set>
                                      <p:cBhvr override="childStyle">
                                        <p:cTn dur="1" fill="hold" display="0" masterRel="nextClick" afterEffect="1"/>
                                        <p:tgtEl>
                                          <p:spTgt spid="4509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5094"/>
                                        </p:tgtEl>
                                        <p:attrNameLst>
                                          <p:attrName>style.visibility</p:attrName>
                                        </p:attrNameLst>
                                      </p:cBhvr>
                                      <p:to>
                                        <p:strVal val="visible"/>
                                      </p:to>
                                    </p:set>
                                    <p:animEffect transition="in" filter="blinds(horizontal)">
                                      <p:cBhvr>
                                        <p:cTn id="12" dur="500"/>
                                        <p:tgtEl>
                                          <p:spTgt spid="450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93" grpId="0" animBg="1"/>
      <p:bldP spid="45094"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ChangeArrowheads="1"/>
          </p:cNvSpPr>
          <p:nvPr/>
        </p:nvSpPr>
        <p:spPr bwMode="auto">
          <a:xfrm>
            <a:off x="690563" y="1109663"/>
            <a:ext cx="7024687" cy="549275"/>
          </a:xfrm>
          <a:prstGeom prst="rect">
            <a:avLst/>
          </a:prstGeom>
          <a:noFill/>
          <a:ln w="12700">
            <a:noFill/>
            <a:miter lim="800000"/>
            <a:headEnd/>
            <a:tailEnd/>
          </a:ln>
          <a:effectLst/>
        </p:spPr>
        <p:txBody>
          <a:bodyPr lIns="90488" tIns="44450" rIns="90488" bIns="44450"/>
          <a:lstStyle/>
          <a:p>
            <a:pPr>
              <a:spcBef>
                <a:spcPct val="20000"/>
              </a:spcBef>
              <a:buClr>
                <a:srgbClr val="66FFFF"/>
              </a:buClr>
              <a:buSzPct val="75000"/>
              <a:buFont typeface="Monotype Sorts" pitchFamily="2" charset="2"/>
              <a:buChar char="n"/>
              <a:tabLst>
                <a:tab pos="342900" algn="l"/>
              </a:tabLst>
            </a:pPr>
            <a:r>
              <a:rPr lang="en-US" dirty="0">
                <a:solidFill>
                  <a:srgbClr val="66FFFF"/>
                </a:solidFill>
                <a:effectLst>
                  <a:outerShdw blurRad="38100" dist="38100" dir="2700000" algn="tl">
                    <a:srgbClr val="000000"/>
                  </a:outerShdw>
                </a:effectLst>
              </a:rPr>
              <a:t>  Example:  Finger Lakes Homes</a:t>
            </a:r>
            <a:endParaRPr lang="en-US" dirty="0">
              <a:effectLst>
                <a:outerShdw blurRad="38100" dist="38100" dir="2700000" algn="tl">
                  <a:srgbClr val="000000"/>
                </a:outerShdw>
              </a:effectLst>
            </a:endParaRPr>
          </a:p>
        </p:txBody>
      </p:sp>
      <p:sp>
        <p:nvSpPr>
          <p:cNvPr id="3" name="Text Box 83"/>
          <p:cNvSpPr txBox="1">
            <a:spLocks noChangeArrowheads="1"/>
          </p:cNvSpPr>
          <p:nvPr/>
        </p:nvSpPr>
        <p:spPr bwMode="auto">
          <a:xfrm>
            <a:off x="1031875" y="1576388"/>
            <a:ext cx="7588250" cy="2234458"/>
          </a:xfrm>
          <a:prstGeom prst="rect">
            <a:avLst/>
          </a:prstGeom>
          <a:noFill/>
          <a:ln w="12700">
            <a:noFill/>
            <a:miter lim="800000"/>
            <a:headEnd/>
            <a:tailEnd/>
          </a:ln>
          <a:effectLst/>
        </p:spPr>
        <p:txBody>
          <a:bodyPr>
            <a:spAutoFit/>
          </a:bodyPr>
          <a:lstStyle/>
          <a:p>
            <a:pPr>
              <a:spcBef>
                <a:spcPct val="20000"/>
              </a:spcBef>
              <a:buClr>
                <a:srgbClr val="66FFFF"/>
              </a:buClr>
              <a:buSzPct val="75000"/>
              <a:buFont typeface="Monotype Sorts" pitchFamily="2" charset="2"/>
              <a:buNone/>
            </a:pPr>
            <a:r>
              <a:rPr lang="en-US" dirty="0">
                <a:effectLst>
                  <a:outerShdw blurRad="38100" dist="38100" dir="2700000" algn="tl">
                    <a:srgbClr val="000000"/>
                  </a:outerShdw>
                </a:effectLst>
              </a:rPr>
              <a:t>     Finger Lakes Homes manufactures three models of</a:t>
            </a:r>
          </a:p>
          <a:p>
            <a:pPr>
              <a:spcBef>
                <a:spcPct val="20000"/>
              </a:spcBef>
              <a:buClr>
                <a:srgbClr val="66FFFF"/>
              </a:buClr>
              <a:buSzPct val="75000"/>
              <a:buFont typeface="Monotype Sorts" pitchFamily="2" charset="2"/>
              <a:buNone/>
            </a:pPr>
            <a:r>
              <a:rPr lang="en-US" dirty="0">
                <a:effectLst>
                  <a:outerShdw blurRad="38100" dist="38100" dir="2700000" algn="tl">
                    <a:srgbClr val="000000"/>
                  </a:outerShdw>
                </a:effectLst>
              </a:rPr>
              <a:t>prefabricated homes, a two-story colonial, a log cabin,</a:t>
            </a:r>
          </a:p>
          <a:p>
            <a:pPr>
              <a:spcBef>
                <a:spcPct val="20000"/>
              </a:spcBef>
              <a:buClr>
                <a:srgbClr val="66FFFF"/>
              </a:buClr>
              <a:buSzPct val="75000"/>
              <a:buFont typeface="Monotype Sorts" pitchFamily="2" charset="2"/>
              <a:buNone/>
            </a:pPr>
            <a:r>
              <a:rPr lang="en-US" dirty="0">
                <a:effectLst>
                  <a:outerShdw blurRad="38100" dist="38100" dir="2700000" algn="tl">
                    <a:srgbClr val="000000"/>
                  </a:outerShdw>
                </a:effectLst>
              </a:rPr>
              <a:t>and an A-frame.  To help in product-line planning, </a:t>
            </a:r>
          </a:p>
          <a:p>
            <a:pPr>
              <a:spcBef>
                <a:spcPct val="20000"/>
              </a:spcBef>
              <a:buClr>
                <a:srgbClr val="66FFFF"/>
              </a:buClr>
              <a:buSzPct val="75000"/>
              <a:buFont typeface="Monotype Sorts" pitchFamily="2" charset="2"/>
              <a:buNone/>
            </a:pPr>
            <a:r>
              <a:rPr lang="en-US" dirty="0">
                <a:effectLst>
                  <a:outerShdw blurRad="38100" dist="38100" dir="2700000" algn="tl">
                    <a:srgbClr val="000000"/>
                  </a:outerShdw>
                </a:effectLst>
              </a:rPr>
              <a:t>management would like to compare the customer</a:t>
            </a:r>
          </a:p>
          <a:p>
            <a:pPr>
              <a:spcBef>
                <a:spcPct val="20000"/>
              </a:spcBef>
              <a:buClr>
                <a:srgbClr val="66FFFF"/>
              </a:buClr>
              <a:buSzPct val="75000"/>
              <a:buFont typeface="Monotype Sorts" pitchFamily="2" charset="2"/>
              <a:buNone/>
            </a:pPr>
            <a:r>
              <a:rPr lang="en-US" dirty="0">
                <a:effectLst>
                  <a:outerShdw blurRad="38100" dist="38100" dir="2700000" algn="tl">
                    <a:srgbClr val="000000"/>
                  </a:outerShdw>
                </a:effectLst>
              </a:rPr>
              <a:t>satisfaction with the three home styles.</a:t>
            </a:r>
          </a:p>
        </p:txBody>
      </p:sp>
      <p:sp>
        <p:nvSpPr>
          <p:cNvPr id="4" name="AutoShape 84"/>
          <p:cNvSpPr>
            <a:spLocks noChangeArrowheads="1"/>
          </p:cNvSpPr>
          <p:nvPr/>
        </p:nvSpPr>
        <p:spPr bwMode="auto">
          <a:xfrm rot="5400000">
            <a:off x="752475" y="1708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 name="Rectangle 2"/>
          <p:cNvSpPr>
            <a:spLocks noChangeArrowheads="1"/>
          </p:cNvSpPr>
          <p:nvPr/>
        </p:nvSpPr>
        <p:spPr bwMode="auto">
          <a:xfrm>
            <a:off x="646112" y="-63499"/>
            <a:ext cx="7772400" cy="1266824"/>
          </a:xfrm>
          <a:prstGeom prst="rect">
            <a:avLst/>
          </a:prstGeom>
          <a:noFill/>
          <a:ln w="12700">
            <a:noFill/>
            <a:miter lim="800000"/>
            <a:headEnd/>
            <a:tailEnd/>
          </a:ln>
          <a:effec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Testing the Equality of Population Proportions </a:t>
            </a:r>
          </a:p>
          <a:p>
            <a:pPr algn="ctr"/>
            <a:r>
              <a:rPr lang="en-US" sz="2800" dirty="0">
                <a:solidFill>
                  <a:srgbClr val="66FFFF"/>
                </a:solidFill>
                <a:effectLst>
                  <a:outerShdw blurRad="38100" dist="38100" dir="2700000" algn="tl">
                    <a:srgbClr val="000000"/>
                  </a:outerShdw>
                </a:effectLst>
              </a:rPr>
              <a:t>for Three or More Populations</a:t>
            </a:r>
          </a:p>
        </p:txBody>
      </p:sp>
      <p:sp>
        <p:nvSpPr>
          <p:cNvPr id="6" name="Text Box 3"/>
          <p:cNvSpPr txBox="1">
            <a:spLocks noChangeArrowheads="1"/>
          </p:cNvSpPr>
          <p:nvPr/>
        </p:nvSpPr>
        <p:spPr bwMode="auto">
          <a:xfrm>
            <a:off x="646112" y="3811588"/>
            <a:ext cx="7772400" cy="2308324"/>
          </a:xfrm>
          <a:prstGeom prst="rect">
            <a:avLst/>
          </a:prstGeom>
          <a:noFill/>
          <a:ln w="12700">
            <a:noFill/>
            <a:miter lim="800000"/>
            <a:headEnd/>
            <a:tailEnd/>
          </a:ln>
          <a:effectLst/>
        </p:spPr>
        <p:txBody>
          <a:bodyPr wrap="square">
            <a:spAutoFit/>
          </a:bodyPr>
          <a:lstStyle/>
          <a:p>
            <a:r>
              <a:rPr lang="en-US" dirty="0">
                <a:effectLst>
                  <a:outerShdw blurRad="38100" dist="38100" dir="2700000" algn="tl">
                    <a:srgbClr val="000000"/>
                  </a:outerShdw>
                </a:effectLst>
              </a:rPr>
              <a:t>          </a:t>
            </a:r>
            <a:r>
              <a:rPr lang="en-US" i="1" dirty="0">
                <a:effectLst>
                  <a:outerShdw blurRad="38100" dist="38100" dir="2700000" algn="tl">
                    <a:srgbClr val="000000"/>
                  </a:outerShdw>
                </a:effectLst>
              </a:rPr>
              <a:t>p</a:t>
            </a:r>
            <a:r>
              <a:rPr lang="en-US" baseline="-25000" dirty="0">
                <a:effectLst>
                  <a:outerShdw blurRad="38100" dist="38100" dir="2700000" algn="tl">
                    <a:srgbClr val="000000"/>
                  </a:outerShdw>
                </a:effectLst>
              </a:rPr>
              <a:t>1</a:t>
            </a:r>
            <a:r>
              <a:rPr lang="en-US" dirty="0">
                <a:effectLst>
                  <a:outerShdw blurRad="38100" dist="38100" dir="2700000" algn="tl">
                    <a:srgbClr val="000000"/>
                  </a:outerShdw>
                </a:effectLst>
              </a:rPr>
              <a:t> = proportion likely to repurchase a Colonial</a:t>
            </a:r>
          </a:p>
          <a:p>
            <a:r>
              <a:rPr lang="en-US" dirty="0">
                <a:effectLst>
                  <a:outerShdw blurRad="38100" dist="38100" dir="2700000" algn="tl">
                    <a:srgbClr val="000000"/>
                  </a:outerShdw>
                </a:effectLst>
              </a:rPr>
              <a:t>                  for the population of Colonial owners</a:t>
            </a:r>
          </a:p>
          <a:p>
            <a:r>
              <a:rPr lang="en-US" i="1" dirty="0">
                <a:effectLst>
                  <a:outerShdw blurRad="38100" dist="38100" dir="2700000" algn="tl">
                    <a:srgbClr val="000000"/>
                  </a:outerShdw>
                </a:effectLst>
              </a:rPr>
              <a:t>          p</a:t>
            </a:r>
            <a:r>
              <a:rPr lang="en-US" baseline="-25000" dirty="0">
                <a:effectLst>
                  <a:outerShdw blurRad="38100" dist="38100" dir="2700000" algn="tl">
                    <a:srgbClr val="000000"/>
                  </a:outerShdw>
                </a:effectLst>
              </a:rPr>
              <a:t>2</a:t>
            </a:r>
            <a:r>
              <a:rPr lang="en-US" dirty="0">
                <a:effectLst>
                  <a:outerShdw blurRad="38100" dist="38100" dir="2700000" algn="tl">
                    <a:srgbClr val="000000"/>
                  </a:outerShdw>
                </a:effectLst>
              </a:rPr>
              <a:t> = proportion likely to repurchase a Log Cabin</a:t>
            </a:r>
          </a:p>
          <a:p>
            <a:r>
              <a:rPr lang="en-US" dirty="0">
                <a:effectLst>
                  <a:outerShdw blurRad="38100" dist="38100" dir="2700000" algn="tl">
                    <a:srgbClr val="000000"/>
                  </a:outerShdw>
                </a:effectLst>
              </a:rPr>
              <a:t>                  for the population of Log Cabin owners</a:t>
            </a:r>
          </a:p>
          <a:p>
            <a:r>
              <a:rPr lang="en-US" dirty="0">
                <a:effectLst>
                  <a:outerShdw blurRad="38100" dist="38100" dir="2700000" algn="tl">
                    <a:srgbClr val="000000"/>
                  </a:outerShdw>
                </a:effectLst>
              </a:rPr>
              <a:t>          </a:t>
            </a:r>
            <a:r>
              <a:rPr lang="en-US" i="1" dirty="0">
                <a:effectLst>
                  <a:outerShdw blurRad="38100" dist="38100" dir="2700000" algn="tl">
                    <a:srgbClr val="000000"/>
                  </a:outerShdw>
                </a:effectLst>
              </a:rPr>
              <a:t>p</a:t>
            </a:r>
            <a:r>
              <a:rPr lang="en-US" baseline="-25000" dirty="0">
                <a:effectLst>
                  <a:outerShdw blurRad="38100" dist="38100" dir="2700000" algn="tl">
                    <a:srgbClr val="000000"/>
                  </a:outerShdw>
                </a:effectLst>
              </a:rPr>
              <a:t>3</a:t>
            </a:r>
            <a:r>
              <a:rPr lang="en-US" dirty="0">
                <a:effectLst>
                  <a:outerShdw blurRad="38100" dist="38100" dir="2700000" algn="tl">
                    <a:srgbClr val="000000"/>
                  </a:outerShdw>
                </a:effectLst>
              </a:rPr>
              <a:t> = proportion likely to repurchase an A-Frame</a:t>
            </a:r>
          </a:p>
          <a:p>
            <a:r>
              <a:rPr lang="en-US" dirty="0">
                <a:effectLst>
                  <a:outerShdw blurRad="38100" dist="38100" dir="2700000" algn="tl">
                    <a:srgbClr val="000000"/>
                  </a:outerShdw>
                </a:effectLst>
              </a:rPr>
              <a:t>                  for the population of A-Frame owners</a:t>
            </a:r>
          </a:p>
        </p:txBody>
      </p:sp>
    </p:spTree>
    <p:extLst>
      <p:ext uri="{BB962C8B-B14F-4D97-AF65-F5344CB8AC3E}">
        <p14:creationId xmlns:p14="http://schemas.microsoft.com/office/powerpoint/2010/main" val="277467211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Left)">
                                      <p:cBhvr>
                                        <p:cTn id="7" dur="500"/>
                                        <p:tgtEl>
                                          <p:spTgt spid="4"/>
                                        </p:tgtEl>
                                      </p:cBhvr>
                                    </p:animEffec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par>
                          <p:cTn id="13" fill="hold">
                            <p:stCondLst>
                              <p:cond delay="500"/>
                            </p:stCondLst>
                            <p:childTnLst>
                              <p:par>
                                <p:cTn id="14" presetID="3" presetClass="entr" presetSubtype="10" fill="hold" grpId="0" nodeType="afterEffect">
                                  <p:stCondLst>
                                    <p:cond delay="3500"/>
                                  </p:stCondLst>
                                  <p:childTnLst>
                                    <p:set>
                                      <p:cBhvr>
                                        <p:cTn id="15" dur="1" fill="hold">
                                          <p:stCondLst>
                                            <p:cond delay="0"/>
                                          </p:stCondLst>
                                        </p:cTn>
                                        <p:tgtEl>
                                          <p:spTgt spid="6"/>
                                        </p:tgtEl>
                                        <p:attrNameLst>
                                          <p:attrName>style.visibility</p:attrName>
                                        </p:attrNameLst>
                                      </p:cBhvr>
                                      <p:to>
                                        <p:strVal val="visible"/>
                                      </p:to>
                                    </p:set>
                                    <p:animEffect transition="in" filter="blinds(horizontal)">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4" grpId="0" animBg="1"/>
      <p:bldP spid="6" grpId="0"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2" name="Rectangle 42"/>
          <p:cNvSpPr>
            <a:spLocks noChangeArrowheads="1"/>
          </p:cNvSpPr>
          <p:nvPr/>
        </p:nvSpPr>
        <p:spPr bwMode="auto">
          <a:xfrm>
            <a:off x="1033463" y="1666875"/>
            <a:ext cx="7148512" cy="4314825"/>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61443" name="Rectangle 3"/>
          <p:cNvSpPr>
            <a:spLocks noGrp="1" noChangeArrowheads="1"/>
          </p:cNvSpPr>
          <p:nvPr>
            <p:ph type="body" idx="1"/>
          </p:nvPr>
        </p:nvSpPr>
        <p:spPr>
          <a:xfrm>
            <a:off x="700088" y="1117600"/>
            <a:ext cx="7772400" cy="477838"/>
          </a:xfrm>
        </p:spPr>
        <p:txBody>
          <a:bodyPr/>
          <a:lstStyle/>
          <a:p>
            <a:r>
              <a:rPr lang="en-US">
                <a:solidFill>
                  <a:srgbClr val="66FFFF"/>
                </a:solidFill>
              </a:rPr>
              <a:t>Interval Definition</a:t>
            </a:r>
          </a:p>
        </p:txBody>
      </p:sp>
      <p:sp>
        <p:nvSpPr>
          <p:cNvPr id="61445" name="Freeform 5"/>
          <p:cNvSpPr>
            <a:spLocks/>
          </p:cNvSpPr>
          <p:nvPr/>
        </p:nvSpPr>
        <p:spPr bwMode="auto">
          <a:xfrm>
            <a:off x="2095500" y="1914525"/>
            <a:ext cx="4483100" cy="3035300"/>
          </a:xfrm>
          <a:custGeom>
            <a:avLst/>
            <a:gdLst/>
            <a:ahLst/>
            <a:cxnLst>
              <a:cxn ang="0">
                <a:pos x="1344" y="15"/>
              </a:cxn>
              <a:cxn ang="0">
                <a:pos x="1266" y="87"/>
              </a:cxn>
              <a:cxn ang="0">
                <a:pos x="1203" y="192"/>
              </a:cxn>
              <a:cxn ang="0">
                <a:pos x="1136" y="305"/>
              </a:cxn>
              <a:cxn ang="0">
                <a:pos x="1094" y="413"/>
              </a:cxn>
              <a:cxn ang="0">
                <a:pos x="1063" y="513"/>
              </a:cxn>
              <a:cxn ang="0">
                <a:pos x="1014" y="630"/>
              </a:cxn>
              <a:cxn ang="0">
                <a:pos x="987" y="737"/>
              </a:cxn>
              <a:cxn ang="0">
                <a:pos x="951" y="843"/>
              </a:cxn>
              <a:cxn ang="0">
                <a:pos x="924" y="951"/>
              </a:cxn>
              <a:cxn ang="0">
                <a:pos x="891" y="1062"/>
              </a:cxn>
              <a:cxn ang="0">
                <a:pos x="855" y="1173"/>
              </a:cxn>
              <a:cxn ang="0">
                <a:pos x="810" y="1278"/>
              </a:cxn>
              <a:cxn ang="0">
                <a:pos x="756" y="1395"/>
              </a:cxn>
              <a:cxn ang="0">
                <a:pos x="681" y="1518"/>
              </a:cxn>
              <a:cxn ang="0">
                <a:pos x="603" y="1611"/>
              </a:cxn>
              <a:cxn ang="0">
                <a:pos x="498" y="1683"/>
              </a:cxn>
              <a:cxn ang="0">
                <a:pos x="389" y="1735"/>
              </a:cxn>
              <a:cxn ang="0">
                <a:pos x="285" y="1773"/>
              </a:cxn>
              <a:cxn ang="0">
                <a:pos x="180" y="1809"/>
              </a:cxn>
              <a:cxn ang="0">
                <a:pos x="66" y="1847"/>
              </a:cxn>
              <a:cxn ang="0">
                <a:pos x="3" y="1869"/>
              </a:cxn>
              <a:cxn ang="0">
                <a:pos x="2820" y="1911"/>
              </a:cxn>
              <a:cxn ang="0">
                <a:pos x="2766" y="1854"/>
              </a:cxn>
              <a:cxn ang="0">
                <a:pos x="2676" y="1827"/>
              </a:cxn>
              <a:cxn ang="0">
                <a:pos x="2560" y="1791"/>
              </a:cxn>
              <a:cxn ang="0">
                <a:pos x="2424" y="1743"/>
              </a:cxn>
              <a:cxn ang="0">
                <a:pos x="2310" y="1692"/>
              </a:cxn>
              <a:cxn ang="0">
                <a:pos x="2244" y="1647"/>
              </a:cxn>
              <a:cxn ang="0">
                <a:pos x="2175" y="1578"/>
              </a:cxn>
              <a:cxn ang="0">
                <a:pos x="2106" y="1485"/>
              </a:cxn>
              <a:cxn ang="0">
                <a:pos x="2040" y="1374"/>
              </a:cxn>
              <a:cxn ang="0">
                <a:pos x="1992" y="1278"/>
              </a:cxn>
              <a:cxn ang="0">
                <a:pos x="1953" y="1194"/>
              </a:cxn>
              <a:cxn ang="0">
                <a:pos x="1917" y="1104"/>
              </a:cxn>
              <a:cxn ang="0">
                <a:pos x="1881" y="996"/>
              </a:cxn>
              <a:cxn ang="0">
                <a:pos x="1851" y="879"/>
              </a:cxn>
              <a:cxn ang="0">
                <a:pos x="1821" y="765"/>
              </a:cxn>
              <a:cxn ang="0">
                <a:pos x="1776" y="633"/>
              </a:cxn>
              <a:cxn ang="0">
                <a:pos x="1734" y="505"/>
              </a:cxn>
              <a:cxn ang="0">
                <a:pos x="1686" y="396"/>
              </a:cxn>
              <a:cxn ang="0">
                <a:pos x="1653" y="318"/>
              </a:cxn>
              <a:cxn ang="0">
                <a:pos x="1614" y="237"/>
              </a:cxn>
              <a:cxn ang="0">
                <a:pos x="1593" y="195"/>
              </a:cxn>
              <a:cxn ang="0">
                <a:pos x="1515" y="84"/>
              </a:cxn>
              <a:cxn ang="0">
                <a:pos x="1536" y="105"/>
              </a:cxn>
              <a:cxn ang="0">
                <a:pos x="1467" y="33"/>
              </a:cxn>
              <a:cxn ang="0">
                <a:pos x="1419" y="0"/>
              </a:cxn>
            </a:cxnLst>
            <a:rect l="0" t="0" r="r" b="b"/>
            <a:pathLst>
              <a:path w="2824" h="1912">
                <a:moveTo>
                  <a:pt x="1404" y="3"/>
                </a:moveTo>
                <a:lnTo>
                  <a:pt x="1371" y="3"/>
                </a:lnTo>
                <a:lnTo>
                  <a:pt x="1344" y="15"/>
                </a:lnTo>
                <a:lnTo>
                  <a:pt x="1320" y="30"/>
                </a:lnTo>
                <a:lnTo>
                  <a:pt x="1293" y="57"/>
                </a:lnTo>
                <a:lnTo>
                  <a:pt x="1266" y="87"/>
                </a:lnTo>
                <a:lnTo>
                  <a:pt x="1248" y="120"/>
                </a:lnTo>
                <a:lnTo>
                  <a:pt x="1221" y="153"/>
                </a:lnTo>
                <a:lnTo>
                  <a:pt x="1203" y="192"/>
                </a:lnTo>
                <a:lnTo>
                  <a:pt x="1176" y="234"/>
                </a:lnTo>
                <a:lnTo>
                  <a:pt x="1154" y="268"/>
                </a:lnTo>
                <a:lnTo>
                  <a:pt x="1136" y="305"/>
                </a:lnTo>
                <a:lnTo>
                  <a:pt x="1118" y="349"/>
                </a:lnTo>
                <a:lnTo>
                  <a:pt x="1106" y="377"/>
                </a:lnTo>
                <a:lnTo>
                  <a:pt x="1094" y="413"/>
                </a:lnTo>
                <a:lnTo>
                  <a:pt x="1083" y="449"/>
                </a:lnTo>
                <a:lnTo>
                  <a:pt x="1071" y="485"/>
                </a:lnTo>
                <a:lnTo>
                  <a:pt x="1063" y="513"/>
                </a:lnTo>
                <a:lnTo>
                  <a:pt x="1047" y="549"/>
                </a:lnTo>
                <a:lnTo>
                  <a:pt x="1029" y="591"/>
                </a:lnTo>
                <a:lnTo>
                  <a:pt x="1014" y="630"/>
                </a:lnTo>
                <a:lnTo>
                  <a:pt x="1005" y="666"/>
                </a:lnTo>
                <a:lnTo>
                  <a:pt x="993" y="702"/>
                </a:lnTo>
                <a:lnTo>
                  <a:pt x="987" y="737"/>
                </a:lnTo>
                <a:lnTo>
                  <a:pt x="975" y="773"/>
                </a:lnTo>
                <a:lnTo>
                  <a:pt x="963" y="817"/>
                </a:lnTo>
                <a:lnTo>
                  <a:pt x="951" y="843"/>
                </a:lnTo>
                <a:lnTo>
                  <a:pt x="939" y="881"/>
                </a:lnTo>
                <a:lnTo>
                  <a:pt x="927" y="917"/>
                </a:lnTo>
                <a:lnTo>
                  <a:pt x="924" y="951"/>
                </a:lnTo>
                <a:lnTo>
                  <a:pt x="912" y="990"/>
                </a:lnTo>
                <a:lnTo>
                  <a:pt x="903" y="1026"/>
                </a:lnTo>
                <a:lnTo>
                  <a:pt x="891" y="1062"/>
                </a:lnTo>
                <a:lnTo>
                  <a:pt x="879" y="1101"/>
                </a:lnTo>
                <a:lnTo>
                  <a:pt x="864" y="1140"/>
                </a:lnTo>
                <a:lnTo>
                  <a:pt x="855" y="1173"/>
                </a:lnTo>
                <a:lnTo>
                  <a:pt x="843" y="1206"/>
                </a:lnTo>
                <a:lnTo>
                  <a:pt x="825" y="1248"/>
                </a:lnTo>
                <a:lnTo>
                  <a:pt x="810" y="1278"/>
                </a:lnTo>
                <a:lnTo>
                  <a:pt x="795" y="1314"/>
                </a:lnTo>
                <a:lnTo>
                  <a:pt x="783" y="1347"/>
                </a:lnTo>
                <a:lnTo>
                  <a:pt x="756" y="1395"/>
                </a:lnTo>
                <a:lnTo>
                  <a:pt x="732" y="1437"/>
                </a:lnTo>
                <a:lnTo>
                  <a:pt x="711" y="1476"/>
                </a:lnTo>
                <a:lnTo>
                  <a:pt x="681" y="1518"/>
                </a:lnTo>
                <a:lnTo>
                  <a:pt x="657" y="1551"/>
                </a:lnTo>
                <a:lnTo>
                  <a:pt x="633" y="1578"/>
                </a:lnTo>
                <a:lnTo>
                  <a:pt x="603" y="1611"/>
                </a:lnTo>
                <a:lnTo>
                  <a:pt x="573" y="1635"/>
                </a:lnTo>
                <a:lnTo>
                  <a:pt x="540" y="1659"/>
                </a:lnTo>
                <a:lnTo>
                  <a:pt x="498" y="1683"/>
                </a:lnTo>
                <a:lnTo>
                  <a:pt x="449" y="1703"/>
                </a:lnTo>
                <a:lnTo>
                  <a:pt x="417" y="1719"/>
                </a:lnTo>
                <a:lnTo>
                  <a:pt x="389" y="1735"/>
                </a:lnTo>
                <a:lnTo>
                  <a:pt x="353" y="1747"/>
                </a:lnTo>
                <a:lnTo>
                  <a:pt x="315" y="1764"/>
                </a:lnTo>
                <a:lnTo>
                  <a:pt x="285" y="1773"/>
                </a:lnTo>
                <a:lnTo>
                  <a:pt x="258" y="1788"/>
                </a:lnTo>
                <a:lnTo>
                  <a:pt x="216" y="1800"/>
                </a:lnTo>
                <a:lnTo>
                  <a:pt x="180" y="1809"/>
                </a:lnTo>
                <a:lnTo>
                  <a:pt x="147" y="1824"/>
                </a:lnTo>
                <a:lnTo>
                  <a:pt x="102" y="1839"/>
                </a:lnTo>
                <a:lnTo>
                  <a:pt x="66" y="1847"/>
                </a:lnTo>
                <a:lnTo>
                  <a:pt x="33" y="1857"/>
                </a:lnTo>
                <a:lnTo>
                  <a:pt x="18" y="1863"/>
                </a:lnTo>
                <a:lnTo>
                  <a:pt x="3" y="1869"/>
                </a:lnTo>
                <a:lnTo>
                  <a:pt x="0" y="1887"/>
                </a:lnTo>
                <a:lnTo>
                  <a:pt x="3" y="1908"/>
                </a:lnTo>
                <a:lnTo>
                  <a:pt x="2820" y="1911"/>
                </a:lnTo>
                <a:lnTo>
                  <a:pt x="2823" y="1873"/>
                </a:lnTo>
                <a:lnTo>
                  <a:pt x="2799" y="1860"/>
                </a:lnTo>
                <a:lnTo>
                  <a:pt x="2766" y="1854"/>
                </a:lnTo>
                <a:lnTo>
                  <a:pt x="2739" y="1851"/>
                </a:lnTo>
                <a:lnTo>
                  <a:pt x="2703" y="1839"/>
                </a:lnTo>
                <a:lnTo>
                  <a:pt x="2676" y="1827"/>
                </a:lnTo>
                <a:lnTo>
                  <a:pt x="2643" y="1818"/>
                </a:lnTo>
                <a:lnTo>
                  <a:pt x="2604" y="1809"/>
                </a:lnTo>
                <a:lnTo>
                  <a:pt x="2560" y="1791"/>
                </a:lnTo>
                <a:lnTo>
                  <a:pt x="2514" y="1776"/>
                </a:lnTo>
                <a:lnTo>
                  <a:pt x="2472" y="1761"/>
                </a:lnTo>
                <a:lnTo>
                  <a:pt x="2424" y="1743"/>
                </a:lnTo>
                <a:lnTo>
                  <a:pt x="2379" y="1728"/>
                </a:lnTo>
                <a:lnTo>
                  <a:pt x="2343" y="1710"/>
                </a:lnTo>
                <a:lnTo>
                  <a:pt x="2310" y="1692"/>
                </a:lnTo>
                <a:lnTo>
                  <a:pt x="2286" y="1674"/>
                </a:lnTo>
                <a:lnTo>
                  <a:pt x="2265" y="1662"/>
                </a:lnTo>
                <a:lnTo>
                  <a:pt x="2244" y="1647"/>
                </a:lnTo>
                <a:lnTo>
                  <a:pt x="2223" y="1629"/>
                </a:lnTo>
                <a:lnTo>
                  <a:pt x="2199" y="1605"/>
                </a:lnTo>
                <a:lnTo>
                  <a:pt x="2175" y="1578"/>
                </a:lnTo>
                <a:lnTo>
                  <a:pt x="2148" y="1551"/>
                </a:lnTo>
                <a:lnTo>
                  <a:pt x="2127" y="1515"/>
                </a:lnTo>
                <a:lnTo>
                  <a:pt x="2106" y="1485"/>
                </a:lnTo>
                <a:lnTo>
                  <a:pt x="2082" y="1446"/>
                </a:lnTo>
                <a:lnTo>
                  <a:pt x="2061" y="1413"/>
                </a:lnTo>
                <a:lnTo>
                  <a:pt x="2040" y="1374"/>
                </a:lnTo>
                <a:lnTo>
                  <a:pt x="2022" y="1344"/>
                </a:lnTo>
                <a:lnTo>
                  <a:pt x="2004" y="1308"/>
                </a:lnTo>
                <a:lnTo>
                  <a:pt x="1992" y="1278"/>
                </a:lnTo>
                <a:lnTo>
                  <a:pt x="1980" y="1257"/>
                </a:lnTo>
                <a:lnTo>
                  <a:pt x="1968" y="1227"/>
                </a:lnTo>
                <a:lnTo>
                  <a:pt x="1953" y="1194"/>
                </a:lnTo>
                <a:lnTo>
                  <a:pt x="1941" y="1161"/>
                </a:lnTo>
                <a:lnTo>
                  <a:pt x="1929" y="1134"/>
                </a:lnTo>
                <a:lnTo>
                  <a:pt x="1917" y="1104"/>
                </a:lnTo>
                <a:lnTo>
                  <a:pt x="1911" y="1077"/>
                </a:lnTo>
                <a:lnTo>
                  <a:pt x="1899" y="1041"/>
                </a:lnTo>
                <a:lnTo>
                  <a:pt x="1881" y="996"/>
                </a:lnTo>
                <a:lnTo>
                  <a:pt x="1872" y="957"/>
                </a:lnTo>
                <a:lnTo>
                  <a:pt x="1863" y="921"/>
                </a:lnTo>
                <a:lnTo>
                  <a:pt x="1851" y="879"/>
                </a:lnTo>
                <a:lnTo>
                  <a:pt x="1839" y="837"/>
                </a:lnTo>
                <a:lnTo>
                  <a:pt x="1830" y="801"/>
                </a:lnTo>
                <a:lnTo>
                  <a:pt x="1821" y="765"/>
                </a:lnTo>
                <a:lnTo>
                  <a:pt x="1803" y="726"/>
                </a:lnTo>
                <a:lnTo>
                  <a:pt x="1791" y="678"/>
                </a:lnTo>
                <a:lnTo>
                  <a:pt x="1776" y="633"/>
                </a:lnTo>
                <a:lnTo>
                  <a:pt x="1764" y="591"/>
                </a:lnTo>
                <a:lnTo>
                  <a:pt x="1749" y="552"/>
                </a:lnTo>
                <a:lnTo>
                  <a:pt x="1734" y="505"/>
                </a:lnTo>
                <a:lnTo>
                  <a:pt x="1716" y="456"/>
                </a:lnTo>
                <a:lnTo>
                  <a:pt x="1698" y="423"/>
                </a:lnTo>
                <a:lnTo>
                  <a:pt x="1686" y="396"/>
                </a:lnTo>
                <a:lnTo>
                  <a:pt x="1681" y="365"/>
                </a:lnTo>
                <a:lnTo>
                  <a:pt x="1677" y="361"/>
                </a:lnTo>
                <a:lnTo>
                  <a:pt x="1653" y="318"/>
                </a:lnTo>
                <a:lnTo>
                  <a:pt x="1635" y="285"/>
                </a:lnTo>
                <a:lnTo>
                  <a:pt x="1623" y="261"/>
                </a:lnTo>
                <a:lnTo>
                  <a:pt x="1614" y="237"/>
                </a:lnTo>
                <a:lnTo>
                  <a:pt x="1605" y="219"/>
                </a:lnTo>
                <a:lnTo>
                  <a:pt x="1578" y="171"/>
                </a:lnTo>
                <a:lnTo>
                  <a:pt x="1593" y="195"/>
                </a:lnTo>
                <a:lnTo>
                  <a:pt x="1560" y="141"/>
                </a:lnTo>
                <a:lnTo>
                  <a:pt x="1521" y="87"/>
                </a:lnTo>
                <a:lnTo>
                  <a:pt x="1515" y="84"/>
                </a:lnTo>
                <a:lnTo>
                  <a:pt x="1533" y="102"/>
                </a:lnTo>
                <a:lnTo>
                  <a:pt x="1545" y="120"/>
                </a:lnTo>
                <a:lnTo>
                  <a:pt x="1536" y="105"/>
                </a:lnTo>
                <a:lnTo>
                  <a:pt x="1500" y="63"/>
                </a:lnTo>
                <a:lnTo>
                  <a:pt x="1485" y="45"/>
                </a:lnTo>
                <a:lnTo>
                  <a:pt x="1467" y="33"/>
                </a:lnTo>
                <a:lnTo>
                  <a:pt x="1452" y="18"/>
                </a:lnTo>
                <a:lnTo>
                  <a:pt x="1437" y="9"/>
                </a:lnTo>
                <a:lnTo>
                  <a:pt x="1419" y="0"/>
                </a:lnTo>
              </a:path>
            </a:pathLst>
          </a:custGeom>
          <a:gradFill flip="none" rotWithShape="1">
            <a:gsLst>
              <a:gs pos="0">
                <a:srgbClr val="7DB03A">
                  <a:shade val="30000"/>
                  <a:satMod val="115000"/>
                </a:srgbClr>
              </a:gs>
              <a:gs pos="50000">
                <a:srgbClr val="7DB03A">
                  <a:shade val="67500"/>
                  <a:satMod val="115000"/>
                </a:srgbClr>
              </a:gs>
              <a:gs pos="100000">
                <a:srgbClr val="7DB03A">
                  <a:shade val="100000"/>
                  <a:satMod val="115000"/>
                </a:srgbClr>
              </a:gs>
            </a:gsLst>
            <a:lin ang="16200000" scaled="1"/>
            <a:tileRect/>
          </a:gradFill>
          <a:ln w="12700" cap="rnd" cmpd="sng">
            <a:noFill/>
            <a:prstDash val="solid"/>
            <a:round/>
            <a:headEnd type="none" w="med" len="med"/>
            <a:tailEnd type="none" w="med" len="med"/>
          </a:ln>
          <a:effectLst/>
        </p:spPr>
        <p:txBody>
          <a:bodyPr/>
          <a:lstStyle/>
          <a:p>
            <a:endParaRPr lang="en-US"/>
          </a:p>
        </p:txBody>
      </p:sp>
      <p:sp>
        <p:nvSpPr>
          <p:cNvPr id="61446" name="Line 6"/>
          <p:cNvSpPr>
            <a:spLocks noChangeShapeType="1"/>
          </p:cNvSpPr>
          <p:nvPr/>
        </p:nvSpPr>
        <p:spPr bwMode="auto">
          <a:xfrm>
            <a:off x="1858963" y="4943475"/>
            <a:ext cx="4959350"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61447" name="Line 7"/>
          <p:cNvSpPr>
            <a:spLocks noChangeShapeType="1"/>
          </p:cNvSpPr>
          <p:nvPr/>
        </p:nvSpPr>
        <p:spPr bwMode="auto">
          <a:xfrm>
            <a:off x="4318000" y="1911350"/>
            <a:ext cx="3175" cy="3025775"/>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grpSp>
        <p:nvGrpSpPr>
          <p:cNvPr id="61483" name="Group 43"/>
          <p:cNvGrpSpPr>
            <a:grpSpLocks/>
          </p:cNvGrpSpPr>
          <p:nvPr/>
        </p:nvGrpSpPr>
        <p:grpSpPr bwMode="auto">
          <a:xfrm>
            <a:off x="2006600" y="1851025"/>
            <a:ext cx="4727575" cy="2922588"/>
            <a:chOff x="1264" y="1166"/>
            <a:chExt cx="2978" cy="1841"/>
          </a:xfrm>
        </p:grpSpPr>
        <p:sp>
          <p:nvSpPr>
            <p:cNvPr id="61448" name="Arc 8"/>
            <p:cNvSpPr>
              <a:spLocks/>
            </p:cNvSpPr>
            <p:nvPr/>
          </p:nvSpPr>
          <p:spPr bwMode="auto">
            <a:xfrm rot="4404038">
              <a:off x="3025" y="2254"/>
              <a:ext cx="833" cy="333"/>
            </a:xfrm>
            <a:custGeom>
              <a:avLst/>
              <a:gdLst>
                <a:gd name="G0" fmla="+- 1012 0 0"/>
                <a:gd name="G1" fmla="+- 0 0 0"/>
                <a:gd name="G2" fmla="+- 21600 0 0"/>
                <a:gd name="T0" fmla="*/ 18589 w 18589"/>
                <a:gd name="T1" fmla="*/ 12554 h 21600"/>
                <a:gd name="T2" fmla="*/ 0 w 18589"/>
                <a:gd name="T3" fmla="*/ 21576 h 21600"/>
                <a:gd name="T4" fmla="*/ 1012 w 18589"/>
                <a:gd name="T5" fmla="*/ 0 h 21600"/>
              </a:gdLst>
              <a:ahLst/>
              <a:cxnLst>
                <a:cxn ang="0">
                  <a:pos x="T0" y="T1"/>
                </a:cxn>
                <a:cxn ang="0">
                  <a:pos x="T2" y="T3"/>
                </a:cxn>
                <a:cxn ang="0">
                  <a:pos x="T4" y="T5"/>
                </a:cxn>
              </a:cxnLst>
              <a:rect l="0" t="0" r="r" b="b"/>
              <a:pathLst>
                <a:path w="18589" h="21600" fill="none" extrusionOk="0">
                  <a:moveTo>
                    <a:pt x="18589" y="12554"/>
                  </a:moveTo>
                  <a:cubicBezTo>
                    <a:pt x="14534" y="18230"/>
                    <a:pt x="7988" y="21599"/>
                    <a:pt x="1012" y="21600"/>
                  </a:cubicBezTo>
                  <a:cubicBezTo>
                    <a:pt x="674" y="21600"/>
                    <a:pt x="337" y="21592"/>
                    <a:pt x="-1" y="21576"/>
                  </a:cubicBezTo>
                </a:path>
                <a:path w="18589" h="21600" stroke="0" extrusionOk="0">
                  <a:moveTo>
                    <a:pt x="18589" y="12554"/>
                  </a:moveTo>
                  <a:cubicBezTo>
                    <a:pt x="14534" y="18230"/>
                    <a:pt x="7988" y="21599"/>
                    <a:pt x="1012" y="21600"/>
                  </a:cubicBezTo>
                  <a:cubicBezTo>
                    <a:pt x="674" y="21600"/>
                    <a:pt x="337" y="21592"/>
                    <a:pt x="-1" y="21576"/>
                  </a:cubicBezTo>
                  <a:lnTo>
                    <a:pt x="1012" y="0"/>
                  </a:lnTo>
                  <a:close/>
                </a:path>
              </a:pathLst>
            </a:custGeom>
            <a:noFill/>
            <a:ln w="12700" cap="rnd">
              <a:solidFill>
                <a:schemeClr val="tx1"/>
              </a:solidFill>
              <a:round/>
              <a:headEnd/>
              <a:tailEnd/>
            </a:ln>
            <a:effectLst/>
          </p:spPr>
          <p:txBody>
            <a:bodyPr wrap="none" anchor="ctr"/>
            <a:lstStyle/>
            <a:p>
              <a:endParaRPr lang="en-US"/>
            </a:p>
          </p:txBody>
        </p:sp>
        <p:sp>
          <p:nvSpPr>
            <p:cNvPr id="61449" name="Arc 9"/>
            <p:cNvSpPr>
              <a:spLocks/>
            </p:cNvSpPr>
            <p:nvPr/>
          </p:nvSpPr>
          <p:spPr bwMode="auto">
            <a:xfrm rot="720000">
              <a:off x="3517" y="2856"/>
              <a:ext cx="725" cy="151"/>
            </a:xfrm>
            <a:custGeom>
              <a:avLst/>
              <a:gdLst>
                <a:gd name="G0" fmla="+- 20797 0 0"/>
                <a:gd name="G1" fmla="+- 0 0 0"/>
                <a:gd name="G2" fmla="+- 21600 0 0"/>
                <a:gd name="T0" fmla="*/ 18557 w 20797"/>
                <a:gd name="T1" fmla="*/ 21484 h 21484"/>
                <a:gd name="T2" fmla="*/ 0 w 20797"/>
                <a:gd name="T3" fmla="*/ 5834 h 21484"/>
                <a:gd name="T4" fmla="*/ 20797 w 20797"/>
                <a:gd name="T5" fmla="*/ 0 h 21484"/>
              </a:gdLst>
              <a:ahLst/>
              <a:cxnLst>
                <a:cxn ang="0">
                  <a:pos x="T0" y="T1"/>
                </a:cxn>
                <a:cxn ang="0">
                  <a:pos x="T2" y="T3"/>
                </a:cxn>
                <a:cxn ang="0">
                  <a:pos x="T4" y="T5"/>
                </a:cxn>
              </a:cxnLst>
              <a:rect l="0" t="0" r="r" b="b"/>
              <a:pathLst>
                <a:path w="20797" h="21484" fill="none" extrusionOk="0">
                  <a:moveTo>
                    <a:pt x="18557" y="21483"/>
                  </a:moveTo>
                  <a:cubicBezTo>
                    <a:pt x="9747" y="20565"/>
                    <a:pt x="2392" y="14361"/>
                    <a:pt x="-1" y="5834"/>
                  </a:cubicBezTo>
                </a:path>
                <a:path w="20797" h="21484" stroke="0" extrusionOk="0">
                  <a:moveTo>
                    <a:pt x="18557" y="21483"/>
                  </a:moveTo>
                  <a:cubicBezTo>
                    <a:pt x="9747" y="20565"/>
                    <a:pt x="2392" y="14361"/>
                    <a:pt x="-1" y="5834"/>
                  </a:cubicBezTo>
                  <a:lnTo>
                    <a:pt x="20797" y="0"/>
                  </a:lnTo>
                  <a:close/>
                </a:path>
              </a:pathLst>
            </a:custGeom>
            <a:noFill/>
            <a:ln w="12700" cap="rnd">
              <a:solidFill>
                <a:schemeClr val="tx1"/>
              </a:solidFill>
              <a:round/>
              <a:headEnd/>
              <a:tailEnd/>
            </a:ln>
            <a:effectLst/>
          </p:spPr>
          <p:txBody>
            <a:bodyPr wrap="none" anchor="ctr"/>
            <a:lstStyle/>
            <a:p>
              <a:endParaRPr lang="en-US"/>
            </a:p>
          </p:txBody>
        </p:sp>
        <p:sp>
          <p:nvSpPr>
            <p:cNvPr id="61450" name="Arc 10"/>
            <p:cNvSpPr>
              <a:spLocks/>
            </p:cNvSpPr>
            <p:nvPr/>
          </p:nvSpPr>
          <p:spPr bwMode="auto">
            <a:xfrm rot="6300000">
              <a:off x="2023" y="1532"/>
              <a:ext cx="944" cy="212"/>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endParaRPr lang="en-US"/>
            </a:p>
          </p:txBody>
        </p:sp>
        <p:sp>
          <p:nvSpPr>
            <p:cNvPr id="61451" name="Arc 11"/>
            <p:cNvSpPr>
              <a:spLocks/>
            </p:cNvSpPr>
            <p:nvPr/>
          </p:nvSpPr>
          <p:spPr bwMode="auto">
            <a:xfrm rot="16980000">
              <a:off x="1646" y="2280"/>
              <a:ext cx="794" cy="285"/>
            </a:xfrm>
            <a:custGeom>
              <a:avLst/>
              <a:gdLst>
                <a:gd name="G0" fmla="+- 19465 0 0"/>
                <a:gd name="G1" fmla="+- 0 0 0"/>
                <a:gd name="G2" fmla="+- 21600 0 0"/>
                <a:gd name="T0" fmla="*/ 19767 w 19767"/>
                <a:gd name="T1" fmla="*/ 21598 h 21600"/>
                <a:gd name="T2" fmla="*/ 0 w 19767"/>
                <a:gd name="T3" fmla="*/ 9363 h 21600"/>
                <a:gd name="T4" fmla="*/ 19465 w 19767"/>
                <a:gd name="T5" fmla="*/ 0 h 21600"/>
              </a:gdLst>
              <a:ahLst/>
              <a:cxnLst>
                <a:cxn ang="0">
                  <a:pos x="T0" y="T1"/>
                </a:cxn>
                <a:cxn ang="0">
                  <a:pos x="T2" y="T3"/>
                </a:cxn>
                <a:cxn ang="0">
                  <a:pos x="T4" y="T5"/>
                </a:cxn>
              </a:cxnLst>
              <a:rect l="0" t="0" r="r" b="b"/>
              <a:pathLst>
                <a:path w="19767" h="21600" fill="none" extrusionOk="0">
                  <a:moveTo>
                    <a:pt x="19766" y="21597"/>
                  </a:moveTo>
                  <a:cubicBezTo>
                    <a:pt x="19666" y="21599"/>
                    <a:pt x="19565" y="21599"/>
                    <a:pt x="19465" y="21600"/>
                  </a:cubicBezTo>
                  <a:cubicBezTo>
                    <a:pt x="11164" y="21600"/>
                    <a:pt x="3597" y="16843"/>
                    <a:pt x="-1" y="9363"/>
                  </a:cubicBezTo>
                </a:path>
                <a:path w="19767" h="21600" stroke="0" extrusionOk="0">
                  <a:moveTo>
                    <a:pt x="19766" y="21597"/>
                  </a:moveTo>
                  <a:cubicBezTo>
                    <a:pt x="19666" y="21599"/>
                    <a:pt x="19565" y="21599"/>
                    <a:pt x="19465" y="21600"/>
                  </a:cubicBezTo>
                  <a:cubicBezTo>
                    <a:pt x="11164" y="21600"/>
                    <a:pt x="3597" y="16843"/>
                    <a:pt x="-1" y="9363"/>
                  </a:cubicBezTo>
                  <a:lnTo>
                    <a:pt x="19465" y="0"/>
                  </a:lnTo>
                  <a:close/>
                </a:path>
              </a:pathLst>
            </a:custGeom>
            <a:noFill/>
            <a:ln w="12700" cap="rnd">
              <a:solidFill>
                <a:schemeClr val="tx1"/>
              </a:solidFill>
              <a:round/>
              <a:headEnd/>
              <a:tailEnd/>
            </a:ln>
            <a:effectLst/>
          </p:spPr>
          <p:txBody>
            <a:bodyPr wrap="none" anchor="ctr"/>
            <a:lstStyle/>
            <a:p>
              <a:endParaRPr lang="en-US"/>
            </a:p>
          </p:txBody>
        </p:sp>
        <p:sp>
          <p:nvSpPr>
            <p:cNvPr id="61452" name="Arc 12"/>
            <p:cNvSpPr>
              <a:spLocks/>
            </p:cNvSpPr>
            <p:nvPr/>
          </p:nvSpPr>
          <p:spPr bwMode="auto">
            <a:xfrm rot="20760000">
              <a:off x="1264" y="2840"/>
              <a:ext cx="694" cy="152"/>
            </a:xfrm>
            <a:custGeom>
              <a:avLst/>
              <a:gdLst>
                <a:gd name="G0" fmla="+- 0 0 0"/>
                <a:gd name="G1" fmla="+- 0 0 0"/>
                <a:gd name="G2" fmla="+- 21600 0 0"/>
                <a:gd name="T0" fmla="*/ 20674 w 20674"/>
                <a:gd name="T1" fmla="*/ 6256 h 21580"/>
                <a:gd name="T2" fmla="*/ 940 w 20674"/>
                <a:gd name="T3" fmla="*/ 21580 h 21580"/>
                <a:gd name="T4" fmla="*/ 0 w 20674"/>
                <a:gd name="T5" fmla="*/ 0 h 21580"/>
              </a:gdLst>
              <a:ahLst/>
              <a:cxnLst>
                <a:cxn ang="0">
                  <a:pos x="T0" y="T1"/>
                </a:cxn>
                <a:cxn ang="0">
                  <a:pos x="T2" y="T3"/>
                </a:cxn>
                <a:cxn ang="0">
                  <a:pos x="T4" y="T5"/>
                </a:cxn>
              </a:cxnLst>
              <a:rect l="0" t="0" r="r" b="b"/>
              <a:pathLst>
                <a:path w="20674" h="21580" fill="none" extrusionOk="0">
                  <a:moveTo>
                    <a:pt x="20674" y="6256"/>
                  </a:moveTo>
                  <a:cubicBezTo>
                    <a:pt x="18017" y="15036"/>
                    <a:pt x="10104" y="21180"/>
                    <a:pt x="939" y="21579"/>
                  </a:cubicBezTo>
                </a:path>
                <a:path w="20674" h="21580" stroke="0" extrusionOk="0">
                  <a:moveTo>
                    <a:pt x="20674" y="6256"/>
                  </a:moveTo>
                  <a:cubicBezTo>
                    <a:pt x="18017" y="15036"/>
                    <a:pt x="10104" y="21180"/>
                    <a:pt x="939" y="21579"/>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61453" name="Arc 13"/>
            <p:cNvSpPr>
              <a:spLocks/>
            </p:cNvSpPr>
            <p:nvPr/>
          </p:nvSpPr>
          <p:spPr bwMode="auto">
            <a:xfrm rot="15300000">
              <a:off x="2466" y="1533"/>
              <a:ext cx="945" cy="213"/>
            </a:xfrm>
            <a:custGeom>
              <a:avLst/>
              <a:gdLst>
                <a:gd name="G0" fmla="+- 0 0 0"/>
                <a:gd name="G1" fmla="+- 102 0 0"/>
                <a:gd name="G2" fmla="+- 21600 0 0"/>
                <a:gd name="T0" fmla="*/ 21600 w 21600"/>
                <a:gd name="T1" fmla="*/ 0 h 21702"/>
                <a:gd name="T2" fmla="*/ 0 w 21600"/>
                <a:gd name="T3" fmla="*/ 21702 h 21702"/>
                <a:gd name="T4" fmla="*/ 0 w 21600"/>
                <a:gd name="T5" fmla="*/ 102 h 21702"/>
              </a:gdLst>
              <a:ahLst/>
              <a:cxnLst>
                <a:cxn ang="0">
                  <a:pos x="T0" y="T1"/>
                </a:cxn>
                <a:cxn ang="0">
                  <a:pos x="T2" y="T3"/>
                </a:cxn>
                <a:cxn ang="0">
                  <a:pos x="T4" y="T5"/>
                </a:cxn>
              </a:cxnLst>
              <a:rect l="0" t="0" r="r" b="b"/>
              <a:pathLst>
                <a:path w="21600" h="21702" fill="none" extrusionOk="0">
                  <a:moveTo>
                    <a:pt x="21599" y="0"/>
                  </a:moveTo>
                  <a:cubicBezTo>
                    <a:pt x="21599" y="34"/>
                    <a:pt x="21600" y="68"/>
                    <a:pt x="21600" y="102"/>
                  </a:cubicBezTo>
                  <a:cubicBezTo>
                    <a:pt x="21600" y="12031"/>
                    <a:pt x="11929" y="21701"/>
                    <a:pt x="0" y="21702"/>
                  </a:cubicBezTo>
                </a:path>
                <a:path w="21600" h="21702" stroke="0" extrusionOk="0">
                  <a:moveTo>
                    <a:pt x="21599" y="0"/>
                  </a:moveTo>
                  <a:cubicBezTo>
                    <a:pt x="21599" y="34"/>
                    <a:pt x="21600" y="68"/>
                    <a:pt x="21600" y="102"/>
                  </a:cubicBezTo>
                  <a:cubicBezTo>
                    <a:pt x="21600" y="12031"/>
                    <a:pt x="11929" y="21701"/>
                    <a:pt x="0" y="21702"/>
                  </a:cubicBezTo>
                  <a:lnTo>
                    <a:pt x="0" y="102"/>
                  </a:lnTo>
                  <a:close/>
                </a:path>
              </a:pathLst>
            </a:custGeom>
            <a:noFill/>
            <a:ln w="12700" cap="rnd">
              <a:solidFill>
                <a:schemeClr val="tx1"/>
              </a:solidFill>
              <a:round/>
              <a:headEnd/>
              <a:tailEnd/>
            </a:ln>
            <a:effectLst/>
          </p:spPr>
          <p:txBody>
            <a:bodyPr wrap="none" anchor="ctr"/>
            <a:lstStyle/>
            <a:p>
              <a:endParaRPr lang="en-US"/>
            </a:p>
          </p:txBody>
        </p:sp>
      </p:grpSp>
      <p:sp>
        <p:nvSpPr>
          <p:cNvPr id="61455" name="Line 15"/>
          <p:cNvSpPr>
            <a:spLocks noChangeShapeType="1"/>
          </p:cNvSpPr>
          <p:nvPr/>
        </p:nvSpPr>
        <p:spPr bwMode="auto">
          <a:xfrm>
            <a:off x="3816350" y="5091113"/>
            <a:ext cx="0" cy="350837"/>
          </a:xfrm>
          <a:prstGeom prst="line">
            <a:avLst/>
          </a:prstGeom>
          <a:noFill/>
          <a:ln w="12700">
            <a:solidFill>
              <a:schemeClr val="tx1"/>
            </a:solidFill>
            <a:round/>
            <a:headEnd type="triangle" w="med" len="med"/>
            <a:tailEnd/>
          </a:ln>
          <a:effectLst>
            <a:outerShdw dist="17961" dir="2700000" algn="ctr" rotWithShape="0">
              <a:srgbClr val="000000"/>
            </a:outerShdw>
          </a:effectLst>
        </p:spPr>
        <p:txBody>
          <a:bodyPr wrap="none" anchor="ctr"/>
          <a:lstStyle/>
          <a:p>
            <a:endParaRPr lang="en-US"/>
          </a:p>
        </p:txBody>
      </p:sp>
      <p:sp>
        <p:nvSpPr>
          <p:cNvPr id="61456" name="Line 16"/>
          <p:cNvSpPr>
            <a:spLocks noChangeShapeType="1"/>
          </p:cNvSpPr>
          <p:nvPr/>
        </p:nvSpPr>
        <p:spPr bwMode="auto">
          <a:xfrm flipV="1">
            <a:off x="4829175" y="2671763"/>
            <a:ext cx="0" cy="227965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61459" name="Line 19"/>
          <p:cNvSpPr>
            <a:spLocks noChangeShapeType="1"/>
          </p:cNvSpPr>
          <p:nvPr/>
        </p:nvSpPr>
        <p:spPr bwMode="auto">
          <a:xfrm>
            <a:off x="2568575" y="3830638"/>
            <a:ext cx="3106738" cy="854075"/>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61460" name="Line 20"/>
          <p:cNvSpPr>
            <a:spLocks noChangeShapeType="1"/>
          </p:cNvSpPr>
          <p:nvPr/>
        </p:nvSpPr>
        <p:spPr bwMode="auto">
          <a:xfrm>
            <a:off x="2568575" y="3830638"/>
            <a:ext cx="2497138" cy="363537"/>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61461" name="Line 21"/>
          <p:cNvSpPr>
            <a:spLocks noChangeShapeType="1"/>
          </p:cNvSpPr>
          <p:nvPr/>
        </p:nvSpPr>
        <p:spPr bwMode="auto">
          <a:xfrm>
            <a:off x="2559050" y="3819525"/>
            <a:ext cx="2020888" cy="0"/>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61462" name="Line 22"/>
          <p:cNvSpPr>
            <a:spLocks noChangeShapeType="1"/>
          </p:cNvSpPr>
          <p:nvPr/>
        </p:nvSpPr>
        <p:spPr bwMode="auto">
          <a:xfrm flipV="1">
            <a:off x="2562225" y="3478213"/>
            <a:ext cx="1525588" cy="350837"/>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61463" name="Line 23"/>
          <p:cNvSpPr>
            <a:spLocks noChangeShapeType="1"/>
          </p:cNvSpPr>
          <p:nvPr/>
        </p:nvSpPr>
        <p:spPr bwMode="auto">
          <a:xfrm>
            <a:off x="2568575" y="3830638"/>
            <a:ext cx="992188" cy="630237"/>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61464" name="Line 24"/>
          <p:cNvSpPr>
            <a:spLocks noChangeShapeType="1"/>
          </p:cNvSpPr>
          <p:nvPr/>
        </p:nvSpPr>
        <p:spPr bwMode="auto">
          <a:xfrm>
            <a:off x="2568575" y="3835400"/>
            <a:ext cx="554038" cy="877888"/>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61465" name="Rectangle 25"/>
          <p:cNvSpPr>
            <a:spLocks noChangeArrowheads="1"/>
          </p:cNvSpPr>
          <p:nvPr/>
        </p:nvSpPr>
        <p:spPr bwMode="auto">
          <a:xfrm>
            <a:off x="1352550" y="2852738"/>
            <a:ext cx="1387475" cy="118427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r>
              <a:rPr lang="en-US">
                <a:effectLst/>
              </a:rPr>
              <a:t>  Areas</a:t>
            </a:r>
          </a:p>
          <a:p>
            <a:r>
              <a:rPr lang="en-US">
                <a:effectLst/>
              </a:rPr>
              <a:t> = 1.00/6</a:t>
            </a:r>
          </a:p>
          <a:p>
            <a:r>
              <a:rPr lang="en-US">
                <a:effectLst/>
              </a:rPr>
              <a:t> = .1667</a:t>
            </a:r>
          </a:p>
        </p:txBody>
      </p:sp>
      <p:sp>
        <p:nvSpPr>
          <p:cNvPr id="61466" name="Rectangle 26"/>
          <p:cNvSpPr>
            <a:spLocks noChangeArrowheads="1"/>
          </p:cNvSpPr>
          <p:nvPr/>
        </p:nvSpPr>
        <p:spPr bwMode="auto">
          <a:xfrm>
            <a:off x="4095750" y="4986338"/>
            <a:ext cx="485775"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r>
              <a:rPr lang="en-US">
                <a:effectLst/>
              </a:rPr>
              <a:t>71</a:t>
            </a:r>
          </a:p>
        </p:txBody>
      </p:sp>
      <p:sp>
        <p:nvSpPr>
          <p:cNvPr id="61467" name="Rectangle 27"/>
          <p:cNvSpPr>
            <a:spLocks noChangeArrowheads="1"/>
          </p:cNvSpPr>
          <p:nvPr/>
        </p:nvSpPr>
        <p:spPr bwMode="auto">
          <a:xfrm>
            <a:off x="2857500" y="4986338"/>
            <a:ext cx="866775"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r>
              <a:rPr lang="en-US">
                <a:effectLst/>
              </a:rPr>
              <a:t>53.02</a:t>
            </a:r>
          </a:p>
        </p:txBody>
      </p:sp>
      <p:sp>
        <p:nvSpPr>
          <p:cNvPr id="61468" name="Rectangle 28"/>
          <p:cNvSpPr>
            <a:spLocks noChangeArrowheads="1"/>
          </p:cNvSpPr>
          <p:nvPr/>
        </p:nvSpPr>
        <p:spPr bwMode="auto">
          <a:xfrm>
            <a:off x="1171575" y="5424488"/>
            <a:ext cx="3097213"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r>
              <a:rPr lang="en-US">
                <a:effectLst/>
              </a:rPr>
              <a:t>71 </a:t>
            </a:r>
            <a:r>
              <a:rPr lang="en-US">
                <a:effectLst/>
                <a:latin typeface="Symbol" pitchFamily="18" charset="2"/>
              </a:rPr>
              <a:t>-</a:t>
            </a:r>
            <a:r>
              <a:rPr lang="en-US">
                <a:effectLst/>
              </a:rPr>
              <a:t> .43(18.54) = 63.03</a:t>
            </a:r>
          </a:p>
        </p:txBody>
      </p:sp>
      <p:sp>
        <p:nvSpPr>
          <p:cNvPr id="61469" name="Rectangle 29"/>
          <p:cNvSpPr>
            <a:spLocks noChangeArrowheads="1"/>
          </p:cNvSpPr>
          <p:nvPr/>
        </p:nvSpPr>
        <p:spPr bwMode="auto">
          <a:xfrm>
            <a:off x="4410075" y="5424488"/>
            <a:ext cx="866775"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r>
              <a:rPr lang="en-US">
                <a:effectLst/>
              </a:rPr>
              <a:t>78.97</a:t>
            </a:r>
          </a:p>
        </p:txBody>
      </p:sp>
      <p:sp>
        <p:nvSpPr>
          <p:cNvPr id="61470" name="Rectangle 30"/>
          <p:cNvSpPr>
            <a:spLocks noChangeArrowheads="1"/>
          </p:cNvSpPr>
          <p:nvPr/>
        </p:nvSpPr>
        <p:spPr bwMode="auto">
          <a:xfrm>
            <a:off x="4933950" y="4986338"/>
            <a:ext cx="3114675" cy="454025"/>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r>
              <a:rPr lang="en-US">
                <a:effectLst/>
              </a:rPr>
              <a:t>88.98 = 71 + .97(18.54)</a:t>
            </a:r>
          </a:p>
        </p:txBody>
      </p:sp>
      <p:sp>
        <p:nvSpPr>
          <p:cNvPr id="61471" name="Line 31"/>
          <p:cNvSpPr>
            <a:spLocks noChangeShapeType="1"/>
          </p:cNvSpPr>
          <p:nvPr/>
        </p:nvSpPr>
        <p:spPr bwMode="auto">
          <a:xfrm flipH="1">
            <a:off x="4832350" y="5084763"/>
            <a:ext cx="1588" cy="355600"/>
          </a:xfrm>
          <a:prstGeom prst="line">
            <a:avLst/>
          </a:prstGeom>
          <a:noFill/>
          <a:ln w="12700">
            <a:solidFill>
              <a:schemeClr val="tx1"/>
            </a:solidFill>
            <a:round/>
            <a:headEnd type="triangle" w="med" len="med"/>
            <a:tailEnd/>
          </a:ln>
          <a:effectLst>
            <a:outerShdw dist="17961" dir="2700000" algn="ctr" rotWithShape="0">
              <a:srgbClr val="000000"/>
            </a:outerShdw>
          </a:effectLst>
        </p:spPr>
        <p:txBody>
          <a:bodyPr wrap="none" anchor="ctr"/>
          <a:lstStyle/>
          <a:p>
            <a:endParaRPr lang="en-US"/>
          </a:p>
        </p:txBody>
      </p:sp>
      <p:sp>
        <p:nvSpPr>
          <p:cNvPr id="61472" name="Line 32"/>
          <p:cNvSpPr>
            <a:spLocks noChangeShapeType="1"/>
          </p:cNvSpPr>
          <p:nvPr/>
        </p:nvSpPr>
        <p:spPr bwMode="auto">
          <a:xfrm>
            <a:off x="5360988" y="4146550"/>
            <a:ext cx="0" cy="800100"/>
          </a:xfrm>
          <a:prstGeom prst="line">
            <a:avLst/>
          </a:prstGeom>
          <a:noFill/>
          <a:ln w="12700">
            <a:solidFill>
              <a:schemeClr val="tx1"/>
            </a:solidFill>
            <a:round/>
            <a:headEnd/>
            <a:tailEnd/>
          </a:ln>
          <a:effectLst>
            <a:outerShdw dist="17961" dir="2700000" algn="ctr" rotWithShape="0">
              <a:schemeClr val="bg2"/>
            </a:outerShdw>
          </a:effectLst>
        </p:spPr>
        <p:txBody>
          <a:bodyPr/>
          <a:lstStyle/>
          <a:p>
            <a:endParaRPr lang="en-US"/>
          </a:p>
        </p:txBody>
      </p:sp>
      <p:sp>
        <p:nvSpPr>
          <p:cNvPr id="61473" name="Line 33"/>
          <p:cNvSpPr>
            <a:spLocks noChangeShapeType="1"/>
          </p:cNvSpPr>
          <p:nvPr/>
        </p:nvSpPr>
        <p:spPr bwMode="auto">
          <a:xfrm>
            <a:off x="3303588" y="4124325"/>
            <a:ext cx="0" cy="830263"/>
          </a:xfrm>
          <a:prstGeom prst="line">
            <a:avLst/>
          </a:prstGeom>
          <a:noFill/>
          <a:ln w="12700">
            <a:solidFill>
              <a:schemeClr val="tx1"/>
            </a:solidFill>
            <a:round/>
            <a:headEnd/>
            <a:tailEnd/>
          </a:ln>
          <a:effectLst>
            <a:outerShdw dist="17961" dir="2700000" algn="ctr" rotWithShape="0">
              <a:schemeClr val="bg2"/>
            </a:outerShdw>
          </a:effectLst>
        </p:spPr>
        <p:txBody>
          <a:bodyPr/>
          <a:lstStyle/>
          <a:p>
            <a:endParaRPr lang="en-US"/>
          </a:p>
        </p:txBody>
      </p:sp>
      <p:sp>
        <p:nvSpPr>
          <p:cNvPr id="61479" name="AutoShape 39"/>
          <p:cNvSpPr>
            <a:spLocks noChangeArrowheads="1"/>
          </p:cNvSpPr>
          <p:nvPr/>
        </p:nvSpPr>
        <p:spPr bwMode="auto">
          <a:xfrm rot="5400000">
            <a:off x="652463" y="36703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1480" name="Line 40"/>
          <p:cNvSpPr>
            <a:spLocks noChangeShapeType="1"/>
          </p:cNvSpPr>
          <p:nvPr/>
        </p:nvSpPr>
        <p:spPr bwMode="auto">
          <a:xfrm flipV="1">
            <a:off x="3810000" y="2657475"/>
            <a:ext cx="0" cy="2293938"/>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61485" name="Rectangle 45"/>
          <p:cNvSpPr>
            <a:spLocks noGrp="1" noChangeArrowheads="1"/>
          </p:cNvSpPr>
          <p:nvPr>
            <p:ph type="title"/>
          </p:nvPr>
        </p:nvSpPr>
        <p:spPr>
          <a:noFill/>
          <a:ln/>
        </p:spPr>
        <p:txBody>
          <a:bodyPr/>
          <a:lstStyle/>
          <a:p>
            <a:r>
              <a:rPr lang="en-US"/>
              <a:t>Goodness of Fit Test:  Normal Distribution</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61479"/>
                                        </p:tgtEl>
                                        <p:attrNameLst>
                                          <p:attrName>style.visibility</p:attrName>
                                        </p:attrNameLst>
                                      </p:cBhvr>
                                      <p:to>
                                        <p:strVal val="visible"/>
                                      </p:to>
                                    </p:set>
                                    <p:animEffect transition="in" filter="slide(fromLeft)">
                                      <p:cBhvr>
                                        <p:cTn id="7" dur="500"/>
                                        <p:tgtEl>
                                          <p:spTgt spid="61479"/>
                                        </p:tgtEl>
                                      </p:cBhvr>
                                    </p:animEffect>
                                  </p:childTnLst>
                                  <p:subTnLst>
                                    <p:set>
                                      <p:cBhvr override="childStyle">
                                        <p:cTn dur="1" fill="hold" display="0" masterRel="nextClick" afterEffect="1"/>
                                        <p:tgtEl>
                                          <p:spTgt spid="61479"/>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1482"/>
                                        </p:tgtEl>
                                        <p:attrNameLst>
                                          <p:attrName>style.visibility</p:attrName>
                                        </p:attrNameLst>
                                      </p:cBhvr>
                                      <p:to>
                                        <p:strVal val="visible"/>
                                      </p:to>
                                    </p:set>
                                    <p:animEffect transition="in" filter="dissolve">
                                      <p:cBhvr>
                                        <p:cTn id="12" dur="500"/>
                                        <p:tgtEl>
                                          <p:spTgt spid="61482"/>
                                        </p:tgtEl>
                                      </p:cBhvr>
                                    </p:animEffect>
                                  </p:childTnLst>
                                </p:cTn>
                              </p:par>
                            </p:childTnLst>
                          </p:cTn>
                        </p:par>
                        <p:par>
                          <p:cTn id="13" fill="hold">
                            <p:stCondLst>
                              <p:cond delay="500"/>
                            </p:stCondLst>
                            <p:childTnLst>
                              <p:par>
                                <p:cTn id="14" presetID="12" presetClass="entr" presetSubtype="8" fill="hold" grpId="0" nodeType="afterEffect">
                                  <p:stCondLst>
                                    <p:cond delay="1000"/>
                                  </p:stCondLst>
                                  <p:childTnLst>
                                    <p:set>
                                      <p:cBhvr>
                                        <p:cTn id="15" dur="1" fill="hold">
                                          <p:stCondLst>
                                            <p:cond delay="0"/>
                                          </p:stCondLst>
                                        </p:cTn>
                                        <p:tgtEl>
                                          <p:spTgt spid="61446"/>
                                        </p:tgtEl>
                                        <p:attrNameLst>
                                          <p:attrName>style.visibility</p:attrName>
                                        </p:attrNameLst>
                                      </p:cBhvr>
                                      <p:to>
                                        <p:strVal val="visible"/>
                                      </p:to>
                                    </p:set>
                                    <p:animEffect transition="in" filter="slide(fromLeft)">
                                      <p:cBhvr>
                                        <p:cTn id="16" dur="500"/>
                                        <p:tgtEl>
                                          <p:spTgt spid="61446"/>
                                        </p:tgtEl>
                                      </p:cBhvr>
                                    </p:animEffect>
                                  </p:childTnLst>
                                </p:cTn>
                              </p:par>
                            </p:childTnLst>
                          </p:cTn>
                        </p:par>
                        <p:par>
                          <p:cTn id="17" fill="hold">
                            <p:stCondLst>
                              <p:cond delay="2000"/>
                            </p:stCondLst>
                            <p:childTnLst>
                              <p:par>
                                <p:cTn id="18" presetID="12" presetClass="entr" presetSubtype="4" fill="hold" nodeType="afterEffect">
                                  <p:stCondLst>
                                    <p:cond delay="1000"/>
                                  </p:stCondLst>
                                  <p:childTnLst>
                                    <p:set>
                                      <p:cBhvr>
                                        <p:cTn id="19" dur="1" fill="hold">
                                          <p:stCondLst>
                                            <p:cond delay="0"/>
                                          </p:stCondLst>
                                        </p:cTn>
                                        <p:tgtEl>
                                          <p:spTgt spid="61483"/>
                                        </p:tgtEl>
                                        <p:attrNameLst>
                                          <p:attrName>style.visibility</p:attrName>
                                        </p:attrNameLst>
                                      </p:cBhvr>
                                      <p:to>
                                        <p:strVal val="visible"/>
                                      </p:to>
                                    </p:set>
                                    <p:animEffect transition="in" filter="slide(fromBottom)">
                                      <p:cBhvr>
                                        <p:cTn id="20" dur="500"/>
                                        <p:tgtEl>
                                          <p:spTgt spid="61483"/>
                                        </p:tgtEl>
                                      </p:cBhvr>
                                    </p:animEffect>
                                  </p:childTnLst>
                                </p:cTn>
                              </p:par>
                            </p:childTnLst>
                          </p:cTn>
                        </p:par>
                        <p:par>
                          <p:cTn id="21" fill="hold">
                            <p:stCondLst>
                              <p:cond delay="3500"/>
                            </p:stCondLst>
                            <p:childTnLst>
                              <p:par>
                                <p:cTn id="22" presetID="12" presetClass="entr" presetSubtype="4" fill="hold" grpId="0" nodeType="afterEffect">
                                  <p:stCondLst>
                                    <p:cond delay="1000"/>
                                  </p:stCondLst>
                                  <p:childTnLst>
                                    <p:set>
                                      <p:cBhvr>
                                        <p:cTn id="23" dur="1" fill="hold">
                                          <p:stCondLst>
                                            <p:cond delay="0"/>
                                          </p:stCondLst>
                                        </p:cTn>
                                        <p:tgtEl>
                                          <p:spTgt spid="61445"/>
                                        </p:tgtEl>
                                        <p:attrNameLst>
                                          <p:attrName>style.visibility</p:attrName>
                                        </p:attrNameLst>
                                      </p:cBhvr>
                                      <p:to>
                                        <p:strVal val="visible"/>
                                      </p:to>
                                    </p:set>
                                    <p:animEffect transition="in" filter="slide(fromBottom)">
                                      <p:cBhvr>
                                        <p:cTn id="24" dur="500"/>
                                        <p:tgtEl>
                                          <p:spTgt spid="61445"/>
                                        </p:tgtEl>
                                      </p:cBhvr>
                                    </p:animEffect>
                                  </p:childTnLst>
                                </p:cTn>
                              </p:par>
                            </p:childTnLst>
                          </p:cTn>
                        </p:par>
                        <p:par>
                          <p:cTn id="25" fill="hold">
                            <p:stCondLst>
                              <p:cond delay="5000"/>
                            </p:stCondLst>
                            <p:childTnLst>
                              <p:par>
                                <p:cTn id="26" presetID="12" presetClass="entr" presetSubtype="4" fill="hold" grpId="0" nodeType="afterEffect">
                                  <p:stCondLst>
                                    <p:cond delay="1000"/>
                                  </p:stCondLst>
                                  <p:childTnLst>
                                    <p:set>
                                      <p:cBhvr>
                                        <p:cTn id="27" dur="1" fill="hold">
                                          <p:stCondLst>
                                            <p:cond delay="0"/>
                                          </p:stCondLst>
                                        </p:cTn>
                                        <p:tgtEl>
                                          <p:spTgt spid="61447"/>
                                        </p:tgtEl>
                                        <p:attrNameLst>
                                          <p:attrName>style.visibility</p:attrName>
                                        </p:attrNameLst>
                                      </p:cBhvr>
                                      <p:to>
                                        <p:strVal val="visible"/>
                                      </p:to>
                                    </p:set>
                                    <p:animEffect transition="in" filter="slide(fromBottom)">
                                      <p:cBhvr>
                                        <p:cTn id="28" dur="500"/>
                                        <p:tgtEl>
                                          <p:spTgt spid="61447"/>
                                        </p:tgtEl>
                                      </p:cBhvr>
                                    </p:animEffect>
                                  </p:childTnLst>
                                </p:cTn>
                              </p:par>
                            </p:childTnLst>
                          </p:cTn>
                        </p:par>
                        <p:par>
                          <p:cTn id="29" fill="hold">
                            <p:stCondLst>
                              <p:cond delay="6500"/>
                            </p:stCondLst>
                            <p:childTnLst>
                              <p:par>
                                <p:cTn id="30" presetID="12" presetClass="entr" presetSubtype="1" fill="hold" grpId="0" nodeType="afterEffect">
                                  <p:stCondLst>
                                    <p:cond delay="0"/>
                                  </p:stCondLst>
                                  <p:childTnLst>
                                    <p:set>
                                      <p:cBhvr>
                                        <p:cTn id="31" dur="1" fill="hold">
                                          <p:stCondLst>
                                            <p:cond delay="0"/>
                                          </p:stCondLst>
                                        </p:cTn>
                                        <p:tgtEl>
                                          <p:spTgt spid="61466"/>
                                        </p:tgtEl>
                                        <p:attrNameLst>
                                          <p:attrName>style.visibility</p:attrName>
                                        </p:attrNameLst>
                                      </p:cBhvr>
                                      <p:to>
                                        <p:strVal val="visible"/>
                                      </p:to>
                                    </p:set>
                                    <p:animEffect transition="in" filter="slide(fromTop)">
                                      <p:cBhvr>
                                        <p:cTn id="32" dur="500"/>
                                        <p:tgtEl>
                                          <p:spTgt spid="61466"/>
                                        </p:tgtEl>
                                      </p:cBhvr>
                                    </p:animEffect>
                                  </p:childTnLst>
                                </p:cTn>
                              </p:par>
                            </p:childTnLst>
                          </p:cTn>
                        </p:par>
                        <p:par>
                          <p:cTn id="33" fill="hold">
                            <p:stCondLst>
                              <p:cond delay="7000"/>
                            </p:stCondLst>
                            <p:childTnLst>
                              <p:par>
                                <p:cTn id="34" presetID="12" presetClass="entr" presetSubtype="4" fill="hold" grpId="0" nodeType="afterEffect">
                                  <p:stCondLst>
                                    <p:cond delay="1000"/>
                                  </p:stCondLst>
                                  <p:childTnLst>
                                    <p:set>
                                      <p:cBhvr>
                                        <p:cTn id="35" dur="1" fill="hold">
                                          <p:stCondLst>
                                            <p:cond delay="0"/>
                                          </p:stCondLst>
                                        </p:cTn>
                                        <p:tgtEl>
                                          <p:spTgt spid="61480"/>
                                        </p:tgtEl>
                                        <p:attrNameLst>
                                          <p:attrName>style.visibility</p:attrName>
                                        </p:attrNameLst>
                                      </p:cBhvr>
                                      <p:to>
                                        <p:strVal val="visible"/>
                                      </p:to>
                                    </p:set>
                                    <p:animEffect transition="in" filter="slide(fromBottom)">
                                      <p:cBhvr>
                                        <p:cTn id="36" dur="500"/>
                                        <p:tgtEl>
                                          <p:spTgt spid="61480"/>
                                        </p:tgtEl>
                                      </p:cBhvr>
                                    </p:animEffect>
                                  </p:childTnLst>
                                </p:cTn>
                              </p:par>
                            </p:childTnLst>
                          </p:cTn>
                        </p:par>
                        <p:par>
                          <p:cTn id="37" fill="hold">
                            <p:stCondLst>
                              <p:cond delay="8500"/>
                            </p:stCondLst>
                            <p:childTnLst>
                              <p:par>
                                <p:cTn id="38" presetID="12" presetClass="entr" presetSubtype="4" fill="hold" grpId="0" nodeType="afterEffect">
                                  <p:stCondLst>
                                    <p:cond delay="0"/>
                                  </p:stCondLst>
                                  <p:childTnLst>
                                    <p:set>
                                      <p:cBhvr>
                                        <p:cTn id="39" dur="1" fill="hold">
                                          <p:stCondLst>
                                            <p:cond delay="0"/>
                                          </p:stCondLst>
                                        </p:cTn>
                                        <p:tgtEl>
                                          <p:spTgt spid="61455"/>
                                        </p:tgtEl>
                                        <p:attrNameLst>
                                          <p:attrName>style.visibility</p:attrName>
                                        </p:attrNameLst>
                                      </p:cBhvr>
                                      <p:to>
                                        <p:strVal val="visible"/>
                                      </p:to>
                                    </p:set>
                                    <p:animEffect transition="in" filter="slide(fromBottom)">
                                      <p:cBhvr>
                                        <p:cTn id="40" dur="500"/>
                                        <p:tgtEl>
                                          <p:spTgt spid="61455"/>
                                        </p:tgtEl>
                                      </p:cBhvr>
                                    </p:animEffect>
                                  </p:childTnLst>
                                </p:cTn>
                              </p:par>
                            </p:childTnLst>
                          </p:cTn>
                        </p:par>
                        <p:par>
                          <p:cTn id="41" fill="hold">
                            <p:stCondLst>
                              <p:cond delay="9000"/>
                            </p:stCondLst>
                            <p:childTnLst>
                              <p:par>
                                <p:cTn id="42" presetID="12" presetClass="entr" presetSubtype="1" fill="hold" grpId="0" nodeType="afterEffect">
                                  <p:stCondLst>
                                    <p:cond delay="0"/>
                                  </p:stCondLst>
                                  <p:childTnLst>
                                    <p:set>
                                      <p:cBhvr>
                                        <p:cTn id="43" dur="1" fill="hold">
                                          <p:stCondLst>
                                            <p:cond delay="0"/>
                                          </p:stCondLst>
                                        </p:cTn>
                                        <p:tgtEl>
                                          <p:spTgt spid="61468"/>
                                        </p:tgtEl>
                                        <p:attrNameLst>
                                          <p:attrName>style.visibility</p:attrName>
                                        </p:attrNameLst>
                                      </p:cBhvr>
                                      <p:to>
                                        <p:strVal val="visible"/>
                                      </p:to>
                                    </p:set>
                                    <p:animEffect transition="in" filter="slide(fromTop)">
                                      <p:cBhvr>
                                        <p:cTn id="44" dur="500"/>
                                        <p:tgtEl>
                                          <p:spTgt spid="61468"/>
                                        </p:tgtEl>
                                      </p:cBhvr>
                                    </p:animEffect>
                                  </p:childTnLst>
                                </p:cTn>
                              </p:par>
                            </p:childTnLst>
                          </p:cTn>
                        </p:par>
                        <p:par>
                          <p:cTn id="45" fill="hold">
                            <p:stCondLst>
                              <p:cond delay="9500"/>
                            </p:stCondLst>
                            <p:childTnLst>
                              <p:par>
                                <p:cTn id="46" presetID="12" presetClass="entr" presetSubtype="4" fill="hold" grpId="0" nodeType="afterEffect">
                                  <p:stCondLst>
                                    <p:cond delay="2000"/>
                                  </p:stCondLst>
                                  <p:childTnLst>
                                    <p:set>
                                      <p:cBhvr>
                                        <p:cTn id="47" dur="1" fill="hold">
                                          <p:stCondLst>
                                            <p:cond delay="0"/>
                                          </p:stCondLst>
                                        </p:cTn>
                                        <p:tgtEl>
                                          <p:spTgt spid="61456"/>
                                        </p:tgtEl>
                                        <p:attrNameLst>
                                          <p:attrName>style.visibility</p:attrName>
                                        </p:attrNameLst>
                                      </p:cBhvr>
                                      <p:to>
                                        <p:strVal val="visible"/>
                                      </p:to>
                                    </p:set>
                                    <p:animEffect transition="in" filter="slide(fromBottom)">
                                      <p:cBhvr>
                                        <p:cTn id="48" dur="500"/>
                                        <p:tgtEl>
                                          <p:spTgt spid="61456"/>
                                        </p:tgtEl>
                                      </p:cBhvr>
                                    </p:animEffect>
                                  </p:childTnLst>
                                </p:cTn>
                              </p:par>
                            </p:childTnLst>
                          </p:cTn>
                        </p:par>
                        <p:par>
                          <p:cTn id="49" fill="hold">
                            <p:stCondLst>
                              <p:cond delay="12000"/>
                            </p:stCondLst>
                            <p:childTnLst>
                              <p:par>
                                <p:cTn id="50" presetID="12" presetClass="entr" presetSubtype="4" fill="hold" grpId="0" nodeType="afterEffect">
                                  <p:stCondLst>
                                    <p:cond delay="0"/>
                                  </p:stCondLst>
                                  <p:childTnLst>
                                    <p:set>
                                      <p:cBhvr>
                                        <p:cTn id="51" dur="1" fill="hold">
                                          <p:stCondLst>
                                            <p:cond delay="0"/>
                                          </p:stCondLst>
                                        </p:cTn>
                                        <p:tgtEl>
                                          <p:spTgt spid="61471"/>
                                        </p:tgtEl>
                                        <p:attrNameLst>
                                          <p:attrName>style.visibility</p:attrName>
                                        </p:attrNameLst>
                                      </p:cBhvr>
                                      <p:to>
                                        <p:strVal val="visible"/>
                                      </p:to>
                                    </p:set>
                                    <p:animEffect transition="in" filter="slide(fromBottom)">
                                      <p:cBhvr>
                                        <p:cTn id="52" dur="500"/>
                                        <p:tgtEl>
                                          <p:spTgt spid="61471"/>
                                        </p:tgtEl>
                                      </p:cBhvr>
                                    </p:animEffect>
                                  </p:childTnLst>
                                </p:cTn>
                              </p:par>
                            </p:childTnLst>
                          </p:cTn>
                        </p:par>
                        <p:par>
                          <p:cTn id="53" fill="hold">
                            <p:stCondLst>
                              <p:cond delay="12500"/>
                            </p:stCondLst>
                            <p:childTnLst>
                              <p:par>
                                <p:cTn id="54" presetID="12" presetClass="entr" presetSubtype="1" fill="hold" grpId="0" nodeType="afterEffect">
                                  <p:stCondLst>
                                    <p:cond delay="0"/>
                                  </p:stCondLst>
                                  <p:childTnLst>
                                    <p:set>
                                      <p:cBhvr>
                                        <p:cTn id="55" dur="1" fill="hold">
                                          <p:stCondLst>
                                            <p:cond delay="0"/>
                                          </p:stCondLst>
                                        </p:cTn>
                                        <p:tgtEl>
                                          <p:spTgt spid="61469"/>
                                        </p:tgtEl>
                                        <p:attrNameLst>
                                          <p:attrName>style.visibility</p:attrName>
                                        </p:attrNameLst>
                                      </p:cBhvr>
                                      <p:to>
                                        <p:strVal val="visible"/>
                                      </p:to>
                                    </p:set>
                                    <p:animEffect transition="in" filter="slide(fromTop)">
                                      <p:cBhvr>
                                        <p:cTn id="56" dur="500"/>
                                        <p:tgtEl>
                                          <p:spTgt spid="61469"/>
                                        </p:tgtEl>
                                      </p:cBhvr>
                                    </p:animEffect>
                                  </p:childTnLst>
                                </p:cTn>
                              </p:par>
                            </p:childTnLst>
                          </p:cTn>
                        </p:par>
                        <p:par>
                          <p:cTn id="57" fill="hold">
                            <p:stCondLst>
                              <p:cond delay="13000"/>
                            </p:stCondLst>
                            <p:childTnLst>
                              <p:par>
                                <p:cTn id="58" presetID="12" presetClass="entr" presetSubtype="4" fill="hold" grpId="0" nodeType="afterEffect">
                                  <p:stCondLst>
                                    <p:cond delay="1000"/>
                                  </p:stCondLst>
                                  <p:childTnLst>
                                    <p:set>
                                      <p:cBhvr>
                                        <p:cTn id="59" dur="1" fill="hold">
                                          <p:stCondLst>
                                            <p:cond delay="0"/>
                                          </p:stCondLst>
                                        </p:cTn>
                                        <p:tgtEl>
                                          <p:spTgt spid="61472"/>
                                        </p:tgtEl>
                                        <p:attrNameLst>
                                          <p:attrName>style.visibility</p:attrName>
                                        </p:attrNameLst>
                                      </p:cBhvr>
                                      <p:to>
                                        <p:strVal val="visible"/>
                                      </p:to>
                                    </p:set>
                                    <p:animEffect transition="in" filter="slide(fromBottom)">
                                      <p:cBhvr>
                                        <p:cTn id="60" dur="500"/>
                                        <p:tgtEl>
                                          <p:spTgt spid="61472"/>
                                        </p:tgtEl>
                                      </p:cBhvr>
                                    </p:animEffect>
                                  </p:childTnLst>
                                </p:cTn>
                              </p:par>
                            </p:childTnLst>
                          </p:cTn>
                        </p:par>
                        <p:par>
                          <p:cTn id="61" fill="hold">
                            <p:stCondLst>
                              <p:cond delay="14500"/>
                            </p:stCondLst>
                            <p:childTnLst>
                              <p:par>
                                <p:cTn id="62" presetID="12" presetClass="entr" presetSubtype="1" fill="hold" grpId="0" nodeType="afterEffect">
                                  <p:stCondLst>
                                    <p:cond delay="1000"/>
                                  </p:stCondLst>
                                  <p:childTnLst>
                                    <p:set>
                                      <p:cBhvr>
                                        <p:cTn id="63" dur="1" fill="hold">
                                          <p:stCondLst>
                                            <p:cond delay="0"/>
                                          </p:stCondLst>
                                        </p:cTn>
                                        <p:tgtEl>
                                          <p:spTgt spid="61470"/>
                                        </p:tgtEl>
                                        <p:attrNameLst>
                                          <p:attrName>style.visibility</p:attrName>
                                        </p:attrNameLst>
                                      </p:cBhvr>
                                      <p:to>
                                        <p:strVal val="visible"/>
                                      </p:to>
                                    </p:set>
                                    <p:animEffect transition="in" filter="slide(fromTop)">
                                      <p:cBhvr>
                                        <p:cTn id="64" dur="500"/>
                                        <p:tgtEl>
                                          <p:spTgt spid="61470"/>
                                        </p:tgtEl>
                                      </p:cBhvr>
                                    </p:animEffect>
                                  </p:childTnLst>
                                </p:cTn>
                              </p:par>
                            </p:childTnLst>
                          </p:cTn>
                        </p:par>
                        <p:par>
                          <p:cTn id="65" fill="hold">
                            <p:stCondLst>
                              <p:cond delay="16000"/>
                            </p:stCondLst>
                            <p:childTnLst>
                              <p:par>
                                <p:cTn id="66" presetID="12" presetClass="entr" presetSubtype="4" fill="hold" grpId="0" nodeType="afterEffect">
                                  <p:stCondLst>
                                    <p:cond delay="2000"/>
                                  </p:stCondLst>
                                  <p:childTnLst>
                                    <p:set>
                                      <p:cBhvr>
                                        <p:cTn id="67" dur="1" fill="hold">
                                          <p:stCondLst>
                                            <p:cond delay="0"/>
                                          </p:stCondLst>
                                        </p:cTn>
                                        <p:tgtEl>
                                          <p:spTgt spid="61473"/>
                                        </p:tgtEl>
                                        <p:attrNameLst>
                                          <p:attrName>style.visibility</p:attrName>
                                        </p:attrNameLst>
                                      </p:cBhvr>
                                      <p:to>
                                        <p:strVal val="visible"/>
                                      </p:to>
                                    </p:set>
                                    <p:animEffect transition="in" filter="slide(fromBottom)">
                                      <p:cBhvr>
                                        <p:cTn id="68" dur="500"/>
                                        <p:tgtEl>
                                          <p:spTgt spid="61473"/>
                                        </p:tgtEl>
                                      </p:cBhvr>
                                    </p:animEffect>
                                  </p:childTnLst>
                                </p:cTn>
                              </p:par>
                            </p:childTnLst>
                          </p:cTn>
                        </p:par>
                        <p:par>
                          <p:cTn id="69" fill="hold">
                            <p:stCondLst>
                              <p:cond delay="18500"/>
                            </p:stCondLst>
                            <p:childTnLst>
                              <p:par>
                                <p:cTn id="70" presetID="12" presetClass="entr" presetSubtype="1" fill="hold" grpId="0" nodeType="afterEffect">
                                  <p:stCondLst>
                                    <p:cond delay="1000"/>
                                  </p:stCondLst>
                                  <p:childTnLst>
                                    <p:set>
                                      <p:cBhvr>
                                        <p:cTn id="71" dur="1" fill="hold">
                                          <p:stCondLst>
                                            <p:cond delay="0"/>
                                          </p:stCondLst>
                                        </p:cTn>
                                        <p:tgtEl>
                                          <p:spTgt spid="61467"/>
                                        </p:tgtEl>
                                        <p:attrNameLst>
                                          <p:attrName>style.visibility</p:attrName>
                                        </p:attrNameLst>
                                      </p:cBhvr>
                                      <p:to>
                                        <p:strVal val="visible"/>
                                      </p:to>
                                    </p:set>
                                    <p:animEffect transition="in" filter="slide(fromTop)">
                                      <p:cBhvr>
                                        <p:cTn id="72" dur="500"/>
                                        <p:tgtEl>
                                          <p:spTgt spid="61467"/>
                                        </p:tgtEl>
                                      </p:cBhvr>
                                    </p:animEffect>
                                  </p:childTnLst>
                                </p:cTn>
                              </p:par>
                            </p:childTnLst>
                          </p:cTn>
                        </p:par>
                        <p:par>
                          <p:cTn id="73" fill="hold">
                            <p:stCondLst>
                              <p:cond delay="20000"/>
                            </p:stCondLst>
                            <p:childTnLst>
                              <p:par>
                                <p:cTn id="74" presetID="3" presetClass="entr" presetSubtype="10" fill="hold" grpId="0" nodeType="afterEffect">
                                  <p:stCondLst>
                                    <p:cond delay="2000"/>
                                  </p:stCondLst>
                                  <p:childTnLst>
                                    <p:set>
                                      <p:cBhvr>
                                        <p:cTn id="75" dur="1" fill="hold">
                                          <p:stCondLst>
                                            <p:cond delay="0"/>
                                          </p:stCondLst>
                                        </p:cTn>
                                        <p:tgtEl>
                                          <p:spTgt spid="61465"/>
                                        </p:tgtEl>
                                        <p:attrNameLst>
                                          <p:attrName>style.visibility</p:attrName>
                                        </p:attrNameLst>
                                      </p:cBhvr>
                                      <p:to>
                                        <p:strVal val="visible"/>
                                      </p:to>
                                    </p:set>
                                    <p:animEffect transition="in" filter="blinds(horizontal)">
                                      <p:cBhvr>
                                        <p:cTn id="76" dur="500"/>
                                        <p:tgtEl>
                                          <p:spTgt spid="61465"/>
                                        </p:tgtEl>
                                      </p:cBhvr>
                                    </p:animEffect>
                                  </p:childTnLst>
                                </p:cTn>
                              </p:par>
                            </p:childTnLst>
                          </p:cTn>
                        </p:par>
                        <p:par>
                          <p:cTn id="77" fill="hold">
                            <p:stCondLst>
                              <p:cond delay="22500"/>
                            </p:stCondLst>
                            <p:childTnLst>
                              <p:par>
                                <p:cTn id="78" presetID="12" presetClass="entr" presetSubtype="8" fill="hold" grpId="0" nodeType="afterEffect">
                                  <p:stCondLst>
                                    <p:cond delay="1000"/>
                                  </p:stCondLst>
                                  <p:childTnLst>
                                    <p:set>
                                      <p:cBhvr>
                                        <p:cTn id="79" dur="1" fill="hold">
                                          <p:stCondLst>
                                            <p:cond delay="0"/>
                                          </p:stCondLst>
                                        </p:cTn>
                                        <p:tgtEl>
                                          <p:spTgt spid="61462"/>
                                        </p:tgtEl>
                                        <p:attrNameLst>
                                          <p:attrName>style.visibility</p:attrName>
                                        </p:attrNameLst>
                                      </p:cBhvr>
                                      <p:to>
                                        <p:strVal val="visible"/>
                                      </p:to>
                                    </p:set>
                                    <p:animEffect transition="in" filter="slide(fromLeft)">
                                      <p:cBhvr>
                                        <p:cTn id="80" dur="500"/>
                                        <p:tgtEl>
                                          <p:spTgt spid="61462"/>
                                        </p:tgtEl>
                                      </p:cBhvr>
                                    </p:animEffect>
                                  </p:childTnLst>
                                </p:cTn>
                              </p:par>
                            </p:childTnLst>
                          </p:cTn>
                        </p:par>
                        <p:par>
                          <p:cTn id="81" fill="hold">
                            <p:stCondLst>
                              <p:cond delay="24000"/>
                            </p:stCondLst>
                            <p:childTnLst>
                              <p:par>
                                <p:cTn id="82" presetID="12" presetClass="entr" presetSubtype="8" fill="hold" grpId="0" nodeType="afterEffect">
                                  <p:stCondLst>
                                    <p:cond delay="0"/>
                                  </p:stCondLst>
                                  <p:childTnLst>
                                    <p:set>
                                      <p:cBhvr>
                                        <p:cTn id="83" dur="1" fill="hold">
                                          <p:stCondLst>
                                            <p:cond delay="0"/>
                                          </p:stCondLst>
                                        </p:cTn>
                                        <p:tgtEl>
                                          <p:spTgt spid="61461"/>
                                        </p:tgtEl>
                                        <p:attrNameLst>
                                          <p:attrName>style.visibility</p:attrName>
                                        </p:attrNameLst>
                                      </p:cBhvr>
                                      <p:to>
                                        <p:strVal val="visible"/>
                                      </p:to>
                                    </p:set>
                                    <p:animEffect transition="in" filter="slide(fromLeft)">
                                      <p:cBhvr>
                                        <p:cTn id="84" dur="500"/>
                                        <p:tgtEl>
                                          <p:spTgt spid="61461"/>
                                        </p:tgtEl>
                                      </p:cBhvr>
                                    </p:animEffect>
                                  </p:childTnLst>
                                </p:cTn>
                              </p:par>
                            </p:childTnLst>
                          </p:cTn>
                        </p:par>
                        <p:par>
                          <p:cTn id="85" fill="hold">
                            <p:stCondLst>
                              <p:cond delay="24500"/>
                            </p:stCondLst>
                            <p:childTnLst>
                              <p:par>
                                <p:cTn id="86" presetID="12" presetClass="entr" presetSubtype="8" fill="hold" grpId="0" nodeType="afterEffect">
                                  <p:stCondLst>
                                    <p:cond delay="0"/>
                                  </p:stCondLst>
                                  <p:childTnLst>
                                    <p:set>
                                      <p:cBhvr>
                                        <p:cTn id="87" dur="1" fill="hold">
                                          <p:stCondLst>
                                            <p:cond delay="0"/>
                                          </p:stCondLst>
                                        </p:cTn>
                                        <p:tgtEl>
                                          <p:spTgt spid="61460"/>
                                        </p:tgtEl>
                                        <p:attrNameLst>
                                          <p:attrName>style.visibility</p:attrName>
                                        </p:attrNameLst>
                                      </p:cBhvr>
                                      <p:to>
                                        <p:strVal val="visible"/>
                                      </p:to>
                                    </p:set>
                                    <p:animEffect transition="in" filter="slide(fromLeft)">
                                      <p:cBhvr>
                                        <p:cTn id="88" dur="500"/>
                                        <p:tgtEl>
                                          <p:spTgt spid="61460"/>
                                        </p:tgtEl>
                                      </p:cBhvr>
                                    </p:animEffect>
                                  </p:childTnLst>
                                </p:cTn>
                              </p:par>
                            </p:childTnLst>
                          </p:cTn>
                        </p:par>
                        <p:par>
                          <p:cTn id="89" fill="hold">
                            <p:stCondLst>
                              <p:cond delay="25000"/>
                            </p:stCondLst>
                            <p:childTnLst>
                              <p:par>
                                <p:cTn id="90" presetID="12" presetClass="entr" presetSubtype="8" fill="hold" grpId="0" nodeType="afterEffect">
                                  <p:stCondLst>
                                    <p:cond delay="0"/>
                                  </p:stCondLst>
                                  <p:childTnLst>
                                    <p:set>
                                      <p:cBhvr>
                                        <p:cTn id="91" dur="1" fill="hold">
                                          <p:stCondLst>
                                            <p:cond delay="0"/>
                                          </p:stCondLst>
                                        </p:cTn>
                                        <p:tgtEl>
                                          <p:spTgt spid="61459"/>
                                        </p:tgtEl>
                                        <p:attrNameLst>
                                          <p:attrName>style.visibility</p:attrName>
                                        </p:attrNameLst>
                                      </p:cBhvr>
                                      <p:to>
                                        <p:strVal val="visible"/>
                                      </p:to>
                                    </p:set>
                                    <p:animEffect transition="in" filter="slide(fromLeft)">
                                      <p:cBhvr>
                                        <p:cTn id="92" dur="500"/>
                                        <p:tgtEl>
                                          <p:spTgt spid="61459"/>
                                        </p:tgtEl>
                                      </p:cBhvr>
                                    </p:animEffect>
                                  </p:childTnLst>
                                </p:cTn>
                              </p:par>
                            </p:childTnLst>
                          </p:cTn>
                        </p:par>
                        <p:par>
                          <p:cTn id="93" fill="hold">
                            <p:stCondLst>
                              <p:cond delay="25500"/>
                            </p:stCondLst>
                            <p:childTnLst>
                              <p:par>
                                <p:cTn id="94" presetID="12" presetClass="entr" presetSubtype="8" fill="hold" grpId="0" nodeType="afterEffect">
                                  <p:stCondLst>
                                    <p:cond delay="0"/>
                                  </p:stCondLst>
                                  <p:childTnLst>
                                    <p:set>
                                      <p:cBhvr>
                                        <p:cTn id="95" dur="1" fill="hold">
                                          <p:stCondLst>
                                            <p:cond delay="0"/>
                                          </p:stCondLst>
                                        </p:cTn>
                                        <p:tgtEl>
                                          <p:spTgt spid="61463"/>
                                        </p:tgtEl>
                                        <p:attrNameLst>
                                          <p:attrName>style.visibility</p:attrName>
                                        </p:attrNameLst>
                                      </p:cBhvr>
                                      <p:to>
                                        <p:strVal val="visible"/>
                                      </p:to>
                                    </p:set>
                                    <p:animEffect transition="in" filter="slide(fromLeft)">
                                      <p:cBhvr>
                                        <p:cTn id="96" dur="500"/>
                                        <p:tgtEl>
                                          <p:spTgt spid="61463"/>
                                        </p:tgtEl>
                                      </p:cBhvr>
                                    </p:animEffect>
                                  </p:childTnLst>
                                </p:cTn>
                              </p:par>
                            </p:childTnLst>
                          </p:cTn>
                        </p:par>
                        <p:par>
                          <p:cTn id="97" fill="hold">
                            <p:stCondLst>
                              <p:cond delay="26000"/>
                            </p:stCondLst>
                            <p:childTnLst>
                              <p:par>
                                <p:cTn id="98" presetID="12" presetClass="entr" presetSubtype="8" fill="hold" grpId="0" nodeType="afterEffect">
                                  <p:stCondLst>
                                    <p:cond delay="0"/>
                                  </p:stCondLst>
                                  <p:childTnLst>
                                    <p:set>
                                      <p:cBhvr>
                                        <p:cTn id="99" dur="1" fill="hold">
                                          <p:stCondLst>
                                            <p:cond delay="0"/>
                                          </p:stCondLst>
                                        </p:cTn>
                                        <p:tgtEl>
                                          <p:spTgt spid="61464"/>
                                        </p:tgtEl>
                                        <p:attrNameLst>
                                          <p:attrName>style.visibility</p:attrName>
                                        </p:attrNameLst>
                                      </p:cBhvr>
                                      <p:to>
                                        <p:strVal val="visible"/>
                                      </p:to>
                                    </p:set>
                                    <p:animEffect transition="in" filter="slide(fromLeft)">
                                      <p:cBhvr>
                                        <p:cTn id="100" dur="500"/>
                                        <p:tgtEl>
                                          <p:spTgt spid="614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2" grpId="0" animBg="1"/>
      <p:bldP spid="61445" grpId="0" animBg="1"/>
      <p:bldP spid="61446" grpId="0" animBg="1"/>
      <p:bldP spid="61447" grpId="0" animBg="1"/>
      <p:bldP spid="61455" grpId="0" animBg="1"/>
      <p:bldP spid="61456" grpId="0" animBg="1"/>
      <p:bldP spid="61459" grpId="0" animBg="1"/>
      <p:bldP spid="61460" grpId="0" animBg="1"/>
      <p:bldP spid="61461" grpId="0" animBg="1"/>
      <p:bldP spid="61462" grpId="0" animBg="1"/>
      <p:bldP spid="61463" grpId="0" animBg="1"/>
      <p:bldP spid="61464" grpId="0" animBg="1"/>
      <p:bldP spid="61465" grpId="0" autoUpdateAnimBg="0"/>
      <p:bldP spid="61466" grpId="0" autoUpdateAnimBg="0"/>
      <p:bldP spid="61467" grpId="0" autoUpdateAnimBg="0"/>
      <p:bldP spid="61468" grpId="0" autoUpdateAnimBg="0"/>
      <p:bldP spid="61469" grpId="0" autoUpdateAnimBg="0"/>
      <p:bldP spid="61470" grpId="0" autoUpdateAnimBg="0"/>
      <p:bldP spid="61471" grpId="0" animBg="1"/>
      <p:bldP spid="61472" grpId="0" animBg="1"/>
      <p:bldP spid="61473" grpId="0" animBg="1"/>
      <p:bldP spid="61479" grpId="0" animBg="1"/>
      <p:bldP spid="61480"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10" name="Rectangle 6"/>
          <p:cNvSpPr>
            <a:spLocks noChangeArrowheads="1"/>
          </p:cNvSpPr>
          <p:nvPr/>
        </p:nvSpPr>
        <p:spPr bwMode="auto">
          <a:xfrm>
            <a:off x="1446213" y="1695450"/>
            <a:ext cx="6134100" cy="3744913"/>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47106" name="Rectangle 2"/>
          <p:cNvSpPr>
            <a:spLocks noGrp="1" noChangeArrowheads="1"/>
          </p:cNvSpPr>
          <p:nvPr>
            <p:ph type="body" idx="1"/>
          </p:nvPr>
        </p:nvSpPr>
        <p:spPr>
          <a:xfrm>
            <a:off x="465138" y="1108075"/>
            <a:ext cx="6076950" cy="552450"/>
          </a:xfrm>
          <a:noFill/>
          <a:ln/>
        </p:spPr>
        <p:txBody>
          <a:bodyPr/>
          <a:lstStyle/>
          <a:p>
            <a:pPr marL="635000" indent="-404813">
              <a:tabLst>
                <a:tab pos="3824288" algn="r"/>
                <a:tab pos="5137150" algn="r"/>
                <a:tab pos="6292850" algn="r"/>
              </a:tabLst>
            </a:pPr>
            <a:r>
              <a:rPr lang="en-US"/>
              <a:t>	</a:t>
            </a:r>
            <a:r>
              <a:rPr lang="en-US">
                <a:solidFill>
                  <a:srgbClr val="66FFFF"/>
                </a:solidFill>
              </a:rPr>
              <a:t>Observed and Expected Frequencies</a:t>
            </a:r>
            <a:endParaRPr lang="en-US"/>
          </a:p>
        </p:txBody>
      </p:sp>
      <p:sp>
        <p:nvSpPr>
          <p:cNvPr id="47107" name="Line 3"/>
          <p:cNvSpPr>
            <a:spLocks noChangeShapeType="1"/>
          </p:cNvSpPr>
          <p:nvPr/>
        </p:nvSpPr>
        <p:spPr bwMode="auto">
          <a:xfrm>
            <a:off x="1673225" y="2271713"/>
            <a:ext cx="5716588"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47108" name="Line 4"/>
          <p:cNvSpPr>
            <a:spLocks noChangeShapeType="1"/>
          </p:cNvSpPr>
          <p:nvPr/>
        </p:nvSpPr>
        <p:spPr bwMode="auto">
          <a:xfrm>
            <a:off x="1635125" y="4981575"/>
            <a:ext cx="5735638"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47115" name="Text Box 11"/>
          <p:cNvSpPr txBox="1">
            <a:spLocks noChangeArrowheads="1"/>
          </p:cNvSpPr>
          <p:nvPr/>
        </p:nvSpPr>
        <p:spPr bwMode="auto">
          <a:xfrm>
            <a:off x="6746875" y="2281238"/>
            <a:ext cx="438150" cy="2720975"/>
          </a:xfrm>
          <a:prstGeom prst="rect">
            <a:avLst/>
          </a:prstGeom>
          <a:noFill/>
          <a:ln w="12700">
            <a:noFill/>
            <a:miter lim="800000"/>
            <a:headEnd/>
            <a:tailEnd/>
          </a:ln>
          <a:effectLst/>
        </p:spPr>
        <p:txBody>
          <a:bodyPr wrap="none">
            <a:spAutoFit/>
          </a:bodyPr>
          <a:lstStyle/>
          <a:p>
            <a:pPr>
              <a:lnSpc>
                <a:spcPct val="120000"/>
              </a:lnSpc>
            </a:pPr>
            <a:r>
              <a:rPr lang="en-US">
                <a:effectLst>
                  <a:outerShdw blurRad="38100" dist="38100" dir="2700000" algn="tl">
                    <a:srgbClr val="000000"/>
                  </a:outerShdw>
                </a:effectLst>
              </a:rPr>
              <a:t> 1</a:t>
            </a:r>
          </a:p>
          <a:p>
            <a:pPr>
              <a:lnSpc>
                <a:spcPct val="120000"/>
              </a:lnSpc>
            </a:pPr>
            <a:r>
              <a:rPr lang="en-US">
                <a:effectLst>
                  <a:outerShdw blurRad="38100" dist="38100" dir="2700000" algn="tl">
                    <a:srgbClr val="000000"/>
                  </a:outerShdw>
                </a:effectLst>
              </a:rPr>
              <a:t>-2</a:t>
            </a:r>
          </a:p>
          <a:p>
            <a:pPr>
              <a:lnSpc>
                <a:spcPct val="120000"/>
              </a:lnSpc>
            </a:pPr>
            <a:r>
              <a:rPr lang="en-US">
                <a:effectLst>
                  <a:outerShdw blurRad="38100" dist="38100" dir="2700000" algn="tl">
                    <a:srgbClr val="000000"/>
                  </a:outerShdw>
                </a:effectLst>
              </a:rPr>
              <a:t> 1</a:t>
            </a:r>
          </a:p>
          <a:p>
            <a:pPr>
              <a:lnSpc>
                <a:spcPct val="120000"/>
              </a:lnSpc>
            </a:pPr>
            <a:r>
              <a:rPr lang="en-US">
                <a:effectLst>
                  <a:outerShdw blurRad="38100" dist="38100" dir="2700000" algn="tl">
                    <a:srgbClr val="000000"/>
                  </a:outerShdw>
                </a:effectLst>
              </a:rPr>
              <a:t> 0</a:t>
            </a:r>
          </a:p>
          <a:p>
            <a:pPr>
              <a:lnSpc>
                <a:spcPct val="120000"/>
              </a:lnSpc>
            </a:pPr>
            <a:r>
              <a:rPr lang="en-US">
                <a:effectLst>
                  <a:outerShdw blurRad="38100" dist="38100" dir="2700000" algn="tl">
                    <a:srgbClr val="000000"/>
                  </a:outerShdw>
                </a:effectLst>
              </a:rPr>
              <a:t>-1</a:t>
            </a:r>
          </a:p>
          <a:p>
            <a:pPr>
              <a:lnSpc>
                <a:spcPct val="120000"/>
              </a:lnSpc>
            </a:pPr>
            <a:r>
              <a:rPr lang="en-US">
                <a:effectLst>
                  <a:outerShdw blurRad="38100" dist="38100" dir="2700000" algn="tl">
                    <a:srgbClr val="000000"/>
                  </a:outerShdw>
                </a:effectLst>
              </a:rPr>
              <a:t> 1</a:t>
            </a:r>
          </a:p>
        </p:txBody>
      </p:sp>
      <p:sp>
        <p:nvSpPr>
          <p:cNvPr id="47116" name="Text Box 12"/>
          <p:cNvSpPr txBox="1">
            <a:spLocks noChangeArrowheads="1"/>
          </p:cNvSpPr>
          <p:nvPr/>
        </p:nvSpPr>
        <p:spPr bwMode="auto">
          <a:xfrm>
            <a:off x="5527675" y="2281238"/>
            <a:ext cx="488950" cy="3159125"/>
          </a:xfrm>
          <a:prstGeom prst="rect">
            <a:avLst/>
          </a:prstGeom>
          <a:noFill/>
          <a:ln w="12700">
            <a:noFill/>
            <a:miter lim="800000"/>
            <a:headEnd/>
            <a:tailEnd/>
          </a:ln>
          <a:effectLst/>
        </p:spPr>
        <p:txBody>
          <a:bodyPr wrap="none">
            <a:spAutoFit/>
          </a:bodyPr>
          <a:lstStyle/>
          <a:p>
            <a:pPr>
              <a:lnSpc>
                <a:spcPct val="120000"/>
              </a:lnSpc>
            </a:pPr>
            <a:r>
              <a:rPr lang="en-US">
                <a:effectLst>
                  <a:outerShdw blurRad="38100" dist="38100" dir="2700000" algn="tl">
                    <a:srgbClr val="000000"/>
                  </a:outerShdw>
                </a:effectLst>
              </a:rPr>
              <a:t>  5</a:t>
            </a:r>
          </a:p>
          <a:p>
            <a:pPr>
              <a:lnSpc>
                <a:spcPct val="120000"/>
              </a:lnSpc>
            </a:pPr>
            <a:r>
              <a:rPr lang="en-US">
                <a:effectLst>
                  <a:outerShdw blurRad="38100" dist="38100" dir="2700000" algn="tl">
                    <a:srgbClr val="000000"/>
                  </a:outerShdw>
                </a:effectLst>
              </a:rPr>
              <a:t>  5</a:t>
            </a:r>
          </a:p>
          <a:p>
            <a:pPr>
              <a:lnSpc>
                <a:spcPct val="120000"/>
              </a:lnSpc>
            </a:pPr>
            <a:r>
              <a:rPr lang="en-US">
                <a:effectLst>
                  <a:outerShdw blurRad="38100" dist="38100" dir="2700000" algn="tl">
                    <a:srgbClr val="000000"/>
                  </a:outerShdw>
                </a:effectLst>
              </a:rPr>
              <a:t>  5</a:t>
            </a:r>
          </a:p>
          <a:p>
            <a:pPr>
              <a:lnSpc>
                <a:spcPct val="120000"/>
              </a:lnSpc>
            </a:pPr>
            <a:r>
              <a:rPr lang="en-US">
                <a:effectLst>
                  <a:outerShdw blurRad="38100" dist="38100" dir="2700000" algn="tl">
                    <a:srgbClr val="000000"/>
                  </a:outerShdw>
                </a:effectLst>
              </a:rPr>
              <a:t>  5</a:t>
            </a:r>
          </a:p>
          <a:p>
            <a:pPr>
              <a:lnSpc>
                <a:spcPct val="120000"/>
              </a:lnSpc>
            </a:pPr>
            <a:r>
              <a:rPr lang="en-US">
                <a:effectLst>
                  <a:outerShdw blurRad="38100" dist="38100" dir="2700000" algn="tl">
                    <a:srgbClr val="000000"/>
                  </a:outerShdw>
                </a:effectLst>
              </a:rPr>
              <a:t>  5</a:t>
            </a:r>
          </a:p>
          <a:p>
            <a:pPr>
              <a:lnSpc>
                <a:spcPct val="120000"/>
              </a:lnSpc>
            </a:pPr>
            <a:r>
              <a:rPr lang="en-US">
                <a:effectLst>
                  <a:outerShdw blurRad="38100" dist="38100" dir="2700000" algn="tl">
                    <a:srgbClr val="000000"/>
                  </a:outerShdw>
                </a:effectLst>
              </a:rPr>
              <a:t>  5</a:t>
            </a:r>
          </a:p>
          <a:p>
            <a:pPr>
              <a:lnSpc>
                <a:spcPct val="120000"/>
              </a:lnSpc>
            </a:pPr>
            <a:r>
              <a:rPr lang="en-US">
                <a:effectLst>
                  <a:outerShdw blurRad="38100" dist="38100" dir="2700000" algn="tl">
                    <a:srgbClr val="000000"/>
                  </a:outerShdw>
                </a:effectLst>
              </a:rPr>
              <a:t>30</a:t>
            </a:r>
          </a:p>
        </p:txBody>
      </p:sp>
      <p:sp>
        <p:nvSpPr>
          <p:cNvPr id="47117" name="Text Box 13"/>
          <p:cNvSpPr txBox="1">
            <a:spLocks noChangeArrowheads="1"/>
          </p:cNvSpPr>
          <p:nvPr/>
        </p:nvSpPr>
        <p:spPr bwMode="auto">
          <a:xfrm>
            <a:off x="4213225" y="2281238"/>
            <a:ext cx="488950" cy="3159125"/>
          </a:xfrm>
          <a:prstGeom prst="rect">
            <a:avLst/>
          </a:prstGeom>
          <a:noFill/>
          <a:ln w="12700">
            <a:noFill/>
            <a:miter lim="800000"/>
            <a:headEnd/>
            <a:tailEnd/>
          </a:ln>
          <a:effectLst/>
        </p:spPr>
        <p:txBody>
          <a:bodyPr wrap="none">
            <a:spAutoFit/>
          </a:bodyPr>
          <a:lstStyle/>
          <a:p>
            <a:pPr>
              <a:lnSpc>
                <a:spcPct val="120000"/>
              </a:lnSpc>
            </a:pPr>
            <a:r>
              <a:rPr lang="en-US">
                <a:effectLst>
                  <a:outerShdw blurRad="38100" dist="38100" dir="2700000" algn="tl">
                    <a:srgbClr val="000000"/>
                  </a:outerShdw>
                </a:effectLst>
              </a:rPr>
              <a:t>  6</a:t>
            </a:r>
          </a:p>
          <a:p>
            <a:pPr>
              <a:lnSpc>
                <a:spcPct val="120000"/>
              </a:lnSpc>
            </a:pPr>
            <a:r>
              <a:rPr lang="en-US">
                <a:effectLst>
                  <a:outerShdw blurRad="38100" dist="38100" dir="2700000" algn="tl">
                    <a:srgbClr val="000000"/>
                  </a:outerShdw>
                </a:effectLst>
              </a:rPr>
              <a:t>  3</a:t>
            </a:r>
          </a:p>
          <a:p>
            <a:pPr>
              <a:lnSpc>
                <a:spcPct val="120000"/>
              </a:lnSpc>
            </a:pPr>
            <a:r>
              <a:rPr lang="en-US">
                <a:effectLst>
                  <a:outerShdw blurRad="38100" dist="38100" dir="2700000" algn="tl">
                    <a:srgbClr val="000000"/>
                  </a:outerShdw>
                </a:effectLst>
              </a:rPr>
              <a:t>  6</a:t>
            </a:r>
          </a:p>
          <a:p>
            <a:pPr>
              <a:lnSpc>
                <a:spcPct val="120000"/>
              </a:lnSpc>
            </a:pPr>
            <a:r>
              <a:rPr lang="en-US">
                <a:effectLst>
                  <a:outerShdw blurRad="38100" dist="38100" dir="2700000" algn="tl">
                    <a:srgbClr val="000000"/>
                  </a:outerShdw>
                </a:effectLst>
              </a:rPr>
              <a:t>  5</a:t>
            </a:r>
          </a:p>
          <a:p>
            <a:pPr>
              <a:lnSpc>
                <a:spcPct val="120000"/>
              </a:lnSpc>
            </a:pPr>
            <a:r>
              <a:rPr lang="en-US">
                <a:effectLst>
                  <a:outerShdw blurRad="38100" dist="38100" dir="2700000" algn="tl">
                    <a:srgbClr val="000000"/>
                  </a:outerShdw>
                </a:effectLst>
              </a:rPr>
              <a:t>  4</a:t>
            </a:r>
          </a:p>
          <a:p>
            <a:pPr>
              <a:lnSpc>
                <a:spcPct val="120000"/>
              </a:lnSpc>
            </a:pPr>
            <a:r>
              <a:rPr lang="en-US">
                <a:effectLst>
                  <a:outerShdw blurRad="38100" dist="38100" dir="2700000" algn="tl">
                    <a:srgbClr val="000000"/>
                  </a:outerShdw>
                </a:effectLst>
              </a:rPr>
              <a:t>  6</a:t>
            </a:r>
          </a:p>
          <a:p>
            <a:pPr>
              <a:lnSpc>
                <a:spcPct val="120000"/>
              </a:lnSpc>
            </a:pPr>
            <a:r>
              <a:rPr lang="en-US">
                <a:effectLst>
                  <a:outerShdw blurRad="38100" dist="38100" dir="2700000" algn="tl">
                    <a:srgbClr val="000000"/>
                  </a:outerShdw>
                </a:effectLst>
              </a:rPr>
              <a:t>30</a:t>
            </a:r>
          </a:p>
        </p:txBody>
      </p:sp>
      <p:sp>
        <p:nvSpPr>
          <p:cNvPr id="47118" name="Text Box 14"/>
          <p:cNvSpPr txBox="1">
            <a:spLocks noChangeArrowheads="1"/>
          </p:cNvSpPr>
          <p:nvPr/>
        </p:nvSpPr>
        <p:spPr bwMode="auto">
          <a:xfrm>
            <a:off x="1698625" y="2338388"/>
            <a:ext cx="2352675" cy="2647950"/>
          </a:xfrm>
          <a:prstGeom prst="rect">
            <a:avLst/>
          </a:prstGeom>
          <a:noFill/>
          <a:ln w="12700">
            <a:noFill/>
            <a:miter lim="800000"/>
            <a:headEnd/>
            <a:tailEnd/>
          </a:ln>
          <a:effectLst/>
        </p:spPr>
        <p:txBody>
          <a:bodyPr wrap="none">
            <a:spAutoFit/>
          </a:bodyPr>
          <a:lstStyle/>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Less than 53.02</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53.02 to 63.03</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63.03 to 71.00</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71.00 to 78.97</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78.97 to 88.98</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More than 88.98</a:t>
            </a:r>
          </a:p>
        </p:txBody>
      </p:sp>
      <p:sp>
        <p:nvSpPr>
          <p:cNvPr id="47119" name="Text Box 15"/>
          <p:cNvSpPr txBox="1">
            <a:spLocks noChangeArrowheads="1"/>
          </p:cNvSpPr>
          <p:nvPr/>
        </p:nvSpPr>
        <p:spPr bwMode="auto">
          <a:xfrm>
            <a:off x="2079625" y="1747838"/>
            <a:ext cx="5246688" cy="457200"/>
          </a:xfrm>
          <a:prstGeom prst="rect">
            <a:avLst/>
          </a:prstGeom>
          <a:noFill/>
          <a:ln w="12700">
            <a:noFill/>
            <a:miter lim="800000"/>
            <a:headEnd/>
            <a:tailEnd/>
          </a:ln>
          <a:effectLst/>
        </p:spPr>
        <p:txBody>
          <a:bodyPr wrap="none">
            <a:spAutoFit/>
          </a:bodyPr>
          <a:lstStyle/>
          <a:p>
            <a:pPr>
              <a:spcBef>
                <a:spcPct val="20000"/>
              </a:spcBef>
              <a:buClr>
                <a:srgbClr val="66FFFF"/>
              </a:buClr>
              <a:buSzPct val="75000"/>
              <a:buFont typeface="Monotype Sorts" pitchFamily="2" charset="2"/>
              <a:buNone/>
            </a:pPr>
            <a:r>
              <a:rPr lang="en-US" i="1">
                <a:effectLst>
                  <a:outerShdw blurRad="38100" dist="38100" dir="2700000" algn="tl">
                    <a:srgbClr val="000000"/>
                  </a:outerShdw>
                </a:effectLst>
              </a:rPr>
              <a:t>        i</a:t>
            </a:r>
            <a:r>
              <a:rPr lang="en-US">
                <a:effectLst>
                  <a:outerShdw blurRad="38100" dist="38100" dir="2700000" algn="tl">
                    <a:srgbClr val="000000"/>
                  </a:outerShdw>
                </a:effectLst>
              </a:rPr>
              <a:t>                     </a:t>
            </a:r>
            <a:r>
              <a:rPr lang="en-US" i="1">
                <a:effectLst>
                  <a:outerShdw blurRad="38100" dist="38100" dir="2700000" algn="tl">
                    <a:srgbClr val="000000"/>
                  </a:outerShdw>
                </a:effectLst>
              </a:rPr>
              <a:t>f</a:t>
            </a:r>
            <a:r>
              <a:rPr lang="en-US" i="1" baseline="-25000">
                <a:effectLst>
                  <a:outerShdw blurRad="38100" dist="38100" dir="2700000" algn="tl">
                    <a:srgbClr val="000000"/>
                  </a:outerShdw>
                </a:effectLst>
              </a:rPr>
              <a:t>i</a:t>
            </a:r>
            <a:r>
              <a:rPr lang="en-US" baseline="-25000">
                <a:effectLst>
                  <a:outerShdw blurRad="38100" dist="38100" dir="2700000" algn="tl">
                    <a:srgbClr val="000000"/>
                  </a:outerShdw>
                </a:effectLst>
              </a:rPr>
              <a:t>                   </a:t>
            </a:r>
            <a:r>
              <a:rPr lang="en-US">
                <a:effectLst>
                  <a:outerShdw blurRad="38100" dist="38100" dir="2700000" algn="tl">
                    <a:srgbClr val="000000"/>
                  </a:outerShdw>
                </a:effectLst>
              </a:rPr>
              <a:t>  </a:t>
            </a:r>
            <a:r>
              <a:rPr lang="en-US" i="1">
                <a:effectLst>
                  <a:outerShdw blurRad="38100" dist="38100" dir="2700000" algn="tl">
                    <a:srgbClr val="000000"/>
                  </a:outerShdw>
                </a:effectLst>
              </a:rPr>
              <a:t>e</a:t>
            </a:r>
            <a:r>
              <a:rPr lang="en-US" i="1" baseline="-25000">
                <a:effectLst>
                  <a:outerShdw blurRad="38100" dist="38100" dir="2700000" algn="tl">
                    <a:srgbClr val="000000"/>
                  </a:outerShdw>
                </a:effectLst>
              </a:rPr>
              <a:t>i</a:t>
            </a:r>
            <a:r>
              <a:rPr lang="en-US">
                <a:effectLst>
                  <a:outerShdw blurRad="38100" dist="38100" dir="2700000" algn="tl">
                    <a:srgbClr val="000000"/>
                  </a:outerShdw>
                </a:effectLst>
              </a:rPr>
              <a:t>          </a:t>
            </a:r>
            <a:r>
              <a:rPr lang="en-US" i="1">
                <a:effectLst>
                  <a:outerShdw blurRad="38100" dist="38100" dir="2700000" algn="tl">
                    <a:srgbClr val="000000"/>
                  </a:outerShdw>
                </a:effectLst>
              </a:rPr>
              <a:t>f</a:t>
            </a:r>
            <a:r>
              <a:rPr lang="en-US" i="1" baseline="-25000">
                <a:effectLst>
                  <a:outerShdw blurRad="38100" dist="38100" dir="2700000" algn="tl">
                    <a:srgbClr val="000000"/>
                  </a:outerShdw>
                </a:effectLst>
              </a:rPr>
              <a:t>i</a:t>
            </a:r>
            <a:r>
              <a:rPr lang="en-US">
                <a:effectLst>
                  <a:outerShdw blurRad="38100" dist="38100" dir="2700000" algn="tl">
                    <a:srgbClr val="000000"/>
                  </a:outerShdw>
                </a:effectLst>
              </a:rPr>
              <a:t> - </a:t>
            </a:r>
            <a:r>
              <a:rPr lang="en-US" i="1">
                <a:effectLst>
                  <a:outerShdw blurRad="38100" dist="38100" dir="2700000" algn="tl">
                    <a:srgbClr val="000000"/>
                  </a:outerShdw>
                </a:effectLst>
              </a:rPr>
              <a:t>e</a:t>
            </a:r>
            <a:r>
              <a:rPr lang="en-US" i="1" baseline="-25000">
                <a:effectLst>
                  <a:outerShdw blurRad="38100" dist="38100" dir="2700000" algn="tl">
                    <a:srgbClr val="000000"/>
                  </a:outerShdw>
                </a:effectLst>
              </a:rPr>
              <a:t>i</a:t>
            </a:r>
            <a:endParaRPr lang="en-US">
              <a:effectLst>
                <a:outerShdw blurRad="38100" dist="38100" dir="2700000" algn="tl">
                  <a:srgbClr val="000000"/>
                </a:outerShdw>
              </a:effectLst>
            </a:endParaRPr>
          </a:p>
        </p:txBody>
      </p:sp>
      <p:sp>
        <p:nvSpPr>
          <p:cNvPr id="47120" name="AutoShape 16"/>
          <p:cNvSpPr>
            <a:spLocks noChangeArrowheads="1"/>
          </p:cNvSpPr>
          <p:nvPr/>
        </p:nvSpPr>
        <p:spPr bwMode="auto">
          <a:xfrm rot="5400000">
            <a:off x="957263" y="35560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47121" name="Text Box 17"/>
          <p:cNvSpPr txBox="1">
            <a:spLocks noChangeArrowheads="1"/>
          </p:cNvSpPr>
          <p:nvPr/>
        </p:nvSpPr>
        <p:spPr bwMode="auto">
          <a:xfrm>
            <a:off x="2365375" y="4986338"/>
            <a:ext cx="879475" cy="457200"/>
          </a:xfrm>
          <a:prstGeom prst="rect">
            <a:avLst/>
          </a:prstGeom>
          <a:noFill/>
          <a:ln w="12700">
            <a:noFill/>
            <a:miter lim="800000"/>
            <a:headEnd/>
            <a:tailEnd/>
          </a:ln>
          <a:effectLst/>
        </p:spPr>
        <p:txBody>
          <a:bodyPr wrap="none">
            <a:spAutoFit/>
          </a:bodyPr>
          <a:lstStyle/>
          <a:p>
            <a:r>
              <a:rPr lang="en-US">
                <a:effectLst>
                  <a:outerShdw blurRad="38100" dist="38100" dir="2700000" algn="tl">
                    <a:srgbClr val="000000"/>
                  </a:outerShdw>
                </a:effectLst>
              </a:rPr>
              <a:t>Total</a:t>
            </a:r>
          </a:p>
        </p:txBody>
      </p:sp>
      <p:sp>
        <p:nvSpPr>
          <p:cNvPr id="47123" name="Rectangle 19"/>
          <p:cNvSpPr>
            <a:spLocks noGrp="1" noChangeArrowheads="1"/>
          </p:cNvSpPr>
          <p:nvPr>
            <p:ph type="title"/>
          </p:nvPr>
        </p:nvSpPr>
        <p:spPr>
          <a:noFill/>
          <a:ln/>
        </p:spPr>
        <p:txBody>
          <a:bodyPr/>
          <a:lstStyle/>
          <a:p>
            <a:r>
              <a:rPr lang="en-US"/>
              <a:t>Goodness of Fit Test:  Normal Distribution</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47120"/>
                                        </p:tgtEl>
                                        <p:attrNameLst>
                                          <p:attrName>style.visibility</p:attrName>
                                        </p:attrNameLst>
                                      </p:cBhvr>
                                      <p:to>
                                        <p:strVal val="visible"/>
                                      </p:to>
                                    </p:set>
                                    <p:animEffect transition="in" filter="slide(fromLeft)">
                                      <p:cBhvr>
                                        <p:cTn id="7" dur="500"/>
                                        <p:tgtEl>
                                          <p:spTgt spid="47120"/>
                                        </p:tgtEl>
                                      </p:cBhvr>
                                    </p:animEffect>
                                  </p:childTnLst>
                                  <p:subTnLst>
                                    <p:set>
                                      <p:cBhvr override="childStyle">
                                        <p:cTn dur="1" fill="hold" display="0" masterRel="nextClick" afterEffect="1"/>
                                        <p:tgtEl>
                                          <p:spTgt spid="47120"/>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7110"/>
                                        </p:tgtEl>
                                        <p:attrNameLst>
                                          <p:attrName>style.visibility</p:attrName>
                                        </p:attrNameLst>
                                      </p:cBhvr>
                                      <p:to>
                                        <p:strVal val="visible"/>
                                      </p:to>
                                    </p:set>
                                    <p:animEffect transition="in" filter="dissolve">
                                      <p:cBhvr>
                                        <p:cTn id="12" dur="500"/>
                                        <p:tgtEl>
                                          <p:spTgt spid="47110"/>
                                        </p:tgtEl>
                                      </p:cBhvr>
                                    </p:animEffect>
                                  </p:childTnLst>
                                </p:cTn>
                              </p:par>
                            </p:childTnLst>
                          </p:cTn>
                        </p:par>
                        <p:par>
                          <p:cTn id="13" fill="hold">
                            <p:stCondLst>
                              <p:cond delay="500"/>
                            </p:stCondLst>
                            <p:childTnLst>
                              <p:par>
                                <p:cTn id="14" presetID="12" presetClass="entr" presetSubtype="8" fill="hold" grpId="0" nodeType="afterEffect">
                                  <p:stCondLst>
                                    <p:cond delay="1000"/>
                                  </p:stCondLst>
                                  <p:childTnLst>
                                    <p:set>
                                      <p:cBhvr>
                                        <p:cTn id="15" dur="1" fill="hold">
                                          <p:stCondLst>
                                            <p:cond delay="0"/>
                                          </p:stCondLst>
                                        </p:cTn>
                                        <p:tgtEl>
                                          <p:spTgt spid="47119"/>
                                        </p:tgtEl>
                                        <p:attrNameLst>
                                          <p:attrName>style.visibility</p:attrName>
                                        </p:attrNameLst>
                                      </p:cBhvr>
                                      <p:to>
                                        <p:strVal val="visible"/>
                                      </p:to>
                                    </p:set>
                                    <p:animEffect transition="in" filter="slide(fromLeft)">
                                      <p:cBhvr>
                                        <p:cTn id="16" dur="500"/>
                                        <p:tgtEl>
                                          <p:spTgt spid="47119"/>
                                        </p:tgtEl>
                                      </p:cBhvr>
                                    </p:animEffect>
                                  </p:childTnLst>
                                </p:cTn>
                              </p:par>
                            </p:childTnLst>
                          </p:cTn>
                        </p:par>
                        <p:par>
                          <p:cTn id="17" fill="hold">
                            <p:stCondLst>
                              <p:cond delay="2000"/>
                            </p:stCondLst>
                            <p:childTnLst>
                              <p:par>
                                <p:cTn id="18" presetID="12" presetClass="entr" presetSubtype="8" fill="hold" grpId="0" nodeType="afterEffect">
                                  <p:stCondLst>
                                    <p:cond delay="1000"/>
                                  </p:stCondLst>
                                  <p:childTnLst>
                                    <p:set>
                                      <p:cBhvr>
                                        <p:cTn id="19" dur="1" fill="hold">
                                          <p:stCondLst>
                                            <p:cond delay="0"/>
                                          </p:stCondLst>
                                        </p:cTn>
                                        <p:tgtEl>
                                          <p:spTgt spid="47107"/>
                                        </p:tgtEl>
                                        <p:attrNameLst>
                                          <p:attrName>style.visibility</p:attrName>
                                        </p:attrNameLst>
                                      </p:cBhvr>
                                      <p:to>
                                        <p:strVal val="visible"/>
                                      </p:to>
                                    </p:set>
                                    <p:animEffect transition="in" filter="slide(fromLeft)">
                                      <p:cBhvr>
                                        <p:cTn id="20" dur="500"/>
                                        <p:tgtEl>
                                          <p:spTgt spid="47107"/>
                                        </p:tgtEl>
                                      </p:cBhvr>
                                    </p:animEffect>
                                  </p:childTnLst>
                                </p:cTn>
                              </p:par>
                            </p:childTnLst>
                          </p:cTn>
                        </p:par>
                        <p:par>
                          <p:cTn id="21" fill="hold">
                            <p:stCondLst>
                              <p:cond delay="3500"/>
                            </p:stCondLst>
                            <p:childTnLst>
                              <p:par>
                                <p:cTn id="22" presetID="12" presetClass="entr" presetSubtype="1" fill="hold" grpId="0" nodeType="afterEffect">
                                  <p:stCondLst>
                                    <p:cond delay="1000"/>
                                  </p:stCondLst>
                                  <p:childTnLst>
                                    <p:set>
                                      <p:cBhvr>
                                        <p:cTn id="23" dur="1" fill="hold">
                                          <p:stCondLst>
                                            <p:cond delay="0"/>
                                          </p:stCondLst>
                                        </p:cTn>
                                        <p:tgtEl>
                                          <p:spTgt spid="47118"/>
                                        </p:tgtEl>
                                        <p:attrNameLst>
                                          <p:attrName>style.visibility</p:attrName>
                                        </p:attrNameLst>
                                      </p:cBhvr>
                                      <p:to>
                                        <p:strVal val="visible"/>
                                      </p:to>
                                    </p:set>
                                    <p:animEffect transition="in" filter="slide(fromTop)">
                                      <p:cBhvr>
                                        <p:cTn id="24" dur="500"/>
                                        <p:tgtEl>
                                          <p:spTgt spid="47118"/>
                                        </p:tgtEl>
                                      </p:cBhvr>
                                    </p:animEffect>
                                  </p:childTnLst>
                                </p:cTn>
                              </p:par>
                            </p:childTnLst>
                          </p:cTn>
                        </p:par>
                        <p:par>
                          <p:cTn id="25" fill="hold">
                            <p:stCondLst>
                              <p:cond delay="5000"/>
                            </p:stCondLst>
                            <p:childTnLst>
                              <p:par>
                                <p:cTn id="26" presetID="12" presetClass="entr" presetSubtype="8" fill="hold" grpId="0" nodeType="afterEffect">
                                  <p:stCondLst>
                                    <p:cond delay="2000"/>
                                  </p:stCondLst>
                                  <p:childTnLst>
                                    <p:set>
                                      <p:cBhvr>
                                        <p:cTn id="27" dur="1" fill="hold">
                                          <p:stCondLst>
                                            <p:cond delay="0"/>
                                          </p:stCondLst>
                                        </p:cTn>
                                        <p:tgtEl>
                                          <p:spTgt spid="47108"/>
                                        </p:tgtEl>
                                        <p:attrNameLst>
                                          <p:attrName>style.visibility</p:attrName>
                                        </p:attrNameLst>
                                      </p:cBhvr>
                                      <p:to>
                                        <p:strVal val="visible"/>
                                      </p:to>
                                    </p:set>
                                    <p:animEffect transition="in" filter="slide(fromLeft)">
                                      <p:cBhvr>
                                        <p:cTn id="28" dur="500"/>
                                        <p:tgtEl>
                                          <p:spTgt spid="47108"/>
                                        </p:tgtEl>
                                      </p:cBhvr>
                                    </p:animEffect>
                                  </p:childTnLst>
                                </p:cTn>
                              </p:par>
                            </p:childTnLst>
                          </p:cTn>
                        </p:par>
                        <p:par>
                          <p:cTn id="29" fill="hold">
                            <p:stCondLst>
                              <p:cond delay="7500"/>
                            </p:stCondLst>
                            <p:childTnLst>
                              <p:par>
                                <p:cTn id="30" presetID="2" presetClass="entr" presetSubtype="8" fill="hold" grpId="0" nodeType="afterEffect">
                                  <p:stCondLst>
                                    <p:cond delay="1000"/>
                                  </p:stCondLst>
                                  <p:childTnLst>
                                    <p:set>
                                      <p:cBhvr>
                                        <p:cTn id="31" dur="1" fill="hold">
                                          <p:stCondLst>
                                            <p:cond delay="0"/>
                                          </p:stCondLst>
                                        </p:cTn>
                                        <p:tgtEl>
                                          <p:spTgt spid="47121"/>
                                        </p:tgtEl>
                                        <p:attrNameLst>
                                          <p:attrName>style.visibility</p:attrName>
                                        </p:attrNameLst>
                                      </p:cBhvr>
                                      <p:to>
                                        <p:strVal val="visible"/>
                                      </p:to>
                                    </p:set>
                                    <p:anim calcmode="lin" valueType="num">
                                      <p:cBhvr additive="base">
                                        <p:cTn id="32" dur="500" fill="hold"/>
                                        <p:tgtEl>
                                          <p:spTgt spid="47121"/>
                                        </p:tgtEl>
                                        <p:attrNameLst>
                                          <p:attrName>ppt_x</p:attrName>
                                        </p:attrNameLst>
                                      </p:cBhvr>
                                      <p:tavLst>
                                        <p:tav tm="0">
                                          <p:val>
                                            <p:strVal val="0-#ppt_w/2"/>
                                          </p:val>
                                        </p:tav>
                                        <p:tav tm="100000">
                                          <p:val>
                                            <p:strVal val="#ppt_x"/>
                                          </p:val>
                                        </p:tav>
                                      </p:tavLst>
                                    </p:anim>
                                    <p:anim calcmode="lin" valueType="num">
                                      <p:cBhvr additive="base">
                                        <p:cTn id="33" dur="500" fill="hold"/>
                                        <p:tgtEl>
                                          <p:spTgt spid="47121"/>
                                        </p:tgtEl>
                                        <p:attrNameLst>
                                          <p:attrName>ppt_y</p:attrName>
                                        </p:attrNameLst>
                                      </p:cBhvr>
                                      <p:tavLst>
                                        <p:tav tm="0">
                                          <p:val>
                                            <p:strVal val="#ppt_y"/>
                                          </p:val>
                                        </p:tav>
                                        <p:tav tm="100000">
                                          <p:val>
                                            <p:strVal val="#ppt_y"/>
                                          </p:val>
                                        </p:tav>
                                      </p:tavLst>
                                    </p:anim>
                                  </p:childTnLst>
                                </p:cTn>
                              </p:par>
                            </p:childTnLst>
                          </p:cTn>
                        </p:par>
                        <p:par>
                          <p:cTn id="34" fill="hold">
                            <p:stCondLst>
                              <p:cond delay="9000"/>
                            </p:stCondLst>
                            <p:childTnLst>
                              <p:par>
                                <p:cTn id="35" presetID="12" presetClass="entr" presetSubtype="1" fill="hold" grpId="0" nodeType="afterEffect">
                                  <p:stCondLst>
                                    <p:cond delay="2000"/>
                                  </p:stCondLst>
                                  <p:childTnLst>
                                    <p:set>
                                      <p:cBhvr>
                                        <p:cTn id="36" dur="1" fill="hold">
                                          <p:stCondLst>
                                            <p:cond delay="0"/>
                                          </p:stCondLst>
                                        </p:cTn>
                                        <p:tgtEl>
                                          <p:spTgt spid="47117"/>
                                        </p:tgtEl>
                                        <p:attrNameLst>
                                          <p:attrName>style.visibility</p:attrName>
                                        </p:attrNameLst>
                                      </p:cBhvr>
                                      <p:to>
                                        <p:strVal val="visible"/>
                                      </p:to>
                                    </p:set>
                                    <p:animEffect transition="in" filter="slide(fromTop)">
                                      <p:cBhvr>
                                        <p:cTn id="37" dur="500"/>
                                        <p:tgtEl>
                                          <p:spTgt spid="47117"/>
                                        </p:tgtEl>
                                      </p:cBhvr>
                                    </p:animEffect>
                                  </p:childTnLst>
                                </p:cTn>
                              </p:par>
                            </p:childTnLst>
                          </p:cTn>
                        </p:par>
                        <p:par>
                          <p:cTn id="38" fill="hold">
                            <p:stCondLst>
                              <p:cond delay="11500"/>
                            </p:stCondLst>
                            <p:childTnLst>
                              <p:par>
                                <p:cTn id="39" presetID="12" presetClass="entr" presetSubtype="1" fill="hold" grpId="0" nodeType="afterEffect">
                                  <p:stCondLst>
                                    <p:cond delay="2000"/>
                                  </p:stCondLst>
                                  <p:childTnLst>
                                    <p:set>
                                      <p:cBhvr>
                                        <p:cTn id="40" dur="1" fill="hold">
                                          <p:stCondLst>
                                            <p:cond delay="0"/>
                                          </p:stCondLst>
                                        </p:cTn>
                                        <p:tgtEl>
                                          <p:spTgt spid="47116"/>
                                        </p:tgtEl>
                                        <p:attrNameLst>
                                          <p:attrName>style.visibility</p:attrName>
                                        </p:attrNameLst>
                                      </p:cBhvr>
                                      <p:to>
                                        <p:strVal val="visible"/>
                                      </p:to>
                                    </p:set>
                                    <p:animEffect transition="in" filter="slide(fromTop)">
                                      <p:cBhvr>
                                        <p:cTn id="41" dur="500"/>
                                        <p:tgtEl>
                                          <p:spTgt spid="47116"/>
                                        </p:tgtEl>
                                      </p:cBhvr>
                                    </p:animEffect>
                                  </p:childTnLst>
                                </p:cTn>
                              </p:par>
                            </p:childTnLst>
                          </p:cTn>
                        </p:par>
                        <p:par>
                          <p:cTn id="42" fill="hold">
                            <p:stCondLst>
                              <p:cond delay="14000"/>
                            </p:stCondLst>
                            <p:childTnLst>
                              <p:par>
                                <p:cTn id="43" presetID="12" presetClass="entr" presetSubtype="1" fill="hold" grpId="0" nodeType="afterEffect">
                                  <p:stCondLst>
                                    <p:cond delay="2000"/>
                                  </p:stCondLst>
                                  <p:childTnLst>
                                    <p:set>
                                      <p:cBhvr>
                                        <p:cTn id="44" dur="1" fill="hold">
                                          <p:stCondLst>
                                            <p:cond delay="0"/>
                                          </p:stCondLst>
                                        </p:cTn>
                                        <p:tgtEl>
                                          <p:spTgt spid="47115"/>
                                        </p:tgtEl>
                                        <p:attrNameLst>
                                          <p:attrName>style.visibility</p:attrName>
                                        </p:attrNameLst>
                                      </p:cBhvr>
                                      <p:to>
                                        <p:strVal val="visible"/>
                                      </p:to>
                                    </p:set>
                                    <p:animEffect transition="in" filter="slide(fromTop)">
                                      <p:cBhvr>
                                        <p:cTn id="45" dur="500"/>
                                        <p:tgtEl>
                                          <p:spTgt spid="471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10" grpId="0" animBg="1"/>
      <p:bldP spid="47107" grpId="0" animBg="1"/>
      <p:bldP spid="47108" grpId="0" animBg="1"/>
      <p:bldP spid="47115" grpId="0" autoUpdateAnimBg="0"/>
      <p:bldP spid="47116" grpId="0" autoUpdateAnimBg="0"/>
      <p:bldP spid="47117" grpId="0" autoUpdateAnimBg="0"/>
      <p:bldP spid="47118" grpId="0" autoUpdateAnimBg="0"/>
      <p:bldP spid="47119" grpId="0" autoUpdateAnimBg="0"/>
      <p:bldP spid="47120" grpId="0" animBg="1"/>
      <p:bldP spid="47121" grpId="0"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2048" name="Object 16">
            <a:hlinkClick r:id="" action="ppaction://ole?verb=0"/>
          </p:cNvPr>
          <p:cNvGraphicFramePr>
            <a:graphicFrameLocks/>
          </p:cNvGraphicFramePr>
          <p:nvPr/>
        </p:nvGraphicFramePr>
        <p:xfrm>
          <a:off x="1000125" y="4302125"/>
          <a:ext cx="7131050" cy="915988"/>
        </p:xfrm>
        <a:graphic>
          <a:graphicData uri="http://schemas.openxmlformats.org/presentationml/2006/ole">
            <mc:AlternateContent xmlns:mc="http://schemas.openxmlformats.org/markup-compatibility/2006">
              <mc:Choice xmlns:v="urn:schemas-microsoft-com:vml" Requires="v">
                <p:oleObj spid="_x0000_s172087" name="Equation" r:id="rId4" imgW="3276360" imgH="419040" progId="Equation.DSMT4">
                  <p:embed/>
                </p:oleObj>
              </mc:Choice>
              <mc:Fallback>
                <p:oleObj name="Equation" r:id="rId4" imgW="3276360" imgH="419040" progId="Equation.DSMT4">
                  <p:embed/>
                  <p:pic>
                    <p:nvPicPr>
                      <p:cNvPr id="0" name="Picture 1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0125" y="4302125"/>
                        <a:ext cx="7131050" cy="91598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72034" name="Rectangle 2"/>
          <p:cNvSpPr>
            <a:spLocks noChangeArrowheads="1"/>
          </p:cNvSpPr>
          <p:nvPr/>
        </p:nvSpPr>
        <p:spPr bwMode="auto">
          <a:xfrm>
            <a:off x="1714500" y="2990850"/>
            <a:ext cx="5543550" cy="666750"/>
          </a:xfrm>
          <a:prstGeom prst="rect">
            <a:avLst/>
          </a:prstGeom>
          <a:gradFill flip="none" rotWithShape="1">
            <a:gsLst>
              <a:gs pos="0">
                <a:schemeClr val="accent4">
                  <a:lumMod val="50000"/>
                  <a:shade val="30000"/>
                  <a:satMod val="115000"/>
                </a:schemeClr>
              </a:gs>
              <a:gs pos="50000">
                <a:schemeClr val="accent4">
                  <a:lumMod val="50000"/>
                  <a:shade val="67500"/>
                  <a:satMod val="115000"/>
                </a:schemeClr>
              </a:gs>
              <a:gs pos="100000">
                <a:schemeClr val="accent4">
                  <a:lumMod val="50000"/>
                  <a:shade val="100000"/>
                  <a:satMod val="115000"/>
                </a:scheme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72035" name="Rectangle 3"/>
          <p:cNvSpPr>
            <a:spLocks noChangeArrowheads="1"/>
          </p:cNvSpPr>
          <p:nvPr/>
        </p:nvSpPr>
        <p:spPr bwMode="auto">
          <a:xfrm>
            <a:off x="693738" y="3857625"/>
            <a:ext cx="3124200" cy="474663"/>
          </a:xfrm>
          <a:prstGeom prst="rect">
            <a:avLst/>
          </a:prstGeom>
          <a:noFill/>
          <a:ln w="12700">
            <a:noFill/>
            <a:miter lim="800000"/>
            <a:headEnd/>
            <a:tailEnd/>
          </a:ln>
          <a:effectLst/>
        </p:spPr>
        <p:txBody>
          <a:bodyPr lIns="90488" tIns="44450" rIns="90488" bIns="44450"/>
          <a:lstStyle/>
          <a:p>
            <a:pPr marL="342900" indent="-342900">
              <a:spcBef>
                <a:spcPct val="20000"/>
              </a:spcBef>
              <a:buClr>
                <a:srgbClr val="66FFFF"/>
              </a:buClr>
              <a:buSzPct val="75000"/>
              <a:buFont typeface="Monotype Sorts" pitchFamily="2" charset="2"/>
              <a:buChar char="n"/>
            </a:pPr>
            <a:r>
              <a:rPr lang="en-US">
                <a:solidFill>
                  <a:srgbClr val="66FFFF"/>
                </a:solidFill>
                <a:effectLst>
                  <a:outerShdw blurRad="38100" dist="38100" dir="2700000" algn="tl">
                    <a:srgbClr val="000000"/>
                  </a:outerShdw>
                </a:effectLst>
              </a:rPr>
              <a:t>Test Statistic</a:t>
            </a:r>
            <a:endParaRPr lang="en-US">
              <a:effectLst>
                <a:outerShdw blurRad="38100" dist="38100" dir="2700000" algn="tl">
                  <a:srgbClr val="000000"/>
                </a:outerShdw>
              </a:effectLst>
            </a:endParaRPr>
          </a:p>
        </p:txBody>
      </p:sp>
      <p:grpSp>
        <p:nvGrpSpPr>
          <p:cNvPr id="172047" name="Group 15"/>
          <p:cNvGrpSpPr>
            <a:grpSpLocks/>
          </p:cNvGrpSpPr>
          <p:nvPr/>
        </p:nvGrpSpPr>
        <p:grpSpPr bwMode="auto">
          <a:xfrm>
            <a:off x="1069975" y="1554163"/>
            <a:ext cx="6743700" cy="1357312"/>
            <a:chOff x="674" y="979"/>
            <a:chExt cx="4248" cy="855"/>
          </a:xfrm>
        </p:grpSpPr>
        <p:sp>
          <p:nvSpPr>
            <p:cNvPr id="172038" name="Text Box 6"/>
            <p:cNvSpPr txBox="1">
              <a:spLocks noChangeArrowheads="1"/>
            </p:cNvSpPr>
            <p:nvPr/>
          </p:nvSpPr>
          <p:spPr bwMode="auto">
            <a:xfrm>
              <a:off x="674" y="979"/>
              <a:ext cx="4248" cy="840"/>
            </a:xfrm>
            <a:prstGeom prst="rect">
              <a:avLst/>
            </a:prstGeom>
            <a:noFill/>
            <a:ln w="12700">
              <a:noFill/>
              <a:miter lim="800000"/>
              <a:headEnd/>
              <a:tailEnd/>
            </a:ln>
            <a:effectLst/>
          </p:spPr>
          <p:txBody>
            <a:bodyPr wrap="none">
              <a:spAutoFit/>
            </a:bodyPr>
            <a:lstStyle/>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     With </a:t>
              </a:r>
              <a:r>
                <a:rPr lang="en-US" i="1">
                  <a:effectLst>
                    <a:outerShdw blurRad="38100" dist="38100" dir="2700000" algn="tl">
                      <a:srgbClr val="000000"/>
                    </a:outerShdw>
                  </a:effectLst>
                  <a:latin typeface="Symbol" pitchFamily="18" charset="2"/>
                </a:rPr>
                <a:t></a:t>
              </a:r>
              <a:r>
                <a:rPr lang="en-US">
                  <a:effectLst>
                    <a:outerShdw blurRad="38100" dist="38100" dir="2700000" algn="tl">
                      <a:srgbClr val="000000"/>
                    </a:outerShdw>
                  </a:effectLst>
                </a:rPr>
                <a:t> = .05 and </a:t>
              </a:r>
              <a:r>
                <a:rPr lang="en-US" i="1">
                  <a:effectLst>
                    <a:outerShdw blurRad="38100" dist="38100" dir="2700000" algn="tl">
                      <a:srgbClr val="000000"/>
                    </a:outerShdw>
                  </a:effectLst>
                </a:rPr>
                <a:t>k</a:t>
              </a:r>
              <a:r>
                <a:rPr lang="en-US">
                  <a:effectLst>
                    <a:outerShdw blurRad="38100" dist="38100" dir="2700000" algn="tl">
                      <a:srgbClr val="000000"/>
                    </a:outerShdw>
                  </a:effectLst>
                </a:rPr>
                <a:t> - </a:t>
              </a:r>
              <a:r>
                <a:rPr lang="en-US" i="1">
                  <a:effectLst>
                    <a:outerShdw blurRad="38100" dist="38100" dir="2700000" algn="tl">
                      <a:srgbClr val="000000"/>
                    </a:outerShdw>
                  </a:effectLst>
                </a:rPr>
                <a:t>p</a:t>
              </a:r>
              <a:r>
                <a:rPr lang="en-US">
                  <a:effectLst>
                    <a:outerShdw blurRad="38100" dist="38100" dir="2700000" algn="tl">
                      <a:srgbClr val="000000"/>
                    </a:outerShdw>
                  </a:effectLst>
                </a:rPr>
                <a:t> - 1 = 6 - 2 - 1 = 3 d.f.</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(where </a:t>
              </a:r>
              <a:r>
                <a:rPr lang="en-US" i="1">
                  <a:effectLst>
                    <a:outerShdw blurRad="38100" dist="38100" dir="2700000" algn="tl">
                      <a:srgbClr val="000000"/>
                    </a:outerShdw>
                  </a:effectLst>
                </a:rPr>
                <a:t>k</a:t>
              </a:r>
              <a:r>
                <a:rPr lang="en-US">
                  <a:effectLst>
                    <a:outerShdw blurRad="38100" dist="38100" dir="2700000" algn="tl">
                      <a:srgbClr val="000000"/>
                    </a:outerShdw>
                  </a:effectLst>
                </a:rPr>
                <a:t> = number of categories and </a:t>
              </a:r>
              <a:r>
                <a:rPr lang="en-US" i="1">
                  <a:effectLst>
                    <a:outerShdw blurRad="38100" dist="38100" dir="2700000" algn="tl">
                      <a:srgbClr val="000000"/>
                    </a:outerShdw>
                  </a:effectLst>
                </a:rPr>
                <a:t>p</a:t>
              </a:r>
              <a:r>
                <a:rPr lang="en-US">
                  <a:effectLst>
                    <a:outerShdw blurRad="38100" dist="38100" dir="2700000" algn="tl">
                      <a:srgbClr val="000000"/>
                    </a:outerShdw>
                  </a:effectLst>
                </a:rPr>
                <a:t> = number</a:t>
              </a:r>
            </a:p>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of population parameters estimated), </a:t>
              </a:r>
            </a:p>
          </p:txBody>
        </p:sp>
        <p:graphicFrame>
          <p:nvGraphicFramePr>
            <p:cNvPr id="172039" name="Object 7">
              <a:hlinkClick r:id="" action="ppaction://ole?verb=0"/>
            </p:cNvPr>
            <p:cNvGraphicFramePr>
              <a:graphicFrameLocks/>
            </p:cNvGraphicFramePr>
            <p:nvPr/>
          </p:nvGraphicFramePr>
          <p:xfrm>
            <a:off x="3941" y="1519"/>
            <a:ext cx="868" cy="315"/>
          </p:xfrm>
          <a:graphic>
            <a:graphicData uri="http://schemas.openxmlformats.org/presentationml/2006/ole">
              <mc:AlternateContent xmlns:mc="http://schemas.openxmlformats.org/markup-compatibility/2006">
                <mc:Choice xmlns:v="urn:schemas-microsoft-com:vml" Requires="v">
                  <p:oleObj spid="_x0000_s172088" name="Equation" r:id="rId6" imgW="749160" imgH="241200" progId="Equation.DSMT4">
                    <p:embed/>
                  </p:oleObj>
                </mc:Choice>
                <mc:Fallback>
                  <p:oleObj name="Equation" r:id="rId6" imgW="749160" imgH="241200" progId="Equation.DSMT4">
                    <p:embed/>
                    <p:pic>
                      <p:nvPicPr>
                        <p:cNvPr id="0" name="Picture 7"/>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41" y="1519"/>
                          <a:ext cx="868" cy="31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172040" name="Text Box 8"/>
          <p:cNvSpPr txBox="1">
            <a:spLocks noChangeArrowheads="1"/>
          </p:cNvSpPr>
          <p:nvPr/>
        </p:nvSpPr>
        <p:spPr bwMode="auto">
          <a:xfrm>
            <a:off x="1889125" y="3078163"/>
            <a:ext cx="5264150" cy="457200"/>
          </a:xfrm>
          <a:prstGeom prst="rect">
            <a:avLst/>
          </a:prstGeom>
          <a:noFill/>
          <a:ln w="12700">
            <a:noFill/>
            <a:miter lim="800000"/>
            <a:headEnd/>
            <a:tailEnd/>
          </a:ln>
          <a:effectLst/>
        </p:spPr>
        <p:txBody>
          <a:bodyPr wrap="none">
            <a:spAutoFit/>
          </a:bodyPr>
          <a:lstStyle/>
          <a:p>
            <a:pPr>
              <a:spcBef>
                <a:spcPct val="20000"/>
              </a:spcBef>
              <a:buClr>
                <a:srgbClr val="66FFFF"/>
              </a:buClr>
              <a:buSzPct val="75000"/>
              <a:buFont typeface="Monotype Sorts" pitchFamily="2" charset="2"/>
              <a:buNone/>
            </a:pPr>
            <a:r>
              <a:rPr lang="en-US">
                <a:effectLst>
                  <a:outerShdw blurRad="38100" dist="38100" dir="2700000" algn="tl">
                    <a:srgbClr val="000000"/>
                  </a:outerShdw>
                </a:effectLst>
              </a:rPr>
              <a:t>Reject </a:t>
            </a:r>
            <a:r>
              <a:rPr lang="en-US" i="1">
                <a:effectLst>
                  <a:outerShdw blurRad="38100" dist="38100" dir="2700000" algn="tl">
                    <a:srgbClr val="000000"/>
                  </a:outerShdw>
                </a:effectLst>
              </a:rPr>
              <a:t>H</a:t>
            </a:r>
            <a:r>
              <a:rPr lang="en-US" baseline="-25000">
                <a:effectLst>
                  <a:outerShdw blurRad="38100" dist="38100" dir="2700000" algn="tl">
                    <a:srgbClr val="000000"/>
                  </a:outerShdw>
                </a:effectLst>
              </a:rPr>
              <a:t>0</a:t>
            </a:r>
            <a:r>
              <a:rPr lang="en-US">
                <a:effectLst>
                  <a:outerShdw blurRad="38100" dist="38100" dir="2700000" algn="tl">
                    <a:srgbClr val="000000"/>
                  </a:outerShdw>
                </a:effectLst>
              </a:rPr>
              <a:t> if </a:t>
            </a:r>
            <a:r>
              <a:rPr lang="en-US" i="1">
                <a:effectLst>
                  <a:outerShdw blurRad="38100" dist="38100" dir="2700000" algn="tl">
                    <a:srgbClr val="000000"/>
                  </a:outerShdw>
                </a:effectLst>
              </a:rPr>
              <a:t>p</a:t>
            </a:r>
            <a:r>
              <a:rPr lang="en-US">
                <a:effectLst>
                  <a:outerShdw blurRad="38100" dist="38100" dir="2700000" algn="tl">
                    <a:srgbClr val="000000"/>
                  </a:outerShdw>
                </a:effectLst>
              </a:rPr>
              <a:t>-value </a:t>
            </a:r>
            <a:r>
              <a:rPr lang="en-US" u="sng">
                <a:effectLst>
                  <a:outerShdw blurRad="38100" dist="38100" dir="2700000" algn="tl">
                    <a:srgbClr val="000000"/>
                  </a:outerShdw>
                </a:effectLst>
              </a:rPr>
              <a:t>&lt;</a:t>
            </a:r>
            <a:r>
              <a:rPr lang="en-US">
                <a:effectLst>
                  <a:outerShdw blurRad="38100" dist="38100" dir="2700000" algn="tl">
                    <a:srgbClr val="000000"/>
                  </a:outerShdw>
                </a:effectLst>
              </a:rPr>
              <a:t> .05 or </a:t>
            </a:r>
            <a:r>
              <a:rPr lang="en-US" i="1">
                <a:effectLst>
                  <a:outerShdw blurRad="38100" dist="38100" dir="2700000" algn="tl">
                    <a:srgbClr val="000000"/>
                  </a:outerShdw>
                </a:effectLst>
                <a:latin typeface="Symbol" pitchFamily="18" charset="2"/>
              </a:rPr>
              <a:t></a:t>
            </a:r>
            <a:r>
              <a:rPr lang="en-US" baseline="30000">
                <a:effectLst>
                  <a:outerShdw blurRad="38100" dist="38100" dir="2700000" algn="tl">
                    <a:srgbClr val="000000"/>
                  </a:outerShdw>
                </a:effectLst>
              </a:rPr>
              <a:t>2</a:t>
            </a:r>
            <a:r>
              <a:rPr lang="en-US">
                <a:effectLst>
                  <a:outerShdw blurRad="38100" dist="38100" dir="2700000" algn="tl">
                    <a:srgbClr val="000000"/>
                  </a:outerShdw>
                </a:effectLst>
              </a:rPr>
              <a:t> </a:t>
            </a:r>
            <a:r>
              <a:rPr lang="en-US" u="sng">
                <a:effectLst>
                  <a:outerShdw blurRad="38100" dist="38100" dir="2700000" algn="tl">
                    <a:srgbClr val="000000"/>
                  </a:outerShdw>
                </a:effectLst>
              </a:rPr>
              <a:t>&gt;</a:t>
            </a:r>
            <a:r>
              <a:rPr lang="en-US">
                <a:effectLst>
                  <a:outerShdw blurRad="38100" dist="38100" dir="2700000" algn="tl">
                    <a:srgbClr val="000000"/>
                  </a:outerShdw>
                </a:effectLst>
              </a:rPr>
              <a:t> 7.815.</a:t>
            </a:r>
          </a:p>
        </p:txBody>
      </p:sp>
      <p:sp>
        <p:nvSpPr>
          <p:cNvPr id="172041" name="Rectangle 9"/>
          <p:cNvSpPr>
            <a:spLocks noChangeArrowheads="1"/>
          </p:cNvSpPr>
          <p:nvPr/>
        </p:nvSpPr>
        <p:spPr bwMode="auto">
          <a:xfrm>
            <a:off x="693738" y="1108075"/>
            <a:ext cx="3124200" cy="474663"/>
          </a:xfrm>
          <a:prstGeom prst="rect">
            <a:avLst/>
          </a:prstGeom>
          <a:noFill/>
          <a:ln w="12700">
            <a:noFill/>
            <a:miter lim="800000"/>
            <a:headEnd/>
            <a:tailEnd/>
          </a:ln>
          <a:effectLst/>
        </p:spPr>
        <p:txBody>
          <a:bodyPr lIns="90488" tIns="44450" rIns="90488" bIns="44450"/>
          <a:lstStyle/>
          <a:p>
            <a:pPr marL="342900" indent="-342900">
              <a:spcBef>
                <a:spcPct val="20000"/>
              </a:spcBef>
              <a:buClr>
                <a:srgbClr val="66FFFF"/>
              </a:buClr>
              <a:buSzPct val="75000"/>
              <a:buFont typeface="Monotype Sorts" pitchFamily="2" charset="2"/>
              <a:buChar char="n"/>
            </a:pPr>
            <a:r>
              <a:rPr lang="en-US">
                <a:solidFill>
                  <a:srgbClr val="66FFFF"/>
                </a:solidFill>
                <a:effectLst>
                  <a:outerShdw blurRad="38100" dist="38100" dir="2700000" algn="tl">
                    <a:srgbClr val="000000"/>
                  </a:outerShdw>
                </a:effectLst>
              </a:rPr>
              <a:t>Rejection Rule</a:t>
            </a:r>
            <a:endParaRPr lang="en-US">
              <a:effectLst>
                <a:outerShdw blurRad="38100" dist="38100" dir="2700000" algn="tl">
                  <a:srgbClr val="000000"/>
                </a:outerShdw>
              </a:effectLst>
            </a:endParaRPr>
          </a:p>
        </p:txBody>
      </p:sp>
      <p:sp>
        <p:nvSpPr>
          <p:cNvPr id="172042" name="AutoShape 10"/>
          <p:cNvSpPr>
            <a:spLocks noChangeArrowheads="1"/>
          </p:cNvSpPr>
          <p:nvPr/>
        </p:nvSpPr>
        <p:spPr bwMode="auto">
          <a:xfrm rot="5400000">
            <a:off x="447675" y="12509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2043" name="AutoShape 11"/>
          <p:cNvSpPr>
            <a:spLocks noChangeArrowheads="1"/>
          </p:cNvSpPr>
          <p:nvPr/>
        </p:nvSpPr>
        <p:spPr bwMode="auto">
          <a:xfrm rot="5400000">
            <a:off x="447675" y="3994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2044" name="Oval 12"/>
          <p:cNvSpPr>
            <a:spLocks noChangeArrowheads="1"/>
          </p:cNvSpPr>
          <p:nvPr/>
        </p:nvSpPr>
        <p:spPr bwMode="auto">
          <a:xfrm>
            <a:off x="7232650" y="4521200"/>
            <a:ext cx="952500" cy="514350"/>
          </a:xfrm>
          <a:prstGeom prst="ellipse">
            <a:avLst/>
          </a:prstGeom>
          <a:noFill/>
          <a:ln w="19050">
            <a:solidFill>
              <a:srgbClr val="66FFFF"/>
            </a:solidFill>
            <a:round/>
            <a:headEnd/>
            <a:tailEnd/>
          </a:ln>
          <a:effectLst>
            <a:outerShdw dist="17961" dir="2700000" algn="ctr" rotWithShape="0">
              <a:srgbClr val="000000"/>
            </a:outerShdw>
          </a:effectLst>
        </p:spPr>
        <p:txBody>
          <a:bodyPr wrap="none" anchor="ctr"/>
          <a:lstStyle/>
          <a:p>
            <a:endParaRPr lang="en-US"/>
          </a:p>
        </p:txBody>
      </p:sp>
      <p:sp>
        <p:nvSpPr>
          <p:cNvPr id="172049" name="Rectangle 17"/>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pPr algn="ctr"/>
            <a:r>
              <a:rPr lang="en-US" sz="2800">
                <a:solidFill>
                  <a:srgbClr val="66FFFF"/>
                </a:solidFill>
                <a:effectLst>
                  <a:outerShdw blurRad="38100" dist="38100" dir="2700000" algn="tl">
                    <a:srgbClr val="000000"/>
                  </a:outerShdw>
                </a:effectLst>
              </a:rPr>
              <a:t>Goodness of Fit Test:  Normal Distribution</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72042"/>
                                        </p:tgtEl>
                                        <p:attrNameLst>
                                          <p:attrName>style.visibility</p:attrName>
                                        </p:attrNameLst>
                                      </p:cBhvr>
                                      <p:to>
                                        <p:strVal val="visible"/>
                                      </p:to>
                                    </p:set>
                                    <p:animEffect transition="in" filter="slide(fromLeft)">
                                      <p:cBhvr>
                                        <p:cTn id="7" dur="500"/>
                                        <p:tgtEl>
                                          <p:spTgt spid="172042"/>
                                        </p:tgtEl>
                                      </p:cBhvr>
                                    </p:animEffect>
                                  </p:childTnLst>
                                  <p:subTnLst>
                                    <p:set>
                                      <p:cBhvr override="childStyle">
                                        <p:cTn dur="1" fill="hold" display="0" masterRel="nextClick" afterEffect="1"/>
                                        <p:tgtEl>
                                          <p:spTgt spid="17204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2041"/>
                                        </p:tgtEl>
                                        <p:attrNameLst>
                                          <p:attrName>style.visibility</p:attrName>
                                        </p:attrNameLst>
                                      </p:cBhvr>
                                      <p:to>
                                        <p:strVal val="visible"/>
                                      </p:to>
                                    </p:set>
                                    <p:animEffect transition="in" filter="blinds(horizontal)">
                                      <p:cBhvr>
                                        <p:cTn id="12" dur="500"/>
                                        <p:tgtEl>
                                          <p:spTgt spid="172041"/>
                                        </p:tgtEl>
                                      </p:cBhvr>
                                    </p:animEffect>
                                  </p:childTnLst>
                                </p:cTn>
                              </p:par>
                            </p:childTnLst>
                          </p:cTn>
                        </p:par>
                        <p:par>
                          <p:cTn id="13" fill="hold">
                            <p:stCondLst>
                              <p:cond delay="500"/>
                            </p:stCondLst>
                            <p:childTnLst>
                              <p:par>
                                <p:cTn id="14" presetID="3" presetClass="entr" presetSubtype="10" fill="hold" nodeType="afterEffect">
                                  <p:stCondLst>
                                    <p:cond delay="1000"/>
                                  </p:stCondLst>
                                  <p:childTnLst>
                                    <p:set>
                                      <p:cBhvr>
                                        <p:cTn id="15" dur="1" fill="hold">
                                          <p:stCondLst>
                                            <p:cond delay="0"/>
                                          </p:stCondLst>
                                        </p:cTn>
                                        <p:tgtEl>
                                          <p:spTgt spid="172047"/>
                                        </p:tgtEl>
                                        <p:attrNameLst>
                                          <p:attrName>style.visibility</p:attrName>
                                        </p:attrNameLst>
                                      </p:cBhvr>
                                      <p:to>
                                        <p:strVal val="visible"/>
                                      </p:to>
                                    </p:set>
                                    <p:animEffect transition="in" filter="blinds(horizontal)">
                                      <p:cBhvr>
                                        <p:cTn id="16" dur="500"/>
                                        <p:tgtEl>
                                          <p:spTgt spid="172047"/>
                                        </p:tgtEl>
                                      </p:cBhvr>
                                    </p:animEffect>
                                  </p:childTnLst>
                                </p:cTn>
                              </p:par>
                            </p:childTnLst>
                          </p:cTn>
                        </p:par>
                        <p:par>
                          <p:cTn id="17" fill="hold">
                            <p:stCondLst>
                              <p:cond delay="2000"/>
                            </p:stCondLst>
                            <p:childTnLst>
                              <p:par>
                                <p:cTn id="18" presetID="9" presetClass="entr" presetSubtype="0" fill="hold" grpId="0" nodeType="afterEffect">
                                  <p:stCondLst>
                                    <p:cond delay="3000"/>
                                  </p:stCondLst>
                                  <p:childTnLst>
                                    <p:set>
                                      <p:cBhvr>
                                        <p:cTn id="19" dur="1" fill="hold">
                                          <p:stCondLst>
                                            <p:cond delay="0"/>
                                          </p:stCondLst>
                                        </p:cTn>
                                        <p:tgtEl>
                                          <p:spTgt spid="172034"/>
                                        </p:tgtEl>
                                        <p:attrNameLst>
                                          <p:attrName>style.visibility</p:attrName>
                                        </p:attrNameLst>
                                      </p:cBhvr>
                                      <p:to>
                                        <p:strVal val="visible"/>
                                      </p:to>
                                    </p:set>
                                    <p:animEffect transition="in" filter="dissolve">
                                      <p:cBhvr>
                                        <p:cTn id="20" dur="500"/>
                                        <p:tgtEl>
                                          <p:spTgt spid="172034"/>
                                        </p:tgtEl>
                                      </p:cBhvr>
                                    </p:animEffect>
                                  </p:childTnLst>
                                </p:cTn>
                              </p:par>
                            </p:childTnLst>
                          </p:cTn>
                        </p:par>
                        <p:par>
                          <p:cTn id="21" fill="hold">
                            <p:stCondLst>
                              <p:cond delay="5500"/>
                            </p:stCondLst>
                            <p:childTnLst>
                              <p:par>
                                <p:cTn id="22" presetID="23" presetClass="entr" presetSubtype="272" fill="hold" grpId="0" nodeType="afterEffect">
                                  <p:stCondLst>
                                    <p:cond delay="1000"/>
                                  </p:stCondLst>
                                  <p:childTnLst>
                                    <p:set>
                                      <p:cBhvr>
                                        <p:cTn id="23" dur="1" fill="hold">
                                          <p:stCondLst>
                                            <p:cond delay="0"/>
                                          </p:stCondLst>
                                        </p:cTn>
                                        <p:tgtEl>
                                          <p:spTgt spid="172040"/>
                                        </p:tgtEl>
                                        <p:attrNameLst>
                                          <p:attrName>style.visibility</p:attrName>
                                        </p:attrNameLst>
                                      </p:cBhvr>
                                      <p:to>
                                        <p:strVal val="visible"/>
                                      </p:to>
                                    </p:set>
                                    <p:anim calcmode="lin" valueType="num">
                                      <p:cBhvr>
                                        <p:cTn id="24" dur="500" fill="hold"/>
                                        <p:tgtEl>
                                          <p:spTgt spid="172040"/>
                                        </p:tgtEl>
                                        <p:attrNameLst>
                                          <p:attrName>ppt_w</p:attrName>
                                        </p:attrNameLst>
                                      </p:cBhvr>
                                      <p:tavLst>
                                        <p:tav tm="0">
                                          <p:val>
                                            <p:strVal val="2/3*#ppt_w"/>
                                          </p:val>
                                        </p:tav>
                                        <p:tav tm="100000">
                                          <p:val>
                                            <p:strVal val="#ppt_w"/>
                                          </p:val>
                                        </p:tav>
                                      </p:tavLst>
                                    </p:anim>
                                    <p:anim calcmode="lin" valueType="num">
                                      <p:cBhvr>
                                        <p:cTn id="25" dur="500" fill="hold"/>
                                        <p:tgtEl>
                                          <p:spTgt spid="172040"/>
                                        </p:tgtEl>
                                        <p:attrNameLst>
                                          <p:attrName>ppt_h</p:attrName>
                                        </p:attrNameLst>
                                      </p:cBhvr>
                                      <p:tavLst>
                                        <p:tav tm="0">
                                          <p:val>
                                            <p:strVal val="2/3*#ppt_h"/>
                                          </p:val>
                                        </p:tav>
                                        <p:tav tm="100000">
                                          <p:val>
                                            <p:strVal val="#ppt_h"/>
                                          </p:val>
                                        </p:tav>
                                      </p:tavLst>
                                    </p:anim>
                                  </p:childTnLst>
                                </p:cTn>
                              </p:par>
                            </p:childTnLst>
                          </p:cTn>
                        </p:par>
                        <p:par>
                          <p:cTn id="26" fill="hold">
                            <p:stCondLst>
                              <p:cond delay="7000"/>
                            </p:stCondLst>
                            <p:childTnLst>
                              <p:par>
                                <p:cTn id="27" presetID="12" presetClass="entr" presetSubtype="8" fill="hold" grpId="0" nodeType="afterEffect">
                                  <p:stCondLst>
                                    <p:cond delay="2000"/>
                                  </p:stCondLst>
                                  <p:childTnLst>
                                    <p:set>
                                      <p:cBhvr>
                                        <p:cTn id="28" dur="1" fill="hold">
                                          <p:stCondLst>
                                            <p:cond delay="0"/>
                                          </p:stCondLst>
                                        </p:cTn>
                                        <p:tgtEl>
                                          <p:spTgt spid="172043"/>
                                        </p:tgtEl>
                                        <p:attrNameLst>
                                          <p:attrName>style.visibility</p:attrName>
                                        </p:attrNameLst>
                                      </p:cBhvr>
                                      <p:to>
                                        <p:strVal val="visible"/>
                                      </p:to>
                                    </p:set>
                                    <p:animEffect transition="in" filter="slide(fromLeft)">
                                      <p:cBhvr>
                                        <p:cTn id="29" dur="500"/>
                                        <p:tgtEl>
                                          <p:spTgt spid="172043"/>
                                        </p:tgtEl>
                                      </p:cBhvr>
                                    </p:animEffect>
                                  </p:childTnLst>
                                  <p:subTnLst>
                                    <p:set>
                                      <p:cBhvr override="childStyle">
                                        <p:cTn dur="1" fill="hold" display="0" masterRel="nextClick" afterEffect="1"/>
                                        <p:tgtEl>
                                          <p:spTgt spid="172043"/>
                                        </p:tgtEl>
                                        <p:attrNameLst>
                                          <p:attrName>style.visibility</p:attrName>
                                        </p:attrNameLst>
                                      </p:cBhvr>
                                      <p:to>
                                        <p:strVal val="hidden"/>
                                      </p:to>
                                    </p:set>
                                  </p:sub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72035"/>
                                        </p:tgtEl>
                                        <p:attrNameLst>
                                          <p:attrName>style.visibility</p:attrName>
                                        </p:attrNameLst>
                                      </p:cBhvr>
                                      <p:to>
                                        <p:strVal val="visible"/>
                                      </p:to>
                                    </p:set>
                                    <p:animEffect transition="in" filter="blinds(horizontal)">
                                      <p:cBhvr>
                                        <p:cTn id="34" dur="500"/>
                                        <p:tgtEl>
                                          <p:spTgt spid="172035"/>
                                        </p:tgtEl>
                                      </p:cBhvr>
                                    </p:animEffect>
                                  </p:childTnLst>
                                </p:cTn>
                              </p:par>
                            </p:childTnLst>
                          </p:cTn>
                        </p:par>
                        <p:par>
                          <p:cTn id="35" fill="hold">
                            <p:stCondLst>
                              <p:cond delay="500"/>
                            </p:stCondLst>
                            <p:childTnLst>
                              <p:par>
                                <p:cTn id="36" presetID="2" presetClass="entr" presetSubtype="8" fill="hold" nodeType="afterEffect">
                                  <p:stCondLst>
                                    <p:cond delay="1000"/>
                                  </p:stCondLst>
                                  <p:childTnLst>
                                    <p:set>
                                      <p:cBhvr>
                                        <p:cTn id="37" dur="1" fill="hold">
                                          <p:stCondLst>
                                            <p:cond delay="0"/>
                                          </p:stCondLst>
                                        </p:cTn>
                                        <p:tgtEl>
                                          <p:spTgt spid="172048"/>
                                        </p:tgtEl>
                                        <p:attrNameLst>
                                          <p:attrName>style.visibility</p:attrName>
                                        </p:attrNameLst>
                                      </p:cBhvr>
                                      <p:to>
                                        <p:strVal val="visible"/>
                                      </p:to>
                                    </p:set>
                                    <p:anim calcmode="lin" valueType="num">
                                      <p:cBhvr additive="base">
                                        <p:cTn id="38" dur="500" fill="hold"/>
                                        <p:tgtEl>
                                          <p:spTgt spid="172048"/>
                                        </p:tgtEl>
                                        <p:attrNameLst>
                                          <p:attrName>ppt_x</p:attrName>
                                        </p:attrNameLst>
                                      </p:cBhvr>
                                      <p:tavLst>
                                        <p:tav tm="0">
                                          <p:val>
                                            <p:strVal val="0-#ppt_w/2"/>
                                          </p:val>
                                        </p:tav>
                                        <p:tav tm="100000">
                                          <p:val>
                                            <p:strVal val="#ppt_x"/>
                                          </p:val>
                                        </p:tav>
                                      </p:tavLst>
                                    </p:anim>
                                    <p:anim calcmode="lin" valueType="num">
                                      <p:cBhvr additive="base">
                                        <p:cTn id="39" dur="500" fill="hold"/>
                                        <p:tgtEl>
                                          <p:spTgt spid="172048"/>
                                        </p:tgtEl>
                                        <p:attrNameLst>
                                          <p:attrName>ppt_y</p:attrName>
                                        </p:attrNameLst>
                                      </p:cBhvr>
                                      <p:tavLst>
                                        <p:tav tm="0">
                                          <p:val>
                                            <p:strVal val="#ppt_y"/>
                                          </p:val>
                                        </p:tav>
                                        <p:tav tm="100000">
                                          <p:val>
                                            <p:strVal val="#ppt_y"/>
                                          </p:val>
                                        </p:tav>
                                      </p:tavLst>
                                    </p:anim>
                                  </p:childTnLst>
                                </p:cTn>
                              </p:par>
                            </p:childTnLst>
                          </p:cTn>
                        </p:par>
                        <p:par>
                          <p:cTn id="40" fill="hold">
                            <p:stCondLst>
                              <p:cond delay="2000"/>
                            </p:stCondLst>
                            <p:childTnLst>
                              <p:par>
                                <p:cTn id="41" presetID="16" presetClass="entr" presetSubtype="26" fill="hold" grpId="0" nodeType="afterEffect">
                                  <p:stCondLst>
                                    <p:cond delay="2000"/>
                                  </p:stCondLst>
                                  <p:childTnLst>
                                    <p:set>
                                      <p:cBhvr>
                                        <p:cTn id="42" dur="1" fill="hold">
                                          <p:stCondLst>
                                            <p:cond delay="0"/>
                                          </p:stCondLst>
                                        </p:cTn>
                                        <p:tgtEl>
                                          <p:spTgt spid="172044"/>
                                        </p:tgtEl>
                                        <p:attrNameLst>
                                          <p:attrName>style.visibility</p:attrName>
                                        </p:attrNameLst>
                                      </p:cBhvr>
                                      <p:to>
                                        <p:strVal val="visible"/>
                                      </p:to>
                                    </p:set>
                                    <p:animEffect transition="in" filter="barn(inHorizontal)">
                                      <p:cBhvr>
                                        <p:cTn id="43" dur="500"/>
                                        <p:tgtEl>
                                          <p:spTgt spid="1720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34" grpId="0" animBg="1"/>
      <p:bldP spid="172035" grpId="0" autoUpdateAnimBg="0"/>
      <p:bldP spid="172040" grpId="0" autoUpdateAnimBg="0"/>
      <p:bldP spid="172041" grpId="0" autoUpdateAnimBg="0"/>
      <p:bldP spid="172042" grpId="0" animBg="1"/>
      <p:bldP spid="172043" grpId="0" animBg="1"/>
      <p:bldP spid="172044"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60" name="Rectangle 4"/>
          <p:cNvSpPr>
            <a:spLocks noChangeArrowheads="1"/>
          </p:cNvSpPr>
          <p:nvPr/>
        </p:nvSpPr>
        <p:spPr bwMode="auto">
          <a:xfrm>
            <a:off x="952500" y="1695450"/>
            <a:ext cx="7734300" cy="10287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173061" name="Rectangle 5"/>
          <p:cNvSpPr>
            <a:spLocks noChangeArrowheads="1"/>
          </p:cNvSpPr>
          <p:nvPr/>
        </p:nvSpPr>
        <p:spPr bwMode="auto">
          <a:xfrm>
            <a:off x="700088" y="1117600"/>
            <a:ext cx="7029450" cy="509588"/>
          </a:xfrm>
          <a:prstGeom prst="rect">
            <a:avLst/>
          </a:prstGeom>
          <a:noFill/>
          <a:ln w="12700">
            <a:noFill/>
            <a:miter lim="800000"/>
            <a:headEnd/>
            <a:tailEnd/>
          </a:ln>
          <a:effectLst/>
        </p:spPr>
        <p:txBody>
          <a:bodyPr lIns="90488" tIns="44450" rIns="90488" bIns="44450"/>
          <a:lstStyle/>
          <a:p>
            <a:pPr marL="342900" indent="-342900">
              <a:spcBef>
                <a:spcPct val="20000"/>
              </a:spcBef>
              <a:buClr>
                <a:srgbClr val="66FFFF"/>
              </a:buClr>
              <a:buSzPct val="75000"/>
              <a:buFont typeface="Monotype Sorts" pitchFamily="2" charset="2"/>
              <a:buChar char="n"/>
            </a:pPr>
            <a:r>
              <a:rPr lang="en-US">
                <a:solidFill>
                  <a:srgbClr val="66FFFF"/>
                </a:solidFill>
                <a:effectLst>
                  <a:outerShdw blurRad="38100" dist="38100" dir="2700000" algn="tl">
                    <a:srgbClr val="000000"/>
                  </a:outerShdw>
                </a:effectLst>
              </a:rPr>
              <a:t>Conclusion Using the </a:t>
            </a:r>
            <a:r>
              <a:rPr lang="en-US" i="1">
                <a:solidFill>
                  <a:srgbClr val="66FFFF"/>
                </a:solidFill>
                <a:effectLst>
                  <a:outerShdw blurRad="38100" dist="38100" dir="2700000" algn="tl">
                    <a:srgbClr val="000000"/>
                  </a:outerShdw>
                </a:effectLst>
              </a:rPr>
              <a:t>p</a:t>
            </a:r>
            <a:r>
              <a:rPr lang="en-US">
                <a:solidFill>
                  <a:srgbClr val="66FFFF"/>
                </a:solidFill>
                <a:effectLst>
                  <a:outerShdw blurRad="38100" dist="38100" dir="2700000" algn="tl">
                    <a:srgbClr val="000000"/>
                  </a:outerShdw>
                </a:effectLst>
              </a:rPr>
              <a:t>-Value Approach</a:t>
            </a:r>
            <a:endParaRPr lang="en-US">
              <a:solidFill>
                <a:srgbClr val="FFFFFF"/>
              </a:solidFill>
              <a:effectLst>
                <a:outerShdw blurRad="38100" dist="38100" dir="2700000" algn="tl">
                  <a:srgbClr val="000000"/>
                </a:outerShdw>
              </a:effectLst>
            </a:endParaRPr>
          </a:p>
        </p:txBody>
      </p:sp>
      <p:sp>
        <p:nvSpPr>
          <p:cNvPr id="173062" name="Text Box 6"/>
          <p:cNvSpPr txBox="1">
            <a:spLocks noChangeArrowheads="1"/>
          </p:cNvSpPr>
          <p:nvPr/>
        </p:nvSpPr>
        <p:spPr bwMode="auto">
          <a:xfrm>
            <a:off x="898525" y="4106863"/>
            <a:ext cx="7981950" cy="1552575"/>
          </a:xfrm>
          <a:prstGeom prst="rect">
            <a:avLst/>
          </a:prstGeom>
          <a:noFill/>
          <a:ln w="28575">
            <a:noFill/>
            <a:miter lim="800000"/>
            <a:headEnd/>
            <a:tailEnd/>
          </a:ln>
          <a:effectLst/>
        </p:spPr>
        <p:txBody>
          <a:bodyPr>
            <a:spAutoFit/>
          </a:bodyPr>
          <a:lstStyle/>
          <a:p>
            <a:pPr>
              <a:buClr>
                <a:srgbClr val="66FFFF"/>
              </a:buClr>
              <a:buSzPct val="125000"/>
            </a:pPr>
            <a:r>
              <a:rPr lang="en-US">
                <a:solidFill>
                  <a:srgbClr val="FFFFFF"/>
                </a:solidFill>
                <a:effectLst>
                  <a:outerShdw blurRad="38100" dist="38100" dir="2700000" algn="tl">
                    <a:srgbClr val="000000"/>
                  </a:outerShdw>
                </a:effectLst>
              </a:rPr>
              <a:t>     The </a:t>
            </a:r>
            <a:r>
              <a:rPr lang="en-US" i="1">
                <a:solidFill>
                  <a:srgbClr val="FFFFFF"/>
                </a:solidFill>
                <a:effectLst>
                  <a:outerShdw blurRad="38100" dist="38100" dir="2700000" algn="tl">
                    <a:srgbClr val="000000"/>
                  </a:outerShdw>
                </a:effectLst>
              </a:rPr>
              <a:t>p</a:t>
            </a:r>
            <a:r>
              <a:rPr lang="en-US">
                <a:solidFill>
                  <a:srgbClr val="FFFFFF"/>
                </a:solidFill>
                <a:effectLst>
                  <a:outerShdw blurRad="38100" dist="38100" dir="2700000" algn="tl">
                    <a:srgbClr val="000000"/>
                  </a:outerShdw>
                </a:effectLst>
              </a:rPr>
              <a:t>-value &gt; </a:t>
            </a:r>
            <a:r>
              <a:rPr lang="en-US" i="1">
                <a:solidFill>
                  <a:srgbClr val="FFFFFF"/>
                </a:solidFill>
                <a:effectLst>
                  <a:outerShdw blurRad="38100" dist="38100" dir="2700000" algn="tl">
                    <a:srgbClr val="000000"/>
                  </a:outerShdw>
                </a:effectLst>
                <a:latin typeface="Symbol" pitchFamily="18" charset="2"/>
              </a:rPr>
              <a:t>a</a:t>
            </a:r>
            <a:r>
              <a:rPr lang="en-US">
                <a:solidFill>
                  <a:srgbClr val="FFFFFF"/>
                </a:solidFill>
                <a:effectLst>
                  <a:outerShdw blurRad="38100" dist="38100" dir="2700000" algn="tl">
                    <a:srgbClr val="000000"/>
                  </a:outerShdw>
                </a:effectLst>
              </a:rPr>
              <a:t> .  We cannot reject the null hypothesis. </a:t>
            </a:r>
            <a:r>
              <a:rPr lang="en-US">
                <a:effectLst>
                  <a:outerShdw blurRad="38100" dist="38100" dir="2700000" algn="tl">
                    <a:srgbClr val="000000"/>
                  </a:outerShdw>
                </a:effectLst>
              </a:rPr>
              <a:t>There is little evidence to support rejecting the assumption the population is normally distributed with   </a:t>
            </a:r>
            <a:r>
              <a:rPr lang="en-US" i="1">
                <a:effectLst>
                  <a:outerShdw blurRad="38100" dist="38100" dir="2700000" algn="tl">
                    <a:srgbClr val="000000"/>
                  </a:outerShdw>
                </a:effectLst>
                <a:latin typeface="Symbol" pitchFamily="18" charset="2"/>
              </a:rPr>
              <a:t></a:t>
            </a:r>
            <a:r>
              <a:rPr lang="en-US">
                <a:effectLst>
                  <a:outerShdw blurRad="38100" dist="38100" dir="2700000" algn="tl">
                    <a:srgbClr val="000000"/>
                  </a:outerShdw>
                </a:effectLst>
              </a:rPr>
              <a:t> = 71 and </a:t>
            </a:r>
            <a:r>
              <a:rPr lang="en-US" i="1">
                <a:effectLst>
                  <a:outerShdw blurRad="38100" dist="38100" dir="2700000" algn="tl">
                    <a:srgbClr val="000000"/>
                  </a:outerShdw>
                </a:effectLst>
                <a:latin typeface="Symbol" pitchFamily="18" charset="2"/>
              </a:rPr>
              <a:t></a:t>
            </a:r>
            <a:r>
              <a:rPr lang="en-US">
                <a:effectLst>
                  <a:outerShdw blurRad="38100" dist="38100" dir="2700000" algn="tl">
                    <a:srgbClr val="000000"/>
                  </a:outerShdw>
                </a:effectLst>
              </a:rPr>
              <a:t> = 18.54.</a:t>
            </a:r>
          </a:p>
        </p:txBody>
      </p:sp>
      <p:sp>
        <p:nvSpPr>
          <p:cNvPr id="173063" name="Text Box 7"/>
          <p:cNvSpPr txBox="1">
            <a:spLocks noChangeArrowheads="1"/>
          </p:cNvSpPr>
          <p:nvPr/>
        </p:nvSpPr>
        <p:spPr bwMode="auto">
          <a:xfrm>
            <a:off x="917575" y="2868613"/>
            <a:ext cx="7820025" cy="1187450"/>
          </a:xfrm>
          <a:prstGeom prst="rect">
            <a:avLst/>
          </a:prstGeom>
          <a:noFill/>
          <a:ln w="28575">
            <a:noFill/>
            <a:miter lim="800000"/>
            <a:headEnd/>
            <a:tailEnd/>
          </a:ln>
          <a:effectLst/>
        </p:spPr>
        <p:txBody>
          <a:bodyPr>
            <a:spAutoFit/>
          </a:bodyPr>
          <a:lstStyle/>
          <a:p>
            <a:pPr>
              <a:buClr>
                <a:srgbClr val="66FFFF"/>
              </a:buClr>
              <a:buSzPct val="125000"/>
            </a:pPr>
            <a:r>
              <a:rPr lang="en-US">
                <a:solidFill>
                  <a:srgbClr val="FFFFFF"/>
                </a:solidFill>
                <a:effectLst>
                  <a:outerShdw blurRad="38100" dist="38100" dir="2700000" algn="tl">
                    <a:srgbClr val="000000"/>
                  </a:outerShdw>
                </a:effectLst>
              </a:rPr>
              <a:t>     Because </a:t>
            </a:r>
            <a:r>
              <a:rPr lang="en-US" i="1">
                <a:effectLst>
                  <a:outerShdw blurRad="38100" dist="38100" dir="2700000" algn="tl">
                    <a:srgbClr val="000000"/>
                  </a:outerShdw>
                </a:effectLst>
                <a:latin typeface="Symbol" pitchFamily="18" charset="2"/>
              </a:rPr>
              <a:t>c</a:t>
            </a:r>
            <a:r>
              <a:rPr lang="en-US" baseline="30000">
                <a:effectLst>
                  <a:outerShdw blurRad="38100" dist="38100" dir="2700000" algn="tl">
                    <a:srgbClr val="000000"/>
                  </a:outerShdw>
                </a:effectLst>
              </a:rPr>
              <a:t>2</a:t>
            </a:r>
            <a:r>
              <a:rPr lang="en-US">
                <a:effectLst>
                  <a:outerShdw blurRad="38100" dist="38100" dir="2700000" algn="tl">
                    <a:srgbClr val="000000"/>
                  </a:outerShdw>
                </a:effectLst>
              </a:rPr>
              <a:t> </a:t>
            </a:r>
            <a:r>
              <a:rPr lang="en-US">
                <a:solidFill>
                  <a:srgbClr val="FFFFFF"/>
                </a:solidFill>
                <a:effectLst>
                  <a:outerShdw blurRad="38100" dist="38100" dir="2700000" algn="tl">
                    <a:srgbClr val="000000"/>
                  </a:outerShdw>
                </a:effectLst>
              </a:rPr>
              <a:t>= 1.600 is between .584 and 6.251 in the Chi-Square Distribution Table, the area in the upper tail</a:t>
            </a:r>
          </a:p>
          <a:p>
            <a:pPr>
              <a:buClr>
                <a:srgbClr val="66FFFF"/>
              </a:buClr>
              <a:buSzPct val="125000"/>
            </a:pPr>
            <a:r>
              <a:rPr lang="en-US">
                <a:solidFill>
                  <a:srgbClr val="FFFFFF"/>
                </a:solidFill>
                <a:effectLst>
                  <a:outerShdw blurRad="38100" dist="38100" dir="2700000" algn="tl">
                    <a:srgbClr val="000000"/>
                  </a:outerShdw>
                </a:effectLst>
              </a:rPr>
              <a:t>of the distribution is between .90 and .10. </a:t>
            </a:r>
          </a:p>
        </p:txBody>
      </p:sp>
      <p:sp>
        <p:nvSpPr>
          <p:cNvPr id="173064" name="Text Box 8"/>
          <p:cNvSpPr txBox="1">
            <a:spLocks noChangeArrowheads="1"/>
          </p:cNvSpPr>
          <p:nvPr/>
        </p:nvSpPr>
        <p:spPr bwMode="auto">
          <a:xfrm>
            <a:off x="1012825" y="1747838"/>
            <a:ext cx="7521575" cy="457200"/>
          </a:xfrm>
          <a:prstGeom prst="rect">
            <a:avLst/>
          </a:prstGeom>
          <a:noFill/>
          <a:ln w="28575">
            <a:noFill/>
            <a:miter lim="800000"/>
            <a:headEnd/>
            <a:tailEnd/>
          </a:ln>
          <a:effectLst/>
        </p:spPr>
        <p:txBody>
          <a:bodyPr wrap="none">
            <a:spAutoFit/>
          </a:bodyPr>
          <a:lstStyle/>
          <a:p>
            <a:r>
              <a:rPr lang="en-US">
                <a:effectLst>
                  <a:outerShdw blurRad="38100" dist="38100" dir="2700000" algn="tl">
                    <a:srgbClr val="000000"/>
                  </a:outerShdw>
                </a:effectLst>
              </a:rPr>
              <a:t>Area in Upper Tail       .90     .10        .05       .025       .01  </a:t>
            </a:r>
          </a:p>
        </p:txBody>
      </p:sp>
      <p:sp>
        <p:nvSpPr>
          <p:cNvPr id="173065" name="Text Box 9"/>
          <p:cNvSpPr txBox="1">
            <a:spLocks noChangeArrowheads="1"/>
          </p:cNvSpPr>
          <p:nvPr/>
        </p:nvSpPr>
        <p:spPr bwMode="auto">
          <a:xfrm>
            <a:off x="1050925" y="2201863"/>
            <a:ext cx="7558088" cy="457200"/>
          </a:xfrm>
          <a:prstGeom prst="rect">
            <a:avLst/>
          </a:prstGeom>
          <a:noFill/>
          <a:ln w="28575">
            <a:noFill/>
            <a:miter lim="800000"/>
            <a:headEnd/>
            <a:tailEnd/>
          </a:ln>
          <a:effectLst/>
        </p:spPr>
        <p:txBody>
          <a:bodyPr wrap="none">
            <a:spAutoFit/>
          </a:bodyPr>
          <a:lstStyle/>
          <a:p>
            <a:r>
              <a:rPr lang="en-US" i="1">
                <a:effectLst>
                  <a:outerShdw blurRad="38100" dist="38100" dir="2700000" algn="tl">
                    <a:srgbClr val="000000"/>
                  </a:outerShdw>
                </a:effectLst>
                <a:latin typeface="Symbol" pitchFamily="18" charset="2"/>
              </a:rPr>
              <a:t>c</a:t>
            </a:r>
            <a:r>
              <a:rPr lang="en-US" baseline="30000">
                <a:effectLst>
                  <a:outerShdw blurRad="38100" dist="38100" dir="2700000" algn="tl">
                    <a:srgbClr val="000000"/>
                  </a:outerShdw>
                </a:effectLst>
              </a:rPr>
              <a:t>2</a:t>
            </a:r>
            <a:r>
              <a:rPr lang="en-US">
                <a:effectLst>
                  <a:outerShdw blurRad="38100" dist="38100" dir="2700000" algn="tl">
                    <a:srgbClr val="000000"/>
                  </a:outerShdw>
                </a:effectLst>
              </a:rPr>
              <a:t> Value (df = 3)         .584   6.251   7.815     9.348   11.345</a:t>
            </a:r>
          </a:p>
        </p:txBody>
      </p:sp>
      <p:sp>
        <p:nvSpPr>
          <p:cNvPr id="173066" name="AutoShape 10"/>
          <p:cNvSpPr>
            <a:spLocks noChangeArrowheads="1"/>
          </p:cNvSpPr>
          <p:nvPr/>
        </p:nvSpPr>
        <p:spPr bwMode="auto">
          <a:xfrm rot="5400000">
            <a:off x="638175" y="30035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3067" name="AutoShape 11"/>
          <p:cNvSpPr>
            <a:spLocks noChangeArrowheads="1"/>
          </p:cNvSpPr>
          <p:nvPr/>
        </p:nvSpPr>
        <p:spPr bwMode="auto">
          <a:xfrm rot="5400000">
            <a:off x="638175" y="4241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3068" name="AutoShape 12"/>
          <p:cNvSpPr>
            <a:spLocks noChangeArrowheads="1"/>
          </p:cNvSpPr>
          <p:nvPr/>
        </p:nvSpPr>
        <p:spPr bwMode="auto">
          <a:xfrm rot="5400000">
            <a:off x="409575" y="12700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3069" name="AutoShape 13"/>
          <p:cNvSpPr>
            <a:spLocks noChangeArrowheads="1"/>
          </p:cNvSpPr>
          <p:nvPr/>
        </p:nvSpPr>
        <p:spPr bwMode="auto">
          <a:xfrm>
            <a:off x="3886200" y="2190750"/>
            <a:ext cx="1714500" cy="457200"/>
          </a:xfrm>
          <a:prstGeom prst="roundRect">
            <a:avLst>
              <a:gd name="adj" fmla="val 16667"/>
            </a:avLst>
          </a:prstGeom>
          <a:noFill/>
          <a:ln w="28575">
            <a:solidFill>
              <a:srgbClr val="66FFFF"/>
            </a:solidFill>
            <a:round/>
            <a:headEnd/>
            <a:tailEnd/>
          </a:ln>
          <a:effectLst/>
        </p:spPr>
        <p:txBody>
          <a:bodyPr wrap="none" anchor="ctr"/>
          <a:lstStyle/>
          <a:p>
            <a:endParaRPr lang="en-US"/>
          </a:p>
        </p:txBody>
      </p:sp>
      <p:sp>
        <p:nvSpPr>
          <p:cNvPr id="173070" name="AutoShape 14"/>
          <p:cNvSpPr>
            <a:spLocks noChangeArrowheads="1"/>
          </p:cNvSpPr>
          <p:nvPr/>
        </p:nvSpPr>
        <p:spPr bwMode="auto">
          <a:xfrm>
            <a:off x="3886200" y="1752600"/>
            <a:ext cx="1695450" cy="438150"/>
          </a:xfrm>
          <a:prstGeom prst="roundRect">
            <a:avLst>
              <a:gd name="adj" fmla="val 16667"/>
            </a:avLst>
          </a:prstGeom>
          <a:noFill/>
          <a:ln w="28575">
            <a:solidFill>
              <a:srgbClr val="66FFFF"/>
            </a:solidFill>
            <a:round/>
            <a:headEnd/>
            <a:tailEnd/>
          </a:ln>
          <a:effectLst/>
        </p:spPr>
        <p:txBody>
          <a:bodyPr wrap="none" anchor="ctr"/>
          <a:lstStyle/>
          <a:p>
            <a:endParaRPr lang="en-US"/>
          </a:p>
        </p:txBody>
      </p:sp>
      <p:sp>
        <p:nvSpPr>
          <p:cNvPr id="173072" name="Rectangle 16"/>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pPr algn="ctr"/>
            <a:r>
              <a:rPr lang="en-US" sz="2800">
                <a:solidFill>
                  <a:srgbClr val="66FFFF"/>
                </a:solidFill>
                <a:effectLst>
                  <a:outerShdw blurRad="38100" dist="38100" dir="2700000" algn="tl">
                    <a:srgbClr val="000000"/>
                  </a:outerShdw>
                </a:effectLst>
              </a:rPr>
              <a:t>Goodness of Fit Test:  Normal Distribution</a:t>
            </a:r>
          </a:p>
        </p:txBody>
      </p:sp>
      <p:sp>
        <p:nvSpPr>
          <p:cNvPr id="14" name="Rounded Rectangle 13"/>
          <p:cNvSpPr/>
          <p:nvPr/>
        </p:nvSpPr>
        <p:spPr bwMode="auto">
          <a:xfrm>
            <a:off x="4279900" y="5359400"/>
            <a:ext cx="3606800" cy="508000"/>
          </a:xfrm>
          <a:prstGeom prst="roundRect">
            <a:avLst/>
          </a:prstGeom>
          <a:gradFill flip="none" rotWithShape="1">
            <a:gsLst>
              <a:gs pos="0">
                <a:schemeClr val="tx1">
                  <a:lumMod val="50000"/>
                  <a:shade val="30000"/>
                  <a:satMod val="115000"/>
                </a:schemeClr>
              </a:gs>
              <a:gs pos="50000">
                <a:schemeClr val="tx1">
                  <a:lumMod val="50000"/>
                  <a:shade val="67500"/>
                  <a:satMod val="115000"/>
                </a:schemeClr>
              </a:gs>
              <a:gs pos="100000">
                <a:schemeClr val="tx1">
                  <a:lumMod val="50000"/>
                  <a:shade val="100000"/>
                  <a:satMod val="115000"/>
                </a:schemeClr>
              </a:gs>
            </a:gsLst>
            <a:lin ang="13500000" scaled="1"/>
            <a:tileRect/>
          </a:gradFill>
          <a:ln w="12700"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t" anchorCtr="0" compatLnSpc="1">
            <a:prstTxWarp prst="textNoShape">
              <a:avLst/>
            </a:prstTxWarp>
          </a:bodyPr>
          <a:lstStyle/>
          <a:p>
            <a:pPr marL="457200" marR="0" indent="-45720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outerShdw blurRad="38100" dist="38100" dir="2700000" algn="tl">
                    <a:srgbClr val="000000">
                      <a:alpha val="43137"/>
                    </a:srgbClr>
                  </a:outerShdw>
                </a:effectLst>
                <a:latin typeface="Book Antiqua" pitchFamily="18" charset="0"/>
              </a:rPr>
              <a:t>Actual </a:t>
            </a:r>
            <a:r>
              <a:rPr kumimoji="0" lang="en-US" sz="2400" b="0" i="1" u="none" strike="noStrike" cap="none" normalizeH="0" baseline="0" dirty="0">
                <a:ln>
                  <a:noFill/>
                </a:ln>
                <a:solidFill>
                  <a:schemeClr val="tx1"/>
                </a:solidFill>
                <a:effectLst>
                  <a:outerShdw blurRad="38100" dist="38100" dir="2700000" algn="tl">
                    <a:srgbClr val="000000">
                      <a:alpha val="43137"/>
                    </a:srgbClr>
                  </a:outerShdw>
                </a:effectLst>
                <a:latin typeface="Book Antiqua" pitchFamily="18" charset="0"/>
              </a:rPr>
              <a:t>p</a:t>
            </a:r>
            <a:r>
              <a:rPr kumimoji="0" lang="en-US" sz="2400" b="0" i="0" u="none" strike="noStrike" cap="none" normalizeH="0" baseline="0" dirty="0">
                <a:ln>
                  <a:noFill/>
                </a:ln>
                <a:solidFill>
                  <a:schemeClr val="tx1"/>
                </a:solidFill>
                <a:effectLst>
                  <a:outerShdw blurRad="38100" dist="38100" dir="2700000" algn="tl">
                    <a:srgbClr val="000000">
                      <a:alpha val="43137"/>
                    </a:srgbClr>
                  </a:outerShdw>
                </a:effectLst>
                <a:latin typeface="Book Antiqua" pitchFamily="18" charset="0"/>
              </a:rPr>
              <a:t>-value is .6594</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73068"/>
                                        </p:tgtEl>
                                        <p:attrNameLst>
                                          <p:attrName>style.visibility</p:attrName>
                                        </p:attrNameLst>
                                      </p:cBhvr>
                                      <p:to>
                                        <p:strVal val="visible"/>
                                      </p:to>
                                    </p:set>
                                    <p:animEffect transition="in" filter="slide(fromLeft)">
                                      <p:cBhvr>
                                        <p:cTn id="7" dur="500"/>
                                        <p:tgtEl>
                                          <p:spTgt spid="173068"/>
                                        </p:tgtEl>
                                      </p:cBhvr>
                                    </p:animEffect>
                                  </p:childTnLst>
                                  <p:subTnLst>
                                    <p:set>
                                      <p:cBhvr override="childStyle">
                                        <p:cTn dur="1" fill="hold" display="0" masterRel="nextClick" afterEffect="1"/>
                                        <p:tgtEl>
                                          <p:spTgt spid="17306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73061"/>
                                        </p:tgtEl>
                                        <p:attrNameLst>
                                          <p:attrName>style.visibility</p:attrName>
                                        </p:attrNameLst>
                                      </p:cBhvr>
                                      <p:to>
                                        <p:strVal val="visible"/>
                                      </p:to>
                                    </p:set>
                                    <p:animEffect transition="in" filter="slide(fromTop)">
                                      <p:cBhvr>
                                        <p:cTn id="12" dur="500"/>
                                        <p:tgtEl>
                                          <p:spTgt spid="173061"/>
                                        </p:tgtEl>
                                      </p:cBhvr>
                                    </p:animEffect>
                                  </p:childTnLst>
                                </p:cTn>
                              </p:par>
                            </p:childTnLst>
                          </p:cTn>
                        </p:par>
                        <p:par>
                          <p:cTn id="13" fill="hold">
                            <p:stCondLst>
                              <p:cond delay="500"/>
                            </p:stCondLst>
                            <p:childTnLst>
                              <p:par>
                                <p:cTn id="14" presetID="9" presetClass="entr" presetSubtype="0" fill="hold" grpId="0" nodeType="afterEffect">
                                  <p:stCondLst>
                                    <p:cond delay="1000"/>
                                  </p:stCondLst>
                                  <p:childTnLst>
                                    <p:set>
                                      <p:cBhvr>
                                        <p:cTn id="15" dur="1" fill="hold">
                                          <p:stCondLst>
                                            <p:cond delay="0"/>
                                          </p:stCondLst>
                                        </p:cTn>
                                        <p:tgtEl>
                                          <p:spTgt spid="173060"/>
                                        </p:tgtEl>
                                        <p:attrNameLst>
                                          <p:attrName>style.visibility</p:attrName>
                                        </p:attrNameLst>
                                      </p:cBhvr>
                                      <p:to>
                                        <p:strVal val="visible"/>
                                      </p:to>
                                    </p:set>
                                    <p:animEffect transition="in" filter="dissolve">
                                      <p:cBhvr>
                                        <p:cTn id="16" dur="500"/>
                                        <p:tgtEl>
                                          <p:spTgt spid="173060"/>
                                        </p:tgtEl>
                                      </p:cBhvr>
                                    </p:animEffect>
                                  </p:childTnLst>
                                </p:cTn>
                              </p:par>
                            </p:childTnLst>
                          </p:cTn>
                        </p:par>
                        <p:par>
                          <p:cTn id="17" fill="hold">
                            <p:stCondLst>
                              <p:cond delay="2000"/>
                            </p:stCondLst>
                            <p:childTnLst>
                              <p:par>
                                <p:cTn id="18" presetID="12" presetClass="entr" presetSubtype="8" fill="hold" grpId="0" nodeType="afterEffect">
                                  <p:stCondLst>
                                    <p:cond delay="1000"/>
                                  </p:stCondLst>
                                  <p:childTnLst>
                                    <p:set>
                                      <p:cBhvr>
                                        <p:cTn id="19" dur="1" fill="hold">
                                          <p:stCondLst>
                                            <p:cond delay="0"/>
                                          </p:stCondLst>
                                        </p:cTn>
                                        <p:tgtEl>
                                          <p:spTgt spid="173064"/>
                                        </p:tgtEl>
                                        <p:attrNameLst>
                                          <p:attrName>style.visibility</p:attrName>
                                        </p:attrNameLst>
                                      </p:cBhvr>
                                      <p:to>
                                        <p:strVal val="visible"/>
                                      </p:to>
                                    </p:set>
                                    <p:animEffect transition="in" filter="slide(fromLeft)">
                                      <p:cBhvr>
                                        <p:cTn id="20" dur="500"/>
                                        <p:tgtEl>
                                          <p:spTgt spid="173064"/>
                                        </p:tgtEl>
                                      </p:cBhvr>
                                    </p:animEffect>
                                  </p:childTnLst>
                                </p:cTn>
                              </p:par>
                            </p:childTnLst>
                          </p:cTn>
                        </p:par>
                        <p:par>
                          <p:cTn id="21" fill="hold">
                            <p:stCondLst>
                              <p:cond delay="3500"/>
                            </p:stCondLst>
                            <p:childTnLst>
                              <p:par>
                                <p:cTn id="22" presetID="12" presetClass="entr" presetSubtype="8" fill="hold" grpId="0" nodeType="afterEffect">
                                  <p:stCondLst>
                                    <p:cond delay="1000"/>
                                  </p:stCondLst>
                                  <p:childTnLst>
                                    <p:set>
                                      <p:cBhvr>
                                        <p:cTn id="23" dur="1" fill="hold">
                                          <p:stCondLst>
                                            <p:cond delay="0"/>
                                          </p:stCondLst>
                                        </p:cTn>
                                        <p:tgtEl>
                                          <p:spTgt spid="173065"/>
                                        </p:tgtEl>
                                        <p:attrNameLst>
                                          <p:attrName>style.visibility</p:attrName>
                                        </p:attrNameLst>
                                      </p:cBhvr>
                                      <p:to>
                                        <p:strVal val="visible"/>
                                      </p:to>
                                    </p:set>
                                    <p:animEffect transition="in" filter="slide(fromLeft)">
                                      <p:cBhvr>
                                        <p:cTn id="24" dur="500"/>
                                        <p:tgtEl>
                                          <p:spTgt spid="173065"/>
                                        </p:tgtEl>
                                      </p:cBhvr>
                                    </p:animEffect>
                                  </p:childTnLst>
                                </p:cTn>
                              </p:par>
                            </p:childTnLst>
                          </p:cTn>
                        </p:par>
                        <p:par>
                          <p:cTn id="25" fill="hold">
                            <p:stCondLst>
                              <p:cond delay="5000"/>
                            </p:stCondLst>
                            <p:childTnLst>
                              <p:par>
                                <p:cTn id="26" presetID="12" presetClass="entr" presetSubtype="8" fill="hold" grpId="0" nodeType="afterEffect">
                                  <p:stCondLst>
                                    <p:cond delay="2000"/>
                                  </p:stCondLst>
                                  <p:childTnLst>
                                    <p:set>
                                      <p:cBhvr>
                                        <p:cTn id="27" dur="1" fill="hold">
                                          <p:stCondLst>
                                            <p:cond delay="0"/>
                                          </p:stCondLst>
                                        </p:cTn>
                                        <p:tgtEl>
                                          <p:spTgt spid="173066"/>
                                        </p:tgtEl>
                                        <p:attrNameLst>
                                          <p:attrName>style.visibility</p:attrName>
                                        </p:attrNameLst>
                                      </p:cBhvr>
                                      <p:to>
                                        <p:strVal val="visible"/>
                                      </p:to>
                                    </p:set>
                                    <p:animEffect transition="in" filter="slide(fromLeft)">
                                      <p:cBhvr>
                                        <p:cTn id="28" dur="500"/>
                                        <p:tgtEl>
                                          <p:spTgt spid="173066"/>
                                        </p:tgtEl>
                                      </p:cBhvr>
                                    </p:animEffect>
                                  </p:childTnLst>
                                  <p:subTnLst>
                                    <p:set>
                                      <p:cBhvr override="childStyle">
                                        <p:cTn dur="1" fill="hold" display="0" masterRel="nextClick" afterEffect="1"/>
                                        <p:tgtEl>
                                          <p:spTgt spid="173066"/>
                                        </p:tgtEl>
                                        <p:attrNameLst>
                                          <p:attrName>style.visibility</p:attrName>
                                        </p:attrNameLst>
                                      </p:cBhvr>
                                      <p:to>
                                        <p:strVal val="hidden"/>
                                      </p:to>
                                    </p:set>
                                  </p:sub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173063"/>
                                        </p:tgtEl>
                                        <p:attrNameLst>
                                          <p:attrName>style.visibility</p:attrName>
                                        </p:attrNameLst>
                                      </p:cBhvr>
                                      <p:to>
                                        <p:strVal val="visible"/>
                                      </p:to>
                                    </p:set>
                                    <p:animEffect transition="in" filter="blinds(horizontal)">
                                      <p:cBhvr>
                                        <p:cTn id="33" dur="500"/>
                                        <p:tgtEl>
                                          <p:spTgt spid="173063"/>
                                        </p:tgtEl>
                                      </p:cBhvr>
                                    </p:animEffect>
                                  </p:childTnLst>
                                </p:cTn>
                              </p:par>
                            </p:childTnLst>
                          </p:cTn>
                        </p:par>
                        <p:par>
                          <p:cTn id="34" fill="hold">
                            <p:stCondLst>
                              <p:cond delay="500"/>
                            </p:stCondLst>
                            <p:childTnLst>
                              <p:par>
                                <p:cTn id="35" presetID="16" presetClass="entr" presetSubtype="26" fill="hold" grpId="0" nodeType="afterEffect">
                                  <p:stCondLst>
                                    <p:cond delay="3000"/>
                                  </p:stCondLst>
                                  <p:childTnLst>
                                    <p:set>
                                      <p:cBhvr>
                                        <p:cTn id="36" dur="1" fill="hold">
                                          <p:stCondLst>
                                            <p:cond delay="0"/>
                                          </p:stCondLst>
                                        </p:cTn>
                                        <p:tgtEl>
                                          <p:spTgt spid="173069"/>
                                        </p:tgtEl>
                                        <p:attrNameLst>
                                          <p:attrName>style.visibility</p:attrName>
                                        </p:attrNameLst>
                                      </p:cBhvr>
                                      <p:to>
                                        <p:strVal val="visible"/>
                                      </p:to>
                                    </p:set>
                                    <p:animEffect transition="in" filter="barn(inHorizontal)">
                                      <p:cBhvr>
                                        <p:cTn id="37" dur="500"/>
                                        <p:tgtEl>
                                          <p:spTgt spid="173069"/>
                                        </p:tgtEl>
                                      </p:cBhvr>
                                    </p:animEffect>
                                  </p:childTnLst>
                                </p:cTn>
                              </p:par>
                            </p:childTnLst>
                          </p:cTn>
                        </p:par>
                        <p:par>
                          <p:cTn id="38" fill="hold">
                            <p:stCondLst>
                              <p:cond delay="4000"/>
                            </p:stCondLst>
                            <p:childTnLst>
                              <p:par>
                                <p:cTn id="39" presetID="16" presetClass="entr" presetSubtype="26" fill="hold" grpId="0" nodeType="afterEffect">
                                  <p:stCondLst>
                                    <p:cond delay="1000"/>
                                  </p:stCondLst>
                                  <p:childTnLst>
                                    <p:set>
                                      <p:cBhvr>
                                        <p:cTn id="40" dur="1" fill="hold">
                                          <p:stCondLst>
                                            <p:cond delay="0"/>
                                          </p:stCondLst>
                                        </p:cTn>
                                        <p:tgtEl>
                                          <p:spTgt spid="173070"/>
                                        </p:tgtEl>
                                        <p:attrNameLst>
                                          <p:attrName>style.visibility</p:attrName>
                                        </p:attrNameLst>
                                      </p:cBhvr>
                                      <p:to>
                                        <p:strVal val="visible"/>
                                      </p:to>
                                    </p:set>
                                    <p:animEffect transition="in" filter="barn(inHorizontal)">
                                      <p:cBhvr>
                                        <p:cTn id="41" dur="500"/>
                                        <p:tgtEl>
                                          <p:spTgt spid="173070"/>
                                        </p:tgtEl>
                                      </p:cBhvr>
                                    </p:animEffect>
                                  </p:childTnLst>
                                </p:cTn>
                              </p:par>
                            </p:childTnLst>
                          </p:cTn>
                        </p:par>
                        <p:par>
                          <p:cTn id="42" fill="hold">
                            <p:stCondLst>
                              <p:cond delay="5500"/>
                            </p:stCondLst>
                            <p:childTnLst>
                              <p:par>
                                <p:cTn id="43" presetID="12" presetClass="entr" presetSubtype="8" fill="hold" grpId="0" nodeType="afterEffect">
                                  <p:stCondLst>
                                    <p:cond delay="1000"/>
                                  </p:stCondLst>
                                  <p:childTnLst>
                                    <p:set>
                                      <p:cBhvr>
                                        <p:cTn id="44" dur="1" fill="hold">
                                          <p:stCondLst>
                                            <p:cond delay="0"/>
                                          </p:stCondLst>
                                        </p:cTn>
                                        <p:tgtEl>
                                          <p:spTgt spid="173067"/>
                                        </p:tgtEl>
                                        <p:attrNameLst>
                                          <p:attrName>style.visibility</p:attrName>
                                        </p:attrNameLst>
                                      </p:cBhvr>
                                      <p:to>
                                        <p:strVal val="visible"/>
                                      </p:to>
                                    </p:set>
                                    <p:animEffect transition="in" filter="slide(fromLeft)">
                                      <p:cBhvr>
                                        <p:cTn id="45" dur="500"/>
                                        <p:tgtEl>
                                          <p:spTgt spid="173067"/>
                                        </p:tgtEl>
                                      </p:cBhvr>
                                    </p:animEffect>
                                  </p:childTnLst>
                                  <p:subTnLst>
                                    <p:set>
                                      <p:cBhvr override="childStyle">
                                        <p:cTn dur="1" fill="hold" display="0" masterRel="nextClick" afterEffect="1"/>
                                        <p:tgtEl>
                                          <p:spTgt spid="173067"/>
                                        </p:tgtEl>
                                        <p:attrNameLst>
                                          <p:attrName>style.visibility</p:attrName>
                                        </p:attrNameLst>
                                      </p:cBhvr>
                                      <p:to>
                                        <p:strVal val="hidden"/>
                                      </p:to>
                                    </p:set>
                                  </p:sub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173062"/>
                                        </p:tgtEl>
                                        <p:attrNameLst>
                                          <p:attrName>style.visibility</p:attrName>
                                        </p:attrNameLst>
                                      </p:cBhvr>
                                      <p:to>
                                        <p:strVal val="visible"/>
                                      </p:to>
                                    </p:set>
                                    <p:animEffect transition="in" filter="blinds(horizontal)">
                                      <p:cBhvr>
                                        <p:cTn id="50" dur="500"/>
                                        <p:tgtEl>
                                          <p:spTgt spid="173062"/>
                                        </p:tgtEl>
                                      </p:cBhvr>
                                    </p:animEffect>
                                  </p:childTnLst>
                                </p:cTn>
                              </p:par>
                            </p:childTnLst>
                          </p:cTn>
                        </p:par>
                        <p:par>
                          <p:cTn id="51" fill="hold">
                            <p:stCondLst>
                              <p:cond delay="500"/>
                            </p:stCondLst>
                            <p:childTnLst>
                              <p:par>
                                <p:cTn id="52" presetID="23" presetClass="entr" presetSubtype="16" fill="hold" grpId="0" nodeType="afterEffect">
                                  <p:stCondLst>
                                    <p:cond delay="2500"/>
                                  </p:stCondLst>
                                  <p:childTnLst>
                                    <p:set>
                                      <p:cBhvr>
                                        <p:cTn id="53" dur="1" fill="hold">
                                          <p:stCondLst>
                                            <p:cond delay="0"/>
                                          </p:stCondLst>
                                        </p:cTn>
                                        <p:tgtEl>
                                          <p:spTgt spid="14"/>
                                        </p:tgtEl>
                                        <p:attrNameLst>
                                          <p:attrName>style.visibility</p:attrName>
                                        </p:attrNameLst>
                                      </p:cBhvr>
                                      <p:to>
                                        <p:strVal val="visible"/>
                                      </p:to>
                                    </p:set>
                                    <p:anim calcmode="lin" valueType="num">
                                      <p:cBhvr>
                                        <p:cTn id="54" dur="500" fill="hold"/>
                                        <p:tgtEl>
                                          <p:spTgt spid="14"/>
                                        </p:tgtEl>
                                        <p:attrNameLst>
                                          <p:attrName>ppt_w</p:attrName>
                                        </p:attrNameLst>
                                      </p:cBhvr>
                                      <p:tavLst>
                                        <p:tav tm="0">
                                          <p:val>
                                            <p:fltVal val="0"/>
                                          </p:val>
                                        </p:tav>
                                        <p:tav tm="100000">
                                          <p:val>
                                            <p:strVal val="#ppt_w"/>
                                          </p:val>
                                        </p:tav>
                                      </p:tavLst>
                                    </p:anim>
                                    <p:anim calcmode="lin" valueType="num">
                                      <p:cBhvr>
                                        <p:cTn id="55" dur="500" fill="hold"/>
                                        <p:tgtEl>
                                          <p:spTgt spid="1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3060" grpId="0" animBg="1"/>
      <p:bldP spid="173061" grpId="0" autoUpdateAnimBg="0"/>
      <p:bldP spid="173062" grpId="0" autoUpdateAnimBg="0"/>
      <p:bldP spid="173063" grpId="0" autoUpdateAnimBg="0"/>
      <p:bldP spid="173064" grpId="0" autoUpdateAnimBg="0"/>
      <p:bldP spid="173065" grpId="0" autoUpdateAnimBg="0"/>
      <p:bldP spid="173066" grpId="0" animBg="1"/>
      <p:bldP spid="173067" grpId="0" animBg="1"/>
      <p:bldP spid="173068" grpId="0" animBg="1"/>
      <p:bldP spid="173069" grpId="0" animBg="1"/>
      <p:bldP spid="173070"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40" name="Text Box 4"/>
          <p:cNvSpPr txBox="1">
            <a:spLocks noChangeArrowheads="1"/>
          </p:cNvSpPr>
          <p:nvPr/>
        </p:nvSpPr>
        <p:spPr bwMode="auto">
          <a:xfrm>
            <a:off x="836613" y="1236663"/>
            <a:ext cx="7507287" cy="757900"/>
          </a:xfrm>
          <a:prstGeom prst="rect">
            <a:avLst/>
          </a:prstGeom>
          <a:noFill/>
          <a:ln w="12700">
            <a:noFill/>
            <a:miter lim="800000"/>
            <a:headEnd/>
            <a:tailEnd/>
          </a:ln>
          <a:effectLst/>
        </p:spPr>
        <p:txBody>
          <a:bodyPr wrap="square">
            <a:spAutoFit/>
          </a:bodyPr>
          <a:lstStyle/>
          <a:p>
            <a:pPr>
              <a:lnSpc>
                <a:spcPct val="90000"/>
              </a:lnSpc>
              <a:spcBef>
                <a:spcPct val="20000"/>
              </a:spcBef>
              <a:buClr>
                <a:srgbClr val="66FFFF"/>
              </a:buClr>
              <a:buSzPct val="75000"/>
              <a:buFont typeface="Monotype Sorts" pitchFamily="2" charset="2"/>
              <a:buNone/>
            </a:pPr>
            <a:r>
              <a:rPr lang="en-US" dirty="0">
                <a:effectLst>
                  <a:outerShdw blurRad="38100" dist="38100" dir="2700000" algn="tl">
                    <a:srgbClr val="000000"/>
                  </a:outerShdw>
                </a:effectLst>
              </a:rPr>
              <a:t>We begin by taking a sample of owners from each of the three populations.</a:t>
            </a:r>
          </a:p>
        </p:txBody>
      </p:sp>
      <p:sp>
        <p:nvSpPr>
          <p:cNvPr id="244741" name="Text Box 5"/>
          <p:cNvSpPr txBox="1">
            <a:spLocks noChangeArrowheads="1"/>
          </p:cNvSpPr>
          <p:nvPr/>
        </p:nvSpPr>
        <p:spPr bwMode="auto">
          <a:xfrm>
            <a:off x="850901" y="2097088"/>
            <a:ext cx="7734300" cy="1200329"/>
          </a:xfrm>
          <a:prstGeom prst="rect">
            <a:avLst/>
          </a:prstGeom>
          <a:noFill/>
          <a:ln w="12700">
            <a:noFill/>
            <a:miter lim="800000"/>
            <a:headEnd/>
            <a:tailEnd/>
          </a:ln>
          <a:effectLst/>
        </p:spPr>
        <p:txBody>
          <a:bodyPr wrap="square">
            <a:spAutoFit/>
          </a:bodyPr>
          <a:lstStyle/>
          <a:p>
            <a:pPr marL="457200" indent="-457200"/>
            <a:r>
              <a:rPr lang="en-US" dirty="0">
                <a:effectLst>
                  <a:outerShdw blurRad="38100" dist="38100" dir="2700000" algn="tl">
                    <a:srgbClr val="000000"/>
                  </a:outerShdw>
                </a:effectLst>
              </a:rPr>
              <a:t>Each sample contains categorical data indicating</a:t>
            </a:r>
          </a:p>
          <a:p>
            <a:pPr marL="457200" indent="-457200"/>
            <a:r>
              <a:rPr lang="en-US" dirty="0">
                <a:effectLst>
                  <a:outerShdw blurRad="38100" dist="38100" dir="2700000" algn="tl">
                    <a:srgbClr val="000000"/>
                  </a:outerShdw>
                </a:effectLst>
              </a:rPr>
              <a:t>whether the respondents are likely or not likely to</a:t>
            </a:r>
          </a:p>
          <a:p>
            <a:pPr marL="457200" indent="-457200"/>
            <a:r>
              <a:rPr lang="en-US" dirty="0">
                <a:effectLst>
                  <a:outerShdw blurRad="38100" dist="38100" dir="2700000" algn="tl">
                    <a:srgbClr val="000000"/>
                  </a:outerShdw>
                </a:effectLst>
              </a:rPr>
              <a:t>repurchase the home.</a:t>
            </a:r>
          </a:p>
        </p:txBody>
      </p:sp>
      <p:sp>
        <p:nvSpPr>
          <p:cNvPr id="244743" name="AutoShape 7"/>
          <p:cNvSpPr>
            <a:spLocks noChangeArrowheads="1"/>
          </p:cNvSpPr>
          <p:nvPr/>
        </p:nvSpPr>
        <p:spPr bwMode="auto">
          <a:xfrm rot="5400000">
            <a:off x="498475" y="1327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44744" name="AutoShape 8"/>
          <p:cNvSpPr>
            <a:spLocks noChangeArrowheads="1"/>
          </p:cNvSpPr>
          <p:nvPr/>
        </p:nvSpPr>
        <p:spPr bwMode="auto">
          <a:xfrm rot="5400000">
            <a:off x="498475" y="22415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8" name="Rectangle 2"/>
          <p:cNvSpPr>
            <a:spLocks noChangeArrowheads="1"/>
          </p:cNvSpPr>
          <p:nvPr/>
        </p:nvSpPr>
        <p:spPr bwMode="auto">
          <a:xfrm>
            <a:off x="646112" y="-63499"/>
            <a:ext cx="7772400" cy="1266824"/>
          </a:xfrm>
          <a:prstGeom prst="rect">
            <a:avLst/>
          </a:prstGeom>
          <a:noFill/>
          <a:ln w="12700">
            <a:noFill/>
            <a:miter lim="800000"/>
            <a:headEnd/>
            <a:tailEnd/>
          </a:ln>
          <a:effec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Testing the Equality of Population Proportions </a:t>
            </a:r>
          </a:p>
          <a:p>
            <a:pPr algn="ctr"/>
            <a:r>
              <a:rPr lang="en-US" sz="2800" dirty="0">
                <a:solidFill>
                  <a:srgbClr val="66FFFF"/>
                </a:solidFill>
                <a:effectLst>
                  <a:outerShdw blurRad="38100" dist="38100" dir="2700000" algn="tl">
                    <a:srgbClr val="000000"/>
                  </a:outerShdw>
                </a:effectLst>
              </a:rPr>
              <a:t>for Three or More Populations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44743"/>
                                        </p:tgtEl>
                                        <p:attrNameLst>
                                          <p:attrName>style.visibility</p:attrName>
                                        </p:attrNameLst>
                                      </p:cBhvr>
                                      <p:to>
                                        <p:strVal val="visible"/>
                                      </p:to>
                                    </p:set>
                                    <p:animEffect transition="in" filter="slide(fromLeft)">
                                      <p:cBhvr>
                                        <p:cTn id="7" dur="500"/>
                                        <p:tgtEl>
                                          <p:spTgt spid="244743"/>
                                        </p:tgtEl>
                                      </p:cBhvr>
                                    </p:animEffect>
                                  </p:childTnLst>
                                  <p:subTnLst>
                                    <p:set>
                                      <p:cBhvr override="childStyle">
                                        <p:cTn dur="1" fill="hold" display="0" masterRel="nextClick" afterEffect="1"/>
                                        <p:tgtEl>
                                          <p:spTgt spid="24474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44740"/>
                                        </p:tgtEl>
                                        <p:attrNameLst>
                                          <p:attrName>style.visibility</p:attrName>
                                        </p:attrNameLst>
                                      </p:cBhvr>
                                      <p:to>
                                        <p:strVal val="visible"/>
                                      </p:to>
                                    </p:set>
                                    <p:animEffect transition="in" filter="blinds(horizontal)">
                                      <p:cBhvr>
                                        <p:cTn id="12" dur="500"/>
                                        <p:tgtEl>
                                          <p:spTgt spid="244740"/>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244744"/>
                                        </p:tgtEl>
                                        <p:attrNameLst>
                                          <p:attrName>style.visibility</p:attrName>
                                        </p:attrNameLst>
                                      </p:cBhvr>
                                      <p:to>
                                        <p:strVal val="visible"/>
                                      </p:to>
                                    </p:set>
                                    <p:animEffect transition="in" filter="slide(fromLeft)">
                                      <p:cBhvr>
                                        <p:cTn id="16" dur="500"/>
                                        <p:tgtEl>
                                          <p:spTgt spid="244744"/>
                                        </p:tgtEl>
                                      </p:cBhvr>
                                    </p:animEffect>
                                  </p:childTnLst>
                                  <p:subTnLst>
                                    <p:set>
                                      <p:cBhvr override="childStyle">
                                        <p:cTn dur="1" fill="hold" display="0" masterRel="nextClick" afterEffect="1"/>
                                        <p:tgtEl>
                                          <p:spTgt spid="244744"/>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244741"/>
                                        </p:tgtEl>
                                        <p:attrNameLst>
                                          <p:attrName>style.visibility</p:attrName>
                                        </p:attrNameLst>
                                      </p:cBhvr>
                                      <p:to>
                                        <p:strVal val="visible"/>
                                      </p:to>
                                    </p:set>
                                    <p:animEffect transition="in" filter="blinds(horizontal)">
                                      <p:cBhvr>
                                        <p:cTn id="21" dur="500"/>
                                        <p:tgtEl>
                                          <p:spTgt spid="2447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4740" grpId="0" autoUpdateAnimBg="0"/>
      <p:bldP spid="244741" grpId="0" autoUpdateAnimBg="0"/>
      <p:bldP spid="244743" grpId="0" animBg="1"/>
      <p:bldP spid="24474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773113" y="1746250"/>
            <a:ext cx="7656512" cy="24574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3" name="Text Box 5"/>
          <p:cNvSpPr txBox="1">
            <a:spLocks noChangeArrowheads="1"/>
          </p:cNvSpPr>
          <p:nvPr/>
        </p:nvSpPr>
        <p:spPr bwMode="auto">
          <a:xfrm>
            <a:off x="923925" y="1935163"/>
            <a:ext cx="7621587" cy="2123658"/>
          </a:xfrm>
          <a:prstGeom prst="rect">
            <a:avLst/>
          </a:prstGeom>
          <a:noFill/>
          <a:ln w="12700">
            <a:noFill/>
            <a:miter lim="800000"/>
            <a:headEnd/>
            <a:tailEnd/>
          </a:ln>
          <a:effectLst/>
        </p:spPr>
        <p:txBody>
          <a:bodyPr wrap="square">
            <a:spAutoFit/>
          </a:bodyPr>
          <a:lstStyle/>
          <a:p>
            <a:pPr>
              <a:lnSpc>
                <a:spcPct val="90000"/>
              </a:lnSpc>
              <a:spcBef>
                <a:spcPct val="20000"/>
              </a:spcBef>
              <a:buClr>
                <a:srgbClr val="66FFFF"/>
              </a:buClr>
              <a:buSzPct val="75000"/>
              <a:buFont typeface="Monotype Sorts" pitchFamily="2" charset="2"/>
              <a:buNone/>
            </a:pPr>
            <a:r>
              <a:rPr lang="en-US" dirty="0">
                <a:effectLst>
                  <a:outerShdw blurRad="38100" dist="38100" dir="2700000" algn="tl">
                    <a:srgbClr val="000000"/>
                  </a:outerShdw>
                </a:effectLst>
              </a:rPr>
              <a:t>                             		</a:t>
            </a:r>
            <a:r>
              <a:rPr lang="en-US" u="sng" dirty="0">
                <a:effectLst>
                  <a:outerShdw blurRad="38100" dist="38100" dir="2700000" algn="tl">
                    <a:srgbClr val="000000"/>
                  </a:outerShdw>
                </a:effectLst>
              </a:rPr>
              <a:t>Home Owner </a:t>
            </a:r>
          </a:p>
          <a:p>
            <a:pPr>
              <a:lnSpc>
                <a:spcPct val="90000"/>
              </a:lnSpc>
              <a:spcBef>
                <a:spcPct val="20000"/>
              </a:spcBef>
              <a:buClr>
                <a:srgbClr val="66FFFF"/>
              </a:buClr>
              <a:buSzPct val="75000"/>
              <a:buFont typeface="Monotype Sorts" pitchFamily="2" charset="2"/>
              <a:buNone/>
            </a:pPr>
            <a:r>
              <a:rPr lang="en-US" dirty="0">
                <a:effectLst>
                  <a:outerShdw blurRad="38100" dist="38100" dir="2700000" algn="tl">
                    <a:srgbClr val="000000"/>
                  </a:outerShdw>
                </a:effectLst>
              </a:rPr>
              <a:t>    			</a:t>
            </a:r>
            <a:r>
              <a:rPr lang="en-US" b="1" dirty="0">
                <a:effectLst>
                  <a:outerShdw blurRad="38100" dist="38100" dir="2700000" algn="tl">
                    <a:srgbClr val="000000"/>
                  </a:outerShdw>
                </a:effectLst>
              </a:rPr>
              <a:t>Colonial   Log   A-Frame</a:t>
            </a:r>
            <a:r>
              <a:rPr lang="en-US" dirty="0">
                <a:effectLst>
                  <a:outerShdw blurRad="38100" dist="38100" dir="2700000" algn="tl">
                    <a:srgbClr val="000000"/>
                  </a:outerShdw>
                </a:effectLst>
              </a:rPr>
              <a:t>    Total</a:t>
            </a:r>
          </a:p>
          <a:p>
            <a:pPr>
              <a:spcBef>
                <a:spcPct val="20000"/>
              </a:spcBef>
              <a:buClr>
                <a:srgbClr val="66FFFF"/>
              </a:buClr>
              <a:buSzPct val="75000"/>
              <a:buFont typeface="Monotype Sorts" pitchFamily="2" charset="2"/>
              <a:buNone/>
            </a:pPr>
            <a:r>
              <a:rPr lang="en-US" u="sng" dirty="0">
                <a:effectLst>
                  <a:outerShdw blurRad="38100" dist="38100" dir="2700000" algn="tl">
                    <a:srgbClr val="000000"/>
                  </a:outerShdw>
                </a:effectLst>
              </a:rPr>
              <a:t>Likely to</a:t>
            </a:r>
            <a:r>
              <a:rPr lang="en-US" dirty="0">
                <a:effectLst>
                  <a:outerShdw blurRad="38100" dist="38100" dir="2700000" algn="tl">
                    <a:srgbClr val="000000"/>
                  </a:outerShdw>
                </a:effectLst>
              </a:rPr>
              <a:t>	</a:t>
            </a:r>
            <a:r>
              <a:rPr lang="en-US" b="1" dirty="0">
                <a:effectLst>
                  <a:outerShdw blurRad="38100" dist="38100" dir="2700000" algn="tl">
                    <a:srgbClr val="000000"/>
                  </a:outerShdw>
                </a:effectLst>
              </a:rPr>
              <a:t>Yes</a:t>
            </a:r>
            <a:r>
              <a:rPr lang="en-US" dirty="0">
                <a:effectLst>
                  <a:outerShdw blurRad="38100" dist="38100" dir="2700000" algn="tl">
                    <a:srgbClr val="000000"/>
                  </a:outerShdw>
                </a:effectLst>
              </a:rPr>
              <a:t>	     100          81           83           264</a:t>
            </a:r>
          </a:p>
          <a:p>
            <a:pPr>
              <a:spcBef>
                <a:spcPct val="20000"/>
              </a:spcBef>
              <a:buClr>
                <a:srgbClr val="66FFFF"/>
              </a:buClr>
              <a:buSzPct val="75000"/>
              <a:buFont typeface="Monotype Sorts" pitchFamily="2" charset="2"/>
              <a:buNone/>
            </a:pPr>
            <a:r>
              <a:rPr lang="en-US" u="sng" dirty="0">
                <a:effectLst>
                  <a:outerShdw blurRad="38100" dist="38100" dir="2700000" algn="tl">
                    <a:srgbClr val="000000"/>
                  </a:outerShdw>
                </a:effectLst>
              </a:rPr>
              <a:t>Repurchase</a:t>
            </a:r>
            <a:r>
              <a:rPr lang="en-US" b="1" dirty="0">
                <a:effectLst>
                  <a:outerShdw blurRad="38100" dist="38100" dir="2700000" algn="tl">
                    <a:srgbClr val="000000"/>
                  </a:outerShdw>
                </a:effectLst>
              </a:rPr>
              <a:t>	No</a:t>
            </a:r>
            <a:r>
              <a:rPr lang="en-US" dirty="0">
                <a:effectLst>
                  <a:outerShdw blurRad="38100" dist="38100" dir="2700000" algn="tl">
                    <a:srgbClr val="000000"/>
                  </a:outerShdw>
                </a:effectLst>
              </a:rPr>
              <a:t>	     </a:t>
            </a:r>
            <a:r>
              <a:rPr lang="en-US" u="sng" dirty="0">
                <a:effectLst>
                  <a:outerShdw blurRad="38100" dist="38100" dir="2700000" algn="tl">
                    <a:srgbClr val="000000"/>
                  </a:outerShdw>
                </a:effectLst>
              </a:rPr>
              <a:t>  35</a:t>
            </a:r>
            <a:r>
              <a:rPr lang="en-US" dirty="0">
                <a:effectLst>
                  <a:outerShdw blurRad="38100" dist="38100" dir="2700000" algn="tl">
                    <a:srgbClr val="000000"/>
                  </a:outerShdw>
                </a:effectLst>
              </a:rPr>
              <a:t>         </a:t>
            </a:r>
            <a:r>
              <a:rPr lang="en-US" u="sng" dirty="0">
                <a:effectLst>
                  <a:outerShdw blurRad="38100" dist="38100" dir="2700000" algn="tl">
                    <a:srgbClr val="000000"/>
                  </a:outerShdw>
                </a:effectLst>
              </a:rPr>
              <a:t> 20</a:t>
            </a:r>
            <a:r>
              <a:rPr lang="en-US" dirty="0">
                <a:effectLst>
                  <a:outerShdw blurRad="38100" dist="38100" dir="2700000" algn="tl">
                    <a:srgbClr val="000000"/>
                  </a:outerShdw>
                </a:effectLst>
              </a:rPr>
              <a:t>          </a:t>
            </a:r>
            <a:r>
              <a:rPr lang="en-US" u="sng" dirty="0">
                <a:effectLst>
                  <a:outerShdw blurRad="38100" dist="38100" dir="2700000" algn="tl">
                    <a:srgbClr val="000000"/>
                  </a:outerShdw>
                </a:effectLst>
              </a:rPr>
              <a:t> 41</a:t>
            </a:r>
            <a:r>
              <a:rPr lang="en-US" dirty="0">
                <a:effectLst>
                  <a:outerShdw blurRad="38100" dist="38100" dir="2700000" algn="tl">
                    <a:srgbClr val="000000"/>
                  </a:outerShdw>
                </a:effectLst>
              </a:rPr>
              <a:t>           </a:t>
            </a:r>
            <a:r>
              <a:rPr lang="en-US" u="sng" dirty="0">
                <a:effectLst>
                  <a:outerShdw blurRad="38100" dist="38100" dir="2700000" algn="tl">
                    <a:srgbClr val="000000"/>
                  </a:outerShdw>
                </a:effectLst>
              </a:rPr>
              <a:t>  96</a:t>
            </a:r>
          </a:p>
          <a:p>
            <a:pPr>
              <a:spcBef>
                <a:spcPct val="20000"/>
              </a:spcBef>
              <a:buClr>
                <a:srgbClr val="66FFFF"/>
              </a:buClr>
              <a:buSzPct val="75000"/>
              <a:buFont typeface="Monotype Sorts" pitchFamily="2" charset="2"/>
              <a:buNone/>
            </a:pPr>
            <a:r>
              <a:rPr lang="en-US" sz="2200" b="1" dirty="0">
                <a:effectLst>
                  <a:outerShdw blurRad="38100" dist="38100" dir="2700000" algn="tl">
                    <a:srgbClr val="000000"/>
                  </a:outerShdw>
                </a:effectLst>
              </a:rPr>
              <a:t>		</a:t>
            </a:r>
            <a:r>
              <a:rPr lang="en-US" sz="2200" dirty="0">
                <a:effectLst>
                  <a:outerShdw blurRad="38100" dist="38100" dir="2700000" algn="tl">
                    <a:srgbClr val="000000"/>
                  </a:outerShdw>
                </a:effectLst>
              </a:rPr>
              <a:t>Total	      135	        101           124            360</a:t>
            </a:r>
          </a:p>
        </p:txBody>
      </p:sp>
      <p:sp>
        <p:nvSpPr>
          <p:cNvPr id="4" name="AutoShape 6"/>
          <p:cNvSpPr>
            <a:spLocks noChangeArrowheads="1"/>
          </p:cNvSpPr>
          <p:nvPr/>
        </p:nvSpPr>
        <p:spPr bwMode="auto">
          <a:xfrm rot="5400000">
            <a:off x="504825" y="2806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 name="Text Box 87"/>
          <p:cNvSpPr txBox="1">
            <a:spLocks noChangeArrowheads="1"/>
          </p:cNvSpPr>
          <p:nvPr/>
        </p:nvSpPr>
        <p:spPr bwMode="auto">
          <a:xfrm>
            <a:off x="733425" y="1176338"/>
            <a:ext cx="7226300" cy="461665"/>
          </a:xfrm>
          <a:prstGeom prst="rect">
            <a:avLst/>
          </a:prstGeom>
          <a:noFill/>
          <a:ln w="12700">
            <a:noFill/>
            <a:miter lim="800000"/>
            <a:headEnd/>
            <a:tailEnd/>
          </a:ln>
          <a:effectLst/>
        </p:spPr>
        <p:txBody>
          <a:bodyPr>
            <a:spAutoFit/>
          </a:bodyPr>
          <a:lstStyle/>
          <a:p>
            <a:pPr marL="342900" indent="-342900">
              <a:spcBef>
                <a:spcPct val="20000"/>
              </a:spcBef>
              <a:buClr>
                <a:srgbClr val="66FFFF"/>
              </a:buClr>
              <a:buSzPct val="150000"/>
              <a:buFont typeface="Wingdings" pitchFamily="2" charset="2"/>
              <a:buChar char="§"/>
            </a:pPr>
            <a:r>
              <a:rPr lang="en-US" dirty="0">
                <a:solidFill>
                  <a:srgbClr val="66FFFF"/>
                </a:solidFill>
                <a:effectLst>
                  <a:outerShdw blurRad="38100" dist="38100" dir="2700000" algn="tl">
                    <a:srgbClr val="000000"/>
                  </a:outerShdw>
                </a:effectLst>
              </a:rPr>
              <a:t>Observed Frequencies (sample results)</a:t>
            </a:r>
            <a:endParaRPr lang="en-US" dirty="0">
              <a:effectLst>
                <a:outerShdw blurRad="38100" dist="38100" dir="2700000" algn="tl">
                  <a:srgbClr val="000000"/>
                </a:outerShdw>
              </a:effectLst>
            </a:endParaRPr>
          </a:p>
        </p:txBody>
      </p:sp>
      <p:sp>
        <p:nvSpPr>
          <p:cNvPr id="8" name="Rectangle 2"/>
          <p:cNvSpPr>
            <a:spLocks noChangeArrowheads="1"/>
          </p:cNvSpPr>
          <p:nvPr/>
        </p:nvSpPr>
        <p:spPr bwMode="auto">
          <a:xfrm>
            <a:off x="646112" y="-63499"/>
            <a:ext cx="7772400" cy="1266824"/>
          </a:xfrm>
          <a:prstGeom prst="rect">
            <a:avLst/>
          </a:prstGeom>
          <a:noFill/>
          <a:ln w="12700">
            <a:noFill/>
            <a:miter lim="800000"/>
            <a:headEnd/>
            <a:tailEnd/>
          </a:ln>
          <a:effec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Testing the Equality of Population Proportions </a:t>
            </a:r>
          </a:p>
          <a:p>
            <a:pPr algn="ctr"/>
            <a:r>
              <a:rPr lang="en-US" sz="2800" dirty="0">
                <a:solidFill>
                  <a:srgbClr val="66FFFF"/>
                </a:solidFill>
                <a:effectLst>
                  <a:outerShdw blurRad="38100" dist="38100" dir="2700000" algn="tl">
                    <a:srgbClr val="000000"/>
                  </a:outerShdw>
                </a:effectLst>
              </a:rPr>
              <a:t>for Three or More Populations</a:t>
            </a:r>
          </a:p>
        </p:txBody>
      </p:sp>
    </p:spTree>
    <p:extLst>
      <p:ext uri="{BB962C8B-B14F-4D97-AF65-F5344CB8AC3E}">
        <p14:creationId xmlns:p14="http://schemas.microsoft.com/office/powerpoint/2010/main" val="250163412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50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par>
                          <p:cTn id="8" fill="hold">
                            <p:stCondLst>
                              <p:cond delay="1000"/>
                            </p:stCondLst>
                            <p:childTnLst>
                              <p:par>
                                <p:cTn id="9" presetID="12" presetClass="entr" presetSubtype="8" fill="hold" grpId="0" nodeType="afterEffect">
                                  <p:stCondLst>
                                    <p:cond delay="1250"/>
                                  </p:stCondLst>
                                  <p:childTnLst>
                                    <p:set>
                                      <p:cBhvr>
                                        <p:cTn id="10" dur="1" fill="hold">
                                          <p:stCondLst>
                                            <p:cond delay="0"/>
                                          </p:stCondLst>
                                        </p:cTn>
                                        <p:tgtEl>
                                          <p:spTgt spid="4"/>
                                        </p:tgtEl>
                                        <p:attrNameLst>
                                          <p:attrName>style.visibility</p:attrName>
                                        </p:attrNameLst>
                                      </p:cBhvr>
                                      <p:to>
                                        <p:strVal val="visible"/>
                                      </p:to>
                                    </p:set>
                                    <p:animEffect transition="in" filter="slide(fromLeft)">
                                      <p:cBhvr>
                                        <p:cTn id="11" dur="500"/>
                                        <p:tgtEl>
                                          <p:spTgt spid="4"/>
                                        </p:tgtEl>
                                      </p:cBhvr>
                                    </p:animEffec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dissolve">
                                      <p:cBhvr>
                                        <p:cTn id="16" dur="500"/>
                                        <p:tgtEl>
                                          <p:spTgt spid="2"/>
                                        </p:tgtEl>
                                      </p:cBhvr>
                                    </p:animEffect>
                                  </p:childTnLst>
                                </p:cTn>
                              </p:par>
                            </p:childTnLst>
                          </p:cTn>
                        </p:par>
                        <p:par>
                          <p:cTn id="17" fill="hold">
                            <p:stCondLst>
                              <p:cond delay="500"/>
                            </p:stCondLst>
                            <p:childTnLst>
                              <p:par>
                                <p:cTn id="18" presetID="23" presetClass="entr" presetSubtype="272" fill="hold" grpId="0" nodeType="afterEffect">
                                  <p:stCondLst>
                                    <p:cond delay="1000"/>
                                  </p:stCondLst>
                                  <p:childTnLst>
                                    <p:set>
                                      <p:cBhvr>
                                        <p:cTn id="19" dur="1" fill="hold">
                                          <p:stCondLst>
                                            <p:cond delay="0"/>
                                          </p:stCondLst>
                                        </p:cTn>
                                        <p:tgtEl>
                                          <p:spTgt spid="3"/>
                                        </p:tgtEl>
                                        <p:attrNameLst>
                                          <p:attrName>style.visibility</p:attrName>
                                        </p:attrNameLst>
                                      </p:cBhvr>
                                      <p:to>
                                        <p:strVal val="visible"/>
                                      </p:to>
                                    </p:set>
                                    <p:anim calcmode="lin" valueType="num">
                                      <p:cBhvr>
                                        <p:cTn id="20" dur="500" fill="hold"/>
                                        <p:tgtEl>
                                          <p:spTgt spid="3"/>
                                        </p:tgtEl>
                                        <p:attrNameLst>
                                          <p:attrName>ppt_w</p:attrName>
                                        </p:attrNameLst>
                                      </p:cBhvr>
                                      <p:tavLst>
                                        <p:tav tm="0">
                                          <p:val>
                                            <p:strVal val="2/3*#ppt_w"/>
                                          </p:val>
                                        </p:tav>
                                        <p:tav tm="100000">
                                          <p:val>
                                            <p:strVal val="#ppt_w"/>
                                          </p:val>
                                        </p:tav>
                                      </p:tavLst>
                                    </p:anim>
                                    <p:anim calcmode="lin" valueType="num">
                                      <p:cBhvr>
                                        <p:cTn id="21" dur="500" fill="hold"/>
                                        <p:tgtEl>
                                          <p:spTgt spid="3"/>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utoUpdateAnimBg="0"/>
      <p:bldP spid="4" grpId="0" animBg="1"/>
      <p:bldP spid="6"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4"/>
          <p:cNvSpPr txBox="1">
            <a:spLocks noChangeArrowheads="1"/>
          </p:cNvSpPr>
          <p:nvPr/>
        </p:nvSpPr>
        <p:spPr bwMode="auto">
          <a:xfrm>
            <a:off x="836613" y="1236663"/>
            <a:ext cx="7507287" cy="759503"/>
          </a:xfrm>
          <a:prstGeom prst="rect">
            <a:avLst/>
          </a:prstGeom>
          <a:noFill/>
          <a:ln w="12700">
            <a:noFill/>
            <a:miter lim="800000"/>
            <a:headEnd/>
            <a:tailEnd/>
          </a:ln>
          <a:effectLst/>
        </p:spPr>
        <p:txBody>
          <a:bodyPr wrap="square">
            <a:spAutoFit/>
          </a:bodyPr>
          <a:lstStyle/>
          <a:p>
            <a:pPr>
              <a:lnSpc>
                <a:spcPct val="90000"/>
              </a:lnSpc>
              <a:spcBef>
                <a:spcPct val="20000"/>
              </a:spcBef>
              <a:buClr>
                <a:srgbClr val="66FFFF"/>
              </a:buClr>
              <a:buSzPct val="75000"/>
              <a:buFont typeface="Monotype Sorts" pitchFamily="2" charset="2"/>
              <a:buNone/>
            </a:pPr>
            <a:r>
              <a:rPr lang="en-US" dirty="0">
                <a:effectLst>
                  <a:outerShdw blurRad="38100" dist="38100" dir="2700000" algn="tl">
                    <a:srgbClr val="000000"/>
                  </a:outerShdw>
                </a:effectLst>
              </a:rPr>
              <a:t>Next, we determine the expected frequencies under the assumption </a:t>
            </a:r>
            <a:r>
              <a:rPr lang="en-US" i="1" dirty="0">
                <a:effectLst>
                  <a:outerShdw blurRad="38100" dist="38100" dir="2700000" algn="tl">
                    <a:srgbClr val="000000"/>
                  </a:outerShdw>
                </a:effectLst>
              </a:rPr>
              <a:t>H</a:t>
            </a:r>
            <a:r>
              <a:rPr lang="en-US" baseline="-25000" dirty="0">
                <a:effectLst>
                  <a:outerShdw blurRad="38100" dist="38100" dir="2700000" algn="tl">
                    <a:srgbClr val="000000"/>
                  </a:outerShdw>
                </a:effectLst>
              </a:rPr>
              <a:t>0</a:t>
            </a:r>
            <a:r>
              <a:rPr lang="en-US" dirty="0">
                <a:effectLst>
                  <a:outerShdw blurRad="38100" dist="38100" dir="2700000" algn="tl">
                    <a:srgbClr val="000000"/>
                  </a:outerShdw>
                </a:effectLst>
              </a:rPr>
              <a:t> is correct.</a:t>
            </a:r>
          </a:p>
        </p:txBody>
      </p:sp>
      <p:sp>
        <p:nvSpPr>
          <p:cNvPr id="3" name="Text Box 5"/>
          <p:cNvSpPr txBox="1">
            <a:spLocks noChangeArrowheads="1"/>
          </p:cNvSpPr>
          <p:nvPr/>
        </p:nvSpPr>
        <p:spPr bwMode="auto">
          <a:xfrm>
            <a:off x="850901" y="4243388"/>
            <a:ext cx="7734300" cy="830997"/>
          </a:xfrm>
          <a:prstGeom prst="rect">
            <a:avLst/>
          </a:prstGeom>
          <a:noFill/>
          <a:ln w="12700">
            <a:noFill/>
            <a:miter lim="800000"/>
            <a:headEnd/>
            <a:tailEnd/>
          </a:ln>
          <a:effectLst/>
        </p:spPr>
        <p:txBody>
          <a:bodyPr wrap="square">
            <a:spAutoFit/>
          </a:bodyPr>
          <a:lstStyle/>
          <a:p>
            <a:r>
              <a:rPr lang="en-US" dirty="0">
                <a:effectLst>
                  <a:outerShdw blurRad="38100" dist="38100" dir="2700000" algn="tl">
                    <a:srgbClr val="000000"/>
                  </a:outerShdw>
                </a:effectLst>
              </a:rPr>
              <a:t>If a significant difference exists between the observed and expected frequencies, </a:t>
            </a:r>
            <a:r>
              <a:rPr lang="en-US" i="1" dirty="0">
                <a:effectLst>
                  <a:outerShdw blurRad="38100" dist="38100" dir="2700000" algn="tl">
                    <a:srgbClr val="000000"/>
                  </a:outerShdw>
                </a:effectLst>
              </a:rPr>
              <a:t>H</a:t>
            </a:r>
            <a:r>
              <a:rPr lang="en-US" baseline="-25000" dirty="0">
                <a:effectLst>
                  <a:outerShdw blurRad="38100" dist="38100" dir="2700000" algn="tl">
                    <a:srgbClr val="000000"/>
                  </a:outerShdw>
                </a:effectLst>
              </a:rPr>
              <a:t>0</a:t>
            </a:r>
            <a:r>
              <a:rPr lang="en-US" dirty="0">
                <a:effectLst>
                  <a:outerShdw blurRad="38100" dist="38100" dir="2700000" algn="tl">
                    <a:srgbClr val="000000"/>
                  </a:outerShdw>
                </a:effectLst>
              </a:rPr>
              <a:t> can be rejected.</a:t>
            </a:r>
          </a:p>
        </p:txBody>
      </p:sp>
      <p:sp>
        <p:nvSpPr>
          <p:cNvPr id="4" name="AutoShape 7"/>
          <p:cNvSpPr>
            <a:spLocks noChangeArrowheads="1"/>
          </p:cNvSpPr>
          <p:nvPr/>
        </p:nvSpPr>
        <p:spPr bwMode="auto">
          <a:xfrm rot="5400000">
            <a:off x="498475" y="1327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 name="AutoShape 8"/>
          <p:cNvSpPr>
            <a:spLocks noChangeArrowheads="1"/>
          </p:cNvSpPr>
          <p:nvPr/>
        </p:nvSpPr>
        <p:spPr bwMode="auto">
          <a:xfrm rot="5400000">
            <a:off x="498475" y="43878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6" name="Rectangle 2"/>
          <p:cNvSpPr>
            <a:spLocks noChangeArrowheads="1"/>
          </p:cNvSpPr>
          <p:nvPr/>
        </p:nvSpPr>
        <p:spPr bwMode="auto">
          <a:xfrm>
            <a:off x="646112" y="-63499"/>
            <a:ext cx="7772400" cy="1266824"/>
          </a:xfrm>
          <a:prstGeom prst="rect">
            <a:avLst/>
          </a:prstGeom>
          <a:noFill/>
          <a:ln w="12700">
            <a:noFill/>
            <a:miter lim="800000"/>
            <a:headEnd/>
            <a:tailEnd/>
          </a:ln>
          <a:effec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Testing the Equality of Population Proportions </a:t>
            </a:r>
          </a:p>
          <a:p>
            <a:pPr algn="ctr"/>
            <a:r>
              <a:rPr lang="en-US" sz="2800" dirty="0">
                <a:solidFill>
                  <a:srgbClr val="66FFFF"/>
                </a:solidFill>
                <a:effectLst>
                  <a:outerShdw blurRad="38100" dist="38100" dir="2700000" algn="tl">
                    <a:srgbClr val="000000"/>
                  </a:outerShdw>
                </a:effectLst>
              </a:rPr>
              <a:t>for Three or More Populations</a:t>
            </a:r>
          </a:p>
        </p:txBody>
      </p:sp>
      <p:grpSp>
        <p:nvGrpSpPr>
          <p:cNvPr id="11" name="Group 10"/>
          <p:cNvGrpSpPr/>
          <p:nvPr/>
        </p:nvGrpSpPr>
        <p:grpSpPr>
          <a:xfrm>
            <a:off x="2108201" y="2933700"/>
            <a:ext cx="4838700" cy="1219200"/>
            <a:chOff x="2108201" y="2933700"/>
            <a:chExt cx="4838700" cy="1219200"/>
          </a:xfrm>
        </p:grpSpPr>
        <p:sp>
          <p:nvSpPr>
            <p:cNvPr id="9" name="Rectangle 8"/>
            <p:cNvSpPr/>
            <p:nvPr/>
          </p:nvSpPr>
          <p:spPr bwMode="auto">
            <a:xfrm>
              <a:off x="2108201" y="2933700"/>
              <a:ext cx="4838700" cy="1219200"/>
            </a:xfrm>
            <a:prstGeom prst="rect">
              <a:avLst/>
            </a:prstGeom>
            <a:gradFill flip="none" rotWithShape="1">
              <a:gsLst>
                <a:gs pos="0">
                  <a:srgbClr val="7DB03A">
                    <a:shade val="30000"/>
                    <a:satMod val="115000"/>
                  </a:srgbClr>
                </a:gs>
                <a:gs pos="50000">
                  <a:srgbClr val="7DB03A">
                    <a:shade val="67500"/>
                    <a:satMod val="115000"/>
                  </a:srgbClr>
                </a:gs>
                <a:gs pos="100000">
                  <a:srgbClr val="7DB03A">
                    <a:shade val="100000"/>
                    <a:satMod val="115000"/>
                  </a:srgbClr>
                </a:gs>
              </a:gsLst>
              <a:lin ang="16200000" scaled="1"/>
              <a:tileRect/>
            </a:gradFill>
            <a:ln w="12700"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t" anchorCtr="0" compatLnSpc="1">
              <a:prstTxWarp prst="textNoShape">
                <a:avLst/>
              </a:prstTxWarp>
            </a:bodyPr>
            <a:lstStyle/>
            <a:p>
              <a:pPr marL="457200" marR="0" indent="-45720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outerShdw blurRad="38100" dist="38100" dir="2700000" algn="tl">
                    <a:srgbClr val="000000">
                      <a:alpha val="43137"/>
                    </a:srgbClr>
                  </a:outerShdw>
                </a:effectLst>
                <a:latin typeface="Book Antiqua" pitchFamily="18" charset="0"/>
              </a:endParaRPr>
            </a:p>
          </p:txBody>
        </p:sp>
        <p:graphicFrame>
          <p:nvGraphicFramePr>
            <p:cNvPr id="7" name="Object 6">
              <a:hlinkClick r:id="" action="ppaction://ole?verb=0"/>
            </p:cNvPr>
            <p:cNvGraphicFramePr>
              <a:graphicFrameLocks/>
            </p:cNvGraphicFramePr>
            <p:nvPr>
              <p:extLst>
                <p:ext uri="{D42A27DB-BD31-4B8C-83A1-F6EECF244321}">
                  <p14:modId xmlns:p14="http://schemas.microsoft.com/office/powerpoint/2010/main" val="285774829"/>
                </p:ext>
              </p:extLst>
            </p:nvPr>
          </p:nvGraphicFramePr>
          <p:xfrm>
            <a:off x="2266950" y="3175000"/>
            <a:ext cx="4464050" cy="836613"/>
          </p:xfrm>
          <a:graphic>
            <a:graphicData uri="http://schemas.openxmlformats.org/presentationml/2006/ole">
              <mc:AlternateContent xmlns:mc="http://schemas.openxmlformats.org/markup-compatibility/2006">
                <mc:Choice xmlns:v="urn:schemas-microsoft-com:vml" Requires="v">
                  <p:oleObj spid="_x0000_s249874" name="Equation" r:id="rId3" imgW="2768400" imgH="495000" progId="Equation.DSMT4">
                    <p:embed/>
                  </p:oleObj>
                </mc:Choice>
                <mc:Fallback>
                  <p:oleObj name="Equation" r:id="rId3" imgW="2768400" imgH="495000" progId="Equation.DSMT4">
                    <p:embed/>
                    <p:pic>
                      <p:nvPicPr>
                        <p:cNvPr id="0" name="Object 4"/>
                        <p:cNvPicPr>
                          <a:picLocks noChangeArrowheads="1"/>
                        </p:cNvPicPr>
                        <p:nvPr/>
                      </p:nvPicPr>
                      <p:blipFill>
                        <a:blip r:embed="rId4"/>
                        <a:srcRect/>
                        <a:stretch>
                          <a:fillRect/>
                        </a:stretch>
                      </p:blipFill>
                      <p:spPr bwMode="auto">
                        <a:xfrm>
                          <a:off x="2266950" y="3175000"/>
                          <a:ext cx="4464050" cy="836613"/>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8" name="TextBox 7"/>
          <p:cNvSpPr txBox="1"/>
          <p:nvPr/>
        </p:nvSpPr>
        <p:spPr>
          <a:xfrm>
            <a:off x="2130665" y="2095500"/>
            <a:ext cx="4826962" cy="830997"/>
          </a:xfrm>
          <a:prstGeom prst="rect">
            <a:avLst/>
          </a:prstGeom>
          <a:noFill/>
        </p:spPr>
        <p:txBody>
          <a:bodyPr wrap="none" rtlCol="0">
            <a:spAutoFit/>
          </a:bodyPr>
          <a:lstStyle/>
          <a:p>
            <a:pPr algn="ctr"/>
            <a:r>
              <a:rPr lang="en-US" dirty="0">
                <a:effectLst>
                  <a:outerShdw dist="38100" dir="2700000" algn="tl">
                    <a:srgbClr val="000000"/>
                  </a:outerShdw>
                </a:effectLst>
              </a:rPr>
              <a:t>Expected Frequencies</a:t>
            </a:r>
          </a:p>
          <a:p>
            <a:pPr algn="ctr"/>
            <a:r>
              <a:rPr lang="en-US" dirty="0">
                <a:effectLst>
                  <a:outerShdw dist="38100" dir="2700000" algn="tl">
                    <a:srgbClr val="000000"/>
                  </a:outerShdw>
                </a:effectLst>
              </a:rPr>
              <a:t>Under the Assumption </a:t>
            </a:r>
            <a:r>
              <a:rPr lang="en-US" i="1" dirty="0">
                <a:effectLst>
                  <a:outerShdw dist="38100" dir="2700000" algn="tl">
                    <a:srgbClr val="000000"/>
                  </a:outerShdw>
                </a:effectLst>
              </a:rPr>
              <a:t>H</a:t>
            </a:r>
            <a:r>
              <a:rPr lang="en-US" baseline="-25000" dirty="0">
                <a:effectLst>
                  <a:outerShdw dist="38100" dir="2700000" algn="tl">
                    <a:srgbClr val="000000"/>
                  </a:outerShdw>
                </a:effectLst>
              </a:rPr>
              <a:t>0</a:t>
            </a:r>
            <a:r>
              <a:rPr lang="en-US" dirty="0">
                <a:effectLst>
                  <a:outerShdw dist="38100" dir="2700000" algn="tl">
                    <a:srgbClr val="000000"/>
                  </a:outerShdw>
                </a:effectLst>
              </a:rPr>
              <a:t> is True</a:t>
            </a:r>
          </a:p>
        </p:txBody>
      </p:sp>
      <p:sp>
        <p:nvSpPr>
          <p:cNvPr id="10" name="AutoShape 7"/>
          <p:cNvSpPr>
            <a:spLocks noChangeArrowheads="1"/>
          </p:cNvSpPr>
          <p:nvPr/>
        </p:nvSpPr>
        <p:spPr bwMode="auto">
          <a:xfrm rot="5400000">
            <a:off x="1806575" y="34734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1130630910"/>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4"/>
                                        </p:tgtEl>
                                        <p:attrNameLst>
                                          <p:attrName>style.visibility</p:attrName>
                                        </p:attrNameLst>
                                      </p:cBhvr>
                                      <p:to>
                                        <p:strVal val="visible"/>
                                      </p:to>
                                    </p:set>
                                    <p:animEffect transition="in" filter="slide(fromLeft)">
                                      <p:cBhvr>
                                        <p:cTn id="7" dur="500"/>
                                        <p:tgtEl>
                                          <p:spTgt spid="4"/>
                                        </p:tgtEl>
                                      </p:cBhvr>
                                    </p:animEffec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childTnLst>
                          </p:cTn>
                        </p:par>
                        <p:par>
                          <p:cTn id="13" fill="hold">
                            <p:stCondLst>
                              <p:cond delay="500"/>
                            </p:stCondLst>
                            <p:childTnLst>
                              <p:par>
                                <p:cTn id="14" presetID="16" presetClass="entr" presetSubtype="37" fill="hold" grpId="0" nodeType="afterEffect">
                                  <p:stCondLst>
                                    <p:cond delay="2250"/>
                                  </p:stCondLst>
                                  <p:childTnLst>
                                    <p:set>
                                      <p:cBhvr>
                                        <p:cTn id="15" dur="1" fill="hold">
                                          <p:stCondLst>
                                            <p:cond delay="0"/>
                                          </p:stCondLst>
                                        </p:cTn>
                                        <p:tgtEl>
                                          <p:spTgt spid="8"/>
                                        </p:tgtEl>
                                        <p:attrNameLst>
                                          <p:attrName>style.visibility</p:attrName>
                                        </p:attrNameLst>
                                      </p:cBhvr>
                                      <p:to>
                                        <p:strVal val="visible"/>
                                      </p:to>
                                    </p:set>
                                    <p:animEffect transition="in" filter="barn(outVertical)">
                                      <p:cBhvr>
                                        <p:cTn id="16" dur="500"/>
                                        <p:tgtEl>
                                          <p:spTgt spid="8"/>
                                        </p:tgtEl>
                                      </p:cBhvr>
                                    </p:animEffect>
                                  </p:childTnLst>
                                </p:cTn>
                              </p:par>
                            </p:childTnLst>
                          </p:cTn>
                        </p:par>
                        <p:par>
                          <p:cTn id="17" fill="hold">
                            <p:stCondLst>
                              <p:cond delay="3250"/>
                            </p:stCondLst>
                            <p:childTnLst>
                              <p:par>
                                <p:cTn id="18" presetID="12" presetClass="entr" presetSubtype="8" fill="hold" grpId="0" nodeType="afterEffect">
                                  <p:stCondLst>
                                    <p:cond delay="1250"/>
                                  </p:stCondLst>
                                  <p:childTnLst>
                                    <p:set>
                                      <p:cBhvr>
                                        <p:cTn id="19" dur="1" fill="hold">
                                          <p:stCondLst>
                                            <p:cond delay="0"/>
                                          </p:stCondLst>
                                        </p:cTn>
                                        <p:tgtEl>
                                          <p:spTgt spid="10"/>
                                        </p:tgtEl>
                                        <p:attrNameLst>
                                          <p:attrName>style.visibility</p:attrName>
                                        </p:attrNameLst>
                                      </p:cBhvr>
                                      <p:to>
                                        <p:strVal val="visible"/>
                                      </p:to>
                                    </p:set>
                                    <p:animEffect transition="in" filter="slide(fromLeft)">
                                      <p:cBhvr>
                                        <p:cTn id="20" dur="500"/>
                                        <p:tgtEl>
                                          <p:spTgt spid="10"/>
                                        </p:tgtEl>
                                      </p:cBhvr>
                                    </p:animEffect>
                                  </p:childTnLst>
                                  <p:subTnLst>
                                    <p:set>
                                      <p:cBhvr override="childStyle">
                                        <p:cTn dur="1" fill="hold" display="0" masterRel="nextClick" afterEffect="1"/>
                                        <p:tgtEl>
                                          <p:spTgt spid="10"/>
                                        </p:tgtEl>
                                        <p:attrNameLst>
                                          <p:attrName>style.visibility</p:attrName>
                                        </p:attrNameLst>
                                      </p:cBhvr>
                                      <p:to>
                                        <p:strVal val="hidden"/>
                                      </p:to>
                                    </p:set>
                                  </p:subTnLst>
                                </p:cTn>
                              </p:par>
                            </p:childTnLst>
                          </p:cTn>
                        </p:par>
                      </p:childTnLst>
                    </p:cTn>
                  </p:par>
                  <p:par>
                    <p:cTn id="21" fill="hold">
                      <p:stCondLst>
                        <p:cond delay="indefinite"/>
                      </p:stCondLst>
                      <p:childTnLst>
                        <p:par>
                          <p:cTn id="22" fill="hold">
                            <p:stCondLst>
                              <p:cond delay="0"/>
                            </p:stCondLst>
                            <p:childTnLst>
                              <p:par>
                                <p:cTn id="23" presetID="22" presetClass="entr" presetSubtype="1"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up)">
                                      <p:cBhvr>
                                        <p:cTn id="25" dur="500"/>
                                        <p:tgtEl>
                                          <p:spTgt spid="11"/>
                                        </p:tgtEl>
                                      </p:cBhvr>
                                    </p:animEffect>
                                  </p:childTnLst>
                                </p:cTn>
                              </p:par>
                            </p:childTnLst>
                          </p:cTn>
                        </p:par>
                        <p:par>
                          <p:cTn id="26" fill="hold">
                            <p:stCondLst>
                              <p:cond delay="500"/>
                            </p:stCondLst>
                            <p:childTnLst>
                              <p:par>
                                <p:cTn id="27" presetID="12" presetClass="entr" presetSubtype="8" fill="hold" grpId="0" nodeType="afterEffect">
                                  <p:stCondLst>
                                    <p:cond delay="2000"/>
                                  </p:stCondLst>
                                  <p:childTnLst>
                                    <p:set>
                                      <p:cBhvr>
                                        <p:cTn id="28" dur="1" fill="hold">
                                          <p:stCondLst>
                                            <p:cond delay="0"/>
                                          </p:stCondLst>
                                        </p:cTn>
                                        <p:tgtEl>
                                          <p:spTgt spid="5"/>
                                        </p:tgtEl>
                                        <p:attrNameLst>
                                          <p:attrName>style.visibility</p:attrName>
                                        </p:attrNameLst>
                                      </p:cBhvr>
                                      <p:to>
                                        <p:strVal val="visible"/>
                                      </p:to>
                                    </p:set>
                                    <p:animEffect transition="in" filter="slide(fromLeft)">
                                      <p:cBhvr>
                                        <p:cTn id="29"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3"/>
                                        </p:tgtEl>
                                        <p:attrNameLst>
                                          <p:attrName>style.visibility</p:attrName>
                                        </p:attrNameLst>
                                      </p:cBhvr>
                                      <p:to>
                                        <p:strVal val="visible"/>
                                      </p:to>
                                    </p:set>
                                    <p:animEffect transition="in" filter="blinds(horizontal)">
                                      <p:cBhvr>
                                        <p:cTn id="3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3" grpId="0" autoUpdateAnimBg="0"/>
      <p:bldP spid="4" grpId="0" animBg="1"/>
      <p:bldP spid="5" grpId="0" animBg="1"/>
      <p:bldP spid="8" grpId="0"/>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646112" y="-63499"/>
            <a:ext cx="7772400" cy="1266824"/>
          </a:xfrm>
          <a:prstGeom prst="rect">
            <a:avLst/>
          </a:prstGeom>
          <a:noFill/>
          <a:ln w="12700">
            <a:noFill/>
            <a:miter lim="800000"/>
            <a:headEnd/>
            <a:tailEnd/>
          </a:ln>
          <a:effectLst/>
        </p:spPr>
        <p:txBody>
          <a:bodyPr lIns="90488" tIns="44450" rIns="90488" bIns="44450" anchor="ctr"/>
          <a:lstStyle/>
          <a:p>
            <a:pPr algn="ctr"/>
            <a:r>
              <a:rPr lang="en-US" sz="2800" dirty="0">
                <a:solidFill>
                  <a:srgbClr val="66FFFF"/>
                </a:solidFill>
                <a:effectLst>
                  <a:outerShdw blurRad="38100" dist="38100" dir="2700000" algn="tl">
                    <a:srgbClr val="000000"/>
                  </a:outerShdw>
                </a:effectLst>
              </a:rPr>
              <a:t>Testing the Equality of Population Proportions </a:t>
            </a:r>
          </a:p>
          <a:p>
            <a:pPr algn="ctr"/>
            <a:r>
              <a:rPr lang="en-US" sz="2800" dirty="0">
                <a:solidFill>
                  <a:srgbClr val="66FFFF"/>
                </a:solidFill>
                <a:effectLst>
                  <a:outerShdw blurRad="38100" dist="38100" dir="2700000" algn="tl">
                    <a:srgbClr val="000000"/>
                  </a:outerShdw>
                </a:effectLst>
              </a:rPr>
              <a:t>for Three or More Populations</a:t>
            </a:r>
          </a:p>
        </p:txBody>
      </p:sp>
      <p:sp>
        <p:nvSpPr>
          <p:cNvPr id="7" name="Rectangle 2"/>
          <p:cNvSpPr>
            <a:spLocks noChangeArrowheads="1"/>
          </p:cNvSpPr>
          <p:nvPr/>
        </p:nvSpPr>
        <p:spPr bwMode="auto">
          <a:xfrm>
            <a:off x="773113" y="1746250"/>
            <a:ext cx="7656512" cy="24574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8" name="Text Box 5"/>
          <p:cNvSpPr txBox="1">
            <a:spLocks noChangeArrowheads="1"/>
          </p:cNvSpPr>
          <p:nvPr/>
        </p:nvSpPr>
        <p:spPr bwMode="auto">
          <a:xfrm>
            <a:off x="923925" y="1935163"/>
            <a:ext cx="7621587" cy="2123658"/>
          </a:xfrm>
          <a:prstGeom prst="rect">
            <a:avLst/>
          </a:prstGeom>
          <a:noFill/>
          <a:ln w="12700">
            <a:noFill/>
            <a:miter lim="800000"/>
            <a:headEnd/>
            <a:tailEnd/>
          </a:ln>
          <a:effectLst/>
        </p:spPr>
        <p:txBody>
          <a:bodyPr wrap="square">
            <a:spAutoFit/>
          </a:bodyPr>
          <a:lstStyle/>
          <a:p>
            <a:pPr>
              <a:lnSpc>
                <a:spcPct val="90000"/>
              </a:lnSpc>
              <a:spcBef>
                <a:spcPct val="20000"/>
              </a:spcBef>
              <a:buClr>
                <a:srgbClr val="66FFFF"/>
              </a:buClr>
              <a:buSzPct val="75000"/>
              <a:buFont typeface="Monotype Sorts" pitchFamily="2" charset="2"/>
              <a:buNone/>
            </a:pPr>
            <a:r>
              <a:rPr lang="en-US" dirty="0">
                <a:effectLst>
                  <a:outerShdw blurRad="38100" dist="38100" dir="2700000" algn="tl">
                    <a:srgbClr val="000000"/>
                  </a:outerShdw>
                </a:effectLst>
              </a:rPr>
              <a:t>                             		</a:t>
            </a:r>
            <a:r>
              <a:rPr lang="en-US" u="sng" dirty="0">
                <a:effectLst>
                  <a:outerShdw blurRad="38100" dist="38100" dir="2700000" algn="tl">
                    <a:srgbClr val="000000"/>
                  </a:outerShdw>
                </a:effectLst>
              </a:rPr>
              <a:t>Home Owner </a:t>
            </a:r>
          </a:p>
          <a:p>
            <a:pPr>
              <a:lnSpc>
                <a:spcPct val="90000"/>
              </a:lnSpc>
              <a:spcBef>
                <a:spcPct val="20000"/>
              </a:spcBef>
              <a:buClr>
                <a:srgbClr val="66FFFF"/>
              </a:buClr>
              <a:buSzPct val="75000"/>
              <a:buFont typeface="Monotype Sorts" pitchFamily="2" charset="2"/>
              <a:buNone/>
            </a:pPr>
            <a:r>
              <a:rPr lang="en-US" dirty="0">
                <a:effectLst>
                  <a:outerShdw blurRad="38100" dist="38100" dir="2700000" algn="tl">
                    <a:srgbClr val="000000"/>
                  </a:outerShdw>
                </a:effectLst>
              </a:rPr>
              <a:t>    			</a:t>
            </a:r>
            <a:r>
              <a:rPr lang="en-US" b="1" dirty="0">
                <a:effectLst>
                  <a:outerShdw blurRad="38100" dist="38100" dir="2700000" algn="tl">
                    <a:srgbClr val="000000"/>
                  </a:outerShdw>
                </a:effectLst>
              </a:rPr>
              <a:t>Colonial   Log   A-Frame</a:t>
            </a:r>
            <a:r>
              <a:rPr lang="en-US" dirty="0">
                <a:effectLst>
                  <a:outerShdw blurRad="38100" dist="38100" dir="2700000" algn="tl">
                    <a:srgbClr val="000000"/>
                  </a:outerShdw>
                </a:effectLst>
              </a:rPr>
              <a:t>    Total</a:t>
            </a:r>
          </a:p>
          <a:p>
            <a:pPr>
              <a:spcBef>
                <a:spcPct val="20000"/>
              </a:spcBef>
              <a:buClr>
                <a:srgbClr val="66FFFF"/>
              </a:buClr>
              <a:buSzPct val="75000"/>
              <a:buFont typeface="Monotype Sorts" pitchFamily="2" charset="2"/>
              <a:buNone/>
            </a:pPr>
            <a:r>
              <a:rPr lang="en-US" u="sng" dirty="0">
                <a:effectLst>
                  <a:outerShdw blurRad="38100" dist="38100" dir="2700000" algn="tl">
                    <a:srgbClr val="000000"/>
                  </a:outerShdw>
                </a:effectLst>
              </a:rPr>
              <a:t>Likely to</a:t>
            </a:r>
            <a:r>
              <a:rPr lang="en-US" dirty="0">
                <a:effectLst>
                  <a:outerShdw blurRad="38100" dist="38100" dir="2700000" algn="tl">
                    <a:srgbClr val="000000"/>
                  </a:outerShdw>
                </a:effectLst>
              </a:rPr>
              <a:t>	</a:t>
            </a:r>
            <a:r>
              <a:rPr lang="en-US" b="1" dirty="0">
                <a:effectLst>
                  <a:outerShdw blurRad="38100" dist="38100" dir="2700000" algn="tl">
                    <a:srgbClr val="000000"/>
                  </a:outerShdw>
                </a:effectLst>
              </a:rPr>
              <a:t>Yes</a:t>
            </a:r>
            <a:r>
              <a:rPr lang="en-US" dirty="0">
                <a:effectLst>
                  <a:outerShdw blurRad="38100" dist="38100" dir="2700000" algn="tl">
                    <a:srgbClr val="000000"/>
                  </a:outerShdw>
                </a:effectLst>
              </a:rPr>
              <a:t>	    99.00     74.07     90.93         264</a:t>
            </a:r>
          </a:p>
          <a:p>
            <a:pPr>
              <a:spcBef>
                <a:spcPct val="20000"/>
              </a:spcBef>
              <a:buClr>
                <a:srgbClr val="66FFFF"/>
              </a:buClr>
              <a:buSzPct val="75000"/>
              <a:buFont typeface="Monotype Sorts" pitchFamily="2" charset="2"/>
              <a:buNone/>
            </a:pPr>
            <a:r>
              <a:rPr lang="en-US" u="sng" dirty="0">
                <a:effectLst>
                  <a:outerShdw blurRad="38100" dist="38100" dir="2700000" algn="tl">
                    <a:srgbClr val="000000"/>
                  </a:outerShdw>
                </a:effectLst>
              </a:rPr>
              <a:t>Repurchase</a:t>
            </a:r>
            <a:r>
              <a:rPr lang="en-US" b="1" dirty="0">
                <a:effectLst>
                  <a:outerShdw blurRad="38100" dist="38100" dir="2700000" algn="tl">
                    <a:srgbClr val="000000"/>
                  </a:outerShdw>
                </a:effectLst>
              </a:rPr>
              <a:t>	No</a:t>
            </a:r>
            <a:r>
              <a:rPr lang="en-US" dirty="0">
                <a:effectLst>
                  <a:outerShdw blurRad="38100" dist="38100" dir="2700000" algn="tl">
                    <a:srgbClr val="000000"/>
                  </a:outerShdw>
                </a:effectLst>
              </a:rPr>
              <a:t>	   </a:t>
            </a:r>
            <a:r>
              <a:rPr lang="en-US" u="sng" dirty="0">
                <a:effectLst>
                  <a:outerShdw blurRad="38100" dist="38100" dir="2700000" algn="tl">
                    <a:srgbClr val="000000"/>
                  </a:outerShdw>
                </a:effectLst>
              </a:rPr>
              <a:t> 36.00</a:t>
            </a:r>
            <a:r>
              <a:rPr lang="en-US" dirty="0">
                <a:effectLst>
                  <a:outerShdw blurRad="38100" dist="38100" dir="2700000" algn="tl">
                    <a:srgbClr val="000000"/>
                  </a:outerShdw>
                </a:effectLst>
              </a:rPr>
              <a:t>    </a:t>
            </a:r>
            <a:r>
              <a:rPr lang="en-US" u="sng" dirty="0">
                <a:effectLst>
                  <a:outerShdw blurRad="38100" dist="38100" dir="2700000" algn="tl">
                    <a:srgbClr val="000000"/>
                  </a:outerShdw>
                </a:effectLst>
              </a:rPr>
              <a:t> 26.93</a:t>
            </a:r>
            <a:r>
              <a:rPr lang="en-US" dirty="0">
                <a:effectLst>
                  <a:outerShdw blurRad="38100" dist="38100" dir="2700000" algn="tl">
                    <a:srgbClr val="000000"/>
                  </a:outerShdw>
                </a:effectLst>
              </a:rPr>
              <a:t>    </a:t>
            </a:r>
            <a:r>
              <a:rPr lang="en-US" u="sng" dirty="0">
                <a:effectLst>
                  <a:outerShdw blurRad="38100" dist="38100" dir="2700000" algn="tl">
                    <a:srgbClr val="000000"/>
                  </a:outerShdw>
                </a:effectLst>
              </a:rPr>
              <a:t> 33.07</a:t>
            </a:r>
            <a:r>
              <a:rPr lang="en-US" dirty="0">
                <a:effectLst>
                  <a:outerShdw blurRad="38100" dist="38100" dir="2700000" algn="tl">
                    <a:srgbClr val="000000"/>
                  </a:outerShdw>
                </a:effectLst>
              </a:rPr>
              <a:t>         </a:t>
            </a:r>
            <a:r>
              <a:rPr lang="en-US" u="sng" dirty="0">
                <a:effectLst>
                  <a:outerShdw blurRad="38100" dist="38100" dir="2700000" algn="tl">
                    <a:srgbClr val="000000"/>
                  </a:outerShdw>
                </a:effectLst>
              </a:rPr>
              <a:t>  96</a:t>
            </a:r>
          </a:p>
          <a:p>
            <a:pPr>
              <a:spcBef>
                <a:spcPct val="20000"/>
              </a:spcBef>
              <a:buClr>
                <a:srgbClr val="66FFFF"/>
              </a:buClr>
              <a:buSzPct val="75000"/>
              <a:buFont typeface="Monotype Sorts" pitchFamily="2" charset="2"/>
              <a:buNone/>
            </a:pPr>
            <a:r>
              <a:rPr lang="en-US" sz="2200" b="1" dirty="0">
                <a:effectLst>
                  <a:outerShdw blurRad="38100" dist="38100" dir="2700000" algn="tl">
                    <a:srgbClr val="000000"/>
                  </a:outerShdw>
                </a:effectLst>
              </a:rPr>
              <a:t>		</a:t>
            </a:r>
            <a:r>
              <a:rPr lang="en-US" sz="2200" dirty="0">
                <a:effectLst>
                  <a:outerShdw blurRad="38100" dist="38100" dir="2700000" algn="tl">
                    <a:srgbClr val="000000"/>
                  </a:outerShdw>
                </a:effectLst>
              </a:rPr>
              <a:t>Total	      135	        101           124           360</a:t>
            </a:r>
          </a:p>
        </p:txBody>
      </p:sp>
      <p:sp>
        <p:nvSpPr>
          <p:cNvPr id="9" name="AutoShape 6"/>
          <p:cNvSpPr>
            <a:spLocks noChangeArrowheads="1"/>
          </p:cNvSpPr>
          <p:nvPr/>
        </p:nvSpPr>
        <p:spPr bwMode="auto">
          <a:xfrm rot="5400000">
            <a:off x="504825" y="2806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0" name="Text Box 87"/>
          <p:cNvSpPr txBox="1">
            <a:spLocks noChangeArrowheads="1"/>
          </p:cNvSpPr>
          <p:nvPr/>
        </p:nvSpPr>
        <p:spPr bwMode="auto">
          <a:xfrm>
            <a:off x="733425" y="1176338"/>
            <a:ext cx="7226300" cy="461665"/>
          </a:xfrm>
          <a:prstGeom prst="rect">
            <a:avLst/>
          </a:prstGeom>
          <a:noFill/>
          <a:ln w="12700">
            <a:noFill/>
            <a:miter lim="800000"/>
            <a:headEnd/>
            <a:tailEnd/>
          </a:ln>
          <a:effectLst/>
        </p:spPr>
        <p:txBody>
          <a:bodyPr>
            <a:spAutoFit/>
          </a:bodyPr>
          <a:lstStyle/>
          <a:p>
            <a:pPr marL="342900" indent="-342900">
              <a:spcBef>
                <a:spcPct val="20000"/>
              </a:spcBef>
              <a:buClr>
                <a:srgbClr val="66FFFF"/>
              </a:buClr>
              <a:buSzPct val="150000"/>
              <a:buFont typeface="Wingdings" pitchFamily="2" charset="2"/>
              <a:buChar char="§"/>
            </a:pPr>
            <a:r>
              <a:rPr lang="en-US" dirty="0">
                <a:solidFill>
                  <a:srgbClr val="66FFFF"/>
                </a:solidFill>
                <a:effectLst>
                  <a:outerShdw blurRad="38100" dist="38100" dir="2700000" algn="tl">
                    <a:srgbClr val="000000"/>
                  </a:outerShdw>
                </a:effectLst>
              </a:rPr>
              <a:t>Expected Frequencies (computed)</a:t>
            </a:r>
            <a:endParaRPr lang="en-US" dirty="0">
              <a:effectLst>
                <a:outerShdw blurRad="38100" dist="38100" dir="2700000" algn="tl">
                  <a:srgbClr val="000000"/>
                </a:outerShdw>
              </a:effectLst>
            </a:endParaRPr>
          </a:p>
        </p:txBody>
      </p:sp>
    </p:spTree>
    <p:extLst>
      <p:ext uri="{BB962C8B-B14F-4D97-AF65-F5344CB8AC3E}">
        <p14:creationId xmlns:p14="http://schemas.microsoft.com/office/powerpoint/2010/main" val="3891655934"/>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50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par>
                          <p:cTn id="8" fill="hold">
                            <p:stCondLst>
                              <p:cond delay="1000"/>
                            </p:stCondLst>
                            <p:childTnLst>
                              <p:par>
                                <p:cTn id="9" presetID="12" presetClass="entr" presetSubtype="8" fill="hold" grpId="0" nodeType="afterEffect">
                                  <p:stCondLst>
                                    <p:cond delay="125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subTnLst>
                                    <p:set>
                                      <p:cBhvr override="childStyle">
                                        <p:cTn dur="1" fill="hold" display="0" masterRel="nextClick" afterEffect="1"/>
                                        <p:tgtEl>
                                          <p:spTgt spid="9"/>
                                        </p:tgtEl>
                                        <p:attrNameLst>
                                          <p:attrName>style.visibility</p:attrName>
                                        </p:attrNameLst>
                                      </p:cBhvr>
                                      <p:to>
                                        <p:strVal val="hidden"/>
                                      </p:to>
                                    </p:set>
                                  </p:sub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childTnLst>
                          </p:cTn>
                        </p:par>
                        <p:par>
                          <p:cTn id="17" fill="hold">
                            <p:stCondLst>
                              <p:cond delay="500"/>
                            </p:stCondLst>
                            <p:childTnLst>
                              <p:par>
                                <p:cTn id="18" presetID="23" presetClass="entr" presetSubtype="272" fill="hold" grpId="0" nodeType="afterEffect">
                                  <p:stCondLst>
                                    <p:cond delay="1000"/>
                                  </p:stCondLst>
                                  <p:childTnLst>
                                    <p:set>
                                      <p:cBhvr>
                                        <p:cTn id="19" dur="1" fill="hold">
                                          <p:stCondLst>
                                            <p:cond delay="0"/>
                                          </p:stCondLst>
                                        </p:cTn>
                                        <p:tgtEl>
                                          <p:spTgt spid="8"/>
                                        </p:tgtEl>
                                        <p:attrNameLst>
                                          <p:attrName>style.visibility</p:attrName>
                                        </p:attrNameLst>
                                      </p:cBhvr>
                                      <p:to>
                                        <p:strVal val="visible"/>
                                      </p:to>
                                    </p:set>
                                    <p:anim calcmode="lin" valueType="num">
                                      <p:cBhvr>
                                        <p:cTn id="20" dur="500" fill="hold"/>
                                        <p:tgtEl>
                                          <p:spTgt spid="8"/>
                                        </p:tgtEl>
                                        <p:attrNameLst>
                                          <p:attrName>ppt_w</p:attrName>
                                        </p:attrNameLst>
                                      </p:cBhvr>
                                      <p:tavLst>
                                        <p:tav tm="0">
                                          <p:val>
                                            <p:strVal val="2/3*#ppt_w"/>
                                          </p:val>
                                        </p:tav>
                                        <p:tav tm="100000">
                                          <p:val>
                                            <p:strVal val="#ppt_w"/>
                                          </p:val>
                                        </p:tav>
                                      </p:tavLst>
                                    </p:anim>
                                    <p:anim calcmode="lin" valueType="num">
                                      <p:cBhvr>
                                        <p:cTn id="21" dur="500" fill="hold"/>
                                        <p:tgtEl>
                                          <p:spTgt spid="8"/>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utoUpdateAnimBg="0"/>
      <p:bldP spid="9" grpId="0" animBg="1"/>
      <p:bldP spid="10" grpId="0" autoUpdateAnimBg="0"/>
    </p:bldLst>
  </p:timing>
</p:sld>
</file>

<file path=ppt/theme/theme1.xml><?xml version="1.0" encoding="utf-8"?>
<a:theme xmlns:a="http://schemas.openxmlformats.org/drawingml/2006/main" name="SBE9ch01">
  <a:themeElements>
    <a:clrScheme name="">
      <a:dk1>
        <a:srgbClr val="3C0023"/>
      </a:dk1>
      <a:lt1>
        <a:srgbClr val="FFFFFF"/>
      </a:lt1>
      <a:dk2>
        <a:srgbClr val="300153"/>
      </a:dk2>
      <a:lt2>
        <a:srgbClr val="F6BF69"/>
      </a:lt2>
      <a:accent1>
        <a:srgbClr val="618FFD"/>
      </a:accent1>
      <a:accent2>
        <a:srgbClr val="B760F9"/>
      </a:accent2>
      <a:accent3>
        <a:srgbClr val="ADAAB3"/>
      </a:accent3>
      <a:accent4>
        <a:srgbClr val="DADADA"/>
      </a:accent4>
      <a:accent5>
        <a:srgbClr val="B7C6FE"/>
      </a:accent5>
      <a:accent6>
        <a:srgbClr val="A656E2"/>
      </a:accent6>
      <a:hlink>
        <a:srgbClr val="919191"/>
      </a:hlink>
      <a:folHlink>
        <a:srgbClr val="B50069"/>
      </a:folHlink>
    </a:clrScheme>
    <a:fontScheme name="SBE9ch01">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457200" marR="0" indent="-45720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Book Antiqua"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457200" marR="0" indent="-45720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Book Antiqua" pitchFamily="18" charset="0"/>
          </a:defRPr>
        </a:defPPr>
      </a:lstStyle>
    </a:lnDef>
  </a:objectDefaults>
  <a:extraClrSchemeLst>
    <a:extraClrScheme>
      <a:clrScheme name="SBE9ch0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BE9ch0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BE9ch0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BE9ch0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BE9ch0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BE9ch0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BE9ch0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C:\Slides\SBE9ppt\SBE9ch01.PPT</Template>
  <TotalTime>555609</TotalTime>
  <Pages>24</Pages>
  <Words>3190</Words>
  <Application>Microsoft Office PowerPoint</Application>
  <PresentationFormat>On-screen Show (4:3)</PresentationFormat>
  <Paragraphs>480</Paragraphs>
  <Slides>53</Slides>
  <Notes>26</Notes>
  <HiddenSlides>0</HiddenSlides>
  <MMClips>0</MMClips>
  <ScaleCrop>false</ScaleCrop>
  <HeadingPairs>
    <vt:vector size="8" baseType="variant">
      <vt:variant>
        <vt:lpstr>Fonts Used</vt:lpstr>
      </vt:variant>
      <vt:variant>
        <vt:i4>12</vt:i4>
      </vt:variant>
      <vt:variant>
        <vt:lpstr>Theme</vt:lpstr>
      </vt:variant>
      <vt:variant>
        <vt:i4>1</vt:i4>
      </vt:variant>
      <vt:variant>
        <vt:lpstr>Embedded OLE Servers</vt:lpstr>
      </vt:variant>
      <vt:variant>
        <vt:i4>1</vt:i4>
      </vt:variant>
      <vt:variant>
        <vt:lpstr>Slide Titles</vt:lpstr>
      </vt:variant>
      <vt:variant>
        <vt:i4>53</vt:i4>
      </vt:variant>
    </vt:vector>
  </HeadingPairs>
  <TitlesOfParts>
    <vt:vector size="67" baseType="lpstr">
      <vt:lpstr>Book Antiqua</vt:lpstr>
      <vt:lpstr>Calibri</vt:lpstr>
      <vt:lpstr>MathematicalPi-One</vt:lpstr>
      <vt:lpstr>Monotype Sorts</vt:lpstr>
      <vt:lpstr>MS Reference Serif</vt:lpstr>
      <vt:lpstr>Symbol</vt:lpstr>
      <vt:lpstr>Times New Roman</vt:lpstr>
      <vt:lpstr>Times-Italic</vt:lpstr>
      <vt:lpstr>Times-Roman</vt:lpstr>
      <vt:lpstr>Times-RomanSC</vt:lpstr>
      <vt:lpstr>TimesTenGreek-Inclined</vt:lpstr>
      <vt:lpstr>Wingdings</vt:lpstr>
      <vt:lpstr>SBE9ch01</vt:lpstr>
      <vt:lpstr>Equation</vt:lpstr>
      <vt:lpstr> Comparing Multiple Proportions, Test of Independence and Goodness of Fit</vt:lpstr>
      <vt:lpstr>Comparing Multiple Proportions, Test of Independence and Goodness of Fit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Goodness of Fit Test:  Normal Distribution</vt:lpstr>
      <vt:lpstr>Goodness of Fit Test:  Normal Distribution</vt:lpstr>
      <vt:lpstr>Goodness of Fit Test:  Normal Distribution</vt:lpstr>
      <vt:lpstr>Goodness of Fit Test:  Normal Distribution</vt:lpstr>
      <vt:lpstr>Goodness of Fit Test:  Normal Distribution</vt:lpstr>
      <vt:lpstr>Goodness of Fit Test:  Normal Distribution</vt:lpstr>
      <vt:lpstr>Goodness of Fit Test:  Normal Distribution</vt:lpstr>
      <vt:lpstr>Goodness of Fit Test:  Normal Distribution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tests of goodness of fit and independencec</dc:title>
  <cp:lastModifiedBy>IIM Visakhapatnam</cp:lastModifiedBy>
  <cp:revision>141</cp:revision>
  <cp:lastPrinted>1601-01-01T00:00:00Z</cp:lastPrinted>
  <dcterms:created xsi:type="dcterms:W3CDTF">1996-04-25T17:10:56Z</dcterms:created>
  <dcterms:modified xsi:type="dcterms:W3CDTF">2019-09-10T01:47:15Z</dcterms:modified>
</cp:coreProperties>
</file>