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53.xml" ContentType="application/vnd.openxmlformats-officedocument.presentationml.notesSlide+xml"/>
  <Override PartName="/ppt/notesSlides/notesSlide54.xml" ContentType="application/vnd.openxmlformats-officedocument.presentationml.notesSlide+xml"/>
  <Override PartName="/ppt/notesSlides/notesSlide55.xml" ContentType="application/vnd.openxmlformats-officedocument.presentationml.notesSlide+xml"/>
  <Override PartName="/ppt/notesSlides/notesSlide56.xml" ContentType="application/vnd.openxmlformats-officedocument.presentationml.notesSlide+xml"/>
  <Override PartName="/ppt/notesSlides/notesSlide57.xml" ContentType="application/vnd.openxmlformats-officedocument.presentationml.notesSlide+xml"/>
  <Override PartName="/ppt/notesSlides/notesSlide58.xml" ContentType="application/vnd.openxmlformats-officedocument.presentationml.notesSlide+xml"/>
  <Override PartName="/ppt/notesSlides/notesSlide59.xml" ContentType="application/vnd.openxmlformats-officedocument.presentationml.notesSlide+xml"/>
  <Override PartName="/ppt/notesSlides/notesSlide60.xml" ContentType="application/vnd.openxmlformats-officedocument.presentationml.notesSlide+xml"/>
  <Override PartName="/ppt/notesSlides/notesSlide61.xml" ContentType="application/vnd.openxmlformats-officedocument.presentationml.notesSlide+xml"/>
  <Override PartName="/ppt/notesSlides/notesSlide62.xml" ContentType="application/vnd.openxmlformats-officedocument.presentationml.notesSlide+xml"/>
  <Override PartName="/ppt/notesSlides/notesSlide63.xml" ContentType="application/vnd.openxmlformats-officedocument.presentationml.notesSlide+xml"/>
  <Override PartName="/ppt/notesSlides/notesSlide64.xml" ContentType="application/vnd.openxmlformats-officedocument.presentationml.notesSlide+xml"/>
  <Override PartName="/ppt/notesSlides/notesSlide65.xml" ContentType="application/vnd.openxmlformats-officedocument.presentationml.notesSlide+xml"/>
  <Override PartName="/ppt/notesSlides/notesSlide66.xml" ContentType="application/vnd.openxmlformats-officedocument.presentationml.notesSlide+xml"/>
  <Override PartName="/ppt/notesSlides/notesSlide67.xml" ContentType="application/vnd.openxmlformats-officedocument.presentationml.notesSlide+xml"/>
  <Override PartName="/ppt/notesSlides/notesSlide6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>
  <p:sldMasterIdLst>
    <p:sldMasterId id="2147483655" r:id="rId1"/>
  </p:sldMasterIdLst>
  <p:notesMasterIdLst>
    <p:notesMasterId r:id="rId77"/>
  </p:notesMasterIdLst>
  <p:handoutMasterIdLst>
    <p:handoutMasterId r:id="rId78"/>
  </p:handoutMasterIdLst>
  <p:sldIdLst>
    <p:sldId id="510" r:id="rId2"/>
    <p:sldId id="511" r:id="rId3"/>
    <p:sldId id="512" r:id="rId4"/>
    <p:sldId id="513" r:id="rId5"/>
    <p:sldId id="514" r:id="rId6"/>
    <p:sldId id="515" r:id="rId7"/>
    <p:sldId id="516" r:id="rId8"/>
    <p:sldId id="376" r:id="rId9"/>
    <p:sldId id="377" r:id="rId10"/>
    <p:sldId id="382" r:id="rId11"/>
    <p:sldId id="383" r:id="rId12"/>
    <p:sldId id="297" r:id="rId13"/>
    <p:sldId id="517" r:id="rId14"/>
    <p:sldId id="518" r:id="rId15"/>
    <p:sldId id="263" r:id="rId16"/>
    <p:sldId id="357" r:id="rId17"/>
    <p:sldId id="378" r:id="rId18"/>
    <p:sldId id="379" r:id="rId19"/>
    <p:sldId id="381" r:id="rId20"/>
    <p:sldId id="519" r:id="rId21"/>
    <p:sldId id="520" r:id="rId22"/>
    <p:sldId id="298" r:id="rId23"/>
    <p:sldId id="521" r:id="rId24"/>
    <p:sldId id="522" r:id="rId25"/>
    <p:sldId id="328" r:id="rId26"/>
    <p:sldId id="523" r:id="rId27"/>
    <p:sldId id="524" r:id="rId28"/>
    <p:sldId id="525" r:id="rId29"/>
    <p:sldId id="526" r:id="rId30"/>
    <p:sldId id="527" r:id="rId31"/>
    <p:sldId id="528" r:id="rId32"/>
    <p:sldId id="273" r:id="rId33"/>
    <p:sldId id="529" r:id="rId34"/>
    <p:sldId id="530" r:id="rId35"/>
    <p:sldId id="531" r:id="rId36"/>
    <p:sldId id="532" r:id="rId37"/>
    <p:sldId id="533" r:id="rId38"/>
    <p:sldId id="277" r:id="rId39"/>
    <p:sldId id="534" r:id="rId40"/>
    <p:sldId id="258" r:id="rId41"/>
    <p:sldId id="317" r:id="rId42"/>
    <p:sldId id="322" r:id="rId43"/>
    <p:sldId id="318" r:id="rId44"/>
    <p:sldId id="319" r:id="rId45"/>
    <p:sldId id="327" r:id="rId46"/>
    <p:sldId id="324" r:id="rId47"/>
    <p:sldId id="326" r:id="rId48"/>
    <p:sldId id="311" r:id="rId49"/>
    <p:sldId id="303" r:id="rId50"/>
    <p:sldId id="260" r:id="rId51"/>
    <p:sldId id="261" r:id="rId52"/>
    <p:sldId id="314" r:id="rId53"/>
    <p:sldId id="262" r:id="rId54"/>
    <p:sldId id="335" r:id="rId55"/>
    <p:sldId id="264" r:id="rId56"/>
    <p:sldId id="295" r:id="rId57"/>
    <p:sldId id="266" r:id="rId58"/>
    <p:sldId id="267" r:id="rId59"/>
    <p:sldId id="268" r:id="rId60"/>
    <p:sldId id="269" r:id="rId61"/>
    <p:sldId id="270" r:id="rId62"/>
    <p:sldId id="336" r:id="rId63"/>
    <p:sldId id="309" r:id="rId64"/>
    <p:sldId id="310" r:id="rId65"/>
    <p:sldId id="312" r:id="rId66"/>
    <p:sldId id="272" r:id="rId67"/>
    <p:sldId id="274" r:id="rId68"/>
    <p:sldId id="275" r:id="rId69"/>
    <p:sldId id="308" r:id="rId70"/>
    <p:sldId id="333" r:id="rId71"/>
    <p:sldId id="334" r:id="rId72"/>
    <p:sldId id="276" r:id="rId73"/>
    <p:sldId id="316" r:id="rId74"/>
    <p:sldId id="329" r:id="rId75"/>
    <p:sldId id="330" r:id="rId76"/>
  </p:sldIdLst>
  <p:sldSz cx="9144000" cy="6858000" type="screen4x3"/>
  <p:notesSz cx="6858000" cy="9144000"/>
  <p:embeddedFontLst>
    <p:embeddedFont>
      <p:font typeface="Book Antiqua" panose="02040602050305030304" pitchFamily="18" charset="0"/>
      <p:regular r:id="rId79"/>
      <p:bold r:id="rId80"/>
      <p:italic r:id="rId81"/>
      <p:boldItalic r:id="rId82"/>
    </p:embeddedFont>
    <p:embeddedFont>
      <p:font typeface="Monotype Sorts" pitchFamily="2" charset="2"/>
      <p:regular r:id="rId83"/>
    </p:embeddedFont>
    <p:embeddedFont>
      <p:font typeface="MS Reference Serif" panose="02040502050405020303" pitchFamily="18" charset="0"/>
      <p:regular r:id="rId84"/>
      <p:bold r:id="rId85"/>
      <p:italic r:id="rId86"/>
      <p:boldItalic r:id="rId87"/>
    </p:embeddedFont>
  </p:embeddedFontLst>
  <p:kinsoku lang="ja-JP" invalStChars="、。，．・：；？！゛゜ヽヾゝゞ々ー’”）〕］｝〉》」』】°‰′″℃￠％ぁぃぅぇぉっゃゅょゎァィゥェォッャュョヮヵヶ!%),.:;?]}｡｣､･ｧｨｩｪｫｬｭｮｯｰﾞﾟ" invalEndChars="‘“（〔［｛〈《「『【￥＄$([\{｢￡"/>
  <p:defaultTextStyle>
    <a:defPPr>
      <a:defRPr lang="en-US"/>
    </a:defPPr>
    <a:lvl1pPr algn="ctr" rtl="0" eaLnBrk="0" fontAlgn="base" hangingPunct="0">
      <a:spcBef>
        <a:spcPct val="0"/>
      </a:spcBef>
      <a:spcAft>
        <a:spcPct val="0"/>
      </a:spcAft>
      <a:defRPr sz="22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MS Reference Serif" pitchFamily="18" charset="0"/>
        <a:ea typeface="+mn-ea"/>
        <a:cs typeface="+mn-cs"/>
      </a:defRPr>
    </a:lvl1pPr>
    <a:lvl2pPr marL="457200" algn="ctr" rtl="0" eaLnBrk="0" fontAlgn="base" hangingPunct="0">
      <a:spcBef>
        <a:spcPct val="0"/>
      </a:spcBef>
      <a:spcAft>
        <a:spcPct val="0"/>
      </a:spcAft>
      <a:defRPr sz="22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MS Reference Serif" pitchFamily="18" charset="0"/>
        <a:ea typeface="+mn-ea"/>
        <a:cs typeface="+mn-cs"/>
      </a:defRPr>
    </a:lvl2pPr>
    <a:lvl3pPr marL="914400" algn="ctr" rtl="0" eaLnBrk="0" fontAlgn="base" hangingPunct="0">
      <a:spcBef>
        <a:spcPct val="0"/>
      </a:spcBef>
      <a:spcAft>
        <a:spcPct val="0"/>
      </a:spcAft>
      <a:defRPr sz="22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MS Reference Serif" pitchFamily="18" charset="0"/>
        <a:ea typeface="+mn-ea"/>
        <a:cs typeface="+mn-cs"/>
      </a:defRPr>
    </a:lvl3pPr>
    <a:lvl4pPr marL="1371600" algn="ctr" rtl="0" eaLnBrk="0" fontAlgn="base" hangingPunct="0">
      <a:spcBef>
        <a:spcPct val="0"/>
      </a:spcBef>
      <a:spcAft>
        <a:spcPct val="0"/>
      </a:spcAft>
      <a:defRPr sz="22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MS Reference Serif" pitchFamily="18" charset="0"/>
        <a:ea typeface="+mn-ea"/>
        <a:cs typeface="+mn-cs"/>
      </a:defRPr>
    </a:lvl4pPr>
    <a:lvl5pPr marL="1828800" algn="ctr" rtl="0" eaLnBrk="0" fontAlgn="base" hangingPunct="0">
      <a:spcBef>
        <a:spcPct val="0"/>
      </a:spcBef>
      <a:spcAft>
        <a:spcPct val="0"/>
      </a:spcAft>
      <a:defRPr sz="22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MS Reference Serif" pitchFamily="18" charset="0"/>
        <a:ea typeface="+mn-ea"/>
        <a:cs typeface="+mn-cs"/>
      </a:defRPr>
    </a:lvl5pPr>
    <a:lvl6pPr marL="2286000" algn="l" defTabSz="914400" rtl="0" eaLnBrk="1" latinLnBrk="0" hangingPunct="1">
      <a:defRPr sz="22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MS Reference Serif" pitchFamily="18" charset="0"/>
        <a:ea typeface="+mn-ea"/>
        <a:cs typeface="+mn-cs"/>
      </a:defRPr>
    </a:lvl6pPr>
    <a:lvl7pPr marL="2743200" algn="l" defTabSz="914400" rtl="0" eaLnBrk="1" latinLnBrk="0" hangingPunct="1">
      <a:defRPr sz="22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MS Reference Serif" pitchFamily="18" charset="0"/>
        <a:ea typeface="+mn-ea"/>
        <a:cs typeface="+mn-cs"/>
      </a:defRPr>
    </a:lvl7pPr>
    <a:lvl8pPr marL="3200400" algn="l" defTabSz="914400" rtl="0" eaLnBrk="1" latinLnBrk="0" hangingPunct="1">
      <a:defRPr sz="22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MS Reference Serif" pitchFamily="18" charset="0"/>
        <a:ea typeface="+mn-ea"/>
        <a:cs typeface="+mn-cs"/>
      </a:defRPr>
    </a:lvl8pPr>
    <a:lvl9pPr marL="3657600" algn="l" defTabSz="914400" rtl="0" eaLnBrk="1" latinLnBrk="0" hangingPunct="1">
      <a:defRPr sz="22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MS Reference Serif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792">
          <p15:clr>
            <a:srgbClr val="A4A3A4"/>
          </p15:clr>
        </p15:guide>
        <p15:guide id="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AAF23"/>
    <a:srgbClr val="8AC628"/>
    <a:srgbClr val="640032"/>
    <a:srgbClr val="993366"/>
    <a:srgbClr val="68961E"/>
    <a:srgbClr val="648F1D"/>
    <a:srgbClr val="2F0B1D"/>
    <a:srgbClr val="1F3E08"/>
    <a:srgbClr val="589A26"/>
    <a:srgbClr val="1D3A0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449" autoAdjust="0"/>
    <p:restoredTop sz="90929"/>
  </p:normalViewPr>
  <p:slideViewPr>
    <p:cSldViewPr snapToGrid="0">
      <p:cViewPr varScale="1">
        <p:scale>
          <a:sx n="114" d="100"/>
          <a:sy n="114" d="100"/>
        </p:scale>
        <p:origin x="1688" y="176"/>
      </p:cViewPr>
      <p:guideLst>
        <p:guide orient="horz" pos="792"/>
        <p:guide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  <p:sld r:id="rId2" collapse="1"/>
      <p:sld r:id="rId3" collapse="1"/>
      <p:sld r:id="rId4" collapse="1"/>
      <p:sld r:id="rId5" collapse="1"/>
      <p:sld r:id="rId6" collapse="1"/>
      <p:sld r:id="rId7" collapse="1"/>
      <p:sld r:id="rId8" collapse="1"/>
      <p:sld r:id="rId9" collapse="1"/>
      <p:sld r:id="rId10" collapse="1"/>
      <p:sld r:id="rId11" collapse="1"/>
      <p:sld r:id="rId12" collapse="1"/>
      <p:sld r:id="rId13" collapse="1"/>
      <p:sld r:id="rId14" collapse="1"/>
      <p:sld r:id="rId15" collapse="1"/>
      <p:sld r:id="rId16" collapse="1"/>
      <p:sld r:id="rId17" collapse="1"/>
      <p:sld r:id="rId18" collapse="1"/>
      <p:sld r:id="rId19" collapse="1"/>
      <p:sld r:id="rId20" collapse="1"/>
      <p:sld r:id="rId21" collapse="1"/>
      <p:sld r:id="rId22" collapse="1"/>
      <p:sld r:id="rId23" collapse="1"/>
      <p:sld r:id="rId24" collapse="1"/>
      <p:sld r:id="rId25" collapse="1"/>
      <p:sld r:id="rId26" collapse="1"/>
      <p:sld r:id="rId27" collapse="1"/>
      <p:sld r:id="rId28" collapse="1"/>
      <p:sld r:id="rId29" collapse="1"/>
      <p:sld r:id="rId30" collapse="1"/>
      <p:sld r:id="rId31" collapse="1"/>
      <p:sld r:id="rId32" collapse="1"/>
      <p:sld r:id="rId33" collapse="1"/>
      <p:sld r:id="rId34" collapse="1"/>
      <p:sld r:id="rId35" collapse="1"/>
      <p:sld r:id="rId36" collapse="1"/>
      <p:sld r:id="rId37" collapse="1"/>
      <p:sld r:id="rId38" collapse="1"/>
      <p:sld r:id="rId39" collapse="1"/>
      <p:sld r:id="rId40" collapse="1"/>
      <p:sld r:id="rId41" collapse="1"/>
      <p:sld r:id="rId42" collapse="1"/>
      <p:sld r:id="rId43" collapse="1"/>
      <p:sld r:id="rId44" collapse="1"/>
      <p:sld r:id="rId45" collapse="1"/>
      <p:sld r:id="rId46" collapse="1"/>
      <p:sld r:id="rId47" collapse="1"/>
      <p:sld r:id="rId48" collapse="1"/>
      <p:sld r:id="rId49" collapse="1"/>
      <p:sld r:id="rId50" collapse="1"/>
      <p:sld r:id="rId51" collapse="1"/>
      <p:sld r:id="rId52" collapse="1"/>
      <p:sld r:id="rId53" collapse="1"/>
      <p:sld r:id="rId54" collapse="1"/>
      <p:sld r:id="rId55" collapse="1"/>
      <p:sld r:id="rId56" collapse="1"/>
      <p:sld r:id="rId57" collapse="1"/>
    </p:sldLst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84" Type="http://schemas.openxmlformats.org/officeDocument/2006/relationships/font" Target="fonts/font6.fntdata"/><Relationship Id="rId89" Type="http://schemas.openxmlformats.org/officeDocument/2006/relationships/viewProps" Target="viewProps.xml"/><Relationship Id="rId16" Type="http://schemas.openxmlformats.org/officeDocument/2006/relationships/slide" Target="slides/slide15.xml"/><Relationship Id="rId11" Type="http://schemas.openxmlformats.org/officeDocument/2006/relationships/slide" Target="slides/slide10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74" Type="http://schemas.openxmlformats.org/officeDocument/2006/relationships/slide" Target="slides/slide73.xml"/><Relationship Id="rId79" Type="http://schemas.openxmlformats.org/officeDocument/2006/relationships/font" Target="fonts/font1.fntdata"/><Relationship Id="rId5" Type="http://schemas.openxmlformats.org/officeDocument/2006/relationships/slide" Target="slides/slide4.xml"/><Relationship Id="rId90" Type="http://schemas.openxmlformats.org/officeDocument/2006/relationships/theme" Target="theme/theme1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font" Target="fonts/font2.fntdata"/><Relationship Id="rId85" Type="http://schemas.openxmlformats.org/officeDocument/2006/relationships/font" Target="fonts/font7.fntdata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font" Target="fonts/font5.fntdata"/><Relationship Id="rId88" Type="http://schemas.openxmlformats.org/officeDocument/2006/relationships/presProps" Target="presProps.xml"/><Relationship Id="rId9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handoutMaster" Target="handoutMasters/handoutMaster1.xml"/><Relationship Id="rId81" Type="http://schemas.openxmlformats.org/officeDocument/2006/relationships/font" Target="fonts/font3.fntdata"/><Relationship Id="rId86" Type="http://schemas.openxmlformats.org/officeDocument/2006/relationships/font" Target="fonts/font8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4" Type="http://schemas.openxmlformats.org/officeDocument/2006/relationships/slide" Target="slides/slide23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66" Type="http://schemas.openxmlformats.org/officeDocument/2006/relationships/slide" Target="slides/slide65.xml"/><Relationship Id="rId87" Type="http://schemas.openxmlformats.org/officeDocument/2006/relationships/font" Target="fonts/font9.fntdata"/><Relationship Id="rId61" Type="http://schemas.openxmlformats.org/officeDocument/2006/relationships/slide" Target="slides/slide60.xml"/><Relationship Id="rId82" Type="http://schemas.openxmlformats.org/officeDocument/2006/relationships/font" Target="fonts/font4.fntdata"/><Relationship Id="rId19" Type="http://schemas.openxmlformats.org/officeDocument/2006/relationships/slide" Target="slides/slide18.xml"/></Relationships>
</file>

<file path=ppt/_rels/viewProps.xml.rels><?xml version="1.0" encoding="UTF-8" standalone="yes"?>
<Relationships xmlns="http://schemas.openxmlformats.org/package/2006/relationships"><Relationship Id="rId13" Type="http://schemas.openxmlformats.org/officeDocument/2006/relationships/slide" Target="slides/slide20.xml"/><Relationship Id="rId18" Type="http://schemas.openxmlformats.org/officeDocument/2006/relationships/slide" Target="slides/slide25.xml"/><Relationship Id="rId26" Type="http://schemas.openxmlformats.org/officeDocument/2006/relationships/slide" Target="slides/slide33.xml"/><Relationship Id="rId39" Type="http://schemas.openxmlformats.org/officeDocument/2006/relationships/slide" Target="slides/slide48.xml"/><Relationship Id="rId21" Type="http://schemas.openxmlformats.org/officeDocument/2006/relationships/slide" Target="slides/slide28.xml"/><Relationship Id="rId34" Type="http://schemas.openxmlformats.org/officeDocument/2006/relationships/slide" Target="slides/slide42.xml"/><Relationship Id="rId42" Type="http://schemas.openxmlformats.org/officeDocument/2006/relationships/slide" Target="slides/slide52.xml"/><Relationship Id="rId47" Type="http://schemas.openxmlformats.org/officeDocument/2006/relationships/slide" Target="slides/slide58.xml"/><Relationship Id="rId50" Type="http://schemas.openxmlformats.org/officeDocument/2006/relationships/slide" Target="slides/slide61.xml"/><Relationship Id="rId55" Type="http://schemas.openxmlformats.org/officeDocument/2006/relationships/slide" Target="slides/slide69.xml"/><Relationship Id="rId7" Type="http://schemas.openxmlformats.org/officeDocument/2006/relationships/slide" Target="slides/slide7.xml"/><Relationship Id="rId2" Type="http://schemas.openxmlformats.org/officeDocument/2006/relationships/slide" Target="slides/slide2.xml"/><Relationship Id="rId16" Type="http://schemas.openxmlformats.org/officeDocument/2006/relationships/slide" Target="slides/slide23.xml"/><Relationship Id="rId29" Type="http://schemas.openxmlformats.org/officeDocument/2006/relationships/slide" Target="slides/slide36.xml"/><Relationship Id="rId11" Type="http://schemas.openxmlformats.org/officeDocument/2006/relationships/slide" Target="slides/slide15.xml"/><Relationship Id="rId24" Type="http://schemas.openxmlformats.org/officeDocument/2006/relationships/slide" Target="slides/slide31.xml"/><Relationship Id="rId32" Type="http://schemas.openxmlformats.org/officeDocument/2006/relationships/slide" Target="slides/slide40.xml"/><Relationship Id="rId37" Type="http://schemas.openxmlformats.org/officeDocument/2006/relationships/slide" Target="slides/slide45.xml"/><Relationship Id="rId40" Type="http://schemas.openxmlformats.org/officeDocument/2006/relationships/slide" Target="slides/slide49.xml"/><Relationship Id="rId45" Type="http://schemas.openxmlformats.org/officeDocument/2006/relationships/slide" Target="slides/slide56.xml"/><Relationship Id="rId53" Type="http://schemas.openxmlformats.org/officeDocument/2006/relationships/slide" Target="slides/slide67.xml"/><Relationship Id="rId5" Type="http://schemas.openxmlformats.org/officeDocument/2006/relationships/slide" Target="slides/slide5.xml"/><Relationship Id="rId19" Type="http://schemas.openxmlformats.org/officeDocument/2006/relationships/slide" Target="slides/slide26.xml"/><Relationship Id="rId4" Type="http://schemas.openxmlformats.org/officeDocument/2006/relationships/slide" Target="slides/slide4.xml"/><Relationship Id="rId9" Type="http://schemas.openxmlformats.org/officeDocument/2006/relationships/slide" Target="slides/slide13.xml"/><Relationship Id="rId14" Type="http://schemas.openxmlformats.org/officeDocument/2006/relationships/slide" Target="slides/slide21.xml"/><Relationship Id="rId22" Type="http://schemas.openxmlformats.org/officeDocument/2006/relationships/slide" Target="slides/slide29.xml"/><Relationship Id="rId27" Type="http://schemas.openxmlformats.org/officeDocument/2006/relationships/slide" Target="slides/slide34.xml"/><Relationship Id="rId30" Type="http://schemas.openxmlformats.org/officeDocument/2006/relationships/slide" Target="slides/slide38.xml"/><Relationship Id="rId35" Type="http://schemas.openxmlformats.org/officeDocument/2006/relationships/slide" Target="slides/slide43.xml"/><Relationship Id="rId43" Type="http://schemas.openxmlformats.org/officeDocument/2006/relationships/slide" Target="slides/slide53.xml"/><Relationship Id="rId48" Type="http://schemas.openxmlformats.org/officeDocument/2006/relationships/slide" Target="slides/slide59.xml"/><Relationship Id="rId56" Type="http://schemas.openxmlformats.org/officeDocument/2006/relationships/slide" Target="slides/slide72.xml"/><Relationship Id="rId8" Type="http://schemas.openxmlformats.org/officeDocument/2006/relationships/slide" Target="slides/slide12.xml"/><Relationship Id="rId51" Type="http://schemas.openxmlformats.org/officeDocument/2006/relationships/slide" Target="slides/slide63.xml"/><Relationship Id="rId3" Type="http://schemas.openxmlformats.org/officeDocument/2006/relationships/slide" Target="slides/slide3.xml"/><Relationship Id="rId12" Type="http://schemas.openxmlformats.org/officeDocument/2006/relationships/slide" Target="slides/slide16.xml"/><Relationship Id="rId17" Type="http://schemas.openxmlformats.org/officeDocument/2006/relationships/slide" Target="slides/slide24.xml"/><Relationship Id="rId25" Type="http://schemas.openxmlformats.org/officeDocument/2006/relationships/slide" Target="slides/slide32.xml"/><Relationship Id="rId33" Type="http://schemas.openxmlformats.org/officeDocument/2006/relationships/slide" Target="slides/slide41.xml"/><Relationship Id="rId38" Type="http://schemas.openxmlformats.org/officeDocument/2006/relationships/slide" Target="slides/slide46.xml"/><Relationship Id="rId46" Type="http://schemas.openxmlformats.org/officeDocument/2006/relationships/slide" Target="slides/slide57.xml"/><Relationship Id="rId20" Type="http://schemas.openxmlformats.org/officeDocument/2006/relationships/slide" Target="slides/slide27.xml"/><Relationship Id="rId41" Type="http://schemas.openxmlformats.org/officeDocument/2006/relationships/slide" Target="slides/slide51.xml"/><Relationship Id="rId54" Type="http://schemas.openxmlformats.org/officeDocument/2006/relationships/slide" Target="slides/slide68.xml"/><Relationship Id="rId1" Type="http://schemas.openxmlformats.org/officeDocument/2006/relationships/slide" Target="slides/slide1.xml"/><Relationship Id="rId6" Type="http://schemas.openxmlformats.org/officeDocument/2006/relationships/slide" Target="slides/slide6.xml"/><Relationship Id="rId15" Type="http://schemas.openxmlformats.org/officeDocument/2006/relationships/slide" Target="slides/slide22.xml"/><Relationship Id="rId23" Type="http://schemas.openxmlformats.org/officeDocument/2006/relationships/slide" Target="slides/slide30.xml"/><Relationship Id="rId28" Type="http://schemas.openxmlformats.org/officeDocument/2006/relationships/slide" Target="slides/slide35.xml"/><Relationship Id="rId36" Type="http://schemas.openxmlformats.org/officeDocument/2006/relationships/slide" Target="slides/slide44.xml"/><Relationship Id="rId49" Type="http://schemas.openxmlformats.org/officeDocument/2006/relationships/slide" Target="slides/slide60.xml"/><Relationship Id="rId57" Type="http://schemas.openxmlformats.org/officeDocument/2006/relationships/slide" Target="slides/slide73.xml"/><Relationship Id="rId10" Type="http://schemas.openxmlformats.org/officeDocument/2006/relationships/slide" Target="slides/slide14.xml"/><Relationship Id="rId31" Type="http://schemas.openxmlformats.org/officeDocument/2006/relationships/slide" Target="slides/slide39.xml"/><Relationship Id="rId44" Type="http://schemas.openxmlformats.org/officeDocument/2006/relationships/slide" Target="slides/slide54.xml"/><Relationship Id="rId52" Type="http://schemas.openxmlformats.org/officeDocument/2006/relationships/slide" Target="slides/slide64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21.emf"/></Relationships>
</file>

<file path=ppt/drawings/_rels/vmlDrawing1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3.emf"/><Relationship Id="rId1" Type="http://schemas.openxmlformats.org/officeDocument/2006/relationships/image" Target="../media/image22.emf"/></Relationships>
</file>

<file path=ppt/drawings/_rels/vmlDrawing12.vml.rels><?xml version="1.0" encoding="UTF-8" standalone="yes"?>
<Relationships xmlns="http://schemas.openxmlformats.org/package/2006/relationships"><Relationship Id="rId2" Type="http://schemas.openxmlformats.org/officeDocument/2006/relationships/image" Target="../media/image25.emf"/><Relationship Id="rId1" Type="http://schemas.openxmlformats.org/officeDocument/2006/relationships/image" Target="../media/image24.emf"/></Relationships>
</file>

<file path=ppt/drawings/_rels/vmlDrawing13.vml.rels><?xml version="1.0" encoding="UTF-8" standalone="yes"?>
<Relationships xmlns="http://schemas.openxmlformats.org/package/2006/relationships"><Relationship Id="rId2" Type="http://schemas.openxmlformats.org/officeDocument/2006/relationships/image" Target="../media/image27.emf"/><Relationship Id="rId1" Type="http://schemas.openxmlformats.org/officeDocument/2006/relationships/image" Target="../media/image26.emf"/></Relationships>
</file>

<file path=ppt/drawings/_rels/vmlDrawing14.vml.rels><?xml version="1.0" encoding="UTF-8" standalone="yes"?>
<Relationships xmlns="http://schemas.openxmlformats.org/package/2006/relationships"><Relationship Id="rId3" Type="http://schemas.openxmlformats.org/officeDocument/2006/relationships/image" Target="../media/image30.emf"/><Relationship Id="rId2" Type="http://schemas.openxmlformats.org/officeDocument/2006/relationships/image" Target="../media/image29.emf"/><Relationship Id="rId1" Type="http://schemas.openxmlformats.org/officeDocument/2006/relationships/image" Target="../media/image28.emf"/></Relationships>
</file>

<file path=ppt/drawings/_rels/vmlDrawing15.vml.rels><?xml version="1.0" encoding="UTF-8" standalone="yes"?>
<Relationships xmlns="http://schemas.openxmlformats.org/package/2006/relationships"><Relationship Id="rId1" Type="http://schemas.openxmlformats.org/officeDocument/2006/relationships/image" Target="../media/image31.emf"/></Relationships>
</file>

<file path=ppt/drawings/_rels/vmlDrawing16.vml.rels><?xml version="1.0" encoding="UTF-8" standalone="yes"?>
<Relationships xmlns="http://schemas.openxmlformats.org/package/2006/relationships"><Relationship Id="rId1" Type="http://schemas.openxmlformats.org/officeDocument/2006/relationships/image" Target="../media/image33.emf"/></Relationships>
</file>

<file path=ppt/drawings/_rels/vmlDrawing17.vml.rels><?xml version="1.0" encoding="UTF-8" standalone="yes"?>
<Relationships xmlns="http://schemas.openxmlformats.org/package/2006/relationships"><Relationship Id="rId1" Type="http://schemas.openxmlformats.org/officeDocument/2006/relationships/image" Target="../media/image34.emf"/></Relationships>
</file>

<file path=ppt/drawings/_rels/vmlDrawing18.vml.rels><?xml version="1.0" encoding="UTF-8" standalone="yes"?>
<Relationships xmlns="http://schemas.openxmlformats.org/package/2006/relationships"><Relationship Id="rId3" Type="http://schemas.openxmlformats.org/officeDocument/2006/relationships/image" Target="../media/image38.emf"/><Relationship Id="rId2" Type="http://schemas.openxmlformats.org/officeDocument/2006/relationships/image" Target="../media/image37.emf"/><Relationship Id="rId1" Type="http://schemas.openxmlformats.org/officeDocument/2006/relationships/image" Target="../media/image36.emf"/></Relationships>
</file>

<file path=ppt/drawings/_rels/vmlDrawing19.vml.rels><?xml version="1.0" encoding="UTF-8" standalone="yes"?>
<Relationships xmlns="http://schemas.openxmlformats.org/package/2006/relationships"><Relationship Id="rId1" Type="http://schemas.openxmlformats.org/officeDocument/2006/relationships/image" Target="../media/image40.e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image" Target="../media/image2.emf"/></Relationships>
</file>

<file path=ppt/drawings/_rels/vmlDrawing20.vml.rels><?xml version="1.0" encoding="UTF-8" standalone="yes"?>
<Relationships xmlns="http://schemas.openxmlformats.org/package/2006/relationships"><Relationship Id="rId2" Type="http://schemas.openxmlformats.org/officeDocument/2006/relationships/image" Target="../media/image42.emf"/><Relationship Id="rId1" Type="http://schemas.openxmlformats.org/officeDocument/2006/relationships/image" Target="../media/image41.emf"/></Relationships>
</file>

<file path=ppt/drawings/_rels/vmlDrawing21.vml.rels><?xml version="1.0" encoding="UTF-8" standalone="yes"?>
<Relationships xmlns="http://schemas.openxmlformats.org/package/2006/relationships"><Relationship Id="rId2" Type="http://schemas.openxmlformats.org/officeDocument/2006/relationships/image" Target="../media/image44.emf"/><Relationship Id="rId1" Type="http://schemas.openxmlformats.org/officeDocument/2006/relationships/image" Target="../media/image43.emf"/></Relationships>
</file>

<file path=ppt/drawings/_rels/vmlDrawing22.vml.rels><?xml version="1.0" encoding="UTF-8" standalone="yes"?>
<Relationships xmlns="http://schemas.openxmlformats.org/package/2006/relationships"><Relationship Id="rId3" Type="http://schemas.openxmlformats.org/officeDocument/2006/relationships/image" Target="../media/image47.emf"/><Relationship Id="rId2" Type="http://schemas.openxmlformats.org/officeDocument/2006/relationships/image" Target="../media/image46.emf"/><Relationship Id="rId1" Type="http://schemas.openxmlformats.org/officeDocument/2006/relationships/image" Target="../media/image45.emf"/></Relationships>
</file>

<file path=ppt/drawings/_rels/vmlDrawing23.vml.rels><?xml version="1.0" encoding="UTF-8" standalone="yes"?>
<Relationships xmlns="http://schemas.openxmlformats.org/package/2006/relationships"><Relationship Id="rId2" Type="http://schemas.openxmlformats.org/officeDocument/2006/relationships/image" Target="../media/image49.emf"/><Relationship Id="rId1" Type="http://schemas.openxmlformats.org/officeDocument/2006/relationships/image" Target="../media/image48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emf"/></Relationships>
</file>

<file path=ppt/drawings/_rels/vmlDrawing7.v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image" Target="../media/image9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15.emf"/><Relationship Id="rId2" Type="http://schemas.openxmlformats.org/officeDocument/2006/relationships/image" Target="../media/image14.wmf"/><Relationship Id="rId1" Type="http://schemas.openxmlformats.org/officeDocument/2006/relationships/image" Target="../media/image13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6381750" y="8750300"/>
            <a:ext cx="406400" cy="3016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 anchor="ctr">
            <a:spAutoFit/>
          </a:bodyPr>
          <a:lstStyle/>
          <a:p>
            <a:pPr algn="r"/>
            <a:fld id="{DCA84589-EE6F-4706-90E2-226A00853D45}" type="slidenum">
              <a:rPr lang="en-US" sz="1400">
                <a:effectLst/>
                <a:latin typeface="Book Antiqua" pitchFamily="18" charset="0"/>
              </a:rPr>
              <a:pPr algn="r"/>
              <a:t>‹#›</a:t>
            </a:fld>
            <a:endParaRPr lang="en-US" sz="1400">
              <a:effectLst/>
              <a:latin typeface="Book Antiqu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8095450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0488" tIns="44450" rIns="90488" bIns="444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notes styles</a:t>
            </a:r>
          </a:p>
          <a:p>
            <a:pPr lvl="0"/>
            <a:r>
              <a:rPr lang="en-US"/>
              <a:t>Second Level</a:t>
            </a:r>
          </a:p>
          <a:p>
            <a:pPr lvl="0"/>
            <a:r>
              <a:rPr lang="en-US"/>
              <a:t>Third Level</a:t>
            </a:r>
          </a:p>
          <a:p>
            <a:pPr lvl="0"/>
            <a:r>
              <a:rPr lang="en-US"/>
              <a:t>Fourth Level</a:t>
            </a:r>
          </a:p>
          <a:p>
            <a:pPr lvl="0"/>
            <a:r>
              <a:rPr lang="en-US"/>
              <a:t>Fifth Level</a:t>
            </a:r>
          </a:p>
        </p:txBody>
      </p:sp>
      <p:sp>
        <p:nvSpPr>
          <p:cNvPr id="2051" name="Rectangle 3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9350" y="692150"/>
            <a:ext cx="4559300" cy="34163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</p:sp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6381750" y="8750300"/>
            <a:ext cx="406400" cy="3016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 anchor="ctr">
            <a:spAutoFit/>
          </a:bodyPr>
          <a:lstStyle/>
          <a:p>
            <a:pPr algn="r"/>
            <a:fld id="{A58D0D8B-18F8-4E5D-B828-014A3C919F0E}" type="slidenum">
              <a:rPr lang="en-US" sz="1400">
                <a:effectLst/>
                <a:latin typeface="Book Antiqua" pitchFamily="18" charset="0"/>
              </a:rPr>
              <a:pPr algn="r"/>
              <a:t>‹#›</a:t>
            </a:fld>
            <a:endParaRPr lang="en-US" sz="1400">
              <a:effectLst/>
              <a:latin typeface="Book Antiqu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687853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Book Antiqua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Book Antiqua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Book Antiqua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Book Antiqua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Book Antiqua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0.xml"/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1.xml"/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2.xml"/><Relationship Id="rId1" Type="http://schemas.openxmlformats.org/officeDocument/2006/relationships/notesMaster" Target="../notesMasters/notesMaster1.xml"/></Relationships>
</file>

<file path=ppt/notesSlides/_rels/notesSlide5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3.xml"/><Relationship Id="rId1" Type="http://schemas.openxmlformats.org/officeDocument/2006/relationships/notesMaster" Target="../notesMasters/notesMaster1.xml"/></Relationships>
</file>

<file path=ppt/notesSlides/_rels/notesSlide5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4.xml"/><Relationship Id="rId1" Type="http://schemas.openxmlformats.org/officeDocument/2006/relationships/notesMaster" Target="../notesMasters/notesMaster1.xml"/></Relationships>
</file>

<file path=ppt/notesSlides/_rels/notesSlide5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5.xml"/><Relationship Id="rId1" Type="http://schemas.openxmlformats.org/officeDocument/2006/relationships/notesMaster" Target="../notesMasters/notesMaster1.xml"/></Relationships>
</file>

<file path=ppt/notesSlides/_rels/notesSlide5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7.xml"/><Relationship Id="rId1" Type="http://schemas.openxmlformats.org/officeDocument/2006/relationships/notesMaster" Target="../notesMasters/notesMaster1.xml"/></Relationships>
</file>

<file path=ppt/notesSlides/_rels/notesSlide6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8.xml"/><Relationship Id="rId1" Type="http://schemas.openxmlformats.org/officeDocument/2006/relationships/notesMaster" Target="../notesMasters/notesMaster1.xml"/></Relationships>
</file>

<file path=ppt/notesSlides/_rels/notesSlide6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9.xml"/><Relationship Id="rId1" Type="http://schemas.openxmlformats.org/officeDocument/2006/relationships/notesMaster" Target="../notesMasters/notesMaster1.xml"/></Relationships>
</file>

<file path=ppt/notesSlides/_rels/notesSlide6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0.xml"/><Relationship Id="rId1" Type="http://schemas.openxmlformats.org/officeDocument/2006/relationships/notesMaster" Target="../notesMasters/notesMaster1.xml"/></Relationships>
</file>

<file path=ppt/notesSlides/_rels/notesSlide6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1.xml"/><Relationship Id="rId1" Type="http://schemas.openxmlformats.org/officeDocument/2006/relationships/notesMaster" Target="../notesMasters/notesMaster1.xml"/></Relationships>
</file>

<file path=ppt/notesSlides/_rels/notesSlide6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2.xml"/><Relationship Id="rId1" Type="http://schemas.openxmlformats.org/officeDocument/2006/relationships/notesMaster" Target="../notesMasters/notesMaster1.xml"/></Relationships>
</file>

<file path=ppt/notesSlides/_rels/notesSlide6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3.xml"/><Relationship Id="rId1" Type="http://schemas.openxmlformats.org/officeDocument/2006/relationships/notesMaster" Target="../notesMasters/notesMaster1.xml"/></Relationships>
</file>

<file path=ppt/notesSlides/_rels/notesSlide6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4.xml"/><Relationship Id="rId1" Type="http://schemas.openxmlformats.org/officeDocument/2006/relationships/notesMaster" Target="../notesMasters/notesMaster1.xml"/></Relationships>
</file>

<file path=ppt/notesSlides/_rels/notesSlide6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5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264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4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147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706736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450111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2355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278440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336367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445288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880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415848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6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156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0838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215105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6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157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3441493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019654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2905213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658033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890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1525112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874982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3659395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9705269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0343345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9152191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8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1628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0906922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163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6281409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8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1648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141209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2058293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8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1658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1688862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1954463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522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3511583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134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2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140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135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3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141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5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151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4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146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3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141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7999683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4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148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1208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1054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1269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9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1699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870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3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142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8432510"/>
      </p:ext>
    </p:extLst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501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0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1710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1177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1187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1228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532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5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151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5877060"/>
      </p:ext>
    </p:extLst>
  </p:cSld>
  <p:clrMapOvr>
    <a:masterClrMapping/>
  </p:clrMapOvr>
</p:notes>
</file>

<file path=ppt/notesSlides/notesSlide6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563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1136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8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1658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9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1669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0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131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6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156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7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158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130119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870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643860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153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09285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  <p:transition>
    <p:zo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>
    <p:zo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6688" y="52388"/>
            <a:ext cx="1943100" cy="569595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52388"/>
            <a:ext cx="5678488" cy="56959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>
    <p:zoom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>
  <p:cSld name="Title and Tex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2388"/>
            <a:ext cx="7772400" cy="81438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7388" y="1104900"/>
            <a:ext cx="7772400" cy="22447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7388" y="3502025"/>
            <a:ext cx="7772400" cy="224631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583320043"/>
      </p:ext>
    </p:extLst>
  </p:cSld>
  <p:clrMapOvr>
    <a:masterClrMapping/>
  </p:clrMapOvr>
  <p:transition>
    <p:zoom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>
    <p:zo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  <p:transition>
    <p:zo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7388" y="1104900"/>
            <a:ext cx="3810000" cy="46434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9788" y="1104900"/>
            <a:ext cx="3810000" cy="46434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>
    <p:zo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>
    <p:zo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  <p:transition>
    <p:zo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>
    <p:zoom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  <p:transition>
    <p:zo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  <p:transition>
    <p:zo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70A8">
                <a:gamma/>
                <a:shade val="46275"/>
                <a:invGamma/>
              </a:srgbClr>
            </a:gs>
            <a:gs pos="50000">
              <a:srgbClr val="0070A8"/>
            </a:gs>
            <a:gs pos="100000">
              <a:srgbClr val="0070A8">
                <a:gamma/>
                <a:shade val="46275"/>
                <a:invGamma/>
              </a:srgb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2578" name="Group 2"/>
          <p:cNvGrpSpPr>
            <a:grpSpLocks/>
          </p:cNvGrpSpPr>
          <p:nvPr/>
        </p:nvGrpSpPr>
        <p:grpSpPr bwMode="auto">
          <a:xfrm>
            <a:off x="457200" y="304800"/>
            <a:ext cx="8231188" cy="6183313"/>
            <a:chOff x="372" y="186"/>
            <a:chExt cx="5185" cy="3895"/>
          </a:xfrm>
        </p:grpSpPr>
        <p:grpSp>
          <p:nvGrpSpPr>
            <p:cNvPr id="152579" name="Group 3"/>
            <p:cNvGrpSpPr>
              <a:grpSpLocks/>
            </p:cNvGrpSpPr>
            <p:nvPr/>
          </p:nvGrpSpPr>
          <p:grpSpPr bwMode="auto">
            <a:xfrm>
              <a:off x="372" y="186"/>
              <a:ext cx="5185" cy="919"/>
              <a:chOff x="372" y="186"/>
              <a:chExt cx="5185" cy="919"/>
            </a:xfrm>
          </p:grpSpPr>
          <p:sp>
            <p:nvSpPr>
              <p:cNvPr id="152580" name="Freeform 4"/>
              <p:cNvSpPr>
                <a:spLocks/>
              </p:cNvSpPr>
              <p:nvPr/>
            </p:nvSpPr>
            <p:spPr bwMode="auto">
              <a:xfrm>
                <a:off x="372" y="192"/>
                <a:ext cx="86" cy="913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85" y="96"/>
                  </a:cxn>
                  <a:cxn ang="0">
                    <a:pos x="85" y="816"/>
                  </a:cxn>
                  <a:cxn ang="0">
                    <a:pos x="0" y="912"/>
                  </a:cxn>
                  <a:cxn ang="0">
                    <a:pos x="0" y="0"/>
                  </a:cxn>
                </a:cxnLst>
                <a:rect l="0" t="0" r="r" b="b"/>
                <a:pathLst>
                  <a:path w="86" h="913">
                    <a:moveTo>
                      <a:pt x="0" y="0"/>
                    </a:moveTo>
                    <a:lnTo>
                      <a:pt x="85" y="96"/>
                    </a:lnTo>
                    <a:lnTo>
                      <a:pt x="85" y="816"/>
                    </a:lnTo>
                    <a:lnTo>
                      <a:pt x="0" y="912"/>
                    </a:lnTo>
                    <a:lnTo>
                      <a:pt x="0" y="0"/>
                    </a:lnTo>
                  </a:path>
                </a:pathLst>
              </a:custGeom>
              <a:noFill/>
              <a:ln w="12700" cap="rnd" cmpd="sng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2581" name="Freeform 5"/>
              <p:cNvSpPr>
                <a:spLocks/>
              </p:cNvSpPr>
              <p:nvPr/>
            </p:nvSpPr>
            <p:spPr bwMode="auto">
              <a:xfrm>
                <a:off x="5470" y="186"/>
                <a:ext cx="87" cy="910"/>
              </a:xfrm>
              <a:custGeom>
                <a:avLst/>
                <a:gdLst/>
                <a:ahLst/>
                <a:cxnLst>
                  <a:cxn ang="0">
                    <a:pos x="86" y="0"/>
                  </a:cxn>
                  <a:cxn ang="0">
                    <a:pos x="0" y="93"/>
                  </a:cxn>
                  <a:cxn ang="0">
                    <a:pos x="0" y="813"/>
                  </a:cxn>
                  <a:cxn ang="0">
                    <a:pos x="86" y="909"/>
                  </a:cxn>
                  <a:cxn ang="0">
                    <a:pos x="86" y="0"/>
                  </a:cxn>
                </a:cxnLst>
                <a:rect l="0" t="0" r="r" b="b"/>
                <a:pathLst>
                  <a:path w="87" h="910">
                    <a:moveTo>
                      <a:pt x="86" y="0"/>
                    </a:moveTo>
                    <a:lnTo>
                      <a:pt x="0" y="93"/>
                    </a:lnTo>
                    <a:lnTo>
                      <a:pt x="0" y="813"/>
                    </a:lnTo>
                    <a:lnTo>
                      <a:pt x="86" y="909"/>
                    </a:lnTo>
                    <a:lnTo>
                      <a:pt x="86" y="0"/>
                    </a:lnTo>
                  </a:path>
                </a:pathLst>
              </a:custGeom>
              <a:noFill/>
              <a:ln w="12700" cap="rnd" cmpd="sng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2582" name="Freeform 6"/>
              <p:cNvSpPr>
                <a:spLocks/>
              </p:cNvSpPr>
              <p:nvPr/>
            </p:nvSpPr>
            <p:spPr bwMode="auto">
              <a:xfrm>
                <a:off x="372" y="189"/>
                <a:ext cx="5185" cy="103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5184" y="3"/>
                  </a:cxn>
                  <a:cxn ang="0">
                    <a:pos x="5093" y="102"/>
                  </a:cxn>
                  <a:cxn ang="0">
                    <a:pos x="88" y="102"/>
                  </a:cxn>
                  <a:cxn ang="0">
                    <a:pos x="0" y="0"/>
                  </a:cxn>
                </a:cxnLst>
                <a:rect l="0" t="0" r="r" b="b"/>
                <a:pathLst>
                  <a:path w="5185" h="103">
                    <a:moveTo>
                      <a:pt x="0" y="0"/>
                    </a:moveTo>
                    <a:lnTo>
                      <a:pt x="5184" y="3"/>
                    </a:lnTo>
                    <a:lnTo>
                      <a:pt x="5093" y="102"/>
                    </a:lnTo>
                    <a:lnTo>
                      <a:pt x="88" y="102"/>
                    </a:lnTo>
                    <a:lnTo>
                      <a:pt x="0" y="0"/>
                    </a:lnTo>
                  </a:path>
                </a:pathLst>
              </a:custGeom>
              <a:noFill/>
              <a:ln w="12700" cap="rnd" cmpd="sng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52583" name="Group 7"/>
            <p:cNvGrpSpPr>
              <a:grpSpLocks/>
            </p:cNvGrpSpPr>
            <p:nvPr/>
          </p:nvGrpSpPr>
          <p:grpSpPr bwMode="auto">
            <a:xfrm>
              <a:off x="372" y="291"/>
              <a:ext cx="5185" cy="3790"/>
              <a:chOff x="372" y="291"/>
              <a:chExt cx="5185" cy="3790"/>
            </a:xfrm>
          </p:grpSpPr>
          <p:sp>
            <p:nvSpPr>
              <p:cNvPr id="152584" name="Freeform 8"/>
              <p:cNvSpPr>
                <a:spLocks/>
              </p:cNvSpPr>
              <p:nvPr/>
            </p:nvSpPr>
            <p:spPr bwMode="auto">
              <a:xfrm>
                <a:off x="372" y="807"/>
                <a:ext cx="79" cy="3274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78" y="107"/>
                  </a:cxn>
                  <a:cxn ang="0">
                    <a:pos x="78" y="3166"/>
                  </a:cxn>
                  <a:cxn ang="0">
                    <a:pos x="0" y="3273"/>
                  </a:cxn>
                  <a:cxn ang="0">
                    <a:pos x="0" y="0"/>
                  </a:cxn>
                </a:cxnLst>
                <a:rect l="0" t="0" r="r" b="b"/>
                <a:pathLst>
                  <a:path w="79" h="3274">
                    <a:moveTo>
                      <a:pt x="0" y="0"/>
                    </a:moveTo>
                    <a:lnTo>
                      <a:pt x="78" y="107"/>
                    </a:lnTo>
                    <a:lnTo>
                      <a:pt x="78" y="3166"/>
                    </a:lnTo>
                    <a:lnTo>
                      <a:pt x="0" y="3273"/>
                    </a:lnTo>
                    <a:lnTo>
                      <a:pt x="0" y="0"/>
                    </a:lnTo>
                  </a:path>
                </a:pathLst>
              </a:custGeom>
              <a:noFill/>
              <a:ln w="12700" cap="rnd" cmpd="sng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2585" name="Freeform 9"/>
              <p:cNvSpPr>
                <a:spLocks/>
              </p:cNvSpPr>
              <p:nvPr/>
            </p:nvSpPr>
            <p:spPr bwMode="auto">
              <a:xfrm>
                <a:off x="5470" y="747"/>
                <a:ext cx="84" cy="3325"/>
              </a:xfrm>
              <a:custGeom>
                <a:avLst/>
                <a:gdLst/>
                <a:ahLst/>
                <a:cxnLst>
                  <a:cxn ang="0">
                    <a:pos x="83" y="0"/>
                  </a:cxn>
                  <a:cxn ang="0">
                    <a:pos x="3" y="109"/>
                  </a:cxn>
                  <a:cxn ang="0">
                    <a:pos x="0" y="3233"/>
                  </a:cxn>
                  <a:cxn ang="0">
                    <a:pos x="83" y="3324"/>
                  </a:cxn>
                  <a:cxn ang="0">
                    <a:pos x="83" y="0"/>
                  </a:cxn>
                </a:cxnLst>
                <a:rect l="0" t="0" r="r" b="b"/>
                <a:pathLst>
                  <a:path w="84" h="3325">
                    <a:moveTo>
                      <a:pt x="83" y="0"/>
                    </a:moveTo>
                    <a:lnTo>
                      <a:pt x="3" y="109"/>
                    </a:lnTo>
                    <a:lnTo>
                      <a:pt x="0" y="3233"/>
                    </a:lnTo>
                    <a:lnTo>
                      <a:pt x="83" y="3324"/>
                    </a:lnTo>
                    <a:lnTo>
                      <a:pt x="83" y="0"/>
                    </a:lnTo>
                  </a:path>
                </a:pathLst>
              </a:custGeom>
              <a:noFill/>
              <a:ln w="12700" cap="rnd" cmpd="sng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2586" name="Freeform 10"/>
              <p:cNvSpPr>
                <a:spLocks/>
              </p:cNvSpPr>
              <p:nvPr/>
            </p:nvSpPr>
            <p:spPr bwMode="auto">
              <a:xfrm>
                <a:off x="372" y="3984"/>
                <a:ext cx="5185" cy="88"/>
              </a:xfrm>
              <a:custGeom>
                <a:avLst/>
                <a:gdLst/>
                <a:ahLst/>
                <a:cxnLst>
                  <a:cxn ang="0">
                    <a:pos x="0" y="87"/>
                  </a:cxn>
                  <a:cxn ang="0">
                    <a:pos x="5184" y="87"/>
                  </a:cxn>
                  <a:cxn ang="0">
                    <a:pos x="5095" y="0"/>
                  </a:cxn>
                  <a:cxn ang="0">
                    <a:pos x="89" y="0"/>
                  </a:cxn>
                  <a:cxn ang="0">
                    <a:pos x="0" y="87"/>
                  </a:cxn>
                </a:cxnLst>
                <a:rect l="0" t="0" r="r" b="b"/>
                <a:pathLst>
                  <a:path w="5185" h="88">
                    <a:moveTo>
                      <a:pt x="0" y="87"/>
                    </a:moveTo>
                    <a:lnTo>
                      <a:pt x="5184" y="87"/>
                    </a:lnTo>
                    <a:lnTo>
                      <a:pt x="5095" y="0"/>
                    </a:lnTo>
                    <a:lnTo>
                      <a:pt x="89" y="0"/>
                    </a:lnTo>
                    <a:lnTo>
                      <a:pt x="0" y="87"/>
                    </a:lnTo>
                  </a:path>
                </a:pathLst>
              </a:custGeom>
              <a:noFill/>
              <a:ln w="12700" cap="rnd" cmpd="sng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2587" name="Rectangle 11"/>
              <p:cNvSpPr>
                <a:spLocks noChangeArrowheads="1"/>
              </p:cNvSpPr>
              <p:nvPr/>
            </p:nvSpPr>
            <p:spPr bwMode="auto">
              <a:xfrm>
                <a:off x="457" y="291"/>
                <a:ext cx="5013" cy="369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152588" name="Rectangle 1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52388"/>
            <a:ext cx="7772400" cy="8143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0488" tIns="44450" rIns="90488" bIns="4445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52589" name="Rectangle 1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7388" y="1104900"/>
            <a:ext cx="7772400" cy="46434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0488" tIns="44450" rIns="90488" bIns="444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17" name="Rectangle 14"/>
          <p:cNvSpPr>
            <a:spLocks noChangeArrowheads="1"/>
          </p:cNvSpPr>
          <p:nvPr userDrawn="1"/>
        </p:nvSpPr>
        <p:spPr bwMode="auto">
          <a:xfrm>
            <a:off x="8191500" y="6245225"/>
            <a:ext cx="544513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lIns="90488" tIns="44450" rIns="90488" bIns="44450">
            <a:spAutoFit/>
          </a:bodyPr>
          <a:lstStyle/>
          <a:p>
            <a:pPr algn="l">
              <a:defRPr/>
            </a:pPr>
            <a:r>
              <a:rPr lang="en-US" sz="1600" dirty="0">
                <a:effectLst/>
                <a:latin typeface="Book Antiqua" pitchFamily="18" charset="0"/>
              </a:rPr>
              <a:t>  </a:t>
            </a:r>
            <a:fld id="{ACCBB94D-2D05-4074-A2A1-6ADB95F3FE9F}" type="slidenum">
              <a:rPr lang="en-US" sz="1600">
                <a:effectLst/>
                <a:latin typeface="Book Antiqua" pitchFamily="18" charset="0"/>
              </a:rPr>
              <a:pPr algn="l">
                <a:defRPr/>
              </a:pPr>
              <a:t>‹#›</a:t>
            </a:fld>
            <a:endParaRPr lang="en-US" sz="1600" dirty="0">
              <a:effectLst/>
              <a:latin typeface="Book Antiqua" pitchFamily="18" charset="0"/>
            </a:endParaRPr>
          </a:p>
        </p:txBody>
      </p:sp>
      <p:sp>
        <p:nvSpPr>
          <p:cNvPr id="18" name="Rectangle 15"/>
          <p:cNvSpPr>
            <a:spLocks noChangeArrowheads="1"/>
          </p:cNvSpPr>
          <p:nvPr userDrawn="1"/>
        </p:nvSpPr>
        <p:spPr bwMode="auto">
          <a:xfrm>
            <a:off x="7737475" y="5995988"/>
            <a:ext cx="831850" cy="5826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lIns="90488" tIns="44450" rIns="90488" bIns="44450">
            <a:spAutoFit/>
          </a:bodyPr>
          <a:lstStyle/>
          <a:p>
            <a:pPr algn="l">
              <a:defRPr/>
            </a:pPr>
            <a:r>
              <a:rPr lang="en-US" sz="1600" dirty="0">
                <a:effectLst/>
                <a:latin typeface="Book Antiqua" pitchFamily="18" charset="0"/>
              </a:rPr>
              <a:t>            Slide</a:t>
            </a:r>
          </a:p>
        </p:txBody>
      </p:sp>
      <p:sp>
        <p:nvSpPr>
          <p:cNvPr id="19" name="Rectangle 16"/>
          <p:cNvSpPr>
            <a:spLocks noChangeArrowheads="1"/>
          </p:cNvSpPr>
          <p:nvPr userDrawn="1"/>
        </p:nvSpPr>
        <p:spPr bwMode="auto">
          <a:xfrm>
            <a:off x="563563" y="6164263"/>
            <a:ext cx="6827837" cy="5476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algn="l">
              <a:lnSpc>
                <a:spcPts val="1600"/>
              </a:lnSpc>
              <a:spcBef>
                <a:spcPct val="20000"/>
              </a:spcBef>
              <a:defRPr/>
            </a:pPr>
            <a:r>
              <a:rPr lang="en-US" sz="15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© 2014  Cengage Learning.  All Rights Reserved.  May not be scanned, copied</a:t>
            </a:r>
          </a:p>
          <a:p>
            <a:pPr algn="l">
              <a:lnSpc>
                <a:spcPts val="1600"/>
              </a:lnSpc>
              <a:spcBef>
                <a:spcPct val="20000"/>
              </a:spcBef>
              <a:defRPr/>
            </a:pPr>
            <a:r>
              <a:rPr lang="en-US" sz="15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   or duplicated, or posted to a publicly accessible website, in whole or in part.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6" r:id="rId1"/>
    <p:sldLayoutId id="2147483657" r:id="rId2"/>
    <p:sldLayoutId id="2147483658" r:id="rId3"/>
    <p:sldLayoutId id="2147483659" r:id="rId4"/>
    <p:sldLayoutId id="2147483660" r:id="rId5"/>
    <p:sldLayoutId id="2147483661" r:id="rId6"/>
    <p:sldLayoutId id="2147483662" r:id="rId7"/>
    <p:sldLayoutId id="2147483663" r:id="rId8"/>
    <p:sldLayoutId id="2147483664" r:id="rId9"/>
    <p:sldLayoutId id="2147483665" r:id="rId10"/>
    <p:sldLayoutId id="2147483666" r:id="rId11"/>
    <p:sldLayoutId id="2147483667" r:id="rId12"/>
  </p:sldLayoutIdLst>
  <p:transition>
    <p:zoom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2800">
          <a:solidFill>
            <a:srgbClr val="66FFFF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2800">
          <a:solidFill>
            <a:srgbClr val="66FFFF"/>
          </a:solidFill>
          <a:effectLst>
            <a:outerShdw blurRad="38100" dist="38100" dir="2700000" algn="tl">
              <a:srgbClr val="000000"/>
            </a:outerShdw>
          </a:effectLst>
          <a:latin typeface="Book Antiqua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2800">
          <a:solidFill>
            <a:srgbClr val="66FFFF"/>
          </a:solidFill>
          <a:effectLst>
            <a:outerShdw blurRad="38100" dist="38100" dir="2700000" algn="tl">
              <a:srgbClr val="000000"/>
            </a:outerShdw>
          </a:effectLst>
          <a:latin typeface="Book Antiqua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2800">
          <a:solidFill>
            <a:srgbClr val="66FFFF"/>
          </a:solidFill>
          <a:effectLst>
            <a:outerShdw blurRad="38100" dist="38100" dir="2700000" algn="tl">
              <a:srgbClr val="000000"/>
            </a:outerShdw>
          </a:effectLst>
          <a:latin typeface="Book Antiqua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2800">
          <a:solidFill>
            <a:srgbClr val="66FFFF"/>
          </a:solidFill>
          <a:effectLst>
            <a:outerShdw blurRad="38100" dist="38100" dir="2700000" algn="tl">
              <a:srgbClr val="000000"/>
            </a:outerShdw>
          </a:effectLst>
          <a:latin typeface="Book Antiqua" pitchFamily="18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2800">
          <a:solidFill>
            <a:srgbClr val="66FFFF"/>
          </a:solidFill>
          <a:effectLst>
            <a:outerShdw blurRad="38100" dist="38100" dir="2700000" algn="tl">
              <a:srgbClr val="000000"/>
            </a:outerShdw>
          </a:effectLst>
          <a:latin typeface="Book Antiqua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2800">
          <a:solidFill>
            <a:srgbClr val="66FFFF"/>
          </a:solidFill>
          <a:effectLst>
            <a:outerShdw blurRad="38100" dist="38100" dir="2700000" algn="tl">
              <a:srgbClr val="000000"/>
            </a:outerShdw>
          </a:effectLst>
          <a:latin typeface="Book Antiqua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2800">
          <a:solidFill>
            <a:srgbClr val="66FFFF"/>
          </a:solidFill>
          <a:effectLst>
            <a:outerShdw blurRad="38100" dist="38100" dir="2700000" algn="tl">
              <a:srgbClr val="000000"/>
            </a:outerShdw>
          </a:effectLst>
          <a:latin typeface="Book Antiqua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2800">
          <a:solidFill>
            <a:srgbClr val="66FFFF"/>
          </a:solidFill>
          <a:effectLst>
            <a:outerShdw blurRad="38100" dist="38100" dir="2700000" algn="tl">
              <a:srgbClr val="000000"/>
            </a:outerShdw>
          </a:effectLst>
          <a:latin typeface="Book Antiqua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66FFFF"/>
        </a:buClr>
        <a:buSzPct val="75000"/>
        <a:buFont typeface="Monotype Sort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66FFFF"/>
        </a:buClr>
        <a:buSzPct val="125000"/>
        <a:buChar char="•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66FFFF"/>
        </a:buClr>
        <a:buChar char="•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Times New Roman" pitchFamily="18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pitchFamily="18" charset="0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pitchFamily="18" charset="0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pitchFamily="18" charset="0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pitchFamily="18" charset="0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pitchFamily="18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4" Type="http://schemas.openxmlformats.org/officeDocument/2006/relationships/image" Target="../media/image8.e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10.emf"/><Relationship Id="rId5" Type="http://schemas.openxmlformats.org/officeDocument/2006/relationships/oleObject" Target="../embeddings/oleObject9.bin"/><Relationship Id="rId4" Type="http://schemas.openxmlformats.org/officeDocument/2006/relationships/image" Target="../media/image9.wmf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8.vml"/><Relationship Id="rId4" Type="http://schemas.openxmlformats.org/officeDocument/2006/relationships/image" Target="../media/image12.wmf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emf"/><Relationship Id="rId3" Type="http://schemas.openxmlformats.org/officeDocument/2006/relationships/oleObject" Target="../embeddings/oleObject11.bin"/><Relationship Id="rId7" Type="http://schemas.openxmlformats.org/officeDocument/2006/relationships/oleObject" Target="../embeddings/oleObject1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14.wmf"/><Relationship Id="rId5" Type="http://schemas.openxmlformats.org/officeDocument/2006/relationships/oleObject" Target="../embeddings/oleObject12.bin"/><Relationship Id="rId4" Type="http://schemas.openxmlformats.org/officeDocument/2006/relationships/image" Target="../media/image13.em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wmf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wmf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wmf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1.bin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wmf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wmf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7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0.vml"/><Relationship Id="rId5" Type="http://schemas.openxmlformats.org/officeDocument/2006/relationships/image" Target="../media/image21.emf"/><Relationship Id="rId4" Type="http://schemas.openxmlformats.org/officeDocument/2006/relationships/oleObject" Target="../embeddings/oleObject14.bin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8.xml"/><Relationship Id="rId7" Type="http://schemas.openxmlformats.org/officeDocument/2006/relationships/image" Target="../media/image23.e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1.vml"/><Relationship Id="rId6" Type="http://schemas.openxmlformats.org/officeDocument/2006/relationships/oleObject" Target="../embeddings/oleObject16.bin"/><Relationship Id="rId5" Type="http://schemas.openxmlformats.org/officeDocument/2006/relationships/image" Target="../media/image22.emf"/><Relationship Id="rId4" Type="http://schemas.openxmlformats.org/officeDocument/2006/relationships/oleObject" Target="../embeddings/oleObject15.bin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0.xml"/><Relationship Id="rId7" Type="http://schemas.openxmlformats.org/officeDocument/2006/relationships/image" Target="../media/image25.e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2.vml"/><Relationship Id="rId6" Type="http://schemas.openxmlformats.org/officeDocument/2006/relationships/oleObject" Target="../embeddings/oleObject18.bin"/><Relationship Id="rId5" Type="http://schemas.openxmlformats.org/officeDocument/2006/relationships/image" Target="../media/image24.emf"/><Relationship Id="rId4" Type="http://schemas.openxmlformats.org/officeDocument/2006/relationships/oleObject" Target="../embeddings/oleObject17.bin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1.xml"/><Relationship Id="rId7" Type="http://schemas.openxmlformats.org/officeDocument/2006/relationships/image" Target="../media/image27.e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6" Type="http://schemas.openxmlformats.org/officeDocument/2006/relationships/oleObject" Target="../embeddings/oleObject20.bin"/><Relationship Id="rId5" Type="http://schemas.openxmlformats.org/officeDocument/2006/relationships/image" Target="../media/image26.emf"/><Relationship Id="rId4" Type="http://schemas.openxmlformats.org/officeDocument/2006/relationships/oleObject" Target="../embeddings/oleObject19.bin"/></Relationships>
</file>

<file path=ppt/slides/_rels/slide3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3.bin"/><Relationship Id="rId3" Type="http://schemas.openxmlformats.org/officeDocument/2006/relationships/notesSlide" Target="../notesSlides/notesSlide32.xml"/><Relationship Id="rId7" Type="http://schemas.openxmlformats.org/officeDocument/2006/relationships/image" Target="../media/image29.e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4.vml"/><Relationship Id="rId6" Type="http://schemas.openxmlformats.org/officeDocument/2006/relationships/oleObject" Target="../embeddings/oleObject22.bin"/><Relationship Id="rId5" Type="http://schemas.openxmlformats.org/officeDocument/2006/relationships/image" Target="../media/image28.emf"/><Relationship Id="rId4" Type="http://schemas.openxmlformats.org/officeDocument/2006/relationships/oleObject" Target="../embeddings/oleObject21.bin"/><Relationship Id="rId9" Type="http://schemas.openxmlformats.org/officeDocument/2006/relationships/image" Target="../media/image30.e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7" Type="http://schemas.openxmlformats.org/officeDocument/2006/relationships/image" Target="../media/image3.e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3.bin"/><Relationship Id="rId5" Type="http://schemas.openxmlformats.org/officeDocument/2006/relationships/image" Target="../media/image2.emf"/><Relationship Id="rId4" Type="http://schemas.openxmlformats.org/officeDocument/2006/relationships/oleObject" Target="../embeddings/oleObject2.bin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4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5.vml"/><Relationship Id="rId5" Type="http://schemas.openxmlformats.org/officeDocument/2006/relationships/image" Target="../media/image31.emf"/><Relationship Id="rId4" Type="http://schemas.openxmlformats.org/officeDocument/2006/relationships/oleObject" Target="../embeddings/oleObject24.bin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7.xml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wmf"/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7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7.xml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1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6.vml"/><Relationship Id="rId5" Type="http://schemas.openxmlformats.org/officeDocument/2006/relationships/image" Target="../media/image33.emf"/><Relationship Id="rId4" Type="http://schemas.openxmlformats.org/officeDocument/2006/relationships/oleObject" Target="../embeddings/oleObject25.bin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4.emf"/><Relationship Id="rId4" Type="http://schemas.openxmlformats.org/officeDocument/2006/relationships/oleObject" Target="../embeddings/oleObject4.bin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3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7.vml"/><Relationship Id="rId6" Type="http://schemas.openxmlformats.org/officeDocument/2006/relationships/image" Target="../media/image35.wmf"/><Relationship Id="rId5" Type="http://schemas.openxmlformats.org/officeDocument/2006/relationships/image" Target="../media/image34.emf"/><Relationship Id="rId4" Type="http://schemas.openxmlformats.org/officeDocument/2006/relationships/oleObject" Target="../embeddings/oleObject26.bin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7.xml"/></Relationships>
</file>

<file path=ppt/slides/_rels/slide5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9.bin"/><Relationship Id="rId3" Type="http://schemas.openxmlformats.org/officeDocument/2006/relationships/notesSlide" Target="../notesSlides/notesSlide46.xml"/><Relationship Id="rId7" Type="http://schemas.openxmlformats.org/officeDocument/2006/relationships/image" Target="../media/image37.e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8.vml"/><Relationship Id="rId6" Type="http://schemas.openxmlformats.org/officeDocument/2006/relationships/oleObject" Target="../embeddings/oleObject28.bin"/><Relationship Id="rId5" Type="http://schemas.openxmlformats.org/officeDocument/2006/relationships/image" Target="../media/image36.emf"/><Relationship Id="rId4" Type="http://schemas.openxmlformats.org/officeDocument/2006/relationships/oleObject" Target="../embeddings/oleObject27.bin"/><Relationship Id="rId9" Type="http://schemas.openxmlformats.org/officeDocument/2006/relationships/image" Target="../media/image38.emf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7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9.wmf"/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4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9.vml"/><Relationship Id="rId5" Type="http://schemas.openxmlformats.org/officeDocument/2006/relationships/image" Target="../media/image40.emf"/><Relationship Id="rId4" Type="http://schemas.openxmlformats.org/officeDocument/2006/relationships/oleObject" Target="../embeddings/oleObject30.bin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5.xml"/><Relationship Id="rId1" Type="http://schemas.openxmlformats.org/officeDocument/2006/relationships/slideLayout" Target="../slideLayouts/slideLayout7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6.xml"/><Relationship Id="rId1" Type="http://schemas.openxmlformats.org/officeDocument/2006/relationships/slideLayout" Target="../slideLayouts/slideLayout7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7.xml"/><Relationship Id="rId1" Type="http://schemas.openxmlformats.org/officeDocument/2006/relationships/slideLayout" Target="../slideLayouts/slideLayout7.xml"/></Relationships>
</file>

<file path=ppt/slides/_rels/slide6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8.xml"/><Relationship Id="rId1" Type="http://schemas.openxmlformats.org/officeDocument/2006/relationships/slideLayout" Target="../slideLayouts/slideLayout7.xml"/></Relationships>
</file>

<file path=ppt/slides/_rels/slide6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9.xml"/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0.xml"/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1.xml"/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2.xml"/><Relationship Id="rId7" Type="http://schemas.openxmlformats.org/officeDocument/2006/relationships/image" Target="../media/image42.e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0.vml"/><Relationship Id="rId6" Type="http://schemas.openxmlformats.org/officeDocument/2006/relationships/oleObject" Target="../embeddings/oleObject32.bin"/><Relationship Id="rId5" Type="http://schemas.openxmlformats.org/officeDocument/2006/relationships/image" Target="../media/image41.emf"/><Relationship Id="rId4" Type="http://schemas.openxmlformats.org/officeDocument/2006/relationships/oleObject" Target="../embeddings/oleObject31.bin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5.wmf"/><Relationship Id="rId5" Type="http://schemas.openxmlformats.org/officeDocument/2006/relationships/image" Target="../media/image6.emf"/><Relationship Id="rId4" Type="http://schemas.openxmlformats.org/officeDocument/2006/relationships/oleObject" Target="../embeddings/oleObject5.bin"/></Relationships>
</file>

<file path=ppt/slides/_rels/slide7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3.xml"/><Relationship Id="rId1" Type="http://schemas.openxmlformats.org/officeDocument/2006/relationships/slideLayout" Target="../slideLayouts/slideLayout7.xml"/></Relationships>
</file>

<file path=ppt/slides/_rels/slide7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4.xml"/><Relationship Id="rId7" Type="http://schemas.openxmlformats.org/officeDocument/2006/relationships/image" Target="../media/image44.e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1.vml"/><Relationship Id="rId6" Type="http://schemas.openxmlformats.org/officeDocument/2006/relationships/oleObject" Target="../embeddings/oleObject34.bin"/><Relationship Id="rId5" Type="http://schemas.openxmlformats.org/officeDocument/2006/relationships/image" Target="../media/image43.emf"/><Relationship Id="rId4" Type="http://schemas.openxmlformats.org/officeDocument/2006/relationships/oleObject" Target="../embeddings/oleObject33.bin"/></Relationships>
</file>

<file path=ppt/slides/_rels/slide7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5.xml"/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6.xml"/><Relationship Id="rId1" Type="http://schemas.openxmlformats.org/officeDocument/2006/relationships/slideLayout" Target="../slideLayouts/slideLayout7.xml"/></Relationships>
</file>

<file path=ppt/slides/_rels/slide7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7.bin"/><Relationship Id="rId3" Type="http://schemas.openxmlformats.org/officeDocument/2006/relationships/notesSlide" Target="../notesSlides/notesSlide67.xml"/><Relationship Id="rId7" Type="http://schemas.openxmlformats.org/officeDocument/2006/relationships/image" Target="../media/image46.e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2.vml"/><Relationship Id="rId6" Type="http://schemas.openxmlformats.org/officeDocument/2006/relationships/oleObject" Target="../embeddings/oleObject36.bin"/><Relationship Id="rId5" Type="http://schemas.openxmlformats.org/officeDocument/2006/relationships/image" Target="../media/image45.emf"/><Relationship Id="rId4" Type="http://schemas.openxmlformats.org/officeDocument/2006/relationships/oleObject" Target="../embeddings/oleObject35.bin"/><Relationship Id="rId9" Type="http://schemas.openxmlformats.org/officeDocument/2006/relationships/image" Target="../media/image47.emf"/></Relationships>
</file>

<file path=ppt/slides/_rels/slide7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8.xml"/><Relationship Id="rId7" Type="http://schemas.openxmlformats.org/officeDocument/2006/relationships/image" Target="../media/image49.e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3.vml"/><Relationship Id="rId6" Type="http://schemas.openxmlformats.org/officeDocument/2006/relationships/oleObject" Target="../embeddings/oleObject39.bin"/><Relationship Id="rId5" Type="http://schemas.openxmlformats.org/officeDocument/2006/relationships/image" Target="../media/image48.emf"/><Relationship Id="rId4" Type="http://schemas.openxmlformats.org/officeDocument/2006/relationships/oleObject" Target="../embeddings/oleObject38.bin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4" Type="http://schemas.openxmlformats.org/officeDocument/2006/relationships/image" Target="../media/image7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3"/>
          <p:cNvSpPr>
            <a:spLocks noGrp="1" noChangeArrowheads="1"/>
          </p:cNvSpPr>
          <p:nvPr>
            <p:ph type="title"/>
          </p:nvPr>
        </p:nvSpPr>
        <p:spPr>
          <a:xfrm>
            <a:off x="695325" y="-12700"/>
            <a:ext cx="7772400" cy="1062038"/>
          </a:xfrm>
          <a:noFill/>
          <a:ln/>
        </p:spPr>
        <p:txBody>
          <a:bodyPr/>
          <a:lstStyle/>
          <a:p>
            <a:r>
              <a:rPr lang="en-US" dirty="0"/>
              <a:t>Descriptive Statistics:  Numerical Measures</a:t>
            </a:r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671513" y="1223963"/>
            <a:ext cx="3968750" cy="528637"/>
          </a:xfrm>
          <a:noFill/>
          <a:ln/>
        </p:spPr>
        <p:txBody>
          <a:bodyPr/>
          <a:lstStyle/>
          <a:p>
            <a:r>
              <a:rPr lang="en-US"/>
              <a:t>Measures of Location</a:t>
            </a:r>
          </a:p>
        </p:txBody>
      </p:sp>
      <p:sp>
        <p:nvSpPr>
          <p:cNvPr id="5137" name="Rectangle 17"/>
          <p:cNvSpPr>
            <a:spLocks noChangeArrowheads="1"/>
          </p:cNvSpPr>
          <p:nvPr/>
        </p:nvSpPr>
        <p:spPr bwMode="auto">
          <a:xfrm>
            <a:off x="671513" y="1668463"/>
            <a:ext cx="5010150" cy="4651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342900" indent="-342900"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Char char="n"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Measures of Variability</a:t>
            </a:r>
          </a:p>
        </p:txBody>
      </p:sp>
    </p:spTree>
    <p:extLst>
      <p:ext uri="{BB962C8B-B14F-4D97-AF65-F5344CB8AC3E}">
        <p14:creationId xmlns:p14="http://schemas.microsoft.com/office/powerpoint/2010/main" val="3256305346"/>
      </p:ext>
    </p:extLst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1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500"/>
                            </p:stCondLst>
                            <p:childTnLst>
                              <p:par>
                                <p:cTn id="9" presetID="3" presetClass="entr" presetSubtype="1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5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4" grpId="0" build="p" autoUpdateAnimBg="0" advAuto="1000"/>
      <p:bldP spid="5137" grpId="0" autoUpdateAnimBg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685800" y="120650"/>
            <a:ext cx="7772400" cy="6492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r>
              <a:rPr lang="en-US" sz="2800" dirty="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Weighted Mean</a:t>
            </a:r>
            <a:endParaRPr lang="en-US" sz="2800" i="1" dirty="0">
              <a:solidFill>
                <a:srgbClr val="66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Symbol" pitchFamily="18" charset="2"/>
            </a:endParaRPr>
          </a:p>
        </p:txBody>
      </p:sp>
      <p:sp>
        <p:nvSpPr>
          <p:cNvPr id="3" name="Rectangle 593"/>
          <p:cNvSpPr>
            <a:spLocks noChangeArrowheads="1"/>
          </p:cNvSpPr>
          <p:nvPr/>
        </p:nvSpPr>
        <p:spPr bwMode="auto">
          <a:xfrm>
            <a:off x="647700" y="1028700"/>
            <a:ext cx="5353050" cy="5143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>
              <a:buClr>
                <a:srgbClr val="66FFFF"/>
              </a:buClr>
              <a:buFont typeface="Wingdings" pitchFamily="2" charset="2"/>
              <a:buChar char="n"/>
            </a:pPr>
            <a:r>
              <a:rPr lang="en-US" sz="2400" dirty="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  Example:  Construction Wages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365829" y="2409371"/>
            <a:ext cx="49784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-21497003" y="2540000"/>
            <a:ext cx="7175362" cy="31393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dirty="0">
                <a:latin typeface="Book Antiqua" pitchFamily="18" charset="0"/>
              </a:rPr>
              <a:t>Ron Butler, a custom home builder, is looking over the</a:t>
            </a:r>
          </a:p>
          <a:p>
            <a:pPr algn="l"/>
            <a:r>
              <a:rPr lang="en-US" dirty="0">
                <a:latin typeface="Book Antiqua" pitchFamily="18" charset="0"/>
              </a:rPr>
              <a:t>Expenses  he incurred for a house he just completed</a:t>
            </a:r>
          </a:p>
          <a:p>
            <a:pPr algn="l"/>
            <a:r>
              <a:rPr lang="en-US" dirty="0">
                <a:latin typeface="Book Antiqua" pitchFamily="18" charset="0"/>
              </a:rPr>
              <a:t>constructing.  For the purpose of pricing future projects,</a:t>
            </a:r>
          </a:p>
          <a:p>
            <a:pPr algn="l"/>
            <a:r>
              <a:rPr lang="en-US" dirty="0">
                <a:latin typeface="Book Antiqua" pitchFamily="18" charset="0"/>
              </a:rPr>
              <a:t>he would like to know the average wage ($/hour) he</a:t>
            </a:r>
          </a:p>
          <a:p>
            <a:pPr algn="l"/>
            <a:r>
              <a:rPr lang="en-US" dirty="0">
                <a:latin typeface="Book Antiqua" pitchFamily="18" charset="0"/>
              </a:rPr>
              <a:t>paid the workers he employed.  (The cost of materials is</a:t>
            </a:r>
          </a:p>
          <a:p>
            <a:pPr algn="l"/>
            <a:r>
              <a:rPr lang="en-US" dirty="0">
                <a:latin typeface="Book Antiqua" pitchFamily="18" charset="0"/>
              </a:rPr>
              <a:t>estimated in advance by the architect.)  Listed below are</a:t>
            </a:r>
          </a:p>
          <a:p>
            <a:pPr algn="l"/>
            <a:r>
              <a:rPr lang="en-US" dirty="0">
                <a:latin typeface="Book Antiqua" pitchFamily="18" charset="0"/>
              </a:rPr>
              <a:t>the categories of worker he employed, along with their</a:t>
            </a:r>
          </a:p>
          <a:p>
            <a:pPr algn="l"/>
            <a:r>
              <a:rPr lang="en-US" dirty="0">
                <a:latin typeface="Book Antiqua" pitchFamily="18" charset="0"/>
              </a:rPr>
              <a:t>respective wage and total hours worked.</a:t>
            </a:r>
          </a:p>
          <a:p>
            <a:endParaRPr lang="en-US" dirty="0">
              <a:latin typeface="Book Antiqua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103081" y="1567555"/>
            <a:ext cx="7634519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400" dirty="0">
                <a:latin typeface="Book Antiqua" pitchFamily="18" charset="0"/>
              </a:rPr>
              <a:t>     Ron Butler, a home builder, is looking over the expenses he incurred for a house he just built.  For the purpose of pricing future projects, he would like to know the average wage ($/hour) he paid the workers he employed.  Listed below are the categories of worker he employed, along with their respective wage and total hours worked.</a:t>
            </a:r>
            <a:endParaRPr lang="en-US" sz="2400" dirty="0"/>
          </a:p>
        </p:txBody>
      </p:sp>
      <p:graphicFrame>
        <p:nvGraphicFramePr>
          <p:cNvPr id="10" name="Object 9"/>
          <p:cNvGraphicFramePr>
            <a:graphicFrameLocks noChangeAspect="1"/>
          </p:cNvGraphicFramePr>
          <p:nvPr>
            <p:extLst/>
          </p:nvPr>
        </p:nvGraphicFramePr>
        <p:xfrm>
          <a:off x="2634112" y="4345411"/>
          <a:ext cx="3889375" cy="1635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3059" name="Worksheet" r:id="rId3" imgW="2552687" imgH="1152616" progId="Excel.Sheet.8">
                  <p:embed/>
                </p:oleObj>
              </mc:Choice>
              <mc:Fallback>
                <p:oleObj name="Worksheet" r:id="rId3" imgW="2552687" imgH="1152616" progId="Excel.Sheet.8">
                  <p:embed/>
                  <p:pic>
                    <p:nvPicPr>
                      <p:cNvPr id="1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34112" y="4345411"/>
                        <a:ext cx="3889375" cy="1635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AutoShape 24"/>
          <p:cNvSpPr>
            <a:spLocks noChangeArrowheads="1"/>
          </p:cNvSpPr>
          <p:nvPr/>
        </p:nvSpPr>
        <p:spPr bwMode="auto">
          <a:xfrm rot="5400000">
            <a:off x="2326359" y="5104450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6623610"/>
      </p:ext>
    </p:extLst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7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685800" y="120650"/>
            <a:ext cx="7772400" cy="6492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r>
              <a:rPr lang="en-US" sz="2800" dirty="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Weighted Mean</a:t>
            </a:r>
            <a:endParaRPr lang="en-US" sz="2800" i="1" dirty="0">
              <a:solidFill>
                <a:srgbClr val="66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Symbol" pitchFamily="18" charset="2"/>
            </a:endParaRPr>
          </a:p>
        </p:txBody>
      </p:sp>
      <p:sp>
        <p:nvSpPr>
          <p:cNvPr id="6" name="Rectangle 593"/>
          <p:cNvSpPr>
            <a:spLocks noChangeArrowheads="1"/>
          </p:cNvSpPr>
          <p:nvPr/>
        </p:nvSpPr>
        <p:spPr bwMode="auto">
          <a:xfrm>
            <a:off x="647700" y="1028700"/>
            <a:ext cx="5353050" cy="5143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>
              <a:buClr>
                <a:srgbClr val="66FFFF"/>
              </a:buClr>
              <a:buFont typeface="Wingdings" pitchFamily="2" charset="2"/>
              <a:buChar char="n"/>
            </a:pPr>
            <a:r>
              <a:rPr lang="en-US" sz="2400" dirty="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  Example:  Construction Wages</a:t>
            </a:r>
          </a:p>
        </p:txBody>
      </p:sp>
      <p:graphicFrame>
        <p:nvGraphicFramePr>
          <p:cNvPr id="8" name="Object 7">
            <a:hlinkClick r:id="" action="ppaction://ole?verb=0"/>
          </p:cNvPr>
          <p:cNvGraphicFramePr>
            <a:graphicFrameLocks/>
          </p:cNvGraphicFramePr>
          <p:nvPr>
            <p:extLst/>
          </p:nvPr>
        </p:nvGraphicFramePr>
        <p:xfrm>
          <a:off x="1611063" y="4223657"/>
          <a:ext cx="6008935" cy="91531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085" name="Equation" r:id="rId3" imgW="5270400" imgH="901440" progId="Equation.DSMT4">
                  <p:embed/>
                </p:oleObj>
              </mc:Choice>
              <mc:Fallback>
                <p:oleObj name="Equation" r:id="rId3" imgW="5270400" imgH="901440" progId="Equation.DSMT4">
                  <p:embed/>
                  <p:pic>
                    <p:nvPicPr>
                      <p:cNvPr id="8" name="Object 7">
                        <a:hlinkClick r:id="" action="ppaction://ole?verb=0"/>
                      </p:cNvPr>
                      <p:cNvPicPr>
                        <a:picLocks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11063" y="4223657"/>
                        <a:ext cx="6008935" cy="91531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>
                        <a:outerShdw dist="17961" dir="2700000" algn="ctr" rotWithShape="0">
                          <a:srgbClr val="000000"/>
                        </a:outerShdw>
                      </a:effec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AutoShape 24"/>
          <p:cNvSpPr>
            <a:spLocks noChangeArrowheads="1"/>
          </p:cNvSpPr>
          <p:nvPr/>
        </p:nvSpPr>
        <p:spPr bwMode="auto">
          <a:xfrm rot="5400000">
            <a:off x="1382949" y="2767696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10" name="AutoShape 24"/>
          <p:cNvSpPr>
            <a:spLocks noChangeArrowheads="1"/>
          </p:cNvSpPr>
          <p:nvPr/>
        </p:nvSpPr>
        <p:spPr bwMode="auto">
          <a:xfrm rot="5400000">
            <a:off x="1216041" y="4574692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12" name="Group 11"/>
          <p:cNvGrpSpPr/>
          <p:nvPr/>
        </p:nvGrpSpPr>
        <p:grpSpPr>
          <a:xfrm>
            <a:off x="1655540" y="1732642"/>
            <a:ext cx="5837238" cy="2230438"/>
            <a:chOff x="1655540" y="1732642"/>
            <a:chExt cx="5837238" cy="2230438"/>
          </a:xfrm>
        </p:grpSpPr>
        <p:graphicFrame>
          <p:nvGraphicFramePr>
            <p:cNvPr id="7" name="Object 6"/>
            <p:cNvGraphicFramePr>
              <a:graphicFrameLocks noChangeAspect="1"/>
            </p:cNvGraphicFramePr>
            <p:nvPr>
              <p:extLst/>
            </p:nvPr>
          </p:nvGraphicFramePr>
          <p:xfrm>
            <a:off x="1655540" y="1732642"/>
            <a:ext cx="5837238" cy="223043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74086" name="Worksheet" r:id="rId5" imgW="3210042" imgH="1342920" progId="Excel.Sheet.8">
                    <p:embed/>
                  </p:oleObj>
                </mc:Choice>
                <mc:Fallback>
                  <p:oleObj name="Worksheet" r:id="rId5" imgW="3210042" imgH="1342920" progId="Excel.Sheet.8">
                    <p:embed/>
                    <p:pic>
                      <p:nvPicPr>
                        <p:cNvPr id="7" name="Object 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655540" y="1732642"/>
                          <a:ext cx="5837238" cy="223043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1" name="Rectangle 10"/>
            <p:cNvSpPr/>
            <p:nvPr/>
          </p:nvSpPr>
          <p:spPr bwMode="auto">
            <a:xfrm>
              <a:off x="1655544" y="1741714"/>
              <a:ext cx="5833826" cy="2206171"/>
            </a:xfrm>
            <a:prstGeom prst="rect">
              <a:avLst/>
            </a:prstGeom>
            <a:noFill/>
            <a:ln w="38100" cap="flat" cmpd="sng" algn="ctr">
              <a:solidFill>
                <a:srgbClr val="00206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457200" marR="0" indent="-45720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S Reference Serif" pitchFamily="18" charset="0"/>
              </a:endParaRPr>
            </a:p>
          </p:txBody>
        </p:sp>
      </p:grpSp>
      <p:sp>
        <p:nvSpPr>
          <p:cNvPr id="13" name="TextBox 12"/>
          <p:cNvSpPr txBox="1"/>
          <p:nvPr/>
        </p:nvSpPr>
        <p:spPr>
          <a:xfrm>
            <a:off x="1282048" y="5313627"/>
            <a:ext cx="6657270" cy="461665"/>
          </a:xfrm>
          <a:prstGeom prst="rect">
            <a:avLst/>
          </a:prstGeom>
          <a:solidFill>
            <a:schemeClr val="accent4">
              <a:lumMod val="5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rtlCol="0">
            <a:spAutoFit/>
          </a:bodyPr>
          <a:lstStyle/>
          <a:p>
            <a:pPr algn="l"/>
            <a:r>
              <a:rPr lang="en-US" sz="2400" dirty="0">
                <a:latin typeface="Book Antiqua" pitchFamily="18" charset="0"/>
              </a:rPr>
              <a:t>  FYI, equally-weighted (simple) mean = $21.21</a:t>
            </a:r>
          </a:p>
        </p:txBody>
      </p:sp>
    </p:spTree>
    <p:extLst>
      <p:ext uri="{BB962C8B-B14F-4D97-AF65-F5344CB8AC3E}">
        <p14:creationId xmlns:p14="http://schemas.microsoft.com/office/powerpoint/2010/main" val="3370892658"/>
      </p:ext>
    </p:extLst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1" fill="hold" nodeType="click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500"/>
                            </p:stCondLst>
                            <p:childTnLst>
                              <p:par>
                                <p:cTn id="15" presetID="12" presetClass="entr" presetSubtype="8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000"/>
                            </p:stCondLst>
                            <p:childTnLst>
                              <p:par>
                                <p:cTn id="24" presetID="42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3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Median</a:t>
            </a:r>
          </a:p>
        </p:txBody>
      </p:sp>
      <p:sp>
        <p:nvSpPr>
          <p:cNvPr id="78852" name="Rectangle 4"/>
          <p:cNvSpPr>
            <a:spLocks noChangeArrowheads="1"/>
          </p:cNvSpPr>
          <p:nvPr/>
        </p:nvSpPr>
        <p:spPr bwMode="auto">
          <a:xfrm>
            <a:off x="647700" y="1857375"/>
            <a:ext cx="7810500" cy="10096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>
              <a:buClr>
                <a:srgbClr val="66FFFF"/>
              </a:buClr>
              <a:buFont typeface="Wingdings" pitchFamily="2" charset="2"/>
              <a:buChar char="n"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  Whenever a data set has extreme values, the median</a:t>
            </a:r>
          </a:p>
          <a:p>
            <a:pPr algn="l"/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     is the preferred measure of central location.</a:t>
            </a:r>
          </a:p>
        </p:txBody>
      </p:sp>
      <p:sp>
        <p:nvSpPr>
          <p:cNvPr id="78854" name="Rectangle 6"/>
          <p:cNvSpPr>
            <a:spLocks noChangeArrowheads="1"/>
          </p:cNvSpPr>
          <p:nvPr/>
        </p:nvSpPr>
        <p:spPr bwMode="auto">
          <a:xfrm>
            <a:off x="647700" y="3609975"/>
            <a:ext cx="7810500" cy="10477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>
              <a:buClr>
                <a:srgbClr val="66FFFF"/>
              </a:buClr>
              <a:buFont typeface="Wingdings" pitchFamily="2" charset="2"/>
              <a:buChar char="n"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  A few extremely large incomes or property values</a:t>
            </a:r>
          </a:p>
          <a:p>
            <a:pPr algn="l"/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     can inflate the mean.</a:t>
            </a:r>
          </a:p>
        </p:txBody>
      </p:sp>
      <p:sp>
        <p:nvSpPr>
          <p:cNvPr id="78855" name="Rectangle 7"/>
          <p:cNvSpPr>
            <a:spLocks noChangeArrowheads="1"/>
          </p:cNvSpPr>
          <p:nvPr/>
        </p:nvSpPr>
        <p:spPr bwMode="auto">
          <a:xfrm>
            <a:off x="647700" y="2733675"/>
            <a:ext cx="7810500" cy="10096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>
              <a:buClr>
                <a:srgbClr val="66FFFF"/>
              </a:buClr>
              <a:buFont typeface="Wingdings" pitchFamily="2" charset="2"/>
              <a:buChar char="n"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  The median is the measure of location most often</a:t>
            </a:r>
          </a:p>
          <a:p>
            <a:pPr algn="l"/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     reported for annual income and property value data.</a:t>
            </a:r>
          </a:p>
        </p:txBody>
      </p:sp>
      <p:sp>
        <p:nvSpPr>
          <p:cNvPr id="78857" name="AutoShape 9"/>
          <p:cNvSpPr>
            <a:spLocks noChangeArrowheads="1"/>
          </p:cNvSpPr>
          <p:nvPr/>
        </p:nvSpPr>
        <p:spPr bwMode="auto">
          <a:xfrm rot="5400000">
            <a:off x="485775" y="2974975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78858" name="AutoShape 10"/>
          <p:cNvSpPr>
            <a:spLocks noChangeArrowheads="1"/>
          </p:cNvSpPr>
          <p:nvPr/>
        </p:nvSpPr>
        <p:spPr bwMode="auto">
          <a:xfrm rot="5400000">
            <a:off x="485775" y="3870325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78859" name="AutoShape 11"/>
          <p:cNvSpPr>
            <a:spLocks noChangeArrowheads="1"/>
          </p:cNvSpPr>
          <p:nvPr/>
        </p:nvSpPr>
        <p:spPr bwMode="auto">
          <a:xfrm rot="5400000">
            <a:off x="485775" y="2098675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78863" name="Rectangle 15"/>
          <p:cNvSpPr>
            <a:spLocks noChangeArrowheads="1"/>
          </p:cNvSpPr>
          <p:nvPr/>
        </p:nvSpPr>
        <p:spPr bwMode="auto">
          <a:xfrm>
            <a:off x="647700" y="962025"/>
            <a:ext cx="7810500" cy="10096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>
              <a:buClr>
                <a:srgbClr val="66FFFF"/>
              </a:buClr>
              <a:buFont typeface="Wingdings" pitchFamily="2" charset="2"/>
              <a:buChar char="n"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  The </a:t>
            </a:r>
            <a:r>
              <a:rPr lang="en-US" sz="2400" u="sng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median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of a data set is the value in the middle</a:t>
            </a:r>
          </a:p>
          <a:p>
            <a:pPr algn="l"/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     when the data items are arranged in ascending order.</a:t>
            </a:r>
          </a:p>
        </p:txBody>
      </p:sp>
      <p:sp>
        <p:nvSpPr>
          <p:cNvPr id="78864" name="AutoShape 16"/>
          <p:cNvSpPr>
            <a:spLocks noChangeArrowheads="1"/>
          </p:cNvSpPr>
          <p:nvPr/>
        </p:nvSpPr>
        <p:spPr bwMode="auto">
          <a:xfrm rot="5400000">
            <a:off x="485775" y="1203325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1934379"/>
      </p:ext>
    </p:extLst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7886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88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2" dur="500"/>
                                        <p:tgtEl>
                                          <p:spTgt spid="788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2" presetClass="entr" presetSubtype="8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6" dur="500"/>
                                        <p:tgtEl>
                                          <p:spTgt spid="7885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88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21" dur="500"/>
                                        <p:tgtEl>
                                          <p:spTgt spid="788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12" presetClass="entr" presetSubtype="8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25" dur="500"/>
                                        <p:tgtEl>
                                          <p:spTgt spid="7885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88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30" dur="500"/>
                                        <p:tgtEl>
                                          <p:spTgt spid="788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12" presetClass="entr" presetSubtype="8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34" dur="500"/>
                                        <p:tgtEl>
                                          <p:spTgt spid="7885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88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39" dur="500"/>
                                        <p:tgtEl>
                                          <p:spTgt spid="788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8852" grpId="0" autoUpdateAnimBg="0"/>
      <p:bldP spid="78854" grpId="0" autoUpdateAnimBg="0"/>
      <p:bldP spid="78855" grpId="0" autoUpdateAnimBg="0"/>
      <p:bldP spid="78857" grpId="0" animBg="1"/>
      <p:bldP spid="78858" grpId="0" animBg="1"/>
      <p:bldP spid="78859" grpId="0" animBg="1"/>
      <p:bldP spid="78863" grpId="0" autoUpdateAnimBg="0"/>
      <p:bldP spid="78864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482" name="Rectangle 2"/>
          <p:cNvSpPr>
            <a:spLocks noChangeArrowheads="1"/>
          </p:cNvSpPr>
          <p:nvPr/>
        </p:nvSpPr>
        <p:spPr bwMode="auto">
          <a:xfrm>
            <a:off x="685800" y="114300"/>
            <a:ext cx="7772400" cy="685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r>
              <a:rPr lang="en-US"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Median</a:t>
            </a:r>
          </a:p>
        </p:txBody>
      </p:sp>
      <p:grpSp>
        <p:nvGrpSpPr>
          <p:cNvPr id="148483" name="Group 3"/>
          <p:cNvGrpSpPr>
            <a:grpSpLocks/>
          </p:cNvGrpSpPr>
          <p:nvPr/>
        </p:nvGrpSpPr>
        <p:grpSpPr bwMode="auto">
          <a:xfrm>
            <a:off x="1187450" y="2733675"/>
            <a:ext cx="4267200" cy="476250"/>
            <a:chOff x="900" y="1776"/>
            <a:chExt cx="2688" cy="300"/>
          </a:xfrm>
        </p:grpSpPr>
        <p:sp>
          <p:nvSpPr>
            <p:cNvPr id="148484" name="Rectangle 4"/>
            <p:cNvSpPr>
              <a:spLocks noChangeArrowheads="1"/>
            </p:cNvSpPr>
            <p:nvPr/>
          </p:nvSpPr>
          <p:spPr bwMode="auto">
            <a:xfrm>
              <a:off x="900" y="1776"/>
              <a:ext cx="384" cy="300"/>
            </a:xfrm>
            <a:prstGeom prst="rect">
              <a:avLst/>
            </a:prstGeom>
            <a:gradFill rotWithShape="0">
              <a:gsLst>
                <a:gs pos="0">
                  <a:srgbClr val="993366">
                    <a:gamma/>
                    <a:shade val="46275"/>
                    <a:invGamma/>
                  </a:srgbClr>
                </a:gs>
                <a:gs pos="50000">
                  <a:srgbClr val="993366"/>
                </a:gs>
                <a:gs pos="100000">
                  <a:srgbClr val="993366">
                    <a:gamma/>
                    <a:shade val="46275"/>
                    <a:invGamma/>
                  </a:srgbClr>
                </a:gs>
              </a:gsLst>
              <a:lin ang="5400000" scaled="1"/>
            </a:gra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endParaRPr>
            </a:p>
          </p:txBody>
        </p:sp>
        <p:sp>
          <p:nvSpPr>
            <p:cNvPr id="148485" name="Rectangle 5"/>
            <p:cNvSpPr>
              <a:spLocks noChangeArrowheads="1"/>
            </p:cNvSpPr>
            <p:nvPr/>
          </p:nvSpPr>
          <p:spPr bwMode="auto">
            <a:xfrm>
              <a:off x="1284" y="1776"/>
              <a:ext cx="384" cy="300"/>
            </a:xfrm>
            <a:prstGeom prst="rect">
              <a:avLst/>
            </a:prstGeom>
            <a:gradFill rotWithShape="0">
              <a:gsLst>
                <a:gs pos="0">
                  <a:srgbClr val="993366">
                    <a:gamma/>
                    <a:shade val="46275"/>
                    <a:invGamma/>
                  </a:srgbClr>
                </a:gs>
                <a:gs pos="50000">
                  <a:srgbClr val="993366"/>
                </a:gs>
                <a:gs pos="100000">
                  <a:srgbClr val="993366">
                    <a:gamma/>
                    <a:shade val="46275"/>
                    <a:invGamma/>
                  </a:srgbClr>
                </a:gs>
              </a:gsLst>
              <a:lin ang="5400000" scaled="1"/>
            </a:gra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endParaRPr>
            </a:p>
          </p:txBody>
        </p:sp>
        <p:sp>
          <p:nvSpPr>
            <p:cNvPr id="148486" name="Rectangle 6"/>
            <p:cNvSpPr>
              <a:spLocks noChangeArrowheads="1"/>
            </p:cNvSpPr>
            <p:nvPr/>
          </p:nvSpPr>
          <p:spPr bwMode="auto">
            <a:xfrm>
              <a:off x="2052" y="1776"/>
              <a:ext cx="384" cy="300"/>
            </a:xfrm>
            <a:prstGeom prst="rect">
              <a:avLst/>
            </a:prstGeom>
            <a:gradFill rotWithShape="0">
              <a:gsLst>
                <a:gs pos="0">
                  <a:srgbClr val="993366">
                    <a:gamma/>
                    <a:shade val="46275"/>
                    <a:invGamma/>
                  </a:srgbClr>
                </a:gs>
                <a:gs pos="50000">
                  <a:srgbClr val="993366"/>
                </a:gs>
                <a:gs pos="100000">
                  <a:srgbClr val="993366">
                    <a:gamma/>
                    <a:shade val="46275"/>
                    <a:invGamma/>
                  </a:srgbClr>
                </a:gs>
              </a:gsLst>
              <a:lin ang="5400000" scaled="1"/>
            </a:gra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endParaRPr>
            </a:p>
          </p:txBody>
        </p:sp>
        <p:sp>
          <p:nvSpPr>
            <p:cNvPr id="148487" name="Rectangle 7"/>
            <p:cNvSpPr>
              <a:spLocks noChangeArrowheads="1"/>
            </p:cNvSpPr>
            <p:nvPr/>
          </p:nvSpPr>
          <p:spPr bwMode="auto">
            <a:xfrm>
              <a:off x="2436" y="1776"/>
              <a:ext cx="384" cy="300"/>
            </a:xfrm>
            <a:prstGeom prst="rect">
              <a:avLst/>
            </a:prstGeom>
            <a:gradFill rotWithShape="0">
              <a:gsLst>
                <a:gs pos="0">
                  <a:srgbClr val="993366">
                    <a:gamma/>
                    <a:shade val="46275"/>
                    <a:invGamma/>
                  </a:srgbClr>
                </a:gs>
                <a:gs pos="50000">
                  <a:srgbClr val="993366"/>
                </a:gs>
                <a:gs pos="100000">
                  <a:srgbClr val="993366">
                    <a:gamma/>
                    <a:shade val="46275"/>
                    <a:invGamma/>
                  </a:srgbClr>
                </a:gs>
              </a:gsLst>
              <a:lin ang="5400000" scaled="1"/>
            </a:gra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endParaRPr>
            </a:p>
          </p:txBody>
        </p:sp>
        <p:sp>
          <p:nvSpPr>
            <p:cNvPr id="148488" name="Rectangle 8"/>
            <p:cNvSpPr>
              <a:spLocks noChangeArrowheads="1"/>
            </p:cNvSpPr>
            <p:nvPr/>
          </p:nvSpPr>
          <p:spPr bwMode="auto">
            <a:xfrm>
              <a:off x="2820" y="1776"/>
              <a:ext cx="384" cy="300"/>
            </a:xfrm>
            <a:prstGeom prst="rect">
              <a:avLst/>
            </a:prstGeom>
            <a:gradFill rotWithShape="0">
              <a:gsLst>
                <a:gs pos="0">
                  <a:srgbClr val="993366">
                    <a:gamma/>
                    <a:shade val="46275"/>
                    <a:invGamma/>
                  </a:srgbClr>
                </a:gs>
                <a:gs pos="50000">
                  <a:srgbClr val="993366"/>
                </a:gs>
                <a:gs pos="100000">
                  <a:srgbClr val="993366">
                    <a:gamma/>
                    <a:shade val="46275"/>
                    <a:invGamma/>
                  </a:srgbClr>
                </a:gs>
              </a:gsLst>
              <a:lin ang="5400000" scaled="1"/>
            </a:gra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endParaRPr>
            </a:p>
          </p:txBody>
        </p:sp>
        <p:sp>
          <p:nvSpPr>
            <p:cNvPr id="148489" name="Rectangle 9"/>
            <p:cNvSpPr>
              <a:spLocks noChangeArrowheads="1"/>
            </p:cNvSpPr>
            <p:nvPr/>
          </p:nvSpPr>
          <p:spPr bwMode="auto">
            <a:xfrm>
              <a:off x="1668" y="1776"/>
              <a:ext cx="384" cy="300"/>
            </a:xfrm>
            <a:prstGeom prst="rect">
              <a:avLst/>
            </a:prstGeom>
            <a:gradFill rotWithShape="0">
              <a:gsLst>
                <a:gs pos="0">
                  <a:srgbClr val="993366">
                    <a:gamma/>
                    <a:shade val="46275"/>
                    <a:invGamma/>
                  </a:srgbClr>
                </a:gs>
                <a:gs pos="50000">
                  <a:srgbClr val="993366"/>
                </a:gs>
                <a:gs pos="100000">
                  <a:srgbClr val="993366">
                    <a:gamma/>
                    <a:shade val="46275"/>
                    <a:invGamma/>
                  </a:srgbClr>
                </a:gs>
              </a:gsLst>
              <a:lin ang="5400000" scaled="1"/>
            </a:gra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endParaRPr>
            </a:p>
          </p:txBody>
        </p:sp>
        <p:sp>
          <p:nvSpPr>
            <p:cNvPr id="148490" name="Rectangle 10"/>
            <p:cNvSpPr>
              <a:spLocks noChangeArrowheads="1"/>
            </p:cNvSpPr>
            <p:nvPr/>
          </p:nvSpPr>
          <p:spPr bwMode="auto">
            <a:xfrm>
              <a:off x="3204" y="1776"/>
              <a:ext cx="384" cy="300"/>
            </a:xfrm>
            <a:prstGeom prst="rect">
              <a:avLst/>
            </a:prstGeom>
            <a:gradFill rotWithShape="0">
              <a:gsLst>
                <a:gs pos="0">
                  <a:srgbClr val="993366">
                    <a:gamma/>
                    <a:shade val="46275"/>
                    <a:invGamma/>
                  </a:srgbClr>
                </a:gs>
                <a:gs pos="50000">
                  <a:srgbClr val="993366"/>
                </a:gs>
                <a:gs pos="100000">
                  <a:srgbClr val="993366">
                    <a:gamma/>
                    <a:shade val="46275"/>
                    <a:invGamma/>
                  </a:srgbClr>
                </a:gs>
              </a:gsLst>
              <a:lin ang="5400000" scaled="1"/>
            </a:gra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endParaRPr>
            </a:p>
          </p:txBody>
        </p:sp>
      </p:grpSp>
      <p:sp>
        <p:nvSpPr>
          <p:cNvPr id="148491" name="Text Box 11"/>
          <p:cNvSpPr txBox="1">
            <a:spLocks noChangeArrowheads="1"/>
          </p:cNvSpPr>
          <p:nvPr/>
        </p:nvSpPr>
        <p:spPr bwMode="auto">
          <a:xfrm>
            <a:off x="1247775" y="2747963"/>
            <a:ext cx="48895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12</a:t>
            </a:r>
          </a:p>
        </p:txBody>
      </p:sp>
      <p:sp>
        <p:nvSpPr>
          <p:cNvPr id="148492" name="Text Box 12"/>
          <p:cNvSpPr txBox="1">
            <a:spLocks noChangeArrowheads="1"/>
          </p:cNvSpPr>
          <p:nvPr/>
        </p:nvSpPr>
        <p:spPr bwMode="auto">
          <a:xfrm>
            <a:off x="1857375" y="2747963"/>
            <a:ext cx="48895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14</a:t>
            </a:r>
          </a:p>
        </p:txBody>
      </p:sp>
      <p:sp>
        <p:nvSpPr>
          <p:cNvPr id="148493" name="Text Box 13"/>
          <p:cNvSpPr txBox="1">
            <a:spLocks noChangeArrowheads="1"/>
          </p:cNvSpPr>
          <p:nvPr/>
        </p:nvSpPr>
        <p:spPr bwMode="auto">
          <a:xfrm>
            <a:off x="3076575" y="2747963"/>
            <a:ext cx="48895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19</a:t>
            </a:r>
          </a:p>
        </p:txBody>
      </p:sp>
      <p:sp>
        <p:nvSpPr>
          <p:cNvPr id="148494" name="Text Box 14"/>
          <p:cNvSpPr txBox="1">
            <a:spLocks noChangeArrowheads="1"/>
          </p:cNvSpPr>
          <p:nvPr/>
        </p:nvSpPr>
        <p:spPr bwMode="auto">
          <a:xfrm>
            <a:off x="3686175" y="2747963"/>
            <a:ext cx="48895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26</a:t>
            </a:r>
          </a:p>
        </p:txBody>
      </p:sp>
      <p:sp>
        <p:nvSpPr>
          <p:cNvPr id="148495" name="Text Box 15"/>
          <p:cNvSpPr txBox="1">
            <a:spLocks noChangeArrowheads="1"/>
          </p:cNvSpPr>
          <p:nvPr/>
        </p:nvSpPr>
        <p:spPr bwMode="auto">
          <a:xfrm>
            <a:off x="4295775" y="2747963"/>
            <a:ext cx="48895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27</a:t>
            </a:r>
          </a:p>
        </p:txBody>
      </p:sp>
      <p:sp>
        <p:nvSpPr>
          <p:cNvPr id="148496" name="Text Box 16"/>
          <p:cNvSpPr txBox="1">
            <a:spLocks noChangeArrowheads="1"/>
          </p:cNvSpPr>
          <p:nvPr/>
        </p:nvSpPr>
        <p:spPr bwMode="auto">
          <a:xfrm>
            <a:off x="2466975" y="2747963"/>
            <a:ext cx="48895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18</a:t>
            </a:r>
          </a:p>
        </p:txBody>
      </p:sp>
      <p:sp>
        <p:nvSpPr>
          <p:cNvPr id="148497" name="Rectangle 17"/>
          <p:cNvSpPr>
            <a:spLocks noChangeArrowheads="1"/>
          </p:cNvSpPr>
          <p:nvPr/>
        </p:nvSpPr>
        <p:spPr bwMode="auto">
          <a:xfrm>
            <a:off x="4845050" y="2733675"/>
            <a:ext cx="609600" cy="4762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27</a:t>
            </a:r>
          </a:p>
        </p:txBody>
      </p:sp>
      <p:sp>
        <p:nvSpPr>
          <p:cNvPr id="148498" name="Rectangle 18"/>
          <p:cNvSpPr>
            <a:spLocks noChangeArrowheads="1"/>
          </p:cNvSpPr>
          <p:nvPr/>
        </p:nvSpPr>
        <p:spPr bwMode="auto">
          <a:xfrm>
            <a:off x="647700" y="962025"/>
            <a:ext cx="7810500" cy="10096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>
              <a:buClr>
                <a:srgbClr val="66FFFF"/>
              </a:buClr>
              <a:buFont typeface="Wingdings" pitchFamily="2" charset="2"/>
              <a:buChar char="n"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  For an </a:t>
            </a:r>
            <a:r>
              <a:rPr lang="en-US" sz="2400" u="sng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odd number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of observations:</a:t>
            </a:r>
          </a:p>
          <a:p>
            <a:pPr algn="l">
              <a:buClr>
                <a:srgbClr val="66FFFF"/>
              </a:buClr>
              <a:buFont typeface="Wingdings" pitchFamily="2" charset="2"/>
              <a:buNone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     </a:t>
            </a:r>
          </a:p>
        </p:txBody>
      </p:sp>
      <p:sp>
        <p:nvSpPr>
          <p:cNvPr id="148499" name="AutoShape 19"/>
          <p:cNvSpPr>
            <a:spLocks noChangeArrowheads="1"/>
          </p:cNvSpPr>
          <p:nvPr/>
        </p:nvSpPr>
        <p:spPr bwMode="auto">
          <a:xfrm rot="5400000">
            <a:off x="911225" y="2879725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148500" name="Text Box 20"/>
          <p:cNvSpPr txBox="1">
            <a:spLocks noChangeArrowheads="1"/>
          </p:cNvSpPr>
          <p:nvPr/>
        </p:nvSpPr>
        <p:spPr bwMode="auto">
          <a:xfrm>
            <a:off x="5651500" y="2747963"/>
            <a:ext cx="27051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in ascending order</a:t>
            </a:r>
          </a:p>
        </p:txBody>
      </p:sp>
      <p:sp>
        <p:nvSpPr>
          <p:cNvPr id="148501" name="Oval 21"/>
          <p:cNvSpPr>
            <a:spLocks noChangeArrowheads="1"/>
          </p:cNvSpPr>
          <p:nvPr/>
        </p:nvSpPr>
        <p:spPr bwMode="auto">
          <a:xfrm>
            <a:off x="3035300" y="2657475"/>
            <a:ext cx="590550" cy="628650"/>
          </a:xfrm>
          <a:prstGeom prst="ellipse">
            <a:avLst/>
          </a:prstGeom>
          <a:noFill/>
          <a:ln w="28575">
            <a:solidFill>
              <a:srgbClr val="66FFFF"/>
            </a:solidFill>
            <a:round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148502" name="Rectangle 22"/>
          <p:cNvSpPr>
            <a:spLocks noChangeArrowheads="1"/>
          </p:cNvSpPr>
          <p:nvPr/>
        </p:nvSpPr>
        <p:spPr bwMode="auto">
          <a:xfrm>
            <a:off x="1187450" y="1819275"/>
            <a:ext cx="609600" cy="476250"/>
          </a:xfrm>
          <a:prstGeom prst="rect">
            <a:avLst/>
          </a:prstGeom>
          <a:gradFill rotWithShape="0">
            <a:gsLst>
              <a:gs pos="0">
                <a:srgbClr val="993366">
                  <a:gamma/>
                  <a:shade val="46275"/>
                  <a:invGamma/>
                </a:srgbClr>
              </a:gs>
              <a:gs pos="50000">
                <a:srgbClr val="993366"/>
              </a:gs>
              <a:gs pos="100000">
                <a:srgbClr val="993366">
                  <a:gamma/>
                  <a:shade val="46275"/>
                  <a:invGamma/>
                </a:srgbClr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26</a:t>
            </a:r>
          </a:p>
        </p:txBody>
      </p:sp>
      <p:sp>
        <p:nvSpPr>
          <p:cNvPr id="148503" name="Rectangle 23"/>
          <p:cNvSpPr>
            <a:spLocks noChangeArrowheads="1"/>
          </p:cNvSpPr>
          <p:nvPr/>
        </p:nvSpPr>
        <p:spPr bwMode="auto">
          <a:xfrm>
            <a:off x="1797050" y="1819275"/>
            <a:ext cx="609600" cy="476250"/>
          </a:xfrm>
          <a:prstGeom prst="rect">
            <a:avLst/>
          </a:prstGeom>
          <a:gradFill rotWithShape="0">
            <a:gsLst>
              <a:gs pos="0">
                <a:srgbClr val="993366">
                  <a:gamma/>
                  <a:shade val="46275"/>
                  <a:invGamma/>
                </a:srgbClr>
              </a:gs>
              <a:gs pos="50000">
                <a:srgbClr val="993366"/>
              </a:gs>
              <a:gs pos="100000">
                <a:srgbClr val="993366">
                  <a:gamma/>
                  <a:shade val="46275"/>
                  <a:invGamma/>
                </a:srgbClr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18</a:t>
            </a:r>
          </a:p>
        </p:txBody>
      </p:sp>
      <p:sp>
        <p:nvSpPr>
          <p:cNvPr id="148504" name="Rectangle 24"/>
          <p:cNvSpPr>
            <a:spLocks noChangeArrowheads="1"/>
          </p:cNvSpPr>
          <p:nvPr/>
        </p:nvSpPr>
        <p:spPr bwMode="auto">
          <a:xfrm>
            <a:off x="2406650" y="1819275"/>
            <a:ext cx="609600" cy="476250"/>
          </a:xfrm>
          <a:prstGeom prst="rect">
            <a:avLst/>
          </a:prstGeom>
          <a:gradFill rotWithShape="0">
            <a:gsLst>
              <a:gs pos="0">
                <a:srgbClr val="993366">
                  <a:gamma/>
                  <a:shade val="46275"/>
                  <a:invGamma/>
                </a:srgbClr>
              </a:gs>
              <a:gs pos="50000">
                <a:srgbClr val="993366"/>
              </a:gs>
              <a:gs pos="100000">
                <a:srgbClr val="993366">
                  <a:gamma/>
                  <a:shade val="46275"/>
                  <a:invGamma/>
                </a:srgbClr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27</a:t>
            </a:r>
          </a:p>
        </p:txBody>
      </p:sp>
      <p:sp>
        <p:nvSpPr>
          <p:cNvPr id="148505" name="Rectangle 25"/>
          <p:cNvSpPr>
            <a:spLocks noChangeArrowheads="1"/>
          </p:cNvSpPr>
          <p:nvPr/>
        </p:nvSpPr>
        <p:spPr bwMode="auto">
          <a:xfrm>
            <a:off x="3016250" y="1819275"/>
            <a:ext cx="609600" cy="476250"/>
          </a:xfrm>
          <a:prstGeom prst="rect">
            <a:avLst/>
          </a:prstGeom>
          <a:gradFill rotWithShape="0">
            <a:gsLst>
              <a:gs pos="0">
                <a:srgbClr val="993366">
                  <a:gamma/>
                  <a:shade val="46275"/>
                  <a:invGamma/>
                </a:srgbClr>
              </a:gs>
              <a:gs pos="50000">
                <a:srgbClr val="993366"/>
              </a:gs>
              <a:gs pos="100000">
                <a:srgbClr val="993366">
                  <a:gamma/>
                  <a:shade val="46275"/>
                  <a:invGamma/>
                </a:srgbClr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12</a:t>
            </a:r>
          </a:p>
        </p:txBody>
      </p:sp>
      <p:sp>
        <p:nvSpPr>
          <p:cNvPr id="148506" name="Rectangle 26"/>
          <p:cNvSpPr>
            <a:spLocks noChangeArrowheads="1"/>
          </p:cNvSpPr>
          <p:nvPr/>
        </p:nvSpPr>
        <p:spPr bwMode="auto">
          <a:xfrm>
            <a:off x="3625850" y="1819275"/>
            <a:ext cx="609600" cy="476250"/>
          </a:xfrm>
          <a:prstGeom prst="rect">
            <a:avLst/>
          </a:prstGeom>
          <a:gradFill rotWithShape="0">
            <a:gsLst>
              <a:gs pos="0">
                <a:srgbClr val="993366">
                  <a:gamma/>
                  <a:shade val="46275"/>
                  <a:invGamma/>
                </a:srgbClr>
              </a:gs>
              <a:gs pos="50000">
                <a:srgbClr val="993366"/>
              </a:gs>
              <a:gs pos="100000">
                <a:srgbClr val="993366">
                  <a:gamma/>
                  <a:shade val="46275"/>
                  <a:invGamma/>
                </a:srgbClr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14</a:t>
            </a:r>
          </a:p>
        </p:txBody>
      </p:sp>
      <p:sp>
        <p:nvSpPr>
          <p:cNvPr id="148507" name="Rectangle 27"/>
          <p:cNvSpPr>
            <a:spLocks noChangeArrowheads="1"/>
          </p:cNvSpPr>
          <p:nvPr/>
        </p:nvSpPr>
        <p:spPr bwMode="auto">
          <a:xfrm>
            <a:off x="4235450" y="1819275"/>
            <a:ext cx="609600" cy="476250"/>
          </a:xfrm>
          <a:prstGeom prst="rect">
            <a:avLst/>
          </a:prstGeom>
          <a:gradFill rotWithShape="0">
            <a:gsLst>
              <a:gs pos="0">
                <a:srgbClr val="993366">
                  <a:gamma/>
                  <a:shade val="46275"/>
                  <a:invGamma/>
                </a:srgbClr>
              </a:gs>
              <a:gs pos="50000">
                <a:srgbClr val="993366"/>
              </a:gs>
              <a:gs pos="100000">
                <a:srgbClr val="993366">
                  <a:gamma/>
                  <a:shade val="46275"/>
                  <a:invGamma/>
                </a:srgbClr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27</a:t>
            </a:r>
          </a:p>
        </p:txBody>
      </p:sp>
      <p:sp>
        <p:nvSpPr>
          <p:cNvPr id="148508" name="Rectangle 28"/>
          <p:cNvSpPr>
            <a:spLocks noChangeArrowheads="1"/>
          </p:cNvSpPr>
          <p:nvPr/>
        </p:nvSpPr>
        <p:spPr bwMode="auto">
          <a:xfrm>
            <a:off x="4845050" y="1819275"/>
            <a:ext cx="609600" cy="476250"/>
          </a:xfrm>
          <a:prstGeom prst="rect">
            <a:avLst/>
          </a:prstGeom>
          <a:gradFill rotWithShape="0">
            <a:gsLst>
              <a:gs pos="0">
                <a:srgbClr val="993366">
                  <a:gamma/>
                  <a:shade val="46275"/>
                  <a:invGamma/>
                </a:srgbClr>
              </a:gs>
              <a:gs pos="50000">
                <a:srgbClr val="993366"/>
              </a:gs>
              <a:gs pos="100000">
                <a:srgbClr val="993366">
                  <a:gamma/>
                  <a:shade val="46275"/>
                  <a:invGamma/>
                </a:srgbClr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19</a:t>
            </a:r>
          </a:p>
        </p:txBody>
      </p:sp>
      <p:sp>
        <p:nvSpPr>
          <p:cNvPr id="148509" name="Text Box 29"/>
          <p:cNvSpPr txBox="1">
            <a:spLocks noChangeArrowheads="1"/>
          </p:cNvSpPr>
          <p:nvPr/>
        </p:nvSpPr>
        <p:spPr bwMode="auto">
          <a:xfrm>
            <a:off x="5672138" y="1881188"/>
            <a:ext cx="2205037" cy="4206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lnSpc>
                <a:spcPct val="90000"/>
              </a:lnSpc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7  observations</a:t>
            </a:r>
          </a:p>
        </p:txBody>
      </p:sp>
      <p:sp>
        <p:nvSpPr>
          <p:cNvPr id="148510" name="Rectangle 30"/>
          <p:cNvSpPr>
            <a:spLocks noChangeArrowheads="1"/>
          </p:cNvSpPr>
          <p:nvPr/>
        </p:nvSpPr>
        <p:spPr bwMode="auto">
          <a:xfrm>
            <a:off x="1104900" y="3286125"/>
            <a:ext cx="5086350" cy="8572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/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the median is the middle value.</a:t>
            </a:r>
          </a:p>
        </p:txBody>
      </p:sp>
      <p:sp>
        <p:nvSpPr>
          <p:cNvPr id="148511" name="Rectangle 31"/>
          <p:cNvSpPr>
            <a:spLocks noChangeArrowheads="1"/>
          </p:cNvSpPr>
          <p:nvPr/>
        </p:nvSpPr>
        <p:spPr bwMode="auto">
          <a:xfrm>
            <a:off x="3378200" y="4067175"/>
            <a:ext cx="2628900" cy="6286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/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Median =   19</a:t>
            </a:r>
          </a:p>
        </p:txBody>
      </p:sp>
      <p:sp>
        <p:nvSpPr>
          <p:cNvPr id="148512" name="Oval 32"/>
          <p:cNvSpPr>
            <a:spLocks noChangeArrowheads="1"/>
          </p:cNvSpPr>
          <p:nvPr/>
        </p:nvSpPr>
        <p:spPr bwMode="auto">
          <a:xfrm>
            <a:off x="4794250" y="4092575"/>
            <a:ext cx="723900" cy="571500"/>
          </a:xfrm>
          <a:prstGeom prst="ellipse">
            <a:avLst/>
          </a:prstGeom>
          <a:noFill/>
          <a:ln w="28575">
            <a:solidFill>
              <a:srgbClr val="66FFFF"/>
            </a:solidFill>
            <a:round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1212105"/>
      </p:ext>
    </p:extLst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4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14849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484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4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2" dur="500"/>
                                        <p:tgtEl>
                                          <p:spTgt spid="1484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2" presetClass="entr" presetSubtype="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5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6" dur="500"/>
                                        <p:tgtEl>
                                          <p:spTgt spid="1485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000"/>
                            </p:stCondLst>
                            <p:childTnLst>
                              <p:par>
                                <p:cTn id="18" presetID="12" presetClass="entr" presetSubtype="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4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20" dur="500"/>
                                        <p:tgtEl>
                                          <p:spTgt spid="1484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3500"/>
                            </p:stCondLst>
                            <p:childTnLst>
                              <p:par>
                                <p:cTn id="22" presetID="1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24" dur="500"/>
                                        <p:tgtEl>
                                          <p:spTgt spid="1484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4000"/>
                            </p:stCondLst>
                            <p:childTnLst>
                              <p:par>
                                <p:cTn id="26" presetID="1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4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28" dur="500"/>
                                        <p:tgtEl>
                                          <p:spTgt spid="1484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4500"/>
                            </p:stCondLst>
                            <p:childTnLst>
                              <p:par>
                                <p:cTn id="30" presetID="1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4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32" dur="500"/>
                                        <p:tgtEl>
                                          <p:spTgt spid="1484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0"/>
                            </p:stCondLst>
                            <p:childTnLst>
                              <p:par>
                                <p:cTn id="34" presetID="1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4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36" dur="500"/>
                                        <p:tgtEl>
                                          <p:spTgt spid="1484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5500"/>
                            </p:stCondLst>
                            <p:childTnLst>
                              <p:par>
                                <p:cTn id="38" presetID="1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4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40" dur="500"/>
                                        <p:tgtEl>
                                          <p:spTgt spid="1484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6000"/>
                            </p:stCondLst>
                            <p:childTnLst>
                              <p:par>
                                <p:cTn id="42" presetID="1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4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44" dur="500"/>
                                        <p:tgtEl>
                                          <p:spTgt spid="1484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6500"/>
                            </p:stCondLst>
                            <p:childTnLst>
                              <p:par>
                                <p:cTn id="46" presetID="12" presetClass="entr" presetSubtype="8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48" dur="500"/>
                                        <p:tgtEl>
                                          <p:spTgt spid="1485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9000"/>
                            </p:stCondLst>
                            <p:childTnLst>
                              <p:par>
                                <p:cTn id="50" presetID="16" presetClass="entr" presetSubtype="2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5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1485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10500"/>
                            </p:stCondLst>
                            <p:childTnLst>
                              <p:par>
                                <p:cTn id="54" presetID="12" presetClass="entr" presetSubtype="8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56" dur="500"/>
                                        <p:tgtEl>
                                          <p:spTgt spid="1485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13000"/>
                            </p:stCondLst>
                            <p:childTnLst>
                              <p:par>
                                <p:cTn id="58" presetID="16" presetClass="entr" presetSubtype="2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5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0" dur="500"/>
                                        <p:tgtEl>
                                          <p:spTgt spid="1485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8491" grpId="0" autoUpdateAnimBg="0"/>
      <p:bldP spid="148492" grpId="0" autoUpdateAnimBg="0"/>
      <p:bldP spid="148493" grpId="0" autoUpdateAnimBg="0"/>
      <p:bldP spid="148494" grpId="0" autoUpdateAnimBg="0"/>
      <p:bldP spid="148495" grpId="0" autoUpdateAnimBg="0"/>
      <p:bldP spid="148496" grpId="0" autoUpdateAnimBg="0"/>
      <p:bldP spid="148497" grpId="0" autoUpdateAnimBg="0"/>
      <p:bldP spid="148499" grpId="0" animBg="1"/>
      <p:bldP spid="148500" grpId="0" autoUpdateAnimBg="0"/>
      <p:bldP spid="148501" grpId="0" animBg="1"/>
      <p:bldP spid="148510" grpId="0" autoUpdateAnimBg="0"/>
      <p:bldP spid="148511" grpId="0" autoUpdateAnimBg="0"/>
      <p:bldP spid="148512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6486" name="Group 54"/>
          <p:cNvGrpSpPr>
            <a:grpSpLocks/>
          </p:cNvGrpSpPr>
          <p:nvPr/>
        </p:nvGrpSpPr>
        <p:grpSpPr bwMode="auto">
          <a:xfrm>
            <a:off x="1193800" y="2733675"/>
            <a:ext cx="4876800" cy="476250"/>
            <a:chOff x="768" y="1776"/>
            <a:chExt cx="3072" cy="300"/>
          </a:xfrm>
        </p:grpSpPr>
        <p:grpSp>
          <p:nvGrpSpPr>
            <p:cNvPr id="146481" name="Group 49"/>
            <p:cNvGrpSpPr>
              <a:grpSpLocks/>
            </p:cNvGrpSpPr>
            <p:nvPr/>
          </p:nvGrpSpPr>
          <p:grpSpPr bwMode="auto">
            <a:xfrm>
              <a:off x="768" y="1776"/>
              <a:ext cx="2688" cy="300"/>
              <a:chOff x="900" y="1776"/>
              <a:chExt cx="2688" cy="300"/>
            </a:xfrm>
          </p:grpSpPr>
          <p:sp>
            <p:nvSpPr>
              <p:cNvPr id="146441" name="Rectangle 9"/>
              <p:cNvSpPr>
                <a:spLocks noChangeArrowheads="1"/>
              </p:cNvSpPr>
              <p:nvPr/>
            </p:nvSpPr>
            <p:spPr bwMode="auto">
              <a:xfrm>
                <a:off x="900" y="1776"/>
                <a:ext cx="384" cy="300"/>
              </a:xfrm>
              <a:prstGeom prst="rect">
                <a:avLst/>
              </a:prstGeom>
              <a:gradFill rotWithShape="0">
                <a:gsLst>
                  <a:gs pos="0">
                    <a:srgbClr val="993366">
                      <a:gamma/>
                      <a:shade val="46275"/>
                      <a:invGamma/>
                    </a:srgbClr>
                  </a:gs>
                  <a:gs pos="50000">
                    <a:srgbClr val="993366"/>
                  </a:gs>
                  <a:gs pos="100000">
                    <a:srgbClr val="993366">
                      <a:gamma/>
                      <a:shade val="46275"/>
                      <a:invGamma/>
                    </a:srgbClr>
                  </a:gs>
                </a:gsLst>
                <a:lin ang="5400000" scaled="1"/>
              </a:gra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2400">
                  <a:effectLst>
                    <a:outerShdw blurRad="38100" dist="38100" dir="2700000" algn="tl">
                      <a:srgbClr val="000000"/>
                    </a:outerShdw>
                  </a:effectLst>
                  <a:latin typeface="Book Antiqua" pitchFamily="18" charset="0"/>
                </a:endParaRPr>
              </a:p>
            </p:txBody>
          </p:sp>
          <p:sp>
            <p:nvSpPr>
              <p:cNvPr id="146445" name="Rectangle 13"/>
              <p:cNvSpPr>
                <a:spLocks noChangeArrowheads="1"/>
              </p:cNvSpPr>
              <p:nvPr/>
            </p:nvSpPr>
            <p:spPr bwMode="auto">
              <a:xfrm>
                <a:off x="1284" y="1776"/>
                <a:ext cx="384" cy="300"/>
              </a:xfrm>
              <a:prstGeom prst="rect">
                <a:avLst/>
              </a:prstGeom>
              <a:gradFill rotWithShape="0">
                <a:gsLst>
                  <a:gs pos="0">
                    <a:srgbClr val="993366">
                      <a:gamma/>
                      <a:shade val="46275"/>
                      <a:invGamma/>
                    </a:srgbClr>
                  </a:gs>
                  <a:gs pos="50000">
                    <a:srgbClr val="993366"/>
                  </a:gs>
                  <a:gs pos="100000">
                    <a:srgbClr val="993366">
                      <a:gamma/>
                      <a:shade val="46275"/>
                      <a:invGamma/>
                    </a:srgbClr>
                  </a:gs>
                </a:gsLst>
                <a:lin ang="5400000" scaled="1"/>
              </a:gra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2400">
                  <a:effectLst>
                    <a:outerShdw blurRad="38100" dist="38100" dir="2700000" algn="tl">
                      <a:srgbClr val="000000"/>
                    </a:outerShdw>
                  </a:effectLst>
                  <a:latin typeface="Book Antiqua" pitchFamily="18" charset="0"/>
                </a:endParaRPr>
              </a:p>
            </p:txBody>
          </p:sp>
          <p:sp>
            <p:nvSpPr>
              <p:cNvPr id="146447" name="Rectangle 15"/>
              <p:cNvSpPr>
                <a:spLocks noChangeArrowheads="1"/>
              </p:cNvSpPr>
              <p:nvPr/>
            </p:nvSpPr>
            <p:spPr bwMode="auto">
              <a:xfrm>
                <a:off x="2052" y="1776"/>
                <a:ext cx="384" cy="300"/>
              </a:xfrm>
              <a:prstGeom prst="rect">
                <a:avLst/>
              </a:prstGeom>
              <a:gradFill rotWithShape="0">
                <a:gsLst>
                  <a:gs pos="0">
                    <a:srgbClr val="993366">
                      <a:gamma/>
                      <a:shade val="46275"/>
                      <a:invGamma/>
                    </a:srgbClr>
                  </a:gs>
                  <a:gs pos="50000">
                    <a:srgbClr val="993366"/>
                  </a:gs>
                  <a:gs pos="100000">
                    <a:srgbClr val="993366">
                      <a:gamma/>
                      <a:shade val="46275"/>
                      <a:invGamma/>
                    </a:srgbClr>
                  </a:gs>
                </a:gsLst>
                <a:lin ang="5400000" scaled="1"/>
              </a:gra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2400">
                  <a:effectLst>
                    <a:outerShdw blurRad="38100" dist="38100" dir="2700000" algn="tl">
                      <a:srgbClr val="000000"/>
                    </a:outerShdw>
                  </a:effectLst>
                  <a:latin typeface="Book Antiqua" pitchFamily="18" charset="0"/>
                </a:endParaRPr>
              </a:p>
            </p:txBody>
          </p:sp>
          <p:sp>
            <p:nvSpPr>
              <p:cNvPr id="146448" name="Rectangle 16"/>
              <p:cNvSpPr>
                <a:spLocks noChangeArrowheads="1"/>
              </p:cNvSpPr>
              <p:nvPr/>
            </p:nvSpPr>
            <p:spPr bwMode="auto">
              <a:xfrm>
                <a:off x="2436" y="1776"/>
                <a:ext cx="384" cy="300"/>
              </a:xfrm>
              <a:prstGeom prst="rect">
                <a:avLst/>
              </a:prstGeom>
              <a:gradFill rotWithShape="0">
                <a:gsLst>
                  <a:gs pos="0">
                    <a:srgbClr val="993366">
                      <a:gamma/>
                      <a:shade val="46275"/>
                      <a:invGamma/>
                    </a:srgbClr>
                  </a:gs>
                  <a:gs pos="50000">
                    <a:srgbClr val="993366"/>
                  </a:gs>
                  <a:gs pos="100000">
                    <a:srgbClr val="993366">
                      <a:gamma/>
                      <a:shade val="46275"/>
                      <a:invGamma/>
                    </a:srgbClr>
                  </a:gs>
                </a:gsLst>
                <a:lin ang="5400000" scaled="1"/>
              </a:gra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2400">
                  <a:effectLst>
                    <a:outerShdw blurRad="38100" dist="38100" dir="2700000" algn="tl">
                      <a:srgbClr val="000000"/>
                    </a:outerShdw>
                  </a:effectLst>
                  <a:latin typeface="Book Antiqua" pitchFamily="18" charset="0"/>
                </a:endParaRPr>
              </a:p>
            </p:txBody>
          </p:sp>
          <p:sp>
            <p:nvSpPr>
              <p:cNvPr id="146449" name="Rectangle 17"/>
              <p:cNvSpPr>
                <a:spLocks noChangeArrowheads="1"/>
              </p:cNvSpPr>
              <p:nvPr/>
            </p:nvSpPr>
            <p:spPr bwMode="auto">
              <a:xfrm>
                <a:off x="2820" y="1776"/>
                <a:ext cx="384" cy="300"/>
              </a:xfrm>
              <a:prstGeom prst="rect">
                <a:avLst/>
              </a:prstGeom>
              <a:gradFill rotWithShape="0">
                <a:gsLst>
                  <a:gs pos="0">
                    <a:srgbClr val="993366">
                      <a:gamma/>
                      <a:shade val="46275"/>
                      <a:invGamma/>
                    </a:srgbClr>
                  </a:gs>
                  <a:gs pos="50000">
                    <a:srgbClr val="993366"/>
                  </a:gs>
                  <a:gs pos="100000">
                    <a:srgbClr val="993366">
                      <a:gamma/>
                      <a:shade val="46275"/>
                      <a:invGamma/>
                    </a:srgbClr>
                  </a:gs>
                </a:gsLst>
                <a:lin ang="5400000" scaled="1"/>
              </a:gra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2400">
                  <a:effectLst>
                    <a:outerShdw blurRad="38100" dist="38100" dir="2700000" algn="tl">
                      <a:srgbClr val="000000"/>
                    </a:outerShdw>
                  </a:effectLst>
                  <a:latin typeface="Book Antiqua" pitchFamily="18" charset="0"/>
                </a:endParaRPr>
              </a:p>
            </p:txBody>
          </p:sp>
          <p:sp>
            <p:nvSpPr>
              <p:cNvPr id="146478" name="Rectangle 46"/>
              <p:cNvSpPr>
                <a:spLocks noChangeArrowheads="1"/>
              </p:cNvSpPr>
              <p:nvPr/>
            </p:nvSpPr>
            <p:spPr bwMode="auto">
              <a:xfrm>
                <a:off x="1668" y="1776"/>
                <a:ext cx="384" cy="300"/>
              </a:xfrm>
              <a:prstGeom prst="rect">
                <a:avLst/>
              </a:prstGeom>
              <a:gradFill rotWithShape="0">
                <a:gsLst>
                  <a:gs pos="0">
                    <a:srgbClr val="993366">
                      <a:gamma/>
                      <a:shade val="46275"/>
                      <a:invGamma/>
                    </a:srgbClr>
                  </a:gs>
                  <a:gs pos="50000">
                    <a:srgbClr val="993366"/>
                  </a:gs>
                  <a:gs pos="100000">
                    <a:srgbClr val="993366">
                      <a:gamma/>
                      <a:shade val="46275"/>
                      <a:invGamma/>
                    </a:srgbClr>
                  </a:gs>
                </a:gsLst>
                <a:lin ang="5400000" scaled="1"/>
              </a:gra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2400">
                  <a:effectLst>
                    <a:outerShdw blurRad="38100" dist="38100" dir="2700000" algn="tl">
                      <a:srgbClr val="000000"/>
                    </a:outerShdw>
                  </a:effectLst>
                  <a:latin typeface="Book Antiqua" pitchFamily="18" charset="0"/>
                </a:endParaRPr>
              </a:p>
            </p:txBody>
          </p:sp>
          <p:sp>
            <p:nvSpPr>
              <p:cNvPr id="146480" name="Rectangle 48"/>
              <p:cNvSpPr>
                <a:spLocks noChangeArrowheads="1"/>
              </p:cNvSpPr>
              <p:nvPr/>
            </p:nvSpPr>
            <p:spPr bwMode="auto">
              <a:xfrm>
                <a:off x="3204" y="1776"/>
                <a:ext cx="384" cy="300"/>
              </a:xfrm>
              <a:prstGeom prst="rect">
                <a:avLst/>
              </a:prstGeom>
              <a:gradFill rotWithShape="0">
                <a:gsLst>
                  <a:gs pos="0">
                    <a:srgbClr val="993366">
                      <a:gamma/>
                      <a:shade val="46275"/>
                      <a:invGamma/>
                    </a:srgbClr>
                  </a:gs>
                  <a:gs pos="50000">
                    <a:srgbClr val="993366"/>
                  </a:gs>
                  <a:gs pos="100000">
                    <a:srgbClr val="993366">
                      <a:gamma/>
                      <a:shade val="46275"/>
                      <a:invGamma/>
                    </a:srgbClr>
                  </a:gs>
                </a:gsLst>
                <a:lin ang="5400000" scaled="1"/>
              </a:gra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2400">
                  <a:effectLst>
                    <a:outerShdw blurRad="38100" dist="38100" dir="2700000" algn="tl">
                      <a:srgbClr val="000000"/>
                    </a:outerShdw>
                  </a:effectLst>
                  <a:latin typeface="Book Antiqua" pitchFamily="18" charset="0"/>
                </a:endParaRPr>
              </a:p>
            </p:txBody>
          </p:sp>
        </p:grpSp>
        <p:sp>
          <p:nvSpPr>
            <p:cNvPr id="146484" name="Rectangle 52"/>
            <p:cNvSpPr>
              <a:spLocks noChangeArrowheads="1"/>
            </p:cNvSpPr>
            <p:nvPr/>
          </p:nvSpPr>
          <p:spPr bwMode="auto">
            <a:xfrm>
              <a:off x="3456" y="1776"/>
              <a:ext cx="384" cy="300"/>
            </a:xfrm>
            <a:prstGeom prst="rect">
              <a:avLst/>
            </a:prstGeom>
            <a:gradFill rotWithShape="0">
              <a:gsLst>
                <a:gs pos="0">
                  <a:srgbClr val="993366">
                    <a:gamma/>
                    <a:shade val="46275"/>
                    <a:invGamma/>
                  </a:srgbClr>
                </a:gs>
                <a:gs pos="50000">
                  <a:srgbClr val="993366"/>
                </a:gs>
                <a:gs pos="100000">
                  <a:srgbClr val="993366">
                    <a:gamma/>
                    <a:shade val="46275"/>
                    <a:invGamma/>
                  </a:srgbClr>
                </a:gs>
              </a:gsLst>
              <a:lin ang="5400000" scaled="1"/>
            </a:gra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endParaRPr>
            </a:p>
          </p:txBody>
        </p:sp>
      </p:grpSp>
      <p:sp>
        <p:nvSpPr>
          <p:cNvPr id="146485" name="Oval 53"/>
          <p:cNvSpPr>
            <a:spLocks noChangeArrowheads="1"/>
          </p:cNvSpPr>
          <p:nvPr/>
        </p:nvSpPr>
        <p:spPr bwMode="auto">
          <a:xfrm>
            <a:off x="5702300" y="4124325"/>
            <a:ext cx="838200" cy="666750"/>
          </a:xfrm>
          <a:prstGeom prst="ellipse">
            <a:avLst/>
          </a:prstGeom>
          <a:noFill/>
          <a:ln w="28575">
            <a:solidFill>
              <a:srgbClr val="66FFFF"/>
            </a:solidFill>
            <a:round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146464" name="Text Box 32"/>
          <p:cNvSpPr txBox="1">
            <a:spLocks noChangeArrowheads="1"/>
          </p:cNvSpPr>
          <p:nvPr/>
        </p:nvSpPr>
        <p:spPr bwMode="auto">
          <a:xfrm>
            <a:off x="1254125" y="2747963"/>
            <a:ext cx="48895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12</a:t>
            </a:r>
          </a:p>
        </p:txBody>
      </p:sp>
      <p:sp>
        <p:nvSpPr>
          <p:cNvPr id="146465" name="Text Box 33"/>
          <p:cNvSpPr txBox="1">
            <a:spLocks noChangeArrowheads="1"/>
          </p:cNvSpPr>
          <p:nvPr/>
        </p:nvSpPr>
        <p:spPr bwMode="auto">
          <a:xfrm>
            <a:off x="1863725" y="2747963"/>
            <a:ext cx="48895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14</a:t>
            </a:r>
          </a:p>
        </p:txBody>
      </p:sp>
      <p:sp>
        <p:nvSpPr>
          <p:cNvPr id="146467" name="Text Box 35"/>
          <p:cNvSpPr txBox="1">
            <a:spLocks noChangeArrowheads="1"/>
          </p:cNvSpPr>
          <p:nvPr/>
        </p:nvSpPr>
        <p:spPr bwMode="auto">
          <a:xfrm>
            <a:off x="3082925" y="2747963"/>
            <a:ext cx="48895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19</a:t>
            </a:r>
          </a:p>
        </p:txBody>
      </p:sp>
      <p:sp>
        <p:nvSpPr>
          <p:cNvPr id="146469" name="Text Box 37"/>
          <p:cNvSpPr txBox="1">
            <a:spLocks noChangeArrowheads="1"/>
          </p:cNvSpPr>
          <p:nvPr/>
        </p:nvSpPr>
        <p:spPr bwMode="auto">
          <a:xfrm>
            <a:off x="3692525" y="2747963"/>
            <a:ext cx="48895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26</a:t>
            </a:r>
          </a:p>
        </p:txBody>
      </p:sp>
      <p:sp>
        <p:nvSpPr>
          <p:cNvPr id="146470" name="Text Box 38"/>
          <p:cNvSpPr txBox="1">
            <a:spLocks noChangeArrowheads="1"/>
          </p:cNvSpPr>
          <p:nvPr/>
        </p:nvSpPr>
        <p:spPr bwMode="auto">
          <a:xfrm>
            <a:off x="4302125" y="2747963"/>
            <a:ext cx="48895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27</a:t>
            </a:r>
          </a:p>
        </p:txBody>
      </p:sp>
      <p:sp>
        <p:nvSpPr>
          <p:cNvPr id="146479" name="Text Box 47"/>
          <p:cNvSpPr txBox="1">
            <a:spLocks noChangeArrowheads="1"/>
          </p:cNvSpPr>
          <p:nvPr/>
        </p:nvSpPr>
        <p:spPr bwMode="auto">
          <a:xfrm>
            <a:off x="2473325" y="2747963"/>
            <a:ext cx="48895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18</a:t>
            </a:r>
          </a:p>
        </p:txBody>
      </p:sp>
      <p:sp>
        <p:nvSpPr>
          <p:cNvPr id="146451" name="Rectangle 19"/>
          <p:cNvSpPr>
            <a:spLocks noChangeArrowheads="1"/>
          </p:cNvSpPr>
          <p:nvPr/>
        </p:nvSpPr>
        <p:spPr bwMode="auto">
          <a:xfrm>
            <a:off x="4851400" y="2733675"/>
            <a:ext cx="609600" cy="4762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27</a:t>
            </a:r>
          </a:p>
        </p:txBody>
      </p:sp>
      <p:sp>
        <p:nvSpPr>
          <p:cNvPr id="146434" name="Rectangle 2"/>
          <p:cNvSpPr>
            <a:spLocks noChangeArrowheads="1"/>
          </p:cNvSpPr>
          <p:nvPr/>
        </p:nvSpPr>
        <p:spPr bwMode="auto">
          <a:xfrm>
            <a:off x="685800" y="52388"/>
            <a:ext cx="7772400" cy="8143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r>
              <a:rPr lang="en-US"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Median</a:t>
            </a:r>
          </a:p>
        </p:txBody>
      </p:sp>
      <p:sp>
        <p:nvSpPr>
          <p:cNvPr id="146437" name="Rectangle 5"/>
          <p:cNvSpPr>
            <a:spLocks noChangeArrowheads="1"/>
          </p:cNvSpPr>
          <p:nvPr/>
        </p:nvSpPr>
        <p:spPr bwMode="auto">
          <a:xfrm>
            <a:off x="647700" y="962025"/>
            <a:ext cx="7810500" cy="10096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>
              <a:buClr>
                <a:srgbClr val="66FFFF"/>
              </a:buClr>
              <a:buFont typeface="Wingdings" pitchFamily="2" charset="2"/>
              <a:buChar char="n"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  For an </a:t>
            </a:r>
            <a:r>
              <a:rPr lang="en-US" sz="2400" u="sng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even number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of observations:</a:t>
            </a:r>
          </a:p>
          <a:p>
            <a:pPr algn="l">
              <a:buClr>
                <a:srgbClr val="66FFFF"/>
              </a:buClr>
              <a:buFont typeface="Wingdings" pitchFamily="2" charset="2"/>
              <a:buNone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     </a:t>
            </a:r>
          </a:p>
        </p:txBody>
      </p:sp>
      <p:sp>
        <p:nvSpPr>
          <p:cNvPr id="146438" name="AutoShape 6"/>
          <p:cNvSpPr>
            <a:spLocks noChangeArrowheads="1"/>
          </p:cNvSpPr>
          <p:nvPr/>
        </p:nvSpPr>
        <p:spPr bwMode="auto">
          <a:xfrm rot="5400000">
            <a:off x="904875" y="2879725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146452" name="Text Box 20"/>
          <p:cNvSpPr txBox="1">
            <a:spLocks noChangeArrowheads="1"/>
          </p:cNvSpPr>
          <p:nvPr/>
        </p:nvSpPr>
        <p:spPr bwMode="auto">
          <a:xfrm>
            <a:off x="6172200" y="2747963"/>
            <a:ext cx="27051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in ascending order</a:t>
            </a:r>
          </a:p>
        </p:txBody>
      </p:sp>
      <p:sp>
        <p:nvSpPr>
          <p:cNvPr id="146453" name="Oval 21"/>
          <p:cNvSpPr>
            <a:spLocks noChangeArrowheads="1"/>
          </p:cNvSpPr>
          <p:nvPr/>
        </p:nvSpPr>
        <p:spPr bwMode="auto">
          <a:xfrm>
            <a:off x="3041650" y="2619375"/>
            <a:ext cx="1181100" cy="704850"/>
          </a:xfrm>
          <a:prstGeom prst="ellipse">
            <a:avLst/>
          </a:prstGeom>
          <a:noFill/>
          <a:ln w="28575">
            <a:solidFill>
              <a:srgbClr val="66FFFF"/>
            </a:solidFill>
            <a:round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146454" name="Rectangle 22"/>
          <p:cNvSpPr>
            <a:spLocks noChangeArrowheads="1"/>
          </p:cNvSpPr>
          <p:nvPr/>
        </p:nvSpPr>
        <p:spPr bwMode="auto">
          <a:xfrm>
            <a:off x="1193800" y="1819275"/>
            <a:ext cx="609600" cy="476250"/>
          </a:xfrm>
          <a:prstGeom prst="rect">
            <a:avLst/>
          </a:prstGeom>
          <a:gradFill rotWithShape="0">
            <a:gsLst>
              <a:gs pos="0">
                <a:srgbClr val="993366">
                  <a:gamma/>
                  <a:shade val="46275"/>
                  <a:invGamma/>
                </a:srgbClr>
              </a:gs>
              <a:gs pos="50000">
                <a:srgbClr val="993366"/>
              </a:gs>
              <a:gs pos="100000">
                <a:srgbClr val="993366">
                  <a:gamma/>
                  <a:shade val="46275"/>
                  <a:invGamma/>
                </a:srgbClr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26</a:t>
            </a:r>
          </a:p>
        </p:txBody>
      </p:sp>
      <p:sp>
        <p:nvSpPr>
          <p:cNvPr id="146455" name="Rectangle 23"/>
          <p:cNvSpPr>
            <a:spLocks noChangeArrowheads="1"/>
          </p:cNvSpPr>
          <p:nvPr/>
        </p:nvSpPr>
        <p:spPr bwMode="auto">
          <a:xfrm>
            <a:off x="1803400" y="1819275"/>
            <a:ext cx="609600" cy="476250"/>
          </a:xfrm>
          <a:prstGeom prst="rect">
            <a:avLst/>
          </a:prstGeom>
          <a:gradFill rotWithShape="0">
            <a:gsLst>
              <a:gs pos="0">
                <a:srgbClr val="993366">
                  <a:gamma/>
                  <a:shade val="46275"/>
                  <a:invGamma/>
                </a:srgbClr>
              </a:gs>
              <a:gs pos="50000">
                <a:srgbClr val="993366"/>
              </a:gs>
              <a:gs pos="100000">
                <a:srgbClr val="993366">
                  <a:gamma/>
                  <a:shade val="46275"/>
                  <a:invGamma/>
                </a:srgbClr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18</a:t>
            </a:r>
          </a:p>
        </p:txBody>
      </p:sp>
      <p:sp>
        <p:nvSpPr>
          <p:cNvPr id="146456" name="Rectangle 24"/>
          <p:cNvSpPr>
            <a:spLocks noChangeArrowheads="1"/>
          </p:cNvSpPr>
          <p:nvPr/>
        </p:nvSpPr>
        <p:spPr bwMode="auto">
          <a:xfrm>
            <a:off x="2413000" y="1819275"/>
            <a:ext cx="609600" cy="476250"/>
          </a:xfrm>
          <a:prstGeom prst="rect">
            <a:avLst/>
          </a:prstGeom>
          <a:gradFill rotWithShape="0">
            <a:gsLst>
              <a:gs pos="0">
                <a:srgbClr val="993366">
                  <a:gamma/>
                  <a:shade val="46275"/>
                  <a:invGamma/>
                </a:srgbClr>
              </a:gs>
              <a:gs pos="50000">
                <a:srgbClr val="993366"/>
              </a:gs>
              <a:gs pos="100000">
                <a:srgbClr val="993366">
                  <a:gamma/>
                  <a:shade val="46275"/>
                  <a:invGamma/>
                </a:srgbClr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27</a:t>
            </a:r>
          </a:p>
        </p:txBody>
      </p:sp>
      <p:sp>
        <p:nvSpPr>
          <p:cNvPr id="146457" name="Rectangle 25"/>
          <p:cNvSpPr>
            <a:spLocks noChangeArrowheads="1"/>
          </p:cNvSpPr>
          <p:nvPr/>
        </p:nvSpPr>
        <p:spPr bwMode="auto">
          <a:xfrm>
            <a:off x="3022600" y="1819275"/>
            <a:ext cx="609600" cy="476250"/>
          </a:xfrm>
          <a:prstGeom prst="rect">
            <a:avLst/>
          </a:prstGeom>
          <a:gradFill rotWithShape="0">
            <a:gsLst>
              <a:gs pos="0">
                <a:srgbClr val="993366">
                  <a:gamma/>
                  <a:shade val="46275"/>
                  <a:invGamma/>
                </a:srgbClr>
              </a:gs>
              <a:gs pos="50000">
                <a:srgbClr val="993366"/>
              </a:gs>
              <a:gs pos="100000">
                <a:srgbClr val="993366">
                  <a:gamma/>
                  <a:shade val="46275"/>
                  <a:invGamma/>
                </a:srgbClr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12</a:t>
            </a:r>
          </a:p>
        </p:txBody>
      </p:sp>
      <p:sp>
        <p:nvSpPr>
          <p:cNvPr id="146458" name="Rectangle 26"/>
          <p:cNvSpPr>
            <a:spLocks noChangeArrowheads="1"/>
          </p:cNvSpPr>
          <p:nvPr/>
        </p:nvSpPr>
        <p:spPr bwMode="auto">
          <a:xfrm>
            <a:off x="3632200" y="1819275"/>
            <a:ext cx="609600" cy="476250"/>
          </a:xfrm>
          <a:prstGeom prst="rect">
            <a:avLst/>
          </a:prstGeom>
          <a:gradFill rotWithShape="0">
            <a:gsLst>
              <a:gs pos="0">
                <a:srgbClr val="993366">
                  <a:gamma/>
                  <a:shade val="46275"/>
                  <a:invGamma/>
                </a:srgbClr>
              </a:gs>
              <a:gs pos="50000">
                <a:srgbClr val="993366"/>
              </a:gs>
              <a:gs pos="100000">
                <a:srgbClr val="993366">
                  <a:gamma/>
                  <a:shade val="46275"/>
                  <a:invGamma/>
                </a:srgbClr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14</a:t>
            </a:r>
          </a:p>
        </p:txBody>
      </p:sp>
      <p:sp>
        <p:nvSpPr>
          <p:cNvPr id="146459" name="Rectangle 27"/>
          <p:cNvSpPr>
            <a:spLocks noChangeArrowheads="1"/>
          </p:cNvSpPr>
          <p:nvPr/>
        </p:nvSpPr>
        <p:spPr bwMode="auto">
          <a:xfrm>
            <a:off x="4241800" y="1819275"/>
            <a:ext cx="609600" cy="476250"/>
          </a:xfrm>
          <a:prstGeom prst="rect">
            <a:avLst/>
          </a:prstGeom>
          <a:gradFill rotWithShape="0">
            <a:gsLst>
              <a:gs pos="0">
                <a:srgbClr val="993366">
                  <a:gamma/>
                  <a:shade val="46275"/>
                  <a:invGamma/>
                </a:srgbClr>
              </a:gs>
              <a:gs pos="50000">
                <a:srgbClr val="993366"/>
              </a:gs>
              <a:gs pos="100000">
                <a:srgbClr val="993366">
                  <a:gamma/>
                  <a:shade val="46275"/>
                  <a:invGamma/>
                </a:srgbClr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27</a:t>
            </a:r>
          </a:p>
        </p:txBody>
      </p:sp>
      <p:sp>
        <p:nvSpPr>
          <p:cNvPr id="146460" name="Rectangle 28"/>
          <p:cNvSpPr>
            <a:spLocks noChangeArrowheads="1"/>
          </p:cNvSpPr>
          <p:nvPr/>
        </p:nvSpPr>
        <p:spPr bwMode="auto">
          <a:xfrm>
            <a:off x="4851400" y="1819275"/>
            <a:ext cx="609600" cy="476250"/>
          </a:xfrm>
          <a:prstGeom prst="rect">
            <a:avLst/>
          </a:prstGeom>
          <a:gradFill rotWithShape="0">
            <a:gsLst>
              <a:gs pos="0">
                <a:srgbClr val="993366">
                  <a:gamma/>
                  <a:shade val="46275"/>
                  <a:invGamma/>
                </a:srgbClr>
              </a:gs>
              <a:gs pos="50000">
                <a:srgbClr val="993366"/>
              </a:gs>
              <a:gs pos="100000">
                <a:srgbClr val="993366">
                  <a:gamma/>
                  <a:shade val="46275"/>
                  <a:invGamma/>
                </a:srgbClr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30</a:t>
            </a:r>
          </a:p>
        </p:txBody>
      </p:sp>
      <p:sp>
        <p:nvSpPr>
          <p:cNvPr id="146461" name="Text Box 29"/>
          <p:cNvSpPr txBox="1">
            <a:spLocks noChangeArrowheads="1"/>
          </p:cNvSpPr>
          <p:nvPr/>
        </p:nvSpPr>
        <p:spPr bwMode="auto">
          <a:xfrm>
            <a:off x="6192838" y="1881188"/>
            <a:ext cx="2205037" cy="4206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lnSpc>
                <a:spcPct val="90000"/>
              </a:lnSpc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8  observations</a:t>
            </a:r>
          </a:p>
        </p:txBody>
      </p:sp>
      <p:sp>
        <p:nvSpPr>
          <p:cNvPr id="146475" name="Rectangle 43"/>
          <p:cNvSpPr>
            <a:spLocks noChangeArrowheads="1"/>
          </p:cNvSpPr>
          <p:nvPr/>
        </p:nvSpPr>
        <p:spPr bwMode="auto">
          <a:xfrm>
            <a:off x="1098550" y="3362325"/>
            <a:ext cx="7296150" cy="7239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/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the median is the average of the middle two values.</a:t>
            </a:r>
          </a:p>
        </p:txBody>
      </p:sp>
      <p:sp>
        <p:nvSpPr>
          <p:cNvPr id="146482" name="Rectangle 50"/>
          <p:cNvSpPr>
            <a:spLocks noChangeArrowheads="1"/>
          </p:cNvSpPr>
          <p:nvPr/>
        </p:nvSpPr>
        <p:spPr bwMode="auto">
          <a:xfrm>
            <a:off x="2419350" y="4029075"/>
            <a:ext cx="4305300" cy="8572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/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Median = (19 + 26)/2 =   22.5</a:t>
            </a:r>
          </a:p>
        </p:txBody>
      </p:sp>
      <p:sp>
        <p:nvSpPr>
          <p:cNvPr id="146483" name="Rectangle 51"/>
          <p:cNvSpPr>
            <a:spLocks noChangeArrowheads="1"/>
          </p:cNvSpPr>
          <p:nvPr/>
        </p:nvSpPr>
        <p:spPr bwMode="auto">
          <a:xfrm>
            <a:off x="5461000" y="1819275"/>
            <a:ext cx="609600" cy="476250"/>
          </a:xfrm>
          <a:prstGeom prst="rect">
            <a:avLst/>
          </a:prstGeom>
          <a:gradFill rotWithShape="0">
            <a:gsLst>
              <a:gs pos="0">
                <a:srgbClr val="993366">
                  <a:gamma/>
                  <a:shade val="46275"/>
                  <a:invGamma/>
                </a:srgbClr>
              </a:gs>
              <a:gs pos="50000">
                <a:srgbClr val="993366"/>
              </a:gs>
              <a:gs pos="100000">
                <a:srgbClr val="993366">
                  <a:gamma/>
                  <a:shade val="46275"/>
                  <a:invGamma/>
                </a:srgbClr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19</a:t>
            </a:r>
          </a:p>
        </p:txBody>
      </p:sp>
      <p:sp>
        <p:nvSpPr>
          <p:cNvPr id="146487" name="Rectangle 55"/>
          <p:cNvSpPr>
            <a:spLocks noChangeArrowheads="1"/>
          </p:cNvSpPr>
          <p:nvPr/>
        </p:nvSpPr>
        <p:spPr bwMode="auto">
          <a:xfrm>
            <a:off x="5461000" y="2733675"/>
            <a:ext cx="609600" cy="4762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30</a:t>
            </a:r>
          </a:p>
        </p:txBody>
      </p:sp>
    </p:spTree>
    <p:extLst>
      <p:ext uri="{BB962C8B-B14F-4D97-AF65-F5344CB8AC3E}">
        <p14:creationId xmlns:p14="http://schemas.microsoft.com/office/powerpoint/2010/main" val="636605483"/>
      </p:ext>
    </p:extLst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14643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46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2" dur="500"/>
                                        <p:tgtEl>
                                          <p:spTgt spid="1464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2" presetClass="entr" presetSubtype="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6" dur="500"/>
                                        <p:tgtEl>
                                          <p:spTgt spid="1464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000"/>
                            </p:stCondLst>
                            <p:childTnLst>
                              <p:par>
                                <p:cTn id="18" presetID="12" presetClass="entr" presetSubtype="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20" dur="500"/>
                                        <p:tgtEl>
                                          <p:spTgt spid="1464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3500"/>
                            </p:stCondLst>
                            <p:childTnLst>
                              <p:par>
                                <p:cTn id="22" presetID="1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24" dur="500"/>
                                        <p:tgtEl>
                                          <p:spTgt spid="1464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4000"/>
                            </p:stCondLst>
                            <p:childTnLst>
                              <p:par>
                                <p:cTn id="26" presetID="1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28" dur="500"/>
                                        <p:tgtEl>
                                          <p:spTgt spid="1464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4500"/>
                            </p:stCondLst>
                            <p:childTnLst>
                              <p:par>
                                <p:cTn id="30" presetID="1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32" dur="500"/>
                                        <p:tgtEl>
                                          <p:spTgt spid="1464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0"/>
                            </p:stCondLst>
                            <p:childTnLst>
                              <p:par>
                                <p:cTn id="34" presetID="1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36" dur="500"/>
                                        <p:tgtEl>
                                          <p:spTgt spid="1464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5500"/>
                            </p:stCondLst>
                            <p:childTnLst>
                              <p:par>
                                <p:cTn id="38" presetID="1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40" dur="500"/>
                                        <p:tgtEl>
                                          <p:spTgt spid="1464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6000"/>
                            </p:stCondLst>
                            <p:childTnLst>
                              <p:par>
                                <p:cTn id="42" presetID="1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44" dur="500"/>
                                        <p:tgtEl>
                                          <p:spTgt spid="1464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6500"/>
                            </p:stCondLst>
                            <p:childTnLst>
                              <p:par>
                                <p:cTn id="46" presetID="1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48" dur="500"/>
                                        <p:tgtEl>
                                          <p:spTgt spid="1464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7000"/>
                            </p:stCondLst>
                            <p:childTnLst>
                              <p:par>
                                <p:cTn id="50" presetID="12" presetClass="entr" presetSubtype="1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52" dur="500"/>
                                        <p:tgtEl>
                                          <p:spTgt spid="1464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9500"/>
                            </p:stCondLst>
                            <p:childTnLst>
                              <p:par>
                                <p:cTn id="54" presetID="16" presetClass="entr" presetSubtype="21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6" dur="500"/>
                                        <p:tgtEl>
                                          <p:spTgt spid="1464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12000"/>
                            </p:stCondLst>
                            <p:childTnLst>
                              <p:par>
                                <p:cTn id="58" presetID="12" presetClass="entr" presetSubtype="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60" dur="500"/>
                                        <p:tgtEl>
                                          <p:spTgt spid="1464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13500"/>
                            </p:stCondLst>
                            <p:childTnLst>
                              <p:par>
                                <p:cTn id="62" presetID="16" presetClass="entr" presetSubtype="2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4" dur="500"/>
                                        <p:tgtEl>
                                          <p:spTgt spid="1464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6485" grpId="0" animBg="1"/>
      <p:bldP spid="146464" grpId="0" autoUpdateAnimBg="0"/>
      <p:bldP spid="146465" grpId="0" autoUpdateAnimBg="0"/>
      <p:bldP spid="146467" grpId="0" autoUpdateAnimBg="0"/>
      <p:bldP spid="146469" grpId="0" autoUpdateAnimBg="0"/>
      <p:bldP spid="146470" grpId="0" autoUpdateAnimBg="0"/>
      <p:bldP spid="146479" grpId="0" autoUpdateAnimBg="0"/>
      <p:bldP spid="146451" grpId="0" autoUpdateAnimBg="0"/>
      <p:bldP spid="146438" grpId="0" animBg="1"/>
      <p:bldP spid="146452" grpId="0" autoUpdateAnimBg="0"/>
      <p:bldP spid="146453" grpId="0" animBg="1"/>
      <p:bldP spid="146475" grpId="0" autoUpdateAnimBg="0"/>
      <p:bldP spid="146482" grpId="0" autoUpdateAnimBg="0"/>
      <p:bldP spid="146487" grpId="0" autoUpdateAnimBg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8100"/>
            <a:ext cx="7772400" cy="838200"/>
          </a:xfrm>
          <a:noFill/>
          <a:ln/>
        </p:spPr>
        <p:txBody>
          <a:bodyPr/>
          <a:lstStyle/>
          <a:p>
            <a:r>
              <a:rPr lang="en-US"/>
              <a:t>Median</a:t>
            </a:r>
          </a:p>
        </p:txBody>
      </p:sp>
      <p:sp>
        <p:nvSpPr>
          <p:cNvPr id="130208" name="Oval 1184"/>
          <p:cNvSpPr>
            <a:spLocks noChangeArrowheads="1"/>
          </p:cNvSpPr>
          <p:nvPr/>
        </p:nvSpPr>
        <p:spPr bwMode="auto">
          <a:xfrm>
            <a:off x="6140450" y="1949450"/>
            <a:ext cx="844550" cy="514350"/>
          </a:xfrm>
          <a:prstGeom prst="ellipse">
            <a:avLst/>
          </a:prstGeom>
          <a:noFill/>
          <a:ln w="28575">
            <a:solidFill>
              <a:srgbClr val="66FFFF"/>
            </a:solidFill>
            <a:round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130212" name="AutoShape 1188"/>
          <p:cNvSpPr>
            <a:spLocks noChangeArrowheads="1"/>
          </p:cNvSpPr>
          <p:nvPr/>
        </p:nvSpPr>
        <p:spPr bwMode="auto">
          <a:xfrm rot="5400000">
            <a:off x="752475" y="1714500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130213" name="AutoShape 1189"/>
          <p:cNvSpPr>
            <a:spLocks noChangeArrowheads="1"/>
          </p:cNvSpPr>
          <p:nvPr/>
        </p:nvSpPr>
        <p:spPr bwMode="auto">
          <a:xfrm rot="5400000">
            <a:off x="752475" y="2114550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130216" name="Rectangle 1192"/>
          <p:cNvSpPr>
            <a:spLocks noChangeArrowheads="1"/>
          </p:cNvSpPr>
          <p:nvPr/>
        </p:nvSpPr>
        <p:spPr bwMode="auto">
          <a:xfrm>
            <a:off x="1771650" y="1549400"/>
            <a:ext cx="5676900" cy="4762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Averaging the 35th and 36th data values:</a:t>
            </a:r>
          </a:p>
        </p:txBody>
      </p:sp>
      <p:sp>
        <p:nvSpPr>
          <p:cNvPr id="130217" name="Rectangle 1193"/>
          <p:cNvSpPr>
            <a:spLocks noChangeArrowheads="1"/>
          </p:cNvSpPr>
          <p:nvPr/>
        </p:nvSpPr>
        <p:spPr bwMode="auto">
          <a:xfrm>
            <a:off x="2495550" y="2006600"/>
            <a:ext cx="4419600" cy="4191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Median = (475 + 475)/2 =    475</a:t>
            </a:r>
          </a:p>
        </p:txBody>
      </p:sp>
      <p:sp>
        <p:nvSpPr>
          <p:cNvPr id="130222" name="AutoShape 1198"/>
          <p:cNvSpPr>
            <a:spLocks noChangeArrowheads="1"/>
          </p:cNvSpPr>
          <p:nvPr/>
        </p:nvSpPr>
        <p:spPr bwMode="auto">
          <a:xfrm>
            <a:off x="2587625" y="5175250"/>
            <a:ext cx="4281488" cy="465138"/>
          </a:xfrm>
          <a:prstGeom prst="roundRect">
            <a:avLst>
              <a:gd name="adj" fmla="val 16667"/>
            </a:avLst>
          </a:prstGeom>
          <a:gradFill rotWithShape="0">
            <a:gsLst>
              <a:gs pos="0">
                <a:srgbClr val="0099CC">
                  <a:gamma/>
                  <a:shade val="46275"/>
                  <a:invGamma/>
                </a:srgbClr>
              </a:gs>
              <a:gs pos="50000">
                <a:srgbClr val="0099CC"/>
              </a:gs>
              <a:gs pos="100000">
                <a:srgbClr val="0099CC">
                  <a:gamma/>
                  <a:shade val="46275"/>
                  <a:invGamma/>
                </a:srgbClr>
              </a:gs>
            </a:gsLst>
            <a:lin ang="5400000" scaled="1"/>
          </a:gradFill>
          <a:ln w="12700">
            <a:noFill/>
            <a:round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Note: Data is in ascending order.</a:t>
            </a:r>
          </a:p>
        </p:txBody>
      </p:sp>
      <p:pic>
        <p:nvPicPr>
          <p:cNvPr id="130811" name="Picture 1787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0413" y="2563813"/>
            <a:ext cx="7775575" cy="25177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</p:pic>
      <p:sp>
        <p:nvSpPr>
          <p:cNvPr id="130221" name="Rectangle 1197"/>
          <p:cNvSpPr>
            <a:spLocks noChangeArrowheads="1"/>
          </p:cNvSpPr>
          <p:nvPr/>
        </p:nvSpPr>
        <p:spPr bwMode="auto">
          <a:xfrm>
            <a:off x="3856038" y="3611563"/>
            <a:ext cx="1549400" cy="382587"/>
          </a:xfrm>
          <a:prstGeom prst="rect">
            <a:avLst/>
          </a:prstGeom>
          <a:noFill/>
          <a:ln w="5715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130812" name="Rectangle 1788"/>
          <p:cNvSpPr>
            <a:spLocks noChangeArrowheads="1"/>
          </p:cNvSpPr>
          <p:nvPr/>
        </p:nvSpPr>
        <p:spPr bwMode="auto">
          <a:xfrm>
            <a:off x="647700" y="1028700"/>
            <a:ext cx="5353050" cy="5143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>
              <a:buClr>
                <a:srgbClr val="66FFFF"/>
              </a:buClr>
              <a:buFont typeface="Wingdings" pitchFamily="2" charset="2"/>
              <a:buChar char="n"/>
            </a:pPr>
            <a:r>
              <a:rPr lang="en-US" sz="2400" dirty="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  Example:  Apartment Rents</a:t>
            </a:r>
          </a:p>
        </p:txBody>
      </p:sp>
    </p:spTree>
    <p:extLst>
      <p:ext uri="{BB962C8B-B14F-4D97-AF65-F5344CB8AC3E}">
        <p14:creationId xmlns:p14="http://schemas.microsoft.com/office/powerpoint/2010/main" val="3738462207"/>
      </p:ext>
    </p:extLst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302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302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500"/>
                            </p:stCondLst>
                            <p:childTnLst>
                              <p:par>
                                <p:cTn id="10" presetID="12" presetClass="entr" presetSubtype="8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2" dur="500"/>
                                        <p:tgtEl>
                                          <p:spTgt spid="13021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30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7" dur="500"/>
                                        <p:tgtEl>
                                          <p:spTgt spid="1302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16" presetClass="entr" presetSubtype="21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130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000"/>
                            </p:stCondLst>
                            <p:childTnLst>
                              <p:par>
                                <p:cTn id="23" presetID="12" presetClass="entr" presetSubtype="8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25" dur="500"/>
                                        <p:tgtEl>
                                          <p:spTgt spid="13021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30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30" dur="500"/>
                                        <p:tgtEl>
                                          <p:spTgt spid="1302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16" presetClass="entr" presetSubtype="21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1302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0208" grpId="0" animBg="1"/>
      <p:bldP spid="130212" grpId="0" animBg="1"/>
      <p:bldP spid="130213" grpId="0" animBg="1"/>
      <p:bldP spid="130216" grpId="0" autoUpdateAnimBg="0"/>
      <p:bldP spid="130217" grpId="0" autoUpdateAnimBg="0"/>
      <p:bldP spid="130222" grpId="0" animBg="1" autoUpdateAnimBg="0"/>
      <p:bldP spid="130221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498" name="Rectangle 2"/>
          <p:cNvSpPr>
            <a:spLocks noChangeArrowheads="1"/>
          </p:cNvSpPr>
          <p:nvPr/>
        </p:nvSpPr>
        <p:spPr bwMode="auto">
          <a:xfrm>
            <a:off x="685800" y="38100"/>
            <a:ext cx="7772400" cy="838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r>
              <a:rPr lang="en-US" sz="2800" dirty="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Trimmed Mean</a:t>
            </a:r>
          </a:p>
        </p:txBody>
      </p:sp>
      <p:sp>
        <p:nvSpPr>
          <p:cNvPr id="234499" name="Rectangle 3"/>
          <p:cNvSpPr>
            <a:spLocks noChangeArrowheads="1"/>
          </p:cNvSpPr>
          <p:nvPr/>
        </p:nvSpPr>
        <p:spPr bwMode="auto">
          <a:xfrm>
            <a:off x="647700" y="1857375"/>
            <a:ext cx="7810500" cy="12858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>
              <a:buClr>
                <a:srgbClr val="66FFFF"/>
              </a:buClr>
              <a:buFont typeface="Wingdings" pitchFamily="2" charset="2"/>
              <a:buChar char="n"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  It is obtained by deleting a percentage of the</a:t>
            </a:r>
          </a:p>
          <a:p>
            <a:pPr algn="l">
              <a:buClr>
                <a:srgbClr val="66FFFF"/>
              </a:buClr>
              <a:buFont typeface="Wingdings" pitchFamily="2" charset="2"/>
              <a:buNone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     smallest and largest values from a data set and then</a:t>
            </a:r>
          </a:p>
          <a:p>
            <a:pPr algn="l">
              <a:buClr>
                <a:srgbClr val="66FFFF"/>
              </a:buClr>
              <a:buFont typeface="Wingdings" pitchFamily="2" charset="2"/>
              <a:buNone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     computing the mean of the remaining values.</a:t>
            </a:r>
          </a:p>
        </p:txBody>
      </p:sp>
      <p:sp>
        <p:nvSpPr>
          <p:cNvPr id="234501" name="Rectangle 5"/>
          <p:cNvSpPr>
            <a:spLocks noChangeArrowheads="1"/>
          </p:cNvSpPr>
          <p:nvPr/>
        </p:nvSpPr>
        <p:spPr bwMode="auto">
          <a:xfrm>
            <a:off x="647700" y="3033713"/>
            <a:ext cx="7810500" cy="17208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>
              <a:buClr>
                <a:srgbClr val="66FFFF"/>
              </a:buClr>
              <a:buFont typeface="Wingdings" pitchFamily="2" charset="2"/>
              <a:buChar char="n"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  For example, the 5% trimmed mean is obtained by</a:t>
            </a:r>
          </a:p>
          <a:p>
            <a:pPr algn="l">
              <a:buClr>
                <a:srgbClr val="66FFFF"/>
              </a:buClr>
              <a:buFont typeface="Wingdings" pitchFamily="2" charset="2"/>
              <a:buNone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     removing the smallest 5% and the largest 5% of the</a:t>
            </a:r>
          </a:p>
          <a:p>
            <a:pPr algn="l">
              <a:buClr>
                <a:srgbClr val="66FFFF"/>
              </a:buClr>
              <a:buFont typeface="Wingdings" pitchFamily="2" charset="2"/>
              <a:buNone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     data values and then computing the mean of the</a:t>
            </a:r>
          </a:p>
          <a:p>
            <a:pPr algn="l">
              <a:buClr>
                <a:srgbClr val="66FFFF"/>
              </a:buClr>
              <a:buFont typeface="Wingdings" pitchFamily="2" charset="2"/>
              <a:buNone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     remaining values.</a:t>
            </a:r>
          </a:p>
        </p:txBody>
      </p:sp>
      <p:sp>
        <p:nvSpPr>
          <p:cNvPr id="234502" name="AutoShape 6"/>
          <p:cNvSpPr>
            <a:spLocks noChangeArrowheads="1"/>
          </p:cNvSpPr>
          <p:nvPr/>
        </p:nvSpPr>
        <p:spPr bwMode="auto">
          <a:xfrm rot="5400000">
            <a:off x="485775" y="3265488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504" name="AutoShape 8"/>
          <p:cNvSpPr>
            <a:spLocks noChangeArrowheads="1"/>
          </p:cNvSpPr>
          <p:nvPr/>
        </p:nvSpPr>
        <p:spPr bwMode="auto">
          <a:xfrm rot="5400000">
            <a:off x="485775" y="2051050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505" name="Rectangle 9"/>
          <p:cNvSpPr>
            <a:spLocks noChangeArrowheads="1"/>
          </p:cNvSpPr>
          <p:nvPr/>
        </p:nvSpPr>
        <p:spPr bwMode="auto">
          <a:xfrm>
            <a:off x="647700" y="962025"/>
            <a:ext cx="7810500" cy="10096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>
              <a:buClr>
                <a:srgbClr val="66FFFF"/>
              </a:buClr>
              <a:buFont typeface="Wingdings" pitchFamily="2" charset="2"/>
              <a:buChar char="n"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  Another measure, sometimes used when extreme</a:t>
            </a:r>
          </a:p>
          <a:p>
            <a:pPr algn="l">
              <a:buClr>
                <a:srgbClr val="66FFFF"/>
              </a:buClr>
              <a:buFont typeface="Wingdings" pitchFamily="2" charset="2"/>
              <a:buNone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     values are present, is the </a:t>
            </a:r>
            <a:r>
              <a:rPr lang="en-US" sz="2400" u="sng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trimmed mean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.</a:t>
            </a:r>
          </a:p>
        </p:txBody>
      </p:sp>
      <p:sp>
        <p:nvSpPr>
          <p:cNvPr id="234506" name="AutoShape 10"/>
          <p:cNvSpPr>
            <a:spLocks noChangeArrowheads="1"/>
          </p:cNvSpPr>
          <p:nvPr/>
        </p:nvSpPr>
        <p:spPr bwMode="auto">
          <a:xfrm rot="5400000">
            <a:off x="485775" y="1198563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7160019"/>
      </p:ext>
    </p:extLst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23450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34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5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2" dur="500"/>
                                        <p:tgtEl>
                                          <p:spTgt spid="2345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2" presetClass="entr" presetSubtype="8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5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6" dur="500"/>
                                        <p:tgtEl>
                                          <p:spTgt spid="23450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345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4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21" dur="500"/>
                                        <p:tgtEl>
                                          <p:spTgt spid="2344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12" presetClass="entr" presetSubtype="8" fill="hold" grpId="0" nodeType="after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5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25" dur="500"/>
                                        <p:tgtEl>
                                          <p:spTgt spid="23450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345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5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30" dur="500"/>
                                        <p:tgtEl>
                                          <p:spTgt spid="2345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4499" grpId="0" autoUpdateAnimBg="0"/>
      <p:bldP spid="234501" grpId="0" autoUpdateAnimBg="0"/>
      <p:bldP spid="234502" grpId="0" animBg="1"/>
      <p:bldP spid="234504" grpId="0" animBg="1"/>
      <p:bldP spid="234505" grpId="0" autoUpdateAnimBg="0"/>
      <p:bldP spid="234506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685800" y="38100"/>
            <a:ext cx="7772400" cy="838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r>
              <a:rPr lang="en-US" sz="2800" dirty="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Geometric Mean</a:t>
            </a:r>
          </a:p>
        </p:txBody>
      </p:sp>
      <p:sp>
        <p:nvSpPr>
          <p:cNvPr id="3" name="Rectangle 3"/>
          <p:cNvSpPr>
            <a:spLocks noChangeArrowheads="1"/>
          </p:cNvSpPr>
          <p:nvPr/>
        </p:nvSpPr>
        <p:spPr bwMode="auto">
          <a:xfrm>
            <a:off x="647700" y="1813833"/>
            <a:ext cx="7810500" cy="1421719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>
              <a:buClr>
                <a:srgbClr val="66FFFF"/>
              </a:buClr>
              <a:buFont typeface="Wingdings" pitchFamily="2" charset="2"/>
              <a:buChar char="n"/>
            </a:pP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  It is often used in analyzing growth rates in </a:t>
            </a:r>
          </a:p>
          <a:p>
            <a:pPr algn="l">
              <a:buClr>
                <a:srgbClr val="66FFFF"/>
              </a:buClr>
              <a:buFont typeface="Wingdings" pitchFamily="2" charset="2"/>
              <a:buNone/>
            </a:pP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     financial data (where using the arithmetic mean</a:t>
            </a:r>
          </a:p>
          <a:p>
            <a:pPr algn="l">
              <a:buClr>
                <a:srgbClr val="66FFFF"/>
              </a:buClr>
              <a:buFont typeface="Wingdings" pitchFamily="2" charset="2"/>
              <a:buNone/>
            </a:pP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     will provide misleading results).</a:t>
            </a:r>
          </a:p>
        </p:txBody>
      </p:sp>
      <p:sp>
        <p:nvSpPr>
          <p:cNvPr id="4" name="Rectangle 5"/>
          <p:cNvSpPr>
            <a:spLocks noChangeArrowheads="1"/>
          </p:cNvSpPr>
          <p:nvPr/>
        </p:nvSpPr>
        <p:spPr bwMode="auto">
          <a:xfrm>
            <a:off x="647700" y="2961143"/>
            <a:ext cx="7810500" cy="155280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>
              <a:buClr>
                <a:srgbClr val="66FFFF"/>
              </a:buClr>
              <a:buFont typeface="Wingdings" pitchFamily="2" charset="2"/>
              <a:buChar char="n"/>
            </a:pP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  It should be applied anytime you want to determine</a:t>
            </a:r>
          </a:p>
          <a:p>
            <a:pPr algn="l">
              <a:buClr>
                <a:srgbClr val="66FFFF"/>
              </a:buClr>
              <a:buFont typeface="Wingdings" pitchFamily="2" charset="2"/>
              <a:buNone/>
            </a:pP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     the mean rate of change over several successive</a:t>
            </a:r>
          </a:p>
          <a:p>
            <a:pPr algn="l">
              <a:buClr>
                <a:srgbClr val="66FFFF"/>
              </a:buClr>
              <a:buFont typeface="Wingdings" pitchFamily="2" charset="2"/>
              <a:buNone/>
            </a:pP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     periods (be it years, quarters, weeks, . . .).</a:t>
            </a:r>
          </a:p>
        </p:txBody>
      </p:sp>
      <p:sp>
        <p:nvSpPr>
          <p:cNvPr id="5" name="AutoShape 6"/>
          <p:cNvSpPr>
            <a:spLocks noChangeArrowheads="1"/>
          </p:cNvSpPr>
          <p:nvPr/>
        </p:nvSpPr>
        <p:spPr bwMode="auto">
          <a:xfrm rot="5400000">
            <a:off x="485775" y="3265488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AutoShape 8"/>
          <p:cNvSpPr>
            <a:spLocks noChangeArrowheads="1"/>
          </p:cNvSpPr>
          <p:nvPr/>
        </p:nvSpPr>
        <p:spPr bwMode="auto">
          <a:xfrm rot="5400000">
            <a:off x="485775" y="2051050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Rectangle 9"/>
          <p:cNvSpPr>
            <a:spLocks noChangeArrowheads="1"/>
          </p:cNvSpPr>
          <p:nvPr/>
        </p:nvSpPr>
        <p:spPr bwMode="auto">
          <a:xfrm>
            <a:off x="647700" y="962025"/>
            <a:ext cx="7810500" cy="10096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>
              <a:buClr>
                <a:srgbClr val="66FFFF"/>
              </a:buClr>
              <a:buFont typeface="Wingdings" pitchFamily="2" charset="2"/>
              <a:buChar char="n"/>
            </a:pP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  The </a:t>
            </a:r>
            <a:r>
              <a:rPr lang="en-US" sz="2400" u="sng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geometric mean </a:t>
            </a: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is calculated by finding the </a:t>
            </a:r>
            <a:r>
              <a:rPr lang="en-US" sz="2400" i="1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n</a:t>
            </a: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th</a:t>
            </a:r>
          </a:p>
          <a:p>
            <a:pPr algn="l">
              <a:buClr>
                <a:srgbClr val="66FFFF"/>
              </a:buClr>
              <a:buFont typeface="Wingdings" pitchFamily="2" charset="2"/>
              <a:buNone/>
            </a:pP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     root of the product of </a:t>
            </a:r>
            <a:r>
              <a:rPr lang="en-US" sz="2400" i="1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n</a:t>
            </a: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values.</a:t>
            </a:r>
          </a:p>
        </p:txBody>
      </p:sp>
      <p:sp>
        <p:nvSpPr>
          <p:cNvPr id="8" name="AutoShape 10"/>
          <p:cNvSpPr>
            <a:spLocks noChangeArrowheads="1"/>
          </p:cNvSpPr>
          <p:nvPr/>
        </p:nvSpPr>
        <p:spPr bwMode="auto">
          <a:xfrm rot="5400000">
            <a:off x="485775" y="1198563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Rectangle 5"/>
          <p:cNvSpPr>
            <a:spLocks noChangeArrowheads="1"/>
          </p:cNvSpPr>
          <p:nvPr/>
        </p:nvSpPr>
        <p:spPr bwMode="auto">
          <a:xfrm>
            <a:off x="654960" y="4202093"/>
            <a:ext cx="7810500" cy="155280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>
              <a:buClr>
                <a:srgbClr val="66FFFF"/>
              </a:buClr>
              <a:buFont typeface="Wingdings" pitchFamily="2" charset="2"/>
              <a:buChar char="n"/>
            </a:pP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  Other common applications include: changes in</a:t>
            </a:r>
          </a:p>
          <a:p>
            <a:pPr algn="l">
              <a:buClr>
                <a:srgbClr val="66FFFF"/>
              </a:buClr>
              <a:buFont typeface="Wingdings" pitchFamily="2" charset="2"/>
              <a:buNone/>
            </a:pP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     populations of species, crop yields, pollution levels,</a:t>
            </a:r>
          </a:p>
          <a:p>
            <a:pPr algn="l">
              <a:buClr>
                <a:srgbClr val="66FFFF"/>
              </a:buClr>
              <a:buFont typeface="Wingdings" pitchFamily="2" charset="2"/>
              <a:buNone/>
            </a:pP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     and birth and death rates.</a:t>
            </a:r>
          </a:p>
        </p:txBody>
      </p:sp>
      <p:sp>
        <p:nvSpPr>
          <p:cNvPr id="10" name="AutoShape 6"/>
          <p:cNvSpPr>
            <a:spLocks noChangeArrowheads="1"/>
          </p:cNvSpPr>
          <p:nvPr/>
        </p:nvSpPr>
        <p:spPr bwMode="auto">
          <a:xfrm rot="5400000">
            <a:off x="493035" y="4506438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2026070"/>
      </p:ext>
    </p:extLst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2" presetClass="entr" presetSubtype="8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2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12" presetClass="entr" presetSubtype="8" fill="hold" grpId="0" nodeType="after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2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3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12" presetClass="entr" presetSubtype="8" fill="hold" grpId="0" nodeType="after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3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3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utoUpdateAnimBg="0"/>
      <p:bldP spid="4" grpId="0" autoUpdateAnimBg="0"/>
      <p:bldP spid="5" grpId="0" animBg="1"/>
      <p:bldP spid="6" grpId="0" animBg="1"/>
      <p:bldP spid="7" grpId="0" autoUpdateAnimBg="0"/>
      <p:bldP spid="8" grpId="0" animBg="1"/>
      <p:bldP spid="9" grpId="0" autoUpdateAnimBg="0"/>
      <p:bldP spid="10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685800" y="38100"/>
            <a:ext cx="7772400" cy="838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r>
              <a:rPr lang="en-US" sz="2800" dirty="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Geometric Mean</a:t>
            </a:r>
          </a:p>
        </p:txBody>
      </p:sp>
      <p:sp>
        <p:nvSpPr>
          <p:cNvPr id="3" name="Rectangle 16"/>
          <p:cNvSpPr>
            <a:spLocks noChangeArrowheads="1"/>
          </p:cNvSpPr>
          <p:nvPr/>
        </p:nvSpPr>
        <p:spPr bwMode="auto">
          <a:xfrm>
            <a:off x="2341331" y="1793424"/>
            <a:ext cx="4886779" cy="2052864"/>
          </a:xfrm>
          <a:prstGeom prst="rect">
            <a:avLst/>
          </a:prstGeom>
          <a:gradFill flip="none" rotWithShape="1">
            <a:gsLst>
              <a:gs pos="0">
                <a:srgbClr val="78B400">
                  <a:shade val="30000"/>
                  <a:satMod val="115000"/>
                </a:srgbClr>
              </a:gs>
              <a:gs pos="50000">
                <a:srgbClr val="78B400">
                  <a:shade val="67500"/>
                  <a:satMod val="115000"/>
                </a:srgbClr>
              </a:gs>
              <a:gs pos="100000">
                <a:srgbClr val="78B400">
                  <a:shade val="100000"/>
                  <a:satMod val="115000"/>
                </a:srgbClr>
              </a:gs>
            </a:gsLst>
            <a:lin ang="16200000" scaled="1"/>
            <a:tileRect/>
          </a:gradFill>
          <a:ln w="12700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8" name="Object 23">
            <a:hlinkClick r:id="" action="ppaction://ole?verb=0"/>
          </p:cNvPr>
          <p:cNvGraphicFramePr>
            <a:graphicFrameLocks/>
          </p:cNvGraphicFramePr>
          <p:nvPr>
            <p:extLst/>
          </p:nvPr>
        </p:nvGraphicFramePr>
        <p:xfrm>
          <a:off x="2670629" y="1953078"/>
          <a:ext cx="4209142" cy="1652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5107" name="Equation" r:id="rId3" imgW="1663560" imgH="647640" progId="Equation.DSMT4">
                  <p:embed/>
                </p:oleObj>
              </mc:Choice>
              <mc:Fallback>
                <p:oleObj name="Equation" r:id="rId3" imgW="1663560" imgH="647640" progId="Equation.DSMT4">
                  <p:embed/>
                  <p:pic>
                    <p:nvPicPr>
                      <p:cNvPr id="8" name="Object 23">
                        <a:hlinkClick r:id="" action="ppaction://ole?verb=0"/>
                      </p:cNvPr>
                      <p:cNvPicPr>
                        <a:picLocks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70629" y="1953078"/>
                        <a:ext cx="4209142" cy="1652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>
                        <a:outerShdw dist="17961" dir="2700000" algn="ctr" rotWithShape="0">
                          <a:srgbClr val="000000"/>
                        </a:outerShdw>
                      </a:effectLst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AutoShape 24"/>
          <p:cNvSpPr>
            <a:spLocks noChangeArrowheads="1"/>
          </p:cNvSpPr>
          <p:nvPr/>
        </p:nvSpPr>
        <p:spPr bwMode="auto">
          <a:xfrm rot="5400000">
            <a:off x="1963509" y="2767696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213791"/>
      </p:ext>
    </p:extLst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3" presetClass="entr" presetSubtype="272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9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685800" y="38100"/>
            <a:ext cx="7772400" cy="838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r>
              <a:rPr lang="en-US" sz="2800" dirty="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Geometric Mean</a:t>
            </a:r>
          </a:p>
        </p:txBody>
      </p:sp>
      <p:grpSp>
        <p:nvGrpSpPr>
          <p:cNvPr id="14" name="Group 13"/>
          <p:cNvGrpSpPr/>
          <p:nvPr/>
        </p:nvGrpSpPr>
        <p:grpSpPr>
          <a:xfrm>
            <a:off x="2061936" y="1630363"/>
            <a:ext cx="3105150" cy="1914525"/>
            <a:chOff x="2061936" y="1630363"/>
            <a:chExt cx="3105150" cy="1914525"/>
          </a:xfrm>
        </p:grpSpPr>
        <p:graphicFrame>
          <p:nvGraphicFramePr>
            <p:cNvPr id="4" name="Object 3"/>
            <p:cNvGraphicFramePr>
              <a:graphicFrameLocks noChangeAspect="1"/>
            </p:cNvGraphicFramePr>
            <p:nvPr>
              <p:extLst/>
            </p:nvPr>
          </p:nvGraphicFramePr>
          <p:xfrm>
            <a:off x="2062163" y="1630363"/>
            <a:ext cx="3100387" cy="191452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76135" name="Worksheet" r:id="rId3" imgW="1704854" imgH="1152616" progId="Excel.Sheet.8">
                    <p:embed/>
                  </p:oleObj>
                </mc:Choice>
                <mc:Fallback>
                  <p:oleObj name="Worksheet" r:id="rId3" imgW="1704854" imgH="1152616" progId="Excel.Sheet.8">
                    <p:embed/>
                    <p:pic>
                      <p:nvPicPr>
                        <p:cNvPr id="4" name="Object 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062163" y="1630363"/>
                          <a:ext cx="3100387" cy="191452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5" name="Rectangle 4"/>
            <p:cNvSpPr/>
            <p:nvPr/>
          </p:nvSpPr>
          <p:spPr bwMode="auto">
            <a:xfrm>
              <a:off x="2061936" y="1640117"/>
              <a:ext cx="3105150" cy="1901372"/>
            </a:xfrm>
            <a:prstGeom prst="rect">
              <a:avLst/>
            </a:prstGeom>
            <a:noFill/>
            <a:ln w="38100" cap="flat" cmpd="sng" algn="ctr">
              <a:solidFill>
                <a:srgbClr val="00206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457200" marR="0" indent="-45720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S Reference Serif" pitchFamily="18" charset="0"/>
              </a:endParaRPr>
            </a:p>
          </p:txBody>
        </p:sp>
      </p:grpSp>
      <p:sp>
        <p:nvSpPr>
          <p:cNvPr id="6" name="Rectangle 1788"/>
          <p:cNvSpPr>
            <a:spLocks noChangeArrowheads="1"/>
          </p:cNvSpPr>
          <p:nvPr/>
        </p:nvSpPr>
        <p:spPr bwMode="auto">
          <a:xfrm>
            <a:off x="647700" y="1028700"/>
            <a:ext cx="5353050" cy="5143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>
              <a:buClr>
                <a:srgbClr val="66FFFF"/>
              </a:buClr>
              <a:buFont typeface="Wingdings" pitchFamily="2" charset="2"/>
              <a:buChar char="n"/>
            </a:pPr>
            <a:r>
              <a:rPr lang="en-US" sz="2400" dirty="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  Example:  Rate of Return</a:t>
            </a:r>
          </a:p>
        </p:txBody>
      </p:sp>
      <p:graphicFrame>
        <p:nvGraphicFramePr>
          <p:cNvPr id="8" name="Object 7">
            <a:hlinkClick r:id="" action="ppaction://ole?verb=0"/>
          </p:cNvPr>
          <p:cNvGraphicFramePr>
            <a:graphicFrameLocks/>
          </p:cNvGraphicFramePr>
          <p:nvPr>
            <p:extLst/>
          </p:nvPr>
        </p:nvGraphicFramePr>
        <p:xfrm>
          <a:off x="1927672" y="3744698"/>
          <a:ext cx="5276620" cy="117564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6136" name="Equation" r:id="rId5" imgW="2514600" imgH="647640" progId="Equation.DSMT4">
                  <p:embed/>
                </p:oleObj>
              </mc:Choice>
              <mc:Fallback>
                <p:oleObj name="Equation" r:id="rId5" imgW="2514600" imgH="647640" progId="Equation.DSMT4">
                  <p:embed/>
                  <p:pic>
                    <p:nvPicPr>
                      <p:cNvPr id="8" name="Object 7">
                        <a:hlinkClick r:id="" action="ppaction://ole?verb=0"/>
                      </p:cNvPr>
                      <p:cNvPicPr>
                        <a:picLocks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27672" y="3744698"/>
                        <a:ext cx="5276620" cy="117564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>
                        <a:outerShdw dist="17961" dir="2700000" algn="ctr" rotWithShape="0">
                          <a:srgbClr val="000000"/>
                        </a:outerShdw>
                      </a:effec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2301578" y="5082278"/>
            <a:ext cx="4522392" cy="830997"/>
          </a:xfrm>
          <a:prstGeom prst="rect">
            <a:avLst/>
          </a:prstGeom>
          <a:solidFill>
            <a:schemeClr val="accent4">
              <a:lumMod val="5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Book Antiqua" pitchFamily="18" charset="0"/>
              </a:rPr>
              <a:t>Average growth rate per period</a:t>
            </a:r>
          </a:p>
          <a:p>
            <a:r>
              <a:rPr lang="en-US" sz="2400" dirty="0">
                <a:latin typeface="Book Antiqua" pitchFamily="18" charset="0"/>
              </a:rPr>
              <a:t>is (.97752 - 1) (100) = -2.248% </a:t>
            </a:r>
          </a:p>
        </p:txBody>
      </p:sp>
      <p:sp>
        <p:nvSpPr>
          <p:cNvPr id="10" name="AutoShape 24"/>
          <p:cNvSpPr>
            <a:spLocks noChangeArrowheads="1"/>
          </p:cNvSpPr>
          <p:nvPr/>
        </p:nvSpPr>
        <p:spPr bwMode="auto">
          <a:xfrm rot="5400000">
            <a:off x="1760313" y="2506444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13" name="Group 12"/>
          <p:cNvGrpSpPr/>
          <p:nvPr/>
        </p:nvGrpSpPr>
        <p:grpSpPr>
          <a:xfrm>
            <a:off x="6019194" y="1632863"/>
            <a:ext cx="1939925" cy="1921779"/>
            <a:chOff x="6120792" y="1632863"/>
            <a:chExt cx="1939925" cy="1921779"/>
          </a:xfrm>
        </p:grpSpPr>
        <p:graphicFrame>
          <p:nvGraphicFramePr>
            <p:cNvPr id="11" name="Object 10"/>
            <p:cNvGraphicFramePr>
              <a:graphicFrameLocks noChangeAspect="1"/>
            </p:cNvGraphicFramePr>
            <p:nvPr>
              <p:extLst/>
            </p:nvPr>
          </p:nvGraphicFramePr>
          <p:xfrm>
            <a:off x="6120792" y="1640117"/>
            <a:ext cx="1939925" cy="191452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76137" name="Worksheet" r:id="rId7" imgW="1066682" imgH="1152616" progId="Excel.Sheet.8">
                    <p:embed/>
                  </p:oleObj>
                </mc:Choice>
                <mc:Fallback>
                  <p:oleObj name="Worksheet" r:id="rId7" imgW="1066682" imgH="1152616" progId="Excel.Sheet.8">
                    <p:embed/>
                    <p:pic>
                      <p:nvPicPr>
                        <p:cNvPr id="11" name="Object 10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120792" y="1640117"/>
                          <a:ext cx="1939925" cy="191452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2" name="Rectangle 11"/>
            <p:cNvSpPr/>
            <p:nvPr/>
          </p:nvSpPr>
          <p:spPr bwMode="auto">
            <a:xfrm>
              <a:off x="6125028" y="1632863"/>
              <a:ext cx="1894061" cy="1901372"/>
            </a:xfrm>
            <a:prstGeom prst="rect">
              <a:avLst/>
            </a:prstGeom>
            <a:noFill/>
            <a:ln w="38100" cap="flat" cmpd="sng" algn="ctr">
              <a:solidFill>
                <a:srgbClr val="00206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457200" marR="0" indent="-45720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S Reference Serif" pitchFamily="18" charset="0"/>
              </a:endParaRPr>
            </a:p>
          </p:txBody>
        </p:sp>
      </p:grpSp>
      <p:sp>
        <p:nvSpPr>
          <p:cNvPr id="15" name="Right Arrow 14"/>
          <p:cNvSpPr/>
          <p:nvPr/>
        </p:nvSpPr>
        <p:spPr bwMode="auto">
          <a:xfrm>
            <a:off x="5355771" y="2438398"/>
            <a:ext cx="478972" cy="369669"/>
          </a:xfrm>
          <a:prstGeom prst="rightArrow">
            <a:avLst/>
          </a:prstGeom>
          <a:solidFill>
            <a:schemeClr val="tx2">
              <a:lumMod val="75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457200" marR="0" indent="-45720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200" b="0" i="0" u="none" strike="noStrike" cap="none" normalizeH="0" baseline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S Reference Serif" pitchFamily="18" charset="0"/>
            </a:endParaRPr>
          </a:p>
        </p:txBody>
      </p:sp>
      <p:sp>
        <p:nvSpPr>
          <p:cNvPr id="16" name="AutoShape 24"/>
          <p:cNvSpPr>
            <a:spLocks noChangeArrowheads="1"/>
          </p:cNvSpPr>
          <p:nvPr/>
        </p:nvSpPr>
        <p:spPr bwMode="auto">
          <a:xfrm rot="5400000">
            <a:off x="1651461" y="3950590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4615248"/>
      </p:ext>
    </p:extLst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500"/>
                            </p:stCondLst>
                            <p:childTnLst>
                              <p:par>
                                <p:cTn id="18" presetID="22" presetClass="entr" presetSubtype="8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4000"/>
                            </p:stCondLst>
                            <p:childTnLst>
                              <p:par>
                                <p:cTn id="22" presetID="12" presetClass="entr" presetSubtype="8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2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6500"/>
                            </p:stCondLst>
                            <p:childTnLst>
                              <p:par>
                                <p:cTn id="26" presetID="23" presetClass="entr" presetSubtype="27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7000"/>
                            </p:stCondLst>
                            <p:childTnLst>
                              <p:par>
                                <p:cTn id="31" presetID="22" presetClass="entr" presetSubtype="1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5" grpId="0" animBg="1"/>
      <p:bldP spid="16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7772400" cy="609600"/>
          </a:xfrm>
          <a:noFill/>
          <a:ln/>
        </p:spPr>
        <p:txBody>
          <a:bodyPr/>
          <a:lstStyle/>
          <a:p>
            <a:r>
              <a:rPr lang="en-US"/>
              <a:t>Measures of Location</a:t>
            </a:r>
          </a:p>
        </p:txBody>
      </p:sp>
      <p:sp>
        <p:nvSpPr>
          <p:cNvPr id="6148" name="AutoShape 4"/>
          <p:cNvSpPr>
            <a:spLocks noChangeArrowheads="1"/>
          </p:cNvSpPr>
          <p:nvPr/>
        </p:nvSpPr>
        <p:spPr bwMode="auto">
          <a:xfrm>
            <a:off x="3719268" y="1509933"/>
            <a:ext cx="4610100" cy="1543050"/>
          </a:xfrm>
          <a:prstGeom prst="roundRect">
            <a:avLst>
              <a:gd name="adj" fmla="val 16667"/>
            </a:avLst>
          </a:prstGeom>
          <a:gradFill rotWithShape="0">
            <a:gsLst>
              <a:gs pos="0">
                <a:srgbClr val="666699">
                  <a:gamma/>
                  <a:shade val="46275"/>
                  <a:invGamma/>
                </a:srgbClr>
              </a:gs>
              <a:gs pos="50000">
                <a:srgbClr val="666699"/>
              </a:gs>
              <a:gs pos="100000">
                <a:srgbClr val="666699">
                  <a:gamma/>
                  <a:shade val="46275"/>
                  <a:invGamma/>
                </a:srgbClr>
              </a:gs>
            </a:gsLst>
            <a:lin ang="5400000" scaled="1"/>
          </a:gradFill>
          <a:ln w="12700">
            <a:noFill/>
            <a:round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pPr>
              <a:lnSpc>
                <a:spcPct val="90000"/>
              </a:lnSpc>
            </a:pP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If the measures are computed</a:t>
            </a:r>
          </a:p>
          <a:p>
            <a:pPr>
              <a:lnSpc>
                <a:spcPct val="90000"/>
              </a:lnSpc>
            </a:pP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for data from a sample,</a:t>
            </a:r>
          </a:p>
          <a:p>
            <a:pPr>
              <a:lnSpc>
                <a:spcPct val="90000"/>
              </a:lnSpc>
            </a:pP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they are called </a:t>
            </a:r>
            <a:r>
              <a:rPr lang="en-US" sz="2400" u="sng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sample statistics</a:t>
            </a: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.</a:t>
            </a:r>
          </a:p>
        </p:txBody>
      </p:sp>
      <p:sp>
        <p:nvSpPr>
          <p:cNvPr id="6150" name="AutoShape 6"/>
          <p:cNvSpPr>
            <a:spLocks noChangeArrowheads="1"/>
          </p:cNvSpPr>
          <p:nvPr/>
        </p:nvSpPr>
        <p:spPr bwMode="auto">
          <a:xfrm>
            <a:off x="3078846" y="2938683"/>
            <a:ext cx="5543550" cy="1543050"/>
          </a:xfrm>
          <a:prstGeom prst="roundRect">
            <a:avLst>
              <a:gd name="adj" fmla="val 16667"/>
            </a:avLst>
          </a:prstGeom>
          <a:gradFill flip="none" rotWithShape="1">
            <a:gsLst>
              <a:gs pos="0">
                <a:srgbClr val="78B400">
                  <a:shade val="30000"/>
                  <a:satMod val="115000"/>
                </a:srgbClr>
              </a:gs>
              <a:gs pos="50000">
                <a:srgbClr val="78B400">
                  <a:shade val="67500"/>
                  <a:satMod val="115000"/>
                </a:srgbClr>
              </a:gs>
              <a:gs pos="100000">
                <a:srgbClr val="78B400">
                  <a:shade val="100000"/>
                  <a:satMod val="115000"/>
                </a:srgbClr>
              </a:gs>
            </a:gsLst>
            <a:lin ang="16200000" scaled="1"/>
            <a:tileRect/>
          </a:gradFill>
          <a:ln w="12700">
            <a:noFill/>
            <a:round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pPr>
              <a:lnSpc>
                <a:spcPct val="90000"/>
              </a:lnSpc>
            </a:pP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If the measures are computed</a:t>
            </a:r>
          </a:p>
          <a:p>
            <a:pPr>
              <a:lnSpc>
                <a:spcPct val="90000"/>
              </a:lnSpc>
            </a:pP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for data from a population,</a:t>
            </a:r>
          </a:p>
          <a:p>
            <a:pPr>
              <a:lnSpc>
                <a:spcPct val="90000"/>
              </a:lnSpc>
            </a:pP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they are called </a:t>
            </a:r>
            <a:r>
              <a:rPr lang="en-US" sz="2400" u="sng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population parameters</a:t>
            </a: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.</a:t>
            </a:r>
          </a:p>
        </p:txBody>
      </p:sp>
      <p:sp>
        <p:nvSpPr>
          <p:cNvPr id="6151" name="AutoShape 7"/>
          <p:cNvSpPr>
            <a:spLocks noChangeArrowheads="1"/>
          </p:cNvSpPr>
          <p:nvPr/>
        </p:nvSpPr>
        <p:spPr bwMode="auto">
          <a:xfrm>
            <a:off x="1785258" y="4367433"/>
            <a:ext cx="5486400" cy="1543050"/>
          </a:xfrm>
          <a:prstGeom prst="roundRect">
            <a:avLst>
              <a:gd name="adj" fmla="val 16667"/>
            </a:avLst>
          </a:prstGeom>
          <a:gradFill rotWithShape="0">
            <a:gsLst>
              <a:gs pos="0">
                <a:schemeClr val="hlink">
                  <a:gamma/>
                  <a:shade val="46275"/>
                  <a:invGamma/>
                </a:schemeClr>
              </a:gs>
              <a:gs pos="5000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lin ang="5400000" scaled="1"/>
          </a:gradFill>
          <a:ln w="12700">
            <a:noFill/>
            <a:round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pPr>
              <a:lnSpc>
                <a:spcPct val="90000"/>
              </a:lnSpc>
            </a:pP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A sample statistic is referred to</a:t>
            </a:r>
          </a:p>
          <a:p>
            <a:pPr>
              <a:lnSpc>
                <a:spcPct val="90000"/>
              </a:lnSpc>
            </a:pP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as the </a:t>
            </a:r>
            <a:r>
              <a:rPr lang="en-US" sz="2400" u="sng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point estimator</a:t>
            </a: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of the</a:t>
            </a:r>
          </a:p>
          <a:p>
            <a:pPr>
              <a:lnSpc>
                <a:spcPct val="90000"/>
              </a:lnSpc>
            </a:pP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corresponding population parameter.</a:t>
            </a:r>
          </a:p>
        </p:txBody>
      </p:sp>
      <p:sp>
        <p:nvSpPr>
          <p:cNvPr id="6152" name="AutoShape 8"/>
          <p:cNvSpPr>
            <a:spLocks noChangeArrowheads="1"/>
          </p:cNvSpPr>
          <p:nvPr/>
        </p:nvSpPr>
        <p:spPr bwMode="auto">
          <a:xfrm rot="5400000">
            <a:off x="3443043" y="2189383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6153" name="AutoShape 9"/>
          <p:cNvSpPr>
            <a:spLocks noChangeArrowheads="1"/>
          </p:cNvSpPr>
          <p:nvPr/>
        </p:nvSpPr>
        <p:spPr bwMode="auto">
          <a:xfrm rot="5400000">
            <a:off x="2821671" y="3637183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6154" name="AutoShape 10"/>
          <p:cNvSpPr>
            <a:spLocks noChangeArrowheads="1"/>
          </p:cNvSpPr>
          <p:nvPr/>
        </p:nvSpPr>
        <p:spPr bwMode="auto">
          <a:xfrm rot="5400000">
            <a:off x="1513569" y="5065933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6160" name="Rectangle 16"/>
          <p:cNvSpPr>
            <a:spLocks noChangeArrowheads="1"/>
          </p:cNvSpPr>
          <p:nvPr/>
        </p:nvSpPr>
        <p:spPr bwMode="auto">
          <a:xfrm>
            <a:off x="673100" y="1057275"/>
            <a:ext cx="2667000" cy="4191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342900" indent="-342900"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Char char="n"/>
            </a:pP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Mean</a:t>
            </a:r>
          </a:p>
        </p:txBody>
      </p:sp>
      <p:sp>
        <p:nvSpPr>
          <p:cNvPr id="6161" name="Rectangle 17"/>
          <p:cNvSpPr>
            <a:spLocks noChangeArrowheads="1"/>
          </p:cNvSpPr>
          <p:nvPr/>
        </p:nvSpPr>
        <p:spPr bwMode="auto">
          <a:xfrm>
            <a:off x="673100" y="1987995"/>
            <a:ext cx="2667000" cy="4762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342900" indent="-342900"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Char char="n"/>
            </a:pP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Median</a:t>
            </a:r>
          </a:p>
        </p:txBody>
      </p:sp>
      <p:sp>
        <p:nvSpPr>
          <p:cNvPr id="6162" name="Rectangle 18"/>
          <p:cNvSpPr>
            <a:spLocks noChangeArrowheads="1"/>
          </p:cNvSpPr>
          <p:nvPr/>
        </p:nvSpPr>
        <p:spPr bwMode="auto">
          <a:xfrm>
            <a:off x="673100" y="2895129"/>
            <a:ext cx="2667000" cy="4762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342900" indent="-342900"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Char char="n"/>
            </a:pP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Mode</a:t>
            </a:r>
          </a:p>
        </p:txBody>
      </p:sp>
      <p:sp>
        <p:nvSpPr>
          <p:cNvPr id="6163" name="Rectangle 19"/>
          <p:cNvSpPr>
            <a:spLocks noChangeArrowheads="1"/>
          </p:cNvSpPr>
          <p:nvPr/>
        </p:nvSpPr>
        <p:spPr bwMode="auto">
          <a:xfrm>
            <a:off x="673100" y="3371379"/>
            <a:ext cx="26670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342900" indent="-342900"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Char char="n"/>
            </a:pP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Percentiles</a:t>
            </a:r>
          </a:p>
        </p:txBody>
      </p:sp>
      <p:sp>
        <p:nvSpPr>
          <p:cNvPr id="6164" name="Rectangle 20"/>
          <p:cNvSpPr>
            <a:spLocks noChangeArrowheads="1"/>
          </p:cNvSpPr>
          <p:nvPr/>
        </p:nvSpPr>
        <p:spPr bwMode="auto">
          <a:xfrm>
            <a:off x="673100" y="3828579"/>
            <a:ext cx="2667000" cy="4762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342900" indent="-342900"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Char char="n"/>
            </a:pP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Quartiles</a:t>
            </a:r>
          </a:p>
        </p:txBody>
      </p:sp>
      <p:sp>
        <p:nvSpPr>
          <p:cNvPr id="6166" name="AutoShape 22"/>
          <p:cNvSpPr>
            <a:spLocks noChangeArrowheads="1"/>
          </p:cNvSpPr>
          <p:nvPr/>
        </p:nvSpPr>
        <p:spPr bwMode="auto">
          <a:xfrm rot="5400000">
            <a:off x="466725" y="1222375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15" name="Rectangle 16"/>
          <p:cNvSpPr>
            <a:spLocks noChangeArrowheads="1"/>
          </p:cNvSpPr>
          <p:nvPr/>
        </p:nvSpPr>
        <p:spPr bwMode="auto">
          <a:xfrm>
            <a:off x="680360" y="1528983"/>
            <a:ext cx="3107870" cy="4191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342900" indent="-342900"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Char char="n"/>
            </a:pP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Weighted Mean</a:t>
            </a:r>
          </a:p>
        </p:txBody>
      </p:sp>
      <p:sp>
        <p:nvSpPr>
          <p:cNvPr id="16" name="Rectangle 17"/>
          <p:cNvSpPr>
            <a:spLocks noChangeArrowheads="1"/>
          </p:cNvSpPr>
          <p:nvPr/>
        </p:nvSpPr>
        <p:spPr bwMode="auto">
          <a:xfrm>
            <a:off x="680360" y="2430675"/>
            <a:ext cx="2962726" cy="4762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342900" indent="-342900"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Char char="n"/>
            </a:pP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Geometric Mean</a:t>
            </a:r>
          </a:p>
        </p:txBody>
      </p:sp>
    </p:spTree>
    <p:extLst>
      <p:ext uri="{BB962C8B-B14F-4D97-AF65-F5344CB8AC3E}">
        <p14:creationId xmlns:p14="http://schemas.microsoft.com/office/powerpoint/2010/main" val="3039265297"/>
      </p:ext>
    </p:extLst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616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3" presetClass="entr" presetSubtype="1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75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750"/>
                            </p:stCondLst>
                            <p:childTnLst>
                              <p:par>
                                <p:cTn id="18" presetID="3" presetClass="entr" presetSubtype="10" fill="hold" grpId="0" nodeType="after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6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3000"/>
                            </p:stCondLst>
                            <p:childTnLst>
                              <p:par>
                                <p:cTn id="22" presetID="3" presetClass="entr" presetSubtype="10" fill="hold" grpId="0" nodeType="after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4250"/>
                            </p:stCondLst>
                            <p:childTnLst>
                              <p:par>
                                <p:cTn id="26" presetID="3" presetClass="entr" presetSubtype="10" fill="hold" grpId="0" nodeType="after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61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5500"/>
                            </p:stCondLst>
                            <p:childTnLst>
                              <p:par>
                                <p:cTn id="30" presetID="3" presetClass="entr" presetSubtype="10" fill="hold" grpId="0" nodeType="after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6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6750"/>
                            </p:stCondLst>
                            <p:childTnLst>
                              <p:par>
                                <p:cTn id="34" presetID="3" presetClass="entr" presetSubtype="10" fill="hold" grpId="0" nodeType="after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61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8000"/>
                            </p:stCondLst>
                            <p:childTnLst>
                              <p:par>
                                <p:cTn id="38" presetID="12" presetClass="entr" presetSubtype="8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40" dur="500"/>
                                        <p:tgtEl>
                                          <p:spTgt spid="615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500"/>
                            </p:stCondLst>
                            <p:childTnLst>
                              <p:par>
                                <p:cTn id="48" presetID="12" presetClass="entr" presetSubtype="8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50" dur="500"/>
                                        <p:tgtEl>
                                          <p:spTgt spid="615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61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61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500"/>
                            </p:stCondLst>
                            <p:childTnLst>
                              <p:par>
                                <p:cTn id="58" presetID="12" presetClass="entr" presetSubtype="8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60" dur="500"/>
                                        <p:tgtEl>
                                          <p:spTgt spid="615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61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61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8" grpId="0" animBg="1" autoUpdateAnimBg="0"/>
      <p:bldP spid="6150" grpId="0" animBg="1" autoUpdateAnimBg="0"/>
      <p:bldP spid="6151" grpId="0" animBg="1" autoUpdateAnimBg="0"/>
      <p:bldP spid="6152" grpId="0" animBg="1"/>
      <p:bldP spid="6153" grpId="0" animBg="1"/>
      <p:bldP spid="6154" grpId="0" animBg="1"/>
      <p:bldP spid="6160" grpId="0" autoUpdateAnimBg="0"/>
      <p:bldP spid="6161" grpId="0" autoUpdateAnimBg="0"/>
      <p:bldP spid="6162" grpId="0" autoUpdateAnimBg="0"/>
      <p:bldP spid="6163" grpId="0" autoUpdateAnimBg="0"/>
      <p:bldP spid="6164" grpId="0" autoUpdateAnimBg="0"/>
      <p:bldP spid="6166" grpId="0" animBg="1"/>
      <p:bldP spid="15" grpId="0" autoUpdateAnimBg="0"/>
      <p:bldP spid="16" grpId="0" autoUpdateAnimBg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16114"/>
            <a:ext cx="7772400" cy="698500"/>
          </a:xfrm>
          <a:noFill/>
          <a:ln/>
        </p:spPr>
        <p:txBody>
          <a:bodyPr/>
          <a:lstStyle/>
          <a:p>
            <a:r>
              <a:rPr lang="en-US" dirty="0"/>
              <a:t>Mode</a:t>
            </a:r>
          </a:p>
        </p:txBody>
      </p:sp>
      <p:sp>
        <p:nvSpPr>
          <p:cNvPr id="12292" name="Rectangle 4"/>
          <p:cNvSpPr>
            <a:spLocks noChangeArrowheads="1"/>
          </p:cNvSpPr>
          <p:nvPr/>
        </p:nvSpPr>
        <p:spPr bwMode="auto">
          <a:xfrm>
            <a:off x="647700" y="990600"/>
            <a:ext cx="7734300" cy="9525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>
              <a:buClr>
                <a:srgbClr val="66FFFF"/>
              </a:buClr>
              <a:buFont typeface="Wingdings" pitchFamily="2" charset="2"/>
              <a:buChar char="n"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  The </a:t>
            </a:r>
            <a:r>
              <a:rPr lang="en-US" sz="2400" u="sng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mode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of a data set is the value that occurs with</a:t>
            </a:r>
          </a:p>
          <a:p>
            <a:pPr algn="l"/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     greatest frequency.</a:t>
            </a:r>
          </a:p>
        </p:txBody>
      </p:sp>
      <p:sp>
        <p:nvSpPr>
          <p:cNvPr id="12293" name="Rectangle 5"/>
          <p:cNvSpPr>
            <a:spLocks noChangeArrowheads="1"/>
          </p:cNvSpPr>
          <p:nvPr/>
        </p:nvSpPr>
        <p:spPr bwMode="auto">
          <a:xfrm>
            <a:off x="647700" y="1885950"/>
            <a:ext cx="7734300" cy="838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>
              <a:buClr>
                <a:srgbClr val="66FFFF"/>
              </a:buClr>
              <a:buFont typeface="Wingdings" pitchFamily="2" charset="2"/>
              <a:buChar char="n"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  The greatest frequency can occur at two or more</a:t>
            </a:r>
          </a:p>
          <a:p>
            <a:pPr algn="l"/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     different values.</a:t>
            </a:r>
          </a:p>
        </p:txBody>
      </p:sp>
      <p:sp>
        <p:nvSpPr>
          <p:cNvPr id="12294" name="Rectangle 6"/>
          <p:cNvSpPr>
            <a:spLocks noChangeArrowheads="1"/>
          </p:cNvSpPr>
          <p:nvPr/>
        </p:nvSpPr>
        <p:spPr bwMode="auto">
          <a:xfrm>
            <a:off x="647700" y="2647950"/>
            <a:ext cx="7734300" cy="9525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>
              <a:buClr>
                <a:srgbClr val="66FFFF"/>
              </a:buClr>
              <a:buFont typeface="Wingdings" pitchFamily="2" charset="2"/>
              <a:buChar char="n"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  If the data have exactly two modes, the data are</a:t>
            </a:r>
          </a:p>
          <a:p>
            <a:pPr algn="l"/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     </a:t>
            </a:r>
            <a:r>
              <a:rPr lang="en-US" sz="2400" u="sng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bimodal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.</a:t>
            </a:r>
          </a:p>
        </p:txBody>
      </p:sp>
      <p:sp>
        <p:nvSpPr>
          <p:cNvPr id="12295" name="Rectangle 7"/>
          <p:cNvSpPr>
            <a:spLocks noChangeArrowheads="1"/>
          </p:cNvSpPr>
          <p:nvPr/>
        </p:nvSpPr>
        <p:spPr bwMode="auto">
          <a:xfrm>
            <a:off x="647700" y="3524250"/>
            <a:ext cx="7715250" cy="9334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>
              <a:buClr>
                <a:srgbClr val="66FFFF"/>
              </a:buClr>
              <a:buFont typeface="Wingdings" pitchFamily="2" charset="2"/>
              <a:buChar char="n"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  If the data have more than two modes, the data are</a:t>
            </a:r>
          </a:p>
          <a:p>
            <a:pPr algn="l"/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     </a:t>
            </a:r>
            <a:r>
              <a:rPr lang="en-US" sz="2400" u="sng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multimodal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.</a:t>
            </a:r>
          </a:p>
        </p:txBody>
      </p:sp>
      <p:sp>
        <p:nvSpPr>
          <p:cNvPr id="12297" name="AutoShape 9"/>
          <p:cNvSpPr>
            <a:spLocks noChangeArrowheads="1"/>
          </p:cNvSpPr>
          <p:nvPr/>
        </p:nvSpPr>
        <p:spPr bwMode="auto">
          <a:xfrm rot="5400000">
            <a:off x="490538" y="1198563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12298" name="AutoShape 10"/>
          <p:cNvSpPr>
            <a:spLocks noChangeArrowheads="1"/>
          </p:cNvSpPr>
          <p:nvPr/>
        </p:nvSpPr>
        <p:spPr bwMode="auto">
          <a:xfrm rot="5400000">
            <a:off x="490538" y="2036763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12299" name="AutoShape 11"/>
          <p:cNvSpPr>
            <a:spLocks noChangeArrowheads="1"/>
          </p:cNvSpPr>
          <p:nvPr/>
        </p:nvSpPr>
        <p:spPr bwMode="auto">
          <a:xfrm rot="5400000">
            <a:off x="490538" y="2855913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12300" name="AutoShape 12"/>
          <p:cNvSpPr>
            <a:spLocks noChangeArrowheads="1"/>
          </p:cNvSpPr>
          <p:nvPr/>
        </p:nvSpPr>
        <p:spPr bwMode="auto">
          <a:xfrm rot="5400000">
            <a:off x="490538" y="3722688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12301" name="Rectangle 13"/>
          <p:cNvSpPr>
            <a:spLocks noChangeArrowheads="1"/>
          </p:cNvSpPr>
          <p:nvPr/>
        </p:nvSpPr>
        <p:spPr bwMode="auto">
          <a:xfrm>
            <a:off x="642938" y="4405313"/>
            <a:ext cx="7715250" cy="13398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>
              <a:buClr>
                <a:srgbClr val="66FFFF"/>
              </a:buClr>
              <a:buFont typeface="Wingdings" pitchFamily="2" charset="2"/>
              <a:buChar char="n"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  Caution:  If the data are bimodal or multimodal,</a:t>
            </a:r>
          </a:p>
          <a:p>
            <a:pPr algn="l">
              <a:buClr>
                <a:srgbClr val="66FFFF"/>
              </a:buClr>
              <a:buFont typeface="Wingdings" pitchFamily="2" charset="2"/>
              <a:buNone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     Excel’s MODE function will incorrectly identify a</a:t>
            </a:r>
          </a:p>
          <a:p>
            <a:pPr algn="l">
              <a:buClr>
                <a:srgbClr val="66FFFF"/>
              </a:buClr>
              <a:buFont typeface="Wingdings" pitchFamily="2" charset="2"/>
              <a:buNone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     single mode.</a:t>
            </a:r>
          </a:p>
        </p:txBody>
      </p:sp>
      <p:sp>
        <p:nvSpPr>
          <p:cNvPr id="12302" name="AutoShape 14"/>
          <p:cNvSpPr>
            <a:spLocks noChangeArrowheads="1"/>
          </p:cNvSpPr>
          <p:nvPr/>
        </p:nvSpPr>
        <p:spPr bwMode="auto">
          <a:xfrm rot="5400000">
            <a:off x="485775" y="4622800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4748904"/>
      </p:ext>
    </p:extLst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1229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2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2" dur="500"/>
                                        <p:tgtEl>
                                          <p:spTgt spid="122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2" presetClass="entr" presetSubtype="8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6" dur="500"/>
                                        <p:tgtEl>
                                          <p:spTgt spid="1229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2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21" dur="500"/>
                                        <p:tgtEl>
                                          <p:spTgt spid="122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12" presetClass="entr" presetSubtype="8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25" dur="500"/>
                                        <p:tgtEl>
                                          <p:spTgt spid="1229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2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30" dur="500"/>
                                        <p:tgtEl>
                                          <p:spTgt spid="122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12" presetClass="entr" presetSubtype="8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34" dur="500"/>
                                        <p:tgtEl>
                                          <p:spTgt spid="1230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2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39" dur="500"/>
                                        <p:tgtEl>
                                          <p:spTgt spid="122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500"/>
                            </p:stCondLst>
                            <p:childTnLst>
                              <p:par>
                                <p:cTn id="41" presetID="12" presetClass="entr" presetSubtype="8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43" dur="500"/>
                                        <p:tgtEl>
                                          <p:spTgt spid="1230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2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48" dur="500"/>
                                        <p:tgtEl>
                                          <p:spTgt spid="123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2" grpId="0" autoUpdateAnimBg="0"/>
      <p:bldP spid="12293" grpId="0" autoUpdateAnimBg="0"/>
      <p:bldP spid="12294" grpId="0" autoUpdateAnimBg="0"/>
      <p:bldP spid="12295" grpId="0" autoUpdateAnimBg="0"/>
      <p:bldP spid="12297" grpId="0" animBg="1"/>
      <p:bldP spid="12298" grpId="0" animBg="1"/>
      <p:bldP spid="12299" grpId="0" animBg="1"/>
      <p:bldP spid="12300" grpId="0" animBg="1"/>
      <p:bldP spid="12301" grpId="0" autoUpdateAnimBg="0"/>
      <p:bldP spid="12302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98425"/>
            <a:ext cx="7772400" cy="711200"/>
          </a:xfrm>
          <a:noFill/>
          <a:ln/>
        </p:spPr>
        <p:txBody>
          <a:bodyPr/>
          <a:lstStyle/>
          <a:p>
            <a:r>
              <a:rPr lang="en-US" dirty="0"/>
              <a:t>Mode</a:t>
            </a:r>
          </a:p>
        </p:txBody>
      </p:sp>
      <p:sp>
        <p:nvSpPr>
          <p:cNvPr id="131232" name="Oval 1184"/>
          <p:cNvSpPr>
            <a:spLocks noChangeArrowheads="1"/>
          </p:cNvSpPr>
          <p:nvPr/>
        </p:nvSpPr>
        <p:spPr bwMode="auto">
          <a:xfrm>
            <a:off x="4843463" y="1943100"/>
            <a:ext cx="860425" cy="514350"/>
          </a:xfrm>
          <a:prstGeom prst="ellipse">
            <a:avLst/>
          </a:prstGeom>
          <a:noFill/>
          <a:ln w="28575">
            <a:solidFill>
              <a:srgbClr val="66FFFF"/>
            </a:solidFill>
            <a:round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131234" name="AutoShape 1186"/>
          <p:cNvSpPr>
            <a:spLocks noChangeArrowheads="1"/>
          </p:cNvSpPr>
          <p:nvPr/>
        </p:nvSpPr>
        <p:spPr bwMode="auto">
          <a:xfrm rot="5400000">
            <a:off x="790575" y="1689100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131248" name="Rectangle 1200"/>
          <p:cNvSpPr>
            <a:spLocks noChangeArrowheads="1"/>
          </p:cNvSpPr>
          <p:nvPr/>
        </p:nvSpPr>
        <p:spPr bwMode="auto">
          <a:xfrm>
            <a:off x="1885950" y="1485900"/>
            <a:ext cx="5581650" cy="5334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450 occurred most frequently (7 times)</a:t>
            </a:r>
          </a:p>
        </p:txBody>
      </p:sp>
      <p:sp>
        <p:nvSpPr>
          <p:cNvPr id="131249" name="Rectangle 1201"/>
          <p:cNvSpPr>
            <a:spLocks noChangeArrowheads="1"/>
          </p:cNvSpPr>
          <p:nvPr/>
        </p:nvSpPr>
        <p:spPr bwMode="auto">
          <a:xfrm>
            <a:off x="3581400" y="1981200"/>
            <a:ext cx="2114550" cy="4381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Mode =   450</a:t>
            </a:r>
          </a:p>
        </p:txBody>
      </p:sp>
      <p:sp>
        <p:nvSpPr>
          <p:cNvPr id="131839" name="AutoShape 1791"/>
          <p:cNvSpPr>
            <a:spLocks noChangeArrowheads="1"/>
          </p:cNvSpPr>
          <p:nvPr/>
        </p:nvSpPr>
        <p:spPr bwMode="auto">
          <a:xfrm>
            <a:off x="2574925" y="5175250"/>
            <a:ext cx="4281488" cy="465138"/>
          </a:xfrm>
          <a:prstGeom prst="roundRect">
            <a:avLst>
              <a:gd name="adj" fmla="val 16667"/>
            </a:avLst>
          </a:prstGeom>
          <a:gradFill rotWithShape="0">
            <a:gsLst>
              <a:gs pos="0">
                <a:srgbClr val="0099CC">
                  <a:gamma/>
                  <a:shade val="46275"/>
                  <a:invGamma/>
                </a:srgbClr>
              </a:gs>
              <a:gs pos="50000">
                <a:srgbClr val="0099CC"/>
              </a:gs>
              <a:gs pos="100000">
                <a:srgbClr val="0099CC">
                  <a:gamma/>
                  <a:shade val="46275"/>
                  <a:invGamma/>
                </a:srgbClr>
              </a:gs>
            </a:gsLst>
            <a:lin ang="5400000" scaled="1"/>
          </a:gradFill>
          <a:ln w="12700">
            <a:noFill/>
            <a:round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Note: Data is in ascending order.</a:t>
            </a:r>
          </a:p>
        </p:txBody>
      </p:sp>
      <p:pic>
        <p:nvPicPr>
          <p:cNvPr id="131840" name="Picture 179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0413" y="2551113"/>
            <a:ext cx="7775575" cy="25177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</p:pic>
      <p:sp>
        <p:nvSpPr>
          <p:cNvPr id="131245" name="Rectangle 1197"/>
          <p:cNvSpPr>
            <a:spLocks noChangeArrowheads="1"/>
          </p:cNvSpPr>
          <p:nvPr/>
        </p:nvSpPr>
        <p:spPr bwMode="auto">
          <a:xfrm>
            <a:off x="762000" y="3244850"/>
            <a:ext cx="3886200" cy="387350"/>
          </a:xfrm>
          <a:prstGeom prst="rect">
            <a:avLst/>
          </a:prstGeom>
          <a:noFill/>
          <a:ln w="5715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131246" name="Rectangle 1198"/>
          <p:cNvSpPr>
            <a:spLocks noChangeArrowheads="1"/>
          </p:cNvSpPr>
          <p:nvPr/>
        </p:nvSpPr>
        <p:spPr bwMode="auto">
          <a:xfrm>
            <a:off x="6946900" y="2921000"/>
            <a:ext cx="1574800" cy="349250"/>
          </a:xfrm>
          <a:prstGeom prst="rect">
            <a:avLst/>
          </a:prstGeom>
          <a:noFill/>
          <a:ln w="5715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131841" name="Rectangle 1793"/>
          <p:cNvSpPr>
            <a:spLocks noChangeArrowheads="1"/>
          </p:cNvSpPr>
          <p:nvPr/>
        </p:nvSpPr>
        <p:spPr bwMode="auto">
          <a:xfrm>
            <a:off x="647700" y="1028700"/>
            <a:ext cx="5353050" cy="5143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>
              <a:buClr>
                <a:srgbClr val="66FFFF"/>
              </a:buClr>
              <a:buFont typeface="Wingdings" pitchFamily="2" charset="2"/>
              <a:buChar char="n"/>
            </a:pPr>
            <a:r>
              <a:rPr lang="en-US" sz="24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  Example:  Apartment Rents</a:t>
            </a:r>
          </a:p>
        </p:txBody>
      </p:sp>
    </p:spTree>
    <p:extLst>
      <p:ext uri="{BB962C8B-B14F-4D97-AF65-F5344CB8AC3E}">
        <p14:creationId xmlns:p14="http://schemas.microsoft.com/office/powerpoint/2010/main" val="3413978846"/>
      </p:ext>
    </p:extLst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13123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31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2" dur="500"/>
                                        <p:tgtEl>
                                          <p:spTgt spid="1312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6" presetClass="entr" presetSubtype="21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1312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3000"/>
                            </p:stCondLst>
                            <p:childTnLst>
                              <p:par>
                                <p:cTn id="18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1312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3500"/>
                            </p:stCondLst>
                            <p:childTnLst>
                              <p:par>
                                <p:cTn id="22" presetID="12" presetClass="entr" presetSubtype="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24" dur="500"/>
                                        <p:tgtEl>
                                          <p:spTgt spid="1312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0"/>
                            </p:stCondLst>
                            <p:childTnLst>
                              <p:par>
                                <p:cTn id="26" presetID="16" presetClass="entr" presetSubtype="2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1312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1232" grpId="0" animBg="1"/>
      <p:bldP spid="131234" grpId="0" animBg="1"/>
      <p:bldP spid="131248" grpId="0" autoUpdateAnimBg="0"/>
      <p:bldP spid="131249" grpId="0" autoUpdateAnimBg="0"/>
      <p:bldP spid="131245" grpId="0" animBg="1"/>
      <p:bldP spid="131246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6513"/>
            <a:ext cx="7772400" cy="852487"/>
          </a:xfrm>
        </p:spPr>
        <p:txBody>
          <a:bodyPr/>
          <a:lstStyle/>
          <a:p>
            <a:r>
              <a:rPr lang="en-US" dirty="0"/>
              <a:t>Percentiles</a:t>
            </a:r>
          </a:p>
        </p:txBody>
      </p:sp>
      <p:sp>
        <p:nvSpPr>
          <p:cNvPr id="79876" name="Rectangle 4"/>
          <p:cNvSpPr>
            <a:spLocks noChangeArrowheads="1"/>
          </p:cNvSpPr>
          <p:nvPr/>
        </p:nvSpPr>
        <p:spPr bwMode="auto">
          <a:xfrm>
            <a:off x="650875" y="1041400"/>
            <a:ext cx="7753350" cy="1219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>
              <a:buClr>
                <a:srgbClr val="66FFFF"/>
              </a:buClr>
              <a:buFont typeface="Wingdings" pitchFamily="2" charset="2"/>
              <a:buChar char="n"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 A percentile provides information about how the</a:t>
            </a:r>
          </a:p>
          <a:p>
            <a:pPr algn="l"/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    data are spread over the interval from the smallest</a:t>
            </a:r>
          </a:p>
          <a:p>
            <a:pPr algn="l"/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    value to the largest value.</a:t>
            </a:r>
          </a:p>
        </p:txBody>
      </p:sp>
      <p:sp>
        <p:nvSpPr>
          <p:cNvPr id="79877" name="Rectangle 5"/>
          <p:cNvSpPr>
            <a:spLocks noChangeArrowheads="1"/>
          </p:cNvSpPr>
          <p:nvPr/>
        </p:nvSpPr>
        <p:spPr bwMode="auto">
          <a:xfrm>
            <a:off x="650875" y="2203450"/>
            <a:ext cx="7753350" cy="9334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>
              <a:buClr>
                <a:srgbClr val="66FFFF"/>
              </a:buClr>
              <a:buFont typeface="Wingdings" pitchFamily="2" charset="2"/>
              <a:buChar char="n"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 Admission test scores for colleges and universities</a:t>
            </a:r>
          </a:p>
          <a:p>
            <a:pPr algn="l"/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    are frequently reported in terms of percentiles.</a:t>
            </a:r>
          </a:p>
        </p:txBody>
      </p:sp>
      <p:sp>
        <p:nvSpPr>
          <p:cNvPr id="79879" name="AutoShape 7"/>
          <p:cNvSpPr>
            <a:spLocks noChangeArrowheads="1"/>
          </p:cNvSpPr>
          <p:nvPr/>
        </p:nvSpPr>
        <p:spPr bwMode="auto">
          <a:xfrm rot="5400000">
            <a:off x="482600" y="1187450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79880" name="AutoShape 8"/>
          <p:cNvSpPr>
            <a:spLocks noChangeArrowheads="1"/>
          </p:cNvSpPr>
          <p:nvPr/>
        </p:nvSpPr>
        <p:spPr bwMode="auto">
          <a:xfrm rot="5400000">
            <a:off x="482600" y="2381250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79881" name="Rectangle 9"/>
          <p:cNvSpPr>
            <a:spLocks noGrp="1" noChangeArrowheads="1"/>
          </p:cNvSpPr>
          <p:nvPr>
            <p:ph type="body" idx="1"/>
          </p:nvPr>
        </p:nvSpPr>
        <p:spPr>
          <a:xfrm>
            <a:off x="684213" y="3117850"/>
            <a:ext cx="8032750" cy="1630363"/>
          </a:xfrm>
          <a:noFill/>
          <a:ln/>
        </p:spPr>
        <p:txBody>
          <a:bodyPr/>
          <a:lstStyle/>
          <a:p>
            <a:r>
              <a:rPr lang="en-US"/>
              <a:t>The </a:t>
            </a:r>
            <a:r>
              <a:rPr lang="en-US" i="1" u="sng"/>
              <a:t>p</a:t>
            </a:r>
            <a:r>
              <a:rPr lang="en-US" u="sng"/>
              <a:t>th percentile</a:t>
            </a:r>
            <a:r>
              <a:rPr lang="en-US"/>
              <a:t> of a data set is a value such that at least </a:t>
            </a:r>
            <a:r>
              <a:rPr lang="en-US" i="1"/>
              <a:t>p</a:t>
            </a:r>
            <a:r>
              <a:rPr lang="en-US"/>
              <a:t> percent of the items take on this value or less and at least (100 - </a:t>
            </a:r>
            <a:r>
              <a:rPr lang="en-US" i="1"/>
              <a:t>p</a:t>
            </a:r>
            <a:r>
              <a:rPr lang="en-US"/>
              <a:t>) percent of the items take on this value or more.</a:t>
            </a:r>
          </a:p>
        </p:txBody>
      </p:sp>
      <p:sp>
        <p:nvSpPr>
          <p:cNvPr id="79882" name="AutoShape 10"/>
          <p:cNvSpPr>
            <a:spLocks noChangeArrowheads="1"/>
          </p:cNvSpPr>
          <p:nvPr/>
        </p:nvSpPr>
        <p:spPr bwMode="auto">
          <a:xfrm rot="5400000">
            <a:off x="482600" y="3270250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943489"/>
      </p:ext>
    </p:extLst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7987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98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2" dur="500"/>
                                        <p:tgtEl>
                                          <p:spTgt spid="798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2" presetClass="entr" presetSubtype="8" fill="hold" grpId="0" nodeType="after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6" dur="500"/>
                                        <p:tgtEl>
                                          <p:spTgt spid="7988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98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21" dur="500"/>
                                        <p:tgtEl>
                                          <p:spTgt spid="798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12" presetClass="entr" presetSubtype="8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25" dur="500"/>
                                        <p:tgtEl>
                                          <p:spTgt spid="7988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98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8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30" dur="500"/>
                                        <p:tgtEl>
                                          <p:spTgt spid="7988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9876" grpId="0" autoUpdateAnimBg="0"/>
      <p:bldP spid="79877" grpId="0" autoUpdateAnimBg="0"/>
      <p:bldP spid="79879" grpId="0" animBg="1"/>
      <p:bldP spid="79880" grpId="0" animBg="1"/>
      <p:bldP spid="79881" grpId="0" build="p" autoUpdateAnimBg="0"/>
      <p:bldP spid="79882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628" name="Rectangle 4"/>
          <p:cNvSpPr>
            <a:spLocks noChangeArrowheads="1"/>
          </p:cNvSpPr>
          <p:nvPr/>
        </p:nvSpPr>
        <p:spPr bwMode="auto">
          <a:xfrm>
            <a:off x="685800" y="114300"/>
            <a:ext cx="7772400" cy="685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r>
              <a:rPr lang="en-US"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Percentiles</a:t>
            </a:r>
          </a:p>
        </p:txBody>
      </p:sp>
      <p:sp>
        <p:nvSpPr>
          <p:cNvPr id="154629" name="Rectangle 5"/>
          <p:cNvSpPr>
            <a:spLocks noChangeArrowheads="1"/>
          </p:cNvSpPr>
          <p:nvPr/>
        </p:nvSpPr>
        <p:spPr bwMode="auto">
          <a:xfrm>
            <a:off x="1085850" y="1181100"/>
            <a:ext cx="7162800" cy="609600"/>
          </a:xfrm>
          <a:prstGeom prst="rect">
            <a:avLst/>
          </a:prstGeom>
          <a:gradFill flip="none" rotWithShape="1">
            <a:gsLst>
              <a:gs pos="0">
                <a:srgbClr val="78B400">
                  <a:shade val="30000"/>
                  <a:satMod val="115000"/>
                </a:srgbClr>
              </a:gs>
              <a:gs pos="50000">
                <a:srgbClr val="78B400">
                  <a:shade val="67500"/>
                  <a:satMod val="115000"/>
                </a:srgbClr>
              </a:gs>
              <a:gs pos="100000">
                <a:srgbClr val="78B400">
                  <a:shade val="100000"/>
                  <a:satMod val="115000"/>
                </a:srgbClr>
              </a:gs>
            </a:gsLst>
            <a:lin ang="16200000" scaled="1"/>
            <a:tileRect/>
          </a:gradFill>
          <a:ln w="12700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pPr algn="l"/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Arrange the data in ascending order.</a:t>
            </a:r>
          </a:p>
        </p:txBody>
      </p:sp>
      <p:sp>
        <p:nvSpPr>
          <p:cNvPr id="154630" name="Rectangle 6"/>
          <p:cNvSpPr>
            <a:spLocks noChangeArrowheads="1"/>
          </p:cNvSpPr>
          <p:nvPr/>
        </p:nvSpPr>
        <p:spPr bwMode="auto">
          <a:xfrm>
            <a:off x="1085850" y="1905000"/>
            <a:ext cx="7162800" cy="1447800"/>
          </a:xfrm>
          <a:prstGeom prst="rect">
            <a:avLst/>
          </a:prstGeom>
          <a:gradFill flip="none" rotWithShape="1">
            <a:gsLst>
              <a:gs pos="0">
                <a:srgbClr val="78B400">
                  <a:shade val="30000"/>
                  <a:satMod val="115000"/>
                </a:srgbClr>
              </a:gs>
              <a:gs pos="50000">
                <a:srgbClr val="78B400">
                  <a:shade val="67500"/>
                  <a:satMod val="115000"/>
                </a:srgbClr>
              </a:gs>
              <a:gs pos="100000">
                <a:srgbClr val="78B400">
                  <a:shade val="100000"/>
                  <a:satMod val="115000"/>
                </a:srgbClr>
              </a:gs>
            </a:gsLst>
            <a:lin ang="16200000" scaled="1"/>
            <a:tileRect/>
          </a:gradFill>
          <a:ln w="12700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pPr algn="l"/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Compute index </a:t>
            </a: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i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, the position of the </a:t>
            </a: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p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th percentile.</a:t>
            </a:r>
          </a:p>
          <a:p>
            <a:pPr algn="l"/>
            <a:endParaRPr lang="en-US" sz="2800">
              <a:effectLst>
                <a:outerShdw blurRad="38100" dist="38100" dir="2700000" algn="tl">
                  <a:srgbClr val="000000"/>
                </a:outerShdw>
              </a:effectLst>
              <a:latin typeface="Book Antiqua" pitchFamily="18" charset="0"/>
            </a:endParaRPr>
          </a:p>
          <a:p>
            <a:pPr algn="l"/>
            <a:endParaRPr lang="en-US" sz="2800">
              <a:effectLst>
                <a:outerShdw blurRad="38100" dist="38100" dir="2700000" algn="tl">
                  <a:srgbClr val="000000"/>
                </a:outerShdw>
              </a:effectLst>
              <a:latin typeface="Book Antiqua" pitchFamily="18" charset="0"/>
            </a:endParaRPr>
          </a:p>
        </p:txBody>
      </p:sp>
      <p:sp>
        <p:nvSpPr>
          <p:cNvPr id="154631" name="Rectangle 7"/>
          <p:cNvSpPr>
            <a:spLocks noChangeArrowheads="1"/>
          </p:cNvSpPr>
          <p:nvPr/>
        </p:nvSpPr>
        <p:spPr bwMode="auto">
          <a:xfrm>
            <a:off x="3371850" y="2495550"/>
            <a:ext cx="2362200" cy="628650"/>
          </a:xfrm>
          <a:prstGeom prst="rect">
            <a:avLst/>
          </a:prstGeom>
          <a:gradFill rotWithShape="0">
            <a:gsLst>
              <a:gs pos="0">
                <a:srgbClr val="006699">
                  <a:gamma/>
                  <a:shade val="46275"/>
                  <a:invGamma/>
                </a:srgbClr>
              </a:gs>
              <a:gs pos="50000">
                <a:srgbClr val="006699"/>
              </a:gs>
              <a:gs pos="100000">
                <a:srgbClr val="006699">
                  <a:gamma/>
                  <a:shade val="46275"/>
                  <a:invGamma/>
                </a:srgbClr>
              </a:gs>
            </a:gsLst>
            <a:lin ang="5400000" scaled="1"/>
          </a:gradFill>
          <a:ln w="12700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i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= (</a:t>
            </a: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p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/100)</a:t>
            </a: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n</a:t>
            </a:r>
          </a:p>
        </p:txBody>
      </p:sp>
      <p:sp>
        <p:nvSpPr>
          <p:cNvPr id="154632" name="Rectangle 8"/>
          <p:cNvSpPr>
            <a:spLocks noChangeArrowheads="1"/>
          </p:cNvSpPr>
          <p:nvPr/>
        </p:nvSpPr>
        <p:spPr bwMode="auto">
          <a:xfrm>
            <a:off x="1085850" y="3448050"/>
            <a:ext cx="7162800" cy="990600"/>
          </a:xfrm>
          <a:prstGeom prst="rect">
            <a:avLst/>
          </a:prstGeom>
          <a:gradFill flip="none" rotWithShape="1">
            <a:gsLst>
              <a:gs pos="0">
                <a:srgbClr val="78B400">
                  <a:shade val="30000"/>
                  <a:satMod val="115000"/>
                </a:srgbClr>
              </a:gs>
              <a:gs pos="50000">
                <a:srgbClr val="78B400">
                  <a:shade val="67500"/>
                  <a:satMod val="115000"/>
                </a:srgbClr>
              </a:gs>
              <a:gs pos="100000">
                <a:srgbClr val="78B400">
                  <a:shade val="100000"/>
                  <a:satMod val="115000"/>
                </a:srgbClr>
              </a:gs>
            </a:gsLst>
            <a:lin ang="16200000" scaled="1"/>
            <a:tileRect/>
          </a:gradFill>
          <a:ln w="12700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pPr algn="l"/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If </a:t>
            </a: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i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is not an integer, round up.  The </a:t>
            </a: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p</a:t>
            </a:r>
            <a:r>
              <a:rPr lang="en-US" sz="800" i="1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th percentile</a:t>
            </a:r>
          </a:p>
          <a:p>
            <a:pPr algn="l"/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is the value in the </a:t>
            </a: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i</a:t>
            </a:r>
            <a:r>
              <a:rPr lang="en-US" sz="800" i="1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th position.</a:t>
            </a:r>
          </a:p>
        </p:txBody>
      </p:sp>
      <p:sp>
        <p:nvSpPr>
          <p:cNvPr id="154633" name="Rectangle 9"/>
          <p:cNvSpPr>
            <a:spLocks noChangeArrowheads="1"/>
          </p:cNvSpPr>
          <p:nvPr/>
        </p:nvSpPr>
        <p:spPr bwMode="auto">
          <a:xfrm>
            <a:off x="1085850" y="4533900"/>
            <a:ext cx="7158038" cy="990600"/>
          </a:xfrm>
          <a:prstGeom prst="rect">
            <a:avLst/>
          </a:prstGeom>
          <a:gradFill flip="none" rotWithShape="1">
            <a:gsLst>
              <a:gs pos="0">
                <a:srgbClr val="78B400">
                  <a:shade val="30000"/>
                  <a:satMod val="115000"/>
                </a:srgbClr>
              </a:gs>
              <a:gs pos="50000">
                <a:srgbClr val="78B400">
                  <a:shade val="67500"/>
                  <a:satMod val="115000"/>
                </a:srgbClr>
              </a:gs>
              <a:gs pos="100000">
                <a:srgbClr val="78B400">
                  <a:shade val="100000"/>
                  <a:satMod val="115000"/>
                </a:srgbClr>
              </a:gs>
            </a:gsLst>
            <a:lin ang="16200000" scaled="1"/>
            <a:tileRect/>
          </a:gradFill>
          <a:ln w="12700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pPr algn="l"/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If </a:t>
            </a: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i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is an integer, the </a:t>
            </a: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p</a:t>
            </a:r>
            <a:r>
              <a:rPr lang="en-US" sz="800" i="1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th percentile is the average</a:t>
            </a:r>
          </a:p>
          <a:p>
            <a:pPr algn="l"/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of the values in positions</a:t>
            </a: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i 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and </a:t>
            </a: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i</a:t>
            </a:r>
            <a:r>
              <a:rPr lang="en-US" sz="800" i="1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+1.</a:t>
            </a:r>
          </a:p>
        </p:txBody>
      </p:sp>
      <p:sp>
        <p:nvSpPr>
          <p:cNvPr id="154634" name="AutoShape 10"/>
          <p:cNvSpPr>
            <a:spLocks noChangeArrowheads="1"/>
          </p:cNvSpPr>
          <p:nvPr/>
        </p:nvSpPr>
        <p:spPr bwMode="auto">
          <a:xfrm rot="5400000">
            <a:off x="809625" y="1422400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154635" name="AutoShape 11"/>
          <p:cNvSpPr>
            <a:spLocks noChangeArrowheads="1"/>
          </p:cNvSpPr>
          <p:nvPr/>
        </p:nvSpPr>
        <p:spPr bwMode="auto">
          <a:xfrm rot="5400000">
            <a:off x="809625" y="2622550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154636" name="AutoShape 12"/>
          <p:cNvSpPr>
            <a:spLocks noChangeArrowheads="1"/>
          </p:cNvSpPr>
          <p:nvPr/>
        </p:nvSpPr>
        <p:spPr bwMode="auto">
          <a:xfrm rot="5400000">
            <a:off x="809625" y="3860800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154637" name="AutoShape 13"/>
          <p:cNvSpPr>
            <a:spLocks noChangeArrowheads="1"/>
          </p:cNvSpPr>
          <p:nvPr/>
        </p:nvSpPr>
        <p:spPr bwMode="auto">
          <a:xfrm rot="5400000">
            <a:off x="809625" y="4984750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1470899"/>
      </p:ext>
    </p:extLst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15463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546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2" dur="500"/>
                                        <p:tgtEl>
                                          <p:spTgt spid="1546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2" presetClass="entr" presetSubtype="8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6" dur="500"/>
                                        <p:tgtEl>
                                          <p:spTgt spid="15463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546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21" dur="500"/>
                                        <p:tgtEl>
                                          <p:spTgt spid="1546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9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1546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3000"/>
                            </p:stCondLst>
                            <p:childTnLst>
                              <p:par>
                                <p:cTn id="27" presetID="12" presetClass="entr" presetSubtype="8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29" dur="500"/>
                                        <p:tgtEl>
                                          <p:spTgt spid="15463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546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34" dur="500"/>
                                        <p:tgtEl>
                                          <p:spTgt spid="1546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500"/>
                            </p:stCondLst>
                            <p:childTnLst>
                              <p:par>
                                <p:cTn id="36" presetID="12" presetClass="entr" presetSubtype="8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38" dur="500"/>
                                        <p:tgtEl>
                                          <p:spTgt spid="15463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546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43" dur="500"/>
                                        <p:tgtEl>
                                          <p:spTgt spid="1546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4629" grpId="0" animBg="1" autoUpdateAnimBg="0"/>
      <p:bldP spid="154630" grpId="0" animBg="1" autoUpdateAnimBg="0"/>
      <p:bldP spid="154631" grpId="0" animBg="1" autoUpdateAnimBg="0"/>
      <p:bldP spid="154632" grpId="0" animBg="1" autoUpdateAnimBg="0"/>
      <p:bldP spid="154633" grpId="0" animBg="1" autoUpdateAnimBg="0"/>
      <p:bldP spid="154634" grpId="0" animBg="1"/>
      <p:bldP spid="154635" grpId="0" animBg="1"/>
      <p:bldP spid="154636" grpId="0" animBg="1"/>
      <p:bldP spid="154637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690563" y="39688"/>
            <a:ext cx="7772400" cy="839787"/>
          </a:xfrm>
          <a:noFill/>
          <a:ln/>
        </p:spPr>
        <p:txBody>
          <a:bodyPr/>
          <a:lstStyle/>
          <a:p>
            <a:r>
              <a:rPr lang="en-US"/>
              <a:t>80</a:t>
            </a:r>
            <a:r>
              <a:rPr lang="en-US" baseline="30000"/>
              <a:t>th</a:t>
            </a:r>
            <a:r>
              <a:rPr lang="en-US"/>
              <a:t> Percentile</a:t>
            </a:r>
          </a:p>
        </p:txBody>
      </p:sp>
      <p:sp>
        <p:nvSpPr>
          <p:cNvPr id="132256" name="Oval 1184"/>
          <p:cNvSpPr>
            <a:spLocks noChangeArrowheads="1"/>
          </p:cNvSpPr>
          <p:nvPr/>
        </p:nvSpPr>
        <p:spPr bwMode="auto">
          <a:xfrm>
            <a:off x="6477000" y="2330450"/>
            <a:ext cx="863600" cy="514350"/>
          </a:xfrm>
          <a:prstGeom prst="ellipse">
            <a:avLst/>
          </a:prstGeom>
          <a:noFill/>
          <a:ln w="28575">
            <a:solidFill>
              <a:srgbClr val="66FFFF"/>
            </a:solidFill>
            <a:round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132260" name="AutoShape 1188"/>
          <p:cNvSpPr>
            <a:spLocks noChangeArrowheads="1"/>
          </p:cNvSpPr>
          <p:nvPr/>
        </p:nvSpPr>
        <p:spPr bwMode="auto">
          <a:xfrm rot="5400000">
            <a:off x="752475" y="1657350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132261" name="AutoShape 1189"/>
          <p:cNvSpPr>
            <a:spLocks noChangeArrowheads="1"/>
          </p:cNvSpPr>
          <p:nvPr/>
        </p:nvSpPr>
        <p:spPr bwMode="auto">
          <a:xfrm rot="5400000">
            <a:off x="752475" y="2076450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132262" name="AutoShape 1190"/>
          <p:cNvSpPr>
            <a:spLocks noChangeArrowheads="1"/>
          </p:cNvSpPr>
          <p:nvPr/>
        </p:nvSpPr>
        <p:spPr bwMode="auto">
          <a:xfrm rot="5400000">
            <a:off x="752475" y="2457450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132263" name="Rectangle 1191"/>
          <p:cNvSpPr>
            <a:spLocks noChangeArrowheads="1"/>
          </p:cNvSpPr>
          <p:nvPr/>
        </p:nvSpPr>
        <p:spPr bwMode="auto">
          <a:xfrm>
            <a:off x="2457450" y="1473200"/>
            <a:ext cx="4324350" cy="5143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i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= (</a:t>
            </a: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p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/100)</a:t>
            </a: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n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= (80/100)70 = 56</a:t>
            </a:r>
          </a:p>
        </p:txBody>
      </p:sp>
      <p:sp>
        <p:nvSpPr>
          <p:cNvPr id="132264" name="Rectangle 1192"/>
          <p:cNvSpPr>
            <a:spLocks noChangeArrowheads="1"/>
          </p:cNvSpPr>
          <p:nvPr/>
        </p:nvSpPr>
        <p:spPr bwMode="auto">
          <a:xfrm>
            <a:off x="1619250" y="1930400"/>
            <a:ext cx="569595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Averaging the 56</a:t>
            </a:r>
            <a:r>
              <a:rPr lang="en-US" sz="2400" baseline="300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th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and 57</a:t>
            </a:r>
            <a:r>
              <a:rPr lang="en-US" sz="2400" baseline="300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th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data values:</a:t>
            </a:r>
          </a:p>
        </p:txBody>
      </p:sp>
      <p:sp>
        <p:nvSpPr>
          <p:cNvPr id="132265" name="Rectangle 1193"/>
          <p:cNvSpPr>
            <a:spLocks noChangeArrowheads="1"/>
          </p:cNvSpPr>
          <p:nvPr/>
        </p:nvSpPr>
        <p:spPr bwMode="auto">
          <a:xfrm>
            <a:off x="1981200" y="2349500"/>
            <a:ext cx="5238750" cy="4953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80th Percentile = (535 + 549)/2 =   542</a:t>
            </a:r>
          </a:p>
        </p:txBody>
      </p:sp>
      <p:sp>
        <p:nvSpPr>
          <p:cNvPr id="132855" name="AutoShape 1783"/>
          <p:cNvSpPr>
            <a:spLocks noChangeArrowheads="1"/>
          </p:cNvSpPr>
          <p:nvPr/>
        </p:nvSpPr>
        <p:spPr bwMode="auto">
          <a:xfrm>
            <a:off x="2511425" y="5518150"/>
            <a:ext cx="4281488" cy="465138"/>
          </a:xfrm>
          <a:prstGeom prst="roundRect">
            <a:avLst>
              <a:gd name="adj" fmla="val 16667"/>
            </a:avLst>
          </a:prstGeom>
          <a:gradFill rotWithShape="0">
            <a:gsLst>
              <a:gs pos="0">
                <a:srgbClr val="0099CC">
                  <a:gamma/>
                  <a:shade val="46275"/>
                  <a:invGamma/>
                </a:srgbClr>
              </a:gs>
              <a:gs pos="50000">
                <a:srgbClr val="0099CC"/>
              </a:gs>
              <a:gs pos="100000">
                <a:srgbClr val="0099CC">
                  <a:gamma/>
                  <a:shade val="46275"/>
                  <a:invGamma/>
                </a:srgbClr>
              </a:gs>
            </a:gsLst>
            <a:lin ang="5400000" scaled="1"/>
          </a:gradFill>
          <a:ln w="12700">
            <a:noFill/>
            <a:round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Note: Data is in ascending order.</a:t>
            </a:r>
          </a:p>
        </p:txBody>
      </p:sp>
      <p:pic>
        <p:nvPicPr>
          <p:cNvPr id="132856" name="Picture 178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84213" y="3027363"/>
            <a:ext cx="7775575" cy="24288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</p:pic>
      <p:sp>
        <p:nvSpPr>
          <p:cNvPr id="132258" name="Rectangle 1186"/>
          <p:cNvSpPr>
            <a:spLocks noChangeArrowheads="1"/>
          </p:cNvSpPr>
          <p:nvPr/>
        </p:nvSpPr>
        <p:spPr bwMode="auto">
          <a:xfrm>
            <a:off x="4546600" y="4718050"/>
            <a:ext cx="1549400" cy="387350"/>
          </a:xfrm>
          <a:prstGeom prst="rect">
            <a:avLst/>
          </a:prstGeom>
          <a:noFill/>
          <a:ln w="5715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132857" name="Rectangle 1785"/>
          <p:cNvSpPr>
            <a:spLocks noChangeArrowheads="1"/>
          </p:cNvSpPr>
          <p:nvPr/>
        </p:nvSpPr>
        <p:spPr bwMode="auto">
          <a:xfrm>
            <a:off x="647700" y="1028700"/>
            <a:ext cx="5353050" cy="5143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>
              <a:buClr>
                <a:srgbClr val="66FFFF"/>
              </a:buClr>
              <a:buFont typeface="Wingdings" pitchFamily="2" charset="2"/>
              <a:buChar char="n"/>
            </a:pPr>
            <a:r>
              <a:rPr lang="en-US" sz="24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  Example:  Apartment Rents</a:t>
            </a:r>
          </a:p>
        </p:txBody>
      </p:sp>
    </p:spTree>
    <p:extLst>
      <p:ext uri="{BB962C8B-B14F-4D97-AF65-F5344CB8AC3E}">
        <p14:creationId xmlns:p14="http://schemas.microsoft.com/office/powerpoint/2010/main" val="3972931457"/>
      </p:ext>
    </p:extLst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13226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32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2" dur="500"/>
                                        <p:tgtEl>
                                          <p:spTgt spid="1322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2" presetClass="entr" presetSubtype="8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6" dur="500"/>
                                        <p:tgtEl>
                                          <p:spTgt spid="13226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32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21" dur="500"/>
                                        <p:tgtEl>
                                          <p:spTgt spid="1322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16" presetClass="entr" presetSubtype="37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25" dur="500"/>
                                        <p:tgtEl>
                                          <p:spTgt spid="1322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000"/>
                            </p:stCondLst>
                            <p:childTnLst>
                              <p:par>
                                <p:cTn id="27" presetID="12" presetClass="entr" presetSubtype="8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29" dur="500"/>
                                        <p:tgtEl>
                                          <p:spTgt spid="13226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32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34" dur="500"/>
                                        <p:tgtEl>
                                          <p:spTgt spid="1322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500"/>
                            </p:stCondLst>
                            <p:childTnLst>
                              <p:par>
                                <p:cTn id="36" presetID="16" presetClass="entr" presetSubtype="21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8" dur="500"/>
                                        <p:tgtEl>
                                          <p:spTgt spid="1322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2256" grpId="0" animBg="1"/>
      <p:bldP spid="132260" grpId="0" animBg="1"/>
      <p:bldP spid="132261" grpId="0" animBg="1"/>
      <p:bldP spid="132262" grpId="0" animBg="1"/>
      <p:bldP spid="132263" grpId="0" autoUpdateAnimBg="0"/>
      <p:bldP spid="132264" grpId="0" autoUpdateAnimBg="0"/>
      <p:bldP spid="132265" grpId="0" autoUpdateAnimBg="0"/>
      <p:bldP spid="132258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650" name="Rectangle 2"/>
          <p:cNvSpPr>
            <a:spLocks noChangeArrowheads="1"/>
          </p:cNvSpPr>
          <p:nvPr/>
        </p:nvSpPr>
        <p:spPr bwMode="auto">
          <a:xfrm>
            <a:off x="690563" y="39688"/>
            <a:ext cx="7772400" cy="8397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r>
              <a:rPr lang="en-US"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80</a:t>
            </a:r>
            <a:r>
              <a:rPr lang="en-US" sz="2800" baseline="300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th</a:t>
            </a:r>
            <a:r>
              <a:rPr lang="en-US"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Percentile</a:t>
            </a:r>
          </a:p>
        </p:txBody>
      </p:sp>
      <p:sp>
        <p:nvSpPr>
          <p:cNvPr id="156242" name="AutoShape 594"/>
          <p:cNvSpPr>
            <a:spLocks noChangeArrowheads="1"/>
          </p:cNvSpPr>
          <p:nvPr/>
        </p:nvSpPr>
        <p:spPr bwMode="auto">
          <a:xfrm rot="5400000">
            <a:off x="4633913" y="1670050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156244" name="AutoShape 596"/>
          <p:cNvSpPr>
            <a:spLocks noChangeArrowheads="1"/>
          </p:cNvSpPr>
          <p:nvPr/>
        </p:nvSpPr>
        <p:spPr bwMode="auto">
          <a:xfrm rot="5400000">
            <a:off x="728663" y="1670050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156245" name="Rectangle 597"/>
          <p:cNvSpPr>
            <a:spLocks noChangeArrowheads="1"/>
          </p:cNvSpPr>
          <p:nvPr/>
        </p:nvSpPr>
        <p:spPr bwMode="auto">
          <a:xfrm>
            <a:off x="1409700" y="1435100"/>
            <a:ext cx="2286000" cy="1371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“At least 80% of the</a:t>
            </a:r>
          </a:p>
          <a:p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 items take on a</a:t>
            </a:r>
          </a:p>
          <a:p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value of 542 or less.”</a:t>
            </a:r>
          </a:p>
        </p:txBody>
      </p:sp>
      <p:sp>
        <p:nvSpPr>
          <p:cNvPr id="156246" name="Rectangle 598"/>
          <p:cNvSpPr>
            <a:spLocks noChangeArrowheads="1"/>
          </p:cNvSpPr>
          <p:nvPr/>
        </p:nvSpPr>
        <p:spPr bwMode="auto">
          <a:xfrm>
            <a:off x="5276850" y="1473200"/>
            <a:ext cx="2362200" cy="13144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“At least 20% of the</a:t>
            </a:r>
          </a:p>
          <a:p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items take on a</a:t>
            </a:r>
          </a:p>
          <a:p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value of 542 or more.”</a:t>
            </a:r>
          </a:p>
        </p:txBody>
      </p:sp>
      <p:sp>
        <p:nvSpPr>
          <p:cNvPr id="156247" name="Rectangle 599"/>
          <p:cNvSpPr>
            <a:spLocks noChangeArrowheads="1"/>
          </p:cNvSpPr>
          <p:nvPr/>
        </p:nvSpPr>
        <p:spPr bwMode="auto">
          <a:xfrm>
            <a:off x="1276350" y="2749550"/>
            <a:ext cx="2647950" cy="495300"/>
          </a:xfrm>
          <a:prstGeom prst="rect">
            <a:avLst/>
          </a:prstGeom>
          <a:noFill/>
          <a:ln w="63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56/70 = .8 or 80%</a:t>
            </a:r>
          </a:p>
        </p:txBody>
      </p:sp>
      <p:sp>
        <p:nvSpPr>
          <p:cNvPr id="156249" name="Rectangle 601"/>
          <p:cNvSpPr>
            <a:spLocks noChangeArrowheads="1"/>
          </p:cNvSpPr>
          <p:nvPr/>
        </p:nvSpPr>
        <p:spPr bwMode="auto">
          <a:xfrm>
            <a:off x="5181600" y="2749550"/>
            <a:ext cx="2571750" cy="4953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14/70 = .2 or 20%</a:t>
            </a:r>
          </a:p>
        </p:txBody>
      </p:sp>
      <p:sp>
        <p:nvSpPr>
          <p:cNvPr id="156250" name="Freeform 602"/>
          <p:cNvSpPr>
            <a:spLocks/>
          </p:cNvSpPr>
          <p:nvPr/>
        </p:nvSpPr>
        <p:spPr bwMode="auto">
          <a:xfrm>
            <a:off x="7772400" y="2997200"/>
            <a:ext cx="933450" cy="252095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588" y="0"/>
              </a:cxn>
              <a:cxn ang="0">
                <a:pos x="588" y="1956"/>
              </a:cxn>
              <a:cxn ang="0">
                <a:pos x="420" y="1956"/>
              </a:cxn>
            </a:cxnLst>
            <a:rect l="0" t="0" r="r" b="b"/>
            <a:pathLst>
              <a:path w="588" h="1956">
                <a:moveTo>
                  <a:pt x="0" y="0"/>
                </a:moveTo>
                <a:lnTo>
                  <a:pt x="588" y="0"/>
                </a:lnTo>
                <a:lnTo>
                  <a:pt x="588" y="1956"/>
                </a:lnTo>
                <a:lnTo>
                  <a:pt x="420" y="1956"/>
                </a:lnTo>
              </a:path>
            </a:pathLst>
          </a:custGeom>
          <a:noFill/>
          <a:ln w="6350" cap="flat" cmpd="sng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>
            <a:outerShdw dist="17961" dir="2700000" algn="ctr" rotWithShape="0">
              <a:srgbClr val="000000"/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56251" name="Freeform 603"/>
          <p:cNvSpPr>
            <a:spLocks/>
          </p:cNvSpPr>
          <p:nvPr/>
        </p:nvSpPr>
        <p:spPr bwMode="auto">
          <a:xfrm>
            <a:off x="3924300" y="2997200"/>
            <a:ext cx="381000" cy="38100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252" y="0"/>
              </a:cxn>
              <a:cxn ang="0">
                <a:pos x="252" y="252"/>
              </a:cxn>
            </a:cxnLst>
            <a:rect l="0" t="0" r="r" b="b"/>
            <a:pathLst>
              <a:path w="252" h="252">
                <a:moveTo>
                  <a:pt x="0" y="0"/>
                </a:moveTo>
                <a:cubicBezTo>
                  <a:pt x="84" y="0"/>
                  <a:pt x="168" y="0"/>
                  <a:pt x="252" y="0"/>
                </a:cubicBezTo>
                <a:lnTo>
                  <a:pt x="252" y="252"/>
                </a:lnTo>
              </a:path>
            </a:pathLst>
          </a:custGeom>
          <a:noFill/>
          <a:ln w="12700" cap="flat" cmpd="sng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>
            <a:outerShdw dist="17961" dir="2700000" algn="ctr" rotWithShape="0">
              <a:srgbClr val="000000"/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56253" name="AutoShape 605"/>
          <p:cNvSpPr>
            <a:spLocks noChangeArrowheads="1"/>
          </p:cNvSpPr>
          <p:nvPr/>
        </p:nvSpPr>
        <p:spPr bwMode="auto">
          <a:xfrm rot="5400000">
            <a:off x="728663" y="2914650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156254" name="AutoShape 606"/>
          <p:cNvSpPr>
            <a:spLocks noChangeArrowheads="1"/>
          </p:cNvSpPr>
          <p:nvPr/>
        </p:nvSpPr>
        <p:spPr bwMode="auto">
          <a:xfrm rot="5400000">
            <a:off x="4605338" y="2914650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pic>
        <p:nvPicPr>
          <p:cNvPr id="223403" name="Picture 119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84213" y="3459163"/>
            <a:ext cx="7775575" cy="24288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</p:pic>
      <p:sp>
        <p:nvSpPr>
          <p:cNvPr id="156248" name="Freeform 600"/>
          <p:cNvSpPr>
            <a:spLocks/>
          </p:cNvSpPr>
          <p:nvPr/>
        </p:nvSpPr>
        <p:spPr bwMode="auto">
          <a:xfrm>
            <a:off x="666750" y="3448050"/>
            <a:ext cx="7753350" cy="2063750"/>
          </a:xfrm>
          <a:custGeom>
            <a:avLst/>
            <a:gdLst/>
            <a:ahLst/>
            <a:cxnLst>
              <a:cxn ang="0">
                <a:pos x="4" y="1548"/>
              </a:cxn>
              <a:cxn ang="0">
                <a:pos x="0" y="0"/>
              </a:cxn>
              <a:cxn ang="0">
                <a:pos x="4860" y="0"/>
              </a:cxn>
              <a:cxn ang="0">
                <a:pos x="4852" y="1300"/>
              </a:cxn>
              <a:cxn ang="0">
                <a:pos x="2924" y="1300"/>
              </a:cxn>
              <a:cxn ang="0">
                <a:pos x="2924" y="1548"/>
              </a:cxn>
              <a:cxn ang="0">
                <a:pos x="4" y="1548"/>
              </a:cxn>
            </a:cxnLst>
            <a:rect l="0" t="0" r="r" b="b"/>
            <a:pathLst>
              <a:path w="4860" h="1548">
                <a:moveTo>
                  <a:pt x="4" y="1548"/>
                </a:moveTo>
                <a:lnTo>
                  <a:pt x="0" y="0"/>
                </a:lnTo>
                <a:lnTo>
                  <a:pt x="4860" y="0"/>
                </a:lnTo>
                <a:lnTo>
                  <a:pt x="4852" y="1300"/>
                </a:lnTo>
                <a:lnTo>
                  <a:pt x="2924" y="1300"/>
                </a:lnTo>
                <a:lnTo>
                  <a:pt x="2924" y="1548"/>
                </a:lnTo>
                <a:lnTo>
                  <a:pt x="4" y="1548"/>
                </a:lnTo>
                <a:close/>
              </a:path>
            </a:pathLst>
          </a:custGeom>
          <a:noFill/>
          <a:ln w="57150" cap="flat" cmpd="sng">
            <a:solidFill>
              <a:schemeClr val="tx1"/>
            </a:solidFill>
            <a:prstDash val="solid"/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23404" name="Rectangle 1196"/>
          <p:cNvSpPr>
            <a:spLocks noChangeArrowheads="1"/>
          </p:cNvSpPr>
          <p:nvPr/>
        </p:nvSpPr>
        <p:spPr bwMode="auto">
          <a:xfrm>
            <a:off x="647700" y="1028700"/>
            <a:ext cx="5353050" cy="5143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>
              <a:buClr>
                <a:srgbClr val="66FFFF"/>
              </a:buClr>
              <a:buFont typeface="Wingdings" pitchFamily="2" charset="2"/>
              <a:buChar char="n"/>
            </a:pPr>
            <a:r>
              <a:rPr lang="en-US" sz="24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  Example:  Apartment Rents</a:t>
            </a:r>
          </a:p>
        </p:txBody>
      </p:sp>
    </p:spTree>
    <p:extLst>
      <p:ext uri="{BB962C8B-B14F-4D97-AF65-F5344CB8AC3E}">
        <p14:creationId xmlns:p14="http://schemas.microsoft.com/office/powerpoint/2010/main" val="485968339"/>
      </p:ext>
    </p:extLst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15624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56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2" dur="500"/>
                                        <p:tgtEl>
                                          <p:spTgt spid="1562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2" presetClass="entr" presetSubtype="8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6" dur="500"/>
                                        <p:tgtEl>
                                          <p:spTgt spid="15625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56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21" dur="300"/>
                                        <p:tgtEl>
                                          <p:spTgt spid="1562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100"/>
                            </p:stCondLst>
                            <p:childTnLst>
                              <p:par>
                                <p:cTn id="23" presetID="12" presetClass="entr" presetSubtype="1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25" dur="500"/>
                                        <p:tgtEl>
                                          <p:spTgt spid="1562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4600"/>
                            </p:stCondLst>
                            <p:childTnLst>
                              <p:par>
                                <p:cTn id="27" presetID="16" presetClass="entr" presetSubtype="4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29" dur="500"/>
                                        <p:tgtEl>
                                          <p:spTgt spid="1562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6100"/>
                            </p:stCondLst>
                            <p:childTnLst>
                              <p:par>
                                <p:cTn id="31" presetID="12" presetClass="entr" presetSubtype="8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33" dur="500"/>
                                        <p:tgtEl>
                                          <p:spTgt spid="15624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56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38" dur="500"/>
                                        <p:tgtEl>
                                          <p:spTgt spid="1562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00"/>
                            </p:stCondLst>
                            <p:childTnLst>
                              <p:par>
                                <p:cTn id="40" presetID="12" presetClass="entr" presetSubtype="8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42" dur="500"/>
                                        <p:tgtEl>
                                          <p:spTgt spid="15625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56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47" dur="300"/>
                                        <p:tgtEl>
                                          <p:spTgt spid="1562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2100"/>
                            </p:stCondLst>
                            <p:childTnLst>
                              <p:par>
                                <p:cTn id="49" presetID="12" presetClass="entr" presetSubtype="1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51" dur="500"/>
                                        <p:tgtEl>
                                          <p:spTgt spid="1562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6242" grpId="0" animBg="1"/>
      <p:bldP spid="156244" grpId="0" animBg="1"/>
      <p:bldP spid="156245" grpId="0" autoUpdateAnimBg="0"/>
      <p:bldP spid="156246" grpId="0" autoUpdateAnimBg="0"/>
      <p:bldP spid="156247" grpId="0" animBg="1" autoUpdateAnimBg="0"/>
      <p:bldP spid="156249" grpId="0" animBg="1" autoUpdateAnimBg="0"/>
      <p:bldP spid="156250" grpId="0" animBg="1"/>
      <p:bldP spid="156251" grpId="0" animBg="1"/>
      <p:bldP spid="156253" grpId="0" animBg="1"/>
      <p:bldP spid="156254" grpId="0" animBg="1"/>
      <p:bldP spid="156248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38113"/>
            <a:ext cx="7772400" cy="630237"/>
          </a:xfrm>
          <a:noFill/>
          <a:ln/>
        </p:spPr>
        <p:txBody>
          <a:bodyPr/>
          <a:lstStyle/>
          <a:p>
            <a:r>
              <a:rPr lang="en-US"/>
              <a:t>Quartiles</a:t>
            </a:r>
          </a:p>
        </p:txBody>
      </p:sp>
      <p:sp>
        <p:nvSpPr>
          <p:cNvPr id="16388" name="AutoShape 4"/>
          <p:cNvSpPr>
            <a:spLocks noChangeArrowheads="1"/>
          </p:cNvSpPr>
          <p:nvPr/>
        </p:nvSpPr>
        <p:spPr bwMode="auto">
          <a:xfrm rot="5400000">
            <a:off x="460375" y="1193800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89" name="AutoShape 5"/>
          <p:cNvSpPr>
            <a:spLocks noChangeArrowheads="1"/>
          </p:cNvSpPr>
          <p:nvPr/>
        </p:nvSpPr>
        <p:spPr bwMode="auto">
          <a:xfrm rot="5400000">
            <a:off x="460375" y="1670050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90" name="AutoShape 6"/>
          <p:cNvSpPr>
            <a:spLocks noChangeArrowheads="1"/>
          </p:cNvSpPr>
          <p:nvPr/>
        </p:nvSpPr>
        <p:spPr bwMode="auto">
          <a:xfrm rot="5400000">
            <a:off x="460375" y="2133600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91" name="AutoShape 7"/>
          <p:cNvSpPr>
            <a:spLocks noChangeArrowheads="1"/>
          </p:cNvSpPr>
          <p:nvPr/>
        </p:nvSpPr>
        <p:spPr bwMode="auto">
          <a:xfrm rot="5400000">
            <a:off x="460375" y="2603500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92" name="Rectangle 8"/>
          <p:cNvSpPr>
            <a:spLocks noChangeArrowheads="1"/>
          </p:cNvSpPr>
          <p:nvPr/>
        </p:nvSpPr>
        <p:spPr bwMode="auto">
          <a:xfrm>
            <a:off x="508000" y="1028700"/>
            <a:ext cx="5353050" cy="5143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buClr>
                <a:srgbClr val="66FFFF"/>
              </a:buClr>
              <a:buFont typeface="Wingdings" pitchFamily="2" charset="2"/>
              <a:buChar char="n"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  Quartiles are specific percentiles.</a:t>
            </a:r>
          </a:p>
        </p:txBody>
      </p:sp>
      <p:sp>
        <p:nvSpPr>
          <p:cNvPr id="16393" name="Rectangle 9"/>
          <p:cNvSpPr>
            <a:spLocks noChangeArrowheads="1"/>
          </p:cNvSpPr>
          <p:nvPr/>
        </p:nvSpPr>
        <p:spPr bwMode="auto">
          <a:xfrm>
            <a:off x="374650" y="1524000"/>
            <a:ext cx="5314950" cy="4762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buClr>
                <a:srgbClr val="66FFFF"/>
              </a:buClr>
              <a:buFont typeface="Wingdings" pitchFamily="2" charset="2"/>
              <a:buChar char="n"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  First Quartile = 25th Percentile</a:t>
            </a:r>
          </a:p>
        </p:txBody>
      </p:sp>
      <p:sp>
        <p:nvSpPr>
          <p:cNvPr id="16394" name="Rectangle 10"/>
          <p:cNvSpPr>
            <a:spLocks noChangeArrowheads="1"/>
          </p:cNvSpPr>
          <p:nvPr/>
        </p:nvSpPr>
        <p:spPr bwMode="auto">
          <a:xfrm>
            <a:off x="641350" y="1981200"/>
            <a:ext cx="6705600" cy="4762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>
              <a:buClr>
                <a:srgbClr val="66FFFF"/>
              </a:buClr>
              <a:buFont typeface="Wingdings" pitchFamily="2" charset="2"/>
              <a:buChar char="n"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  Second Quartile = 50th Percentile = Median</a:t>
            </a:r>
          </a:p>
        </p:txBody>
      </p:sp>
      <p:sp>
        <p:nvSpPr>
          <p:cNvPr id="16395" name="Rectangle 11"/>
          <p:cNvSpPr>
            <a:spLocks noChangeArrowheads="1"/>
          </p:cNvSpPr>
          <p:nvPr/>
        </p:nvSpPr>
        <p:spPr bwMode="auto">
          <a:xfrm>
            <a:off x="438150" y="2406650"/>
            <a:ext cx="5334000" cy="5715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buClr>
                <a:srgbClr val="66FFFF"/>
              </a:buClr>
              <a:buFont typeface="Wingdings" pitchFamily="2" charset="2"/>
              <a:buChar char="n"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  Third Quartile = 75th Percentile</a:t>
            </a:r>
          </a:p>
        </p:txBody>
      </p:sp>
    </p:spTree>
    <p:extLst>
      <p:ext uri="{BB962C8B-B14F-4D97-AF65-F5344CB8AC3E}">
        <p14:creationId xmlns:p14="http://schemas.microsoft.com/office/powerpoint/2010/main" val="3208491496"/>
      </p:ext>
    </p:extLst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1638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6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2" dur="500"/>
                                        <p:tgtEl>
                                          <p:spTgt spid="163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2" presetClass="entr" presetSubtype="8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6" dur="500"/>
                                        <p:tgtEl>
                                          <p:spTgt spid="1638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6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21" dur="500"/>
                                        <p:tgtEl>
                                          <p:spTgt spid="163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12" presetClass="entr" presetSubtype="8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25" dur="500"/>
                                        <p:tgtEl>
                                          <p:spTgt spid="1639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6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30" dur="500"/>
                                        <p:tgtEl>
                                          <p:spTgt spid="163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12" presetClass="entr" presetSubtype="8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34" dur="500"/>
                                        <p:tgtEl>
                                          <p:spTgt spid="1639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6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39" dur="500"/>
                                        <p:tgtEl>
                                          <p:spTgt spid="163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8" grpId="0" animBg="1"/>
      <p:bldP spid="16389" grpId="0" animBg="1"/>
      <p:bldP spid="16390" grpId="0" animBg="1"/>
      <p:bldP spid="16391" grpId="0" animBg="1"/>
      <p:bldP spid="16392" grpId="0" autoUpdateAnimBg="0"/>
      <p:bldP spid="16393" grpId="0" autoUpdateAnimBg="0"/>
      <p:bldP spid="16394" grpId="0" autoUpdateAnimBg="0"/>
      <p:bldP spid="16395" grpId="0" autoUpdateAnimBg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690563" y="142875"/>
            <a:ext cx="7772400" cy="636588"/>
          </a:xfrm>
          <a:noFill/>
          <a:ln/>
        </p:spPr>
        <p:txBody>
          <a:bodyPr/>
          <a:lstStyle/>
          <a:p>
            <a:r>
              <a:rPr lang="en-US"/>
              <a:t>Third Quartile</a:t>
            </a:r>
          </a:p>
        </p:txBody>
      </p:sp>
      <p:sp>
        <p:nvSpPr>
          <p:cNvPr id="133280" name="Oval 1184"/>
          <p:cNvSpPr>
            <a:spLocks noChangeArrowheads="1"/>
          </p:cNvSpPr>
          <p:nvPr/>
        </p:nvSpPr>
        <p:spPr bwMode="auto">
          <a:xfrm>
            <a:off x="5410200" y="2374900"/>
            <a:ext cx="842963" cy="514350"/>
          </a:xfrm>
          <a:prstGeom prst="ellipse">
            <a:avLst/>
          </a:prstGeom>
          <a:noFill/>
          <a:ln w="28575">
            <a:solidFill>
              <a:srgbClr val="66FFFF"/>
            </a:solidFill>
            <a:round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284" name="AutoShape 1188"/>
          <p:cNvSpPr>
            <a:spLocks noChangeArrowheads="1"/>
          </p:cNvSpPr>
          <p:nvPr/>
        </p:nvSpPr>
        <p:spPr bwMode="auto">
          <a:xfrm rot="5400000">
            <a:off x="752475" y="1682750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285" name="AutoShape 1189"/>
          <p:cNvSpPr>
            <a:spLocks noChangeArrowheads="1"/>
          </p:cNvSpPr>
          <p:nvPr/>
        </p:nvSpPr>
        <p:spPr bwMode="auto">
          <a:xfrm rot="5400000">
            <a:off x="752475" y="2101850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287" name="Rectangle 1191"/>
          <p:cNvSpPr>
            <a:spLocks noChangeArrowheads="1"/>
          </p:cNvSpPr>
          <p:nvPr/>
        </p:nvSpPr>
        <p:spPr bwMode="auto">
          <a:xfrm>
            <a:off x="2286000" y="1536700"/>
            <a:ext cx="4552950" cy="4762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Third quartile = 75th percentile</a:t>
            </a:r>
          </a:p>
        </p:txBody>
      </p:sp>
      <p:sp>
        <p:nvSpPr>
          <p:cNvPr id="133288" name="Rectangle 1192"/>
          <p:cNvSpPr>
            <a:spLocks noChangeArrowheads="1"/>
          </p:cNvSpPr>
          <p:nvPr/>
        </p:nvSpPr>
        <p:spPr bwMode="auto">
          <a:xfrm>
            <a:off x="2076450" y="1974850"/>
            <a:ext cx="5029200" cy="4762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i 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= (</a:t>
            </a: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p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/100)</a:t>
            </a: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n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= (75/100)70 = 52.5 = 53</a:t>
            </a:r>
          </a:p>
        </p:txBody>
      </p:sp>
      <p:sp>
        <p:nvSpPr>
          <p:cNvPr id="133289" name="Rectangle 1193"/>
          <p:cNvSpPr>
            <a:spLocks noChangeArrowheads="1"/>
          </p:cNvSpPr>
          <p:nvPr/>
        </p:nvSpPr>
        <p:spPr bwMode="auto">
          <a:xfrm>
            <a:off x="3048000" y="2432050"/>
            <a:ext cx="3181350" cy="4191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Third quartile =   525</a:t>
            </a:r>
          </a:p>
        </p:txBody>
      </p:sp>
      <p:sp>
        <p:nvSpPr>
          <p:cNvPr id="133879" name="AutoShape 1783"/>
          <p:cNvSpPr>
            <a:spLocks noChangeArrowheads="1"/>
          </p:cNvSpPr>
          <p:nvPr/>
        </p:nvSpPr>
        <p:spPr bwMode="auto">
          <a:xfrm>
            <a:off x="2511425" y="5530850"/>
            <a:ext cx="4281488" cy="465138"/>
          </a:xfrm>
          <a:prstGeom prst="roundRect">
            <a:avLst>
              <a:gd name="adj" fmla="val 16667"/>
            </a:avLst>
          </a:prstGeom>
          <a:gradFill rotWithShape="0">
            <a:gsLst>
              <a:gs pos="0">
                <a:srgbClr val="0099CC">
                  <a:gamma/>
                  <a:shade val="46275"/>
                  <a:invGamma/>
                </a:srgbClr>
              </a:gs>
              <a:gs pos="50000">
                <a:srgbClr val="0099CC"/>
              </a:gs>
              <a:gs pos="100000">
                <a:srgbClr val="0099CC">
                  <a:gamma/>
                  <a:shade val="46275"/>
                  <a:invGamma/>
                </a:srgbClr>
              </a:gs>
            </a:gsLst>
            <a:lin ang="5400000" scaled="1"/>
          </a:gradFill>
          <a:ln w="12700">
            <a:noFill/>
            <a:round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Note: Data is in ascending order.</a:t>
            </a:r>
          </a:p>
        </p:txBody>
      </p:sp>
      <p:pic>
        <p:nvPicPr>
          <p:cNvPr id="133880" name="Picture 178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20713" y="2970213"/>
            <a:ext cx="7902575" cy="25177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</p:pic>
      <p:sp>
        <p:nvSpPr>
          <p:cNvPr id="133283" name="Rectangle 1187"/>
          <p:cNvSpPr>
            <a:spLocks noChangeArrowheads="1"/>
          </p:cNvSpPr>
          <p:nvPr/>
        </p:nvSpPr>
        <p:spPr bwMode="auto">
          <a:xfrm>
            <a:off x="2178050" y="4724400"/>
            <a:ext cx="819150" cy="374650"/>
          </a:xfrm>
          <a:prstGeom prst="rect">
            <a:avLst/>
          </a:prstGeom>
          <a:noFill/>
          <a:ln w="5715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881" name="Rectangle 1785"/>
          <p:cNvSpPr>
            <a:spLocks noChangeArrowheads="1"/>
          </p:cNvSpPr>
          <p:nvPr/>
        </p:nvSpPr>
        <p:spPr bwMode="auto">
          <a:xfrm>
            <a:off x="647700" y="1028700"/>
            <a:ext cx="5353050" cy="5143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>
              <a:buClr>
                <a:srgbClr val="66FFFF"/>
              </a:buClr>
              <a:buFont typeface="Wingdings" pitchFamily="2" charset="2"/>
              <a:buChar char="n"/>
            </a:pPr>
            <a:r>
              <a:rPr lang="en-US" sz="24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  Example:  Apartment Rents</a:t>
            </a:r>
          </a:p>
        </p:txBody>
      </p:sp>
    </p:spTree>
    <p:extLst>
      <p:ext uri="{BB962C8B-B14F-4D97-AF65-F5344CB8AC3E}">
        <p14:creationId xmlns:p14="http://schemas.microsoft.com/office/powerpoint/2010/main" val="2121867774"/>
      </p:ext>
    </p:extLst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13328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33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2" dur="500"/>
                                        <p:tgtEl>
                                          <p:spTgt spid="1332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2" presetClass="entr" presetSubtype="8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6" dur="500"/>
                                        <p:tgtEl>
                                          <p:spTgt spid="13328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33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21" dur="500"/>
                                        <p:tgtEl>
                                          <p:spTgt spid="1332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16" presetClass="entr" presetSubtype="37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25" dur="500"/>
                                        <p:tgtEl>
                                          <p:spTgt spid="1332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3000"/>
                            </p:stCondLst>
                            <p:childTnLst>
                              <p:par>
                                <p:cTn id="27" presetID="12" presetClass="entr" presetSubtype="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29" dur="500"/>
                                        <p:tgtEl>
                                          <p:spTgt spid="1332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4500"/>
                            </p:stCondLst>
                            <p:childTnLst>
                              <p:par>
                                <p:cTn id="31" presetID="16" presetClass="entr" presetSubtype="21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1332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280" grpId="0" animBg="1"/>
      <p:bldP spid="133284" grpId="0" animBg="1"/>
      <p:bldP spid="133285" grpId="0" animBg="1"/>
      <p:bldP spid="133287" grpId="0" autoUpdateAnimBg="0"/>
      <p:bldP spid="133288" grpId="0" autoUpdateAnimBg="0"/>
      <p:bldP spid="133289" grpId="0" autoUpdateAnimBg="0"/>
      <p:bldP spid="133283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6988"/>
            <a:ext cx="7772400" cy="852487"/>
          </a:xfrm>
        </p:spPr>
        <p:txBody>
          <a:bodyPr/>
          <a:lstStyle/>
          <a:p>
            <a:r>
              <a:rPr lang="en-US"/>
              <a:t>Measures of Variability</a:t>
            </a:r>
          </a:p>
        </p:txBody>
      </p:sp>
      <p:sp>
        <p:nvSpPr>
          <p:cNvPr id="80900" name="Rectangle 4"/>
          <p:cNvSpPr>
            <a:spLocks noChangeArrowheads="1"/>
          </p:cNvSpPr>
          <p:nvPr/>
        </p:nvSpPr>
        <p:spPr bwMode="auto">
          <a:xfrm>
            <a:off x="650875" y="962025"/>
            <a:ext cx="7886700" cy="10096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>
              <a:buClr>
                <a:srgbClr val="66FFFF"/>
              </a:buClr>
              <a:buFont typeface="Wingdings" pitchFamily="2" charset="2"/>
              <a:buChar char="n"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  It is often desirable to consider measures of variability</a:t>
            </a:r>
          </a:p>
          <a:p>
            <a:pPr algn="l"/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     (dispersion), as well as measures of location.</a:t>
            </a:r>
          </a:p>
        </p:txBody>
      </p:sp>
      <p:sp>
        <p:nvSpPr>
          <p:cNvPr id="80901" name="Rectangle 5"/>
          <p:cNvSpPr>
            <a:spLocks noChangeArrowheads="1"/>
          </p:cNvSpPr>
          <p:nvPr/>
        </p:nvSpPr>
        <p:spPr bwMode="auto">
          <a:xfrm>
            <a:off x="650875" y="1857375"/>
            <a:ext cx="7867650" cy="13906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>
              <a:buClr>
                <a:srgbClr val="66FFFF"/>
              </a:buClr>
              <a:buFont typeface="Wingdings" pitchFamily="2" charset="2"/>
              <a:buChar char="n"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  For example, in choosing supplier A or supplier B we</a:t>
            </a:r>
          </a:p>
          <a:p>
            <a:pPr algn="l"/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     might consider not only the average delivery time for</a:t>
            </a:r>
          </a:p>
          <a:p>
            <a:pPr algn="l"/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     each, but also the variability in delivery time for each.</a:t>
            </a:r>
          </a:p>
        </p:txBody>
      </p:sp>
      <p:sp>
        <p:nvSpPr>
          <p:cNvPr id="80903" name="AutoShape 7"/>
          <p:cNvSpPr>
            <a:spLocks noChangeArrowheads="1"/>
          </p:cNvSpPr>
          <p:nvPr/>
        </p:nvSpPr>
        <p:spPr bwMode="auto">
          <a:xfrm rot="5400000">
            <a:off x="460375" y="1203325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80904" name="AutoShape 8"/>
          <p:cNvSpPr>
            <a:spLocks noChangeArrowheads="1"/>
          </p:cNvSpPr>
          <p:nvPr/>
        </p:nvSpPr>
        <p:spPr bwMode="auto">
          <a:xfrm rot="5400000">
            <a:off x="460375" y="2095500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6239833"/>
      </p:ext>
    </p:extLst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8090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09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2" dur="500"/>
                                        <p:tgtEl>
                                          <p:spTgt spid="809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2" presetClass="entr" presetSubtype="8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6" dur="500"/>
                                        <p:tgtEl>
                                          <p:spTgt spid="8090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09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21" dur="500"/>
                                        <p:tgtEl>
                                          <p:spTgt spid="809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0900" grpId="0" autoUpdateAnimBg="0"/>
      <p:bldP spid="80901" grpId="0" autoUpdateAnimBg="0"/>
      <p:bldP spid="80903" grpId="0" animBg="1"/>
      <p:bldP spid="80904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65100"/>
            <a:ext cx="7772400" cy="584200"/>
          </a:xfrm>
          <a:noFill/>
          <a:ln/>
        </p:spPr>
        <p:txBody>
          <a:bodyPr/>
          <a:lstStyle/>
          <a:p>
            <a:r>
              <a:rPr lang="en-US"/>
              <a:t>Measures of Variability</a:t>
            </a:r>
          </a:p>
        </p:txBody>
      </p:sp>
      <p:sp>
        <p:nvSpPr>
          <p:cNvPr id="18436" name="AutoShape 4"/>
          <p:cNvSpPr>
            <a:spLocks noChangeArrowheads="1"/>
          </p:cNvSpPr>
          <p:nvPr/>
        </p:nvSpPr>
        <p:spPr bwMode="auto">
          <a:xfrm rot="5400000">
            <a:off x="457200" y="1200150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18441" name="Rectangle 9"/>
          <p:cNvSpPr>
            <a:spLocks noChangeArrowheads="1"/>
          </p:cNvSpPr>
          <p:nvPr/>
        </p:nvSpPr>
        <p:spPr bwMode="auto">
          <a:xfrm>
            <a:off x="649288" y="1060450"/>
            <a:ext cx="432435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342900" indent="-342900" algn="l">
              <a:spcBef>
                <a:spcPct val="20000"/>
              </a:spcBef>
              <a:buClr>
                <a:srgbClr val="66FFFF"/>
              </a:buClr>
              <a:buFont typeface="Wingdings" pitchFamily="2" charset="2"/>
              <a:buChar char="n"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Range</a:t>
            </a:r>
          </a:p>
        </p:txBody>
      </p:sp>
      <p:sp>
        <p:nvSpPr>
          <p:cNvPr id="18442" name="Rectangle 10"/>
          <p:cNvSpPr>
            <a:spLocks noChangeArrowheads="1"/>
          </p:cNvSpPr>
          <p:nvPr/>
        </p:nvSpPr>
        <p:spPr bwMode="auto">
          <a:xfrm>
            <a:off x="649288" y="1555750"/>
            <a:ext cx="4800600" cy="4953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342900" indent="-342900" algn="l">
              <a:spcBef>
                <a:spcPct val="20000"/>
              </a:spcBef>
              <a:buClr>
                <a:srgbClr val="66FFFF"/>
              </a:buClr>
              <a:buFont typeface="Wingdings" pitchFamily="2" charset="2"/>
              <a:buChar char="n"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Interquartile Range</a:t>
            </a:r>
          </a:p>
        </p:txBody>
      </p:sp>
      <p:sp>
        <p:nvSpPr>
          <p:cNvPr id="18443" name="Rectangle 11"/>
          <p:cNvSpPr>
            <a:spLocks noChangeArrowheads="1"/>
          </p:cNvSpPr>
          <p:nvPr/>
        </p:nvSpPr>
        <p:spPr bwMode="auto">
          <a:xfrm>
            <a:off x="649288" y="2051050"/>
            <a:ext cx="4133850" cy="5143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342900" indent="-342900" algn="l">
              <a:spcBef>
                <a:spcPct val="20000"/>
              </a:spcBef>
              <a:buClr>
                <a:srgbClr val="66FFFF"/>
              </a:buClr>
              <a:buFont typeface="Wingdings" pitchFamily="2" charset="2"/>
              <a:buChar char="n"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Variance</a:t>
            </a:r>
          </a:p>
        </p:txBody>
      </p:sp>
      <p:sp>
        <p:nvSpPr>
          <p:cNvPr id="18444" name="Rectangle 12"/>
          <p:cNvSpPr>
            <a:spLocks noChangeArrowheads="1"/>
          </p:cNvSpPr>
          <p:nvPr/>
        </p:nvSpPr>
        <p:spPr bwMode="auto">
          <a:xfrm>
            <a:off x="649288" y="2546350"/>
            <a:ext cx="5029200" cy="4762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342900" indent="-342900" algn="l">
              <a:spcBef>
                <a:spcPct val="20000"/>
              </a:spcBef>
              <a:buClr>
                <a:srgbClr val="66FFFF"/>
              </a:buClr>
              <a:buFont typeface="Wingdings" pitchFamily="2" charset="2"/>
              <a:buChar char="n"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Standard Deviation</a:t>
            </a:r>
          </a:p>
        </p:txBody>
      </p:sp>
      <p:sp>
        <p:nvSpPr>
          <p:cNvPr id="18445" name="Rectangle 13"/>
          <p:cNvSpPr>
            <a:spLocks noChangeArrowheads="1"/>
          </p:cNvSpPr>
          <p:nvPr/>
        </p:nvSpPr>
        <p:spPr bwMode="auto">
          <a:xfrm>
            <a:off x="674688" y="3048000"/>
            <a:ext cx="6153150" cy="4953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342900" indent="-342900" algn="l">
              <a:spcBef>
                <a:spcPct val="20000"/>
              </a:spcBef>
              <a:buClr>
                <a:srgbClr val="66FFFF"/>
              </a:buClr>
              <a:buFont typeface="Wingdings" pitchFamily="2" charset="2"/>
              <a:buChar char="n"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Coefficient of Variation</a:t>
            </a:r>
          </a:p>
        </p:txBody>
      </p:sp>
    </p:spTree>
    <p:extLst>
      <p:ext uri="{BB962C8B-B14F-4D97-AF65-F5344CB8AC3E}">
        <p14:creationId xmlns:p14="http://schemas.microsoft.com/office/powerpoint/2010/main" val="1930553271"/>
      </p:ext>
    </p:extLst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1843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8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84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3" presetClass="entr" presetSubtype="1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184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000"/>
                            </p:stCondLst>
                            <p:childTnLst>
                              <p:par>
                                <p:cTn id="18" presetID="3" presetClass="entr" presetSubtype="1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184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3500"/>
                            </p:stCondLst>
                            <p:childTnLst>
                              <p:par>
                                <p:cTn id="22" presetID="3" presetClass="entr" presetSubtype="1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184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0"/>
                            </p:stCondLst>
                            <p:childTnLst>
                              <p:par>
                                <p:cTn id="26" presetID="3" presetClass="entr" presetSubtype="1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184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6" grpId="0" animBg="1"/>
      <p:bldP spid="18441" grpId="0" autoUpdateAnimBg="0"/>
      <p:bldP spid="18442" grpId="0" autoUpdateAnimBg="0"/>
      <p:bldP spid="18443" grpId="0" autoUpdateAnimBg="0"/>
      <p:bldP spid="18444" grpId="0" autoUpdateAnimBg="0"/>
      <p:bldP spid="18445" grpId="0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33350"/>
            <a:ext cx="7772400" cy="649288"/>
          </a:xfrm>
          <a:noFill/>
          <a:ln/>
        </p:spPr>
        <p:txBody>
          <a:bodyPr/>
          <a:lstStyle/>
          <a:p>
            <a:r>
              <a:rPr lang="en-US"/>
              <a:t>Mean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74688" y="2355850"/>
            <a:ext cx="7772400" cy="927100"/>
          </a:xfrm>
          <a:noFill/>
          <a:ln/>
        </p:spPr>
        <p:txBody>
          <a:bodyPr/>
          <a:lstStyle/>
          <a:p>
            <a:r>
              <a:rPr lang="en-US"/>
              <a:t>The </a:t>
            </a:r>
            <a:r>
              <a:rPr lang="en-US" u="sng"/>
              <a:t>mean</a:t>
            </a:r>
            <a:r>
              <a:rPr lang="en-US"/>
              <a:t> of a data set is the average of all the data values.</a:t>
            </a:r>
          </a:p>
        </p:txBody>
      </p:sp>
      <p:sp>
        <p:nvSpPr>
          <p:cNvPr id="8212" name="AutoShape 20"/>
          <p:cNvSpPr>
            <a:spLocks noChangeArrowheads="1"/>
          </p:cNvSpPr>
          <p:nvPr/>
        </p:nvSpPr>
        <p:spPr bwMode="auto">
          <a:xfrm rot="5400000">
            <a:off x="447675" y="2514600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8213" name="AutoShape 21"/>
          <p:cNvSpPr>
            <a:spLocks noChangeArrowheads="1"/>
          </p:cNvSpPr>
          <p:nvPr/>
        </p:nvSpPr>
        <p:spPr bwMode="auto">
          <a:xfrm rot="5400000">
            <a:off x="447675" y="3314700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8215" name="Group 23"/>
          <p:cNvGrpSpPr>
            <a:grpSpLocks/>
          </p:cNvGrpSpPr>
          <p:nvPr/>
        </p:nvGrpSpPr>
        <p:grpSpPr bwMode="auto">
          <a:xfrm>
            <a:off x="674688" y="3155950"/>
            <a:ext cx="7772400" cy="863600"/>
            <a:chOff x="425" y="1196"/>
            <a:chExt cx="4896" cy="544"/>
          </a:xfrm>
        </p:grpSpPr>
        <p:graphicFrame>
          <p:nvGraphicFramePr>
            <p:cNvPr id="8211" name="Object 19"/>
            <p:cNvGraphicFramePr>
              <a:graphicFrameLocks noChangeAspect="1"/>
            </p:cNvGraphicFramePr>
            <p:nvPr/>
          </p:nvGraphicFramePr>
          <p:xfrm>
            <a:off x="2264" y="1261"/>
            <a:ext cx="136" cy="16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67939" name="Equation" r:id="rId4" imgW="215640" imgH="266400" progId="Equation.DSMT4">
                    <p:embed/>
                  </p:oleObj>
                </mc:Choice>
                <mc:Fallback>
                  <p:oleObj name="Equation" r:id="rId4" imgW="215640" imgH="266400" progId="Equation.DSMT4">
                    <p:embed/>
                    <p:pic>
                      <p:nvPicPr>
                        <p:cNvPr id="8211" name="Object 1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264" y="1261"/>
                          <a:ext cx="136" cy="168"/>
                        </a:xfrm>
                        <a:prstGeom prst="rect">
                          <a:avLst/>
                        </a:prstGeom>
                        <a:noFill/>
                        <a:effectLst>
                          <a:outerShdw dist="17961" dir="2700000" algn="ctr" rotWithShape="0">
                            <a:srgbClr val="000000"/>
                          </a:outerShdw>
                        </a:effectLst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8214" name="Rectangle 22"/>
            <p:cNvSpPr>
              <a:spLocks noChangeArrowheads="1"/>
            </p:cNvSpPr>
            <p:nvPr/>
          </p:nvSpPr>
          <p:spPr bwMode="auto">
            <a:xfrm>
              <a:off x="425" y="1196"/>
              <a:ext cx="4896" cy="54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lIns="90488" tIns="44450" rIns="90488" bIns="44450"/>
            <a:lstStyle/>
            <a:p>
              <a:pPr marL="342900" indent="-342900" algn="l">
                <a:spcBef>
                  <a:spcPct val="20000"/>
                </a:spcBef>
                <a:buClr>
                  <a:srgbClr val="66FFFF"/>
                </a:buClr>
                <a:buSzPct val="75000"/>
                <a:buFont typeface="Monotype Sorts" pitchFamily="2" charset="2"/>
                <a:buChar char="n"/>
              </a:pPr>
              <a:r>
                <a:rPr lang="en-US" sz="2400">
                  <a:effectLst>
                    <a:outerShdw blurRad="38100" dist="38100" dir="2700000" algn="tl">
                      <a:srgbClr val="000000"/>
                    </a:outerShdw>
                  </a:effectLst>
                  <a:latin typeface="Book Antiqua" pitchFamily="18" charset="0"/>
                </a:rPr>
                <a:t>The sample mean     is the point estimator of the population mean </a:t>
              </a:r>
              <a:r>
                <a:rPr lang="en-US" sz="2400" i="1">
                  <a:effectLst>
                    <a:outerShdw blurRad="38100" dist="38100" dir="2700000" algn="tl">
                      <a:srgbClr val="000000"/>
                    </a:outerShdw>
                  </a:effectLst>
                  <a:latin typeface="Symbol" pitchFamily="18" charset="2"/>
                </a:rPr>
                <a:t>m</a:t>
              </a:r>
              <a:r>
                <a:rPr lang="en-US" sz="2400">
                  <a:effectLst>
                    <a:outerShdw blurRad="38100" dist="38100" dir="2700000" algn="tl">
                      <a:srgbClr val="000000"/>
                    </a:outerShdw>
                  </a:effectLst>
                  <a:latin typeface="Book Antiqua" pitchFamily="18" charset="0"/>
                </a:rPr>
                <a:t>.</a:t>
              </a:r>
            </a:p>
          </p:txBody>
        </p:sp>
      </p:grpSp>
      <p:sp>
        <p:nvSpPr>
          <p:cNvPr id="8216" name="Rectangle 24"/>
          <p:cNvSpPr>
            <a:spLocks noChangeArrowheads="1"/>
          </p:cNvSpPr>
          <p:nvPr/>
        </p:nvSpPr>
        <p:spPr bwMode="auto">
          <a:xfrm>
            <a:off x="684213" y="1065213"/>
            <a:ext cx="7772400" cy="9271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342900" indent="-342900"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Char char="n"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Perhaps the most important measure of location is the </a:t>
            </a:r>
            <a:r>
              <a:rPr lang="en-US" sz="2400" u="sng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mean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.</a:t>
            </a:r>
          </a:p>
        </p:txBody>
      </p:sp>
      <p:sp>
        <p:nvSpPr>
          <p:cNvPr id="8217" name="AutoShape 25"/>
          <p:cNvSpPr>
            <a:spLocks noChangeArrowheads="1"/>
          </p:cNvSpPr>
          <p:nvPr/>
        </p:nvSpPr>
        <p:spPr bwMode="auto">
          <a:xfrm rot="5400000">
            <a:off x="457200" y="1223963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8219" name="Rectangle 27"/>
          <p:cNvSpPr>
            <a:spLocks noChangeArrowheads="1"/>
          </p:cNvSpPr>
          <p:nvPr/>
        </p:nvSpPr>
        <p:spPr bwMode="auto">
          <a:xfrm>
            <a:off x="679450" y="1860550"/>
            <a:ext cx="7772400" cy="4905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342900" indent="-342900"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Char char="n"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The mean provides a measure of </a:t>
            </a:r>
            <a:r>
              <a:rPr lang="en-US" sz="2400" u="sng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central location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.</a:t>
            </a:r>
          </a:p>
        </p:txBody>
      </p:sp>
      <p:sp>
        <p:nvSpPr>
          <p:cNvPr id="8220" name="AutoShape 28"/>
          <p:cNvSpPr>
            <a:spLocks noChangeArrowheads="1"/>
          </p:cNvSpPr>
          <p:nvPr/>
        </p:nvSpPr>
        <p:spPr bwMode="auto">
          <a:xfrm rot="5400000">
            <a:off x="452438" y="2019300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2788234"/>
      </p:ext>
    </p:extLst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821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82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2" presetClass="entr" presetSubtype="8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6" dur="500"/>
                                        <p:tgtEl>
                                          <p:spTgt spid="822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8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12" presetClass="entr" presetSubtype="8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25" dur="500"/>
                                        <p:tgtEl>
                                          <p:spTgt spid="821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12" presetClass="entr" presetSubtype="8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34" dur="500"/>
                                        <p:tgtEl>
                                          <p:spTgt spid="821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82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5" grpId="0" build="p" autoUpdateAnimBg="0"/>
      <p:bldP spid="8212" grpId="0" animBg="1"/>
      <p:bldP spid="8213" grpId="0" animBg="1"/>
      <p:bldP spid="8216" grpId="0" build="p" autoUpdateAnimBg="0"/>
      <p:bldP spid="8217" grpId="0" animBg="1"/>
      <p:bldP spid="8219" grpId="0" build="p" autoUpdateAnimBg="0"/>
      <p:bldP spid="8220" grpId="0" animBg="1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677863" y="115888"/>
            <a:ext cx="7772400" cy="674687"/>
          </a:xfrm>
          <a:noFill/>
          <a:ln/>
        </p:spPr>
        <p:txBody>
          <a:bodyPr/>
          <a:lstStyle/>
          <a:p>
            <a:r>
              <a:rPr lang="en-US"/>
              <a:t>Range</a:t>
            </a:r>
          </a:p>
        </p:txBody>
      </p:sp>
      <p:sp>
        <p:nvSpPr>
          <p:cNvPr id="19460" name="Rectangle 4"/>
          <p:cNvSpPr>
            <a:spLocks noChangeArrowheads="1"/>
          </p:cNvSpPr>
          <p:nvPr/>
        </p:nvSpPr>
        <p:spPr bwMode="auto">
          <a:xfrm>
            <a:off x="650875" y="1003300"/>
            <a:ext cx="7943850" cy="9334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>
              <a:buClr>
                <a:srgbClr val="66FFFF"/>
              </a:buClr>
              <a:buFont typeface="Wingdings" pitchFamily="2" charset="2"/>
              <a:buChar char="n"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  The </a:t>
            </a:r>
            <a:r>
              <a:rPr lang="en-US" sz="2400" u="sng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range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of a data set is the difference between the</a:t>
            </a:r>
          </a:p>
          <a:p>
            <a:pPr algn="l">
              <a:buClr>
                <a:srgbClr val="66FFFF"/>
              </a:buClr>
              <a:buFont typeface="Wingdings" pitchFamily="2" charset="2"/>
              <a:buNone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     largest and smallest data values.</a:t>
            </a:r>
          </a:p>
        </p:txBody>
      </p:sp>
      <p:sp>
        <p:nvSpPr>
          <p:cNvPr id="19461" name="Rectangle 5"/>
          <p:cNvSpPr>
            <a:spLocks noChangeArrowheads="1"/>
          </p:cNvSpPr>
          <p:nvPr/>
        </p:nvSpPr>
        <p:spPr bwMode="auto">
          <a:xfrm>
            <a:off x="650875" y="1860550"/>
            <a:ext cx="7943850" cy="590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>
              <a:buClr>
                <a:srgbClr val="66FFFF"/>
              </a:buClr>
              <a:buFont typeface="Wingdings" pitchFamily="2" charset="2"/>
              <a:buChar char="n"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  It is the </a:t>
            </a:r>
            <a:r>
              <a:rPr lang="en-US" sz="2400" u="sng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simplest measure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of variability.</a:t>
            </a:r>
          </a:p>
        </p:txBody>
      </p:sp>
      <p:sp>
        <p:nvSpPr>
          <p:cNvPr id="19462" name="Rectangle 6"/>
          <p:cNvSpPr>
            <a:spLocks noChangeArrowheads="1"/>
          </p:cNvSpPr>
          <p:nvPr/>
        </p:nvSpPr>
        <p:spPr bwMode="auto">
          <a:xfrm>
            <a:off x="650875" y="2413000"/>
            <a:ext cx="7943850" cy="8001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>
              <a:buClr>
                <a:srgbClr val="66FFFF"/>
              </a:buClr>
              <a:buFont typeface="Wingdings" pitchFamily="2" charset="2"/>
              <a:buChar char="n"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  It is </a:t>
            </a:r>
            <a:r>
              <a:rPr lang="en-US" sz="2400" u="sng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very sensitive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to the smallest and largest data</a:t>
            </a:r>
          </a:p>
          <a:p>
            <a:pPr algn="l">
              <a:buClr>
                <a:srgbClr val="66FFFF"/>
              </a:buClr>
              <a:buFont typeface="Wingdings" pitchFamily="2" charset="2"/>
              <a:buNone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     values.</a:t>
            </a:r>
          </a:p>
        </p:txBody>
      </p:sp>
      <p:sp>
        <p:nvSpPr>
          <p:cNvPr id="19464" name="AutoShape 8"/>
          <p:cNvSpPr>
            <a:spLocks noChangeArrowheads="1"/>
          </p:cNvSpPr>
          <p:nvPr/>
        </p:nvSpPr>
        <p:spPr bwMode="auto">
          <a:xfrm rot="5400000">
            <a:off x="463550" y="1200150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19465" name="AutoShape 9"/>
          <p:cNvSpPr>
            <a:spLocks noChangeArrowheads="1"/>
          </p:cNvSpPr>
          <p:nvPr/>
        </p:nvSpPr>
        <p:spPr bwMode="auto">
          <a:xfrm rot="5400000">
            <a:off x="463550" y="2066925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19466" name="AutoShape 10"/>
          <p:cNvSpPr>
            <a:spLocks noChangeArrowheads="1"/>
          </p:cNvSpPr>
          <p:nvPr/>
        </p:nvSpPr>
        <p:spPr bwMode="auto">
          <a:xfrm rot="5400000">
            <a:off x="463550" y="2546350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3887547"/>
      </p:ext>
    </p:extLst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1946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94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2" dur="500"/>
                                        <p:tgtEl>
                                          <p:spTgt spid="194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2" presetClass="entr" presetSubtype="8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6" dur="500"/>
                                        <p:tgtEl>
                                          <p:spTgt spid="1946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94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21" dur="500"/>
                                        <p:tgtEl>
                                          <p:spTgt spid="194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12" presetClass="entr" presetSubtype="8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25" dur="500"/>
                                        <p:tgtEl>
                                          <p:spTgt spid="1946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94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30" dur="500"/>
                                        <p:tgtEl>
                                          <p:spTgt spid="194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60" grpId="0" autoUpdateAnimBg="0"/>
      <p:bldP spid="19461" grpId="0" autoUpdateAnimBg="0"/>
      <p:bldP spid="19462" grpId="0" autoUpdateAnimBg="0"/>
      <p:bldP spid="19464" grpId="0" animBg="1"/>
      <p:bldP spid="19465" grpId="0" animBg="1"/>
      <p:bldP spid="19466" grpId="0" animBg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671286" y="50800"/>
            <a:ext cx="7772400" cy="812800"/>
          </a:xfrm>
          <a:noFill/>
          <a:ln/>
        </p:spPr>
        <p:txBody>
          <a:bodyPr/>
          <a:lstStyle/>
          <a:p>
            <a:r>
              <a:rPr lang="en-US" dirty="0"/>
              <a:t>Range</a:t>
            </a:r>
          </a:p>
        </p:txBody>
      </p:sp>
      <p:sp>
        <p:nvSpPr>
          <p:cNvPr id="134304" name="Oval 1184"/>
          <p:cNvSpPr>
            <a:spLocks noChangeArrowheads="1"/>
          </p:cNvSpPr>
          <p:nvPr/>
        </p:nvSpPr>
        <p:spPr bwMode="auto">
          <a:xfrm>
            <a:off x="5619977" y="1938338"/>
            <a:ext cx="774700" cy="514350"/>
          </a:xfrm>
          <a:prstGeom prst="ellipse">
            <a:avLst/>
          </a:prstGeom>
          <a:noFill/>
          <a:ln w="28575">
            <a:solidFill>
              <a:srgbClr val="66FFFF"/>
            </a:solidFill>
            <a:round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134309" name="AutoShape 1189"/>
          <p:cNvSpPr>
            <a:spLocks noChangeArrowheads="1"/>
          </p:cNvSpPr>
          <p:nvPr/>
        </p:nvSpPr>
        <p:spPr bwMode="auto">
          <a:xfrm rot="5400000">
            <a:off x="771525" y="1722438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134311" name="Rectangle 1191"/>
          <p:cNvSpPr>
            <a:spLocks noChangeArrowheads="1"/>
          </p:cNvSpPr>
          <p:nvPr/>
        </p:nvSpPr>
        <p:spPr bwMode="auto">
          <a:xfrm>
            <a:off x="1981200" y="1519238"/>
            <a:ext cx="5334000" cy="5143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Range = largest value - smallest value</a:t>
            </a:r>
          </a:p>
        </p:txBody>
      </p:sp>
      <p:sp>
        <p:nvSpPr>
          <p:cNvPr id="134312" name="Rectangle 1192"/>
          <p:cNvSpPr>
            <a:spLocks noChangeArrowheads="1"/>
          </p:cNvSpPr>
          <p:nvPr/>
        </p:nvSpPr>
        <p:spPr bwMode="auto">
          <a:xfrm>
            <a:off x="2838450" y="1976438"/>
            <a:ext cx="3486150" cy="4762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Range = 615 - 425 =   190</a:t>
            </a:r>
          </a:p>
        </p:txBody>
      </p:sp>
      <p:sp>
        <p:nvSpPr>
          <p:cNvPr id="134902" name="AutoShape 1782"/>
          <p:cNvSpPr>
            <a:spLocks noChangeArrowheads="1"/>
          </p:cNvSpPr>
          <p:nvPr/>
        </p:nvSpPr>
        <p:spPr bwMode="auto">
          <a:xfrm>
            <a:off x="2409825" y="5073650"/>
            <a:ext cx="4281488" cy="465138"/>
          </a:xfrm>
          <a:prstGeom prst="roundRect">
            <a:avLst>
              <a:gd name="adj" fmla="val 16667"/>
            </a:avLst>
          </a:prstGeom>
          <a:gradFill rotWithShape="0">
            <a:gsLst>
              <a:gs pos="0">
                <a:srgbClr val="0099CC">
                  <a:gamma/>
                  <a:shade val="46275"/>
                  <a:invGamma/>
                </a:srgbClr>
              </a:gs>
              <a:gs pos="50000">
                <a:srgbClr val="0099CC"/>
              </a:gs>
              <a:gs pos="100000">
                <a:srgbClr val="0099CC">
                  <a:gamma/>
                  <a:shade val="46275"/>
                  <a:invGamma/>
                </a:srgbClr>
              </a:gs>
            </a:gsLst>
            <a:lin ang="5400000" scaled="1"/>
          </a:gradFill>
          <a:ln w="12700">
            <a:noFill/>
            <a:round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Note: Data is in ascending order.</a:t>
            </a:r>
          </a:p>
        </p:txBody>
      </p:sp>
      <p:pic>
        <p:nvPicPr>
          <p:cNvPr id="134903" name="Picture 178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84213" y="2574925"/>
            <a:ext cx="7775575" cy="24288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</p:pic>
      <p:sp>
        <p:nvSpPr>
          <p:cNvPr id="134308" name="Rectangle 1188"/>
          <p:cNvSpPr>
            <a:spLocks noChangeArrowheads="1"/>
          </p:cNvSpPr>
          <p:nvPr/>
        </p:nvSpPr>
        <p:spPr bwMode="auto">
          <a:xfrm>
            <a:off x="673100" y="2563813"/>
            <a:ext cx="806450" cy="374650"/>
          </a:xfrm>
          <a:prstGeom prst="rect">
            <a:avLst/>
          </a:prstGeom>
          <a:noFill/>
          <a:ln w="5715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134307" name="Rectangle 1187"/>
          <p:cNvSpPr>
            <a:spLocks noChangeArrowheads="1"/>
          </p:cNvSpPr>
          <p:nvPr/>
        </p:nvSpPr>
        <p:spPr bwMode="auto">
          <a:xfrm>
            <a:off x="7639050" y="4614863"/>
            <a:ext cx="793750" cy="374650"/>
          </a:xfrm>
          <a:prstGeom prst="rect">
            <a:avLst/>
          </a:prstGeom>
          <a:noFill/>
          <a:ln w="5715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134904" name="Rectangle 1784"/>
          <p:cNvSpPr>
            <a:spLocks noChangeArrowheads="1"/>
          </p:cNvSpPr>
          <p:nvPr/>
        </p:nvSpPr>
        <p:spPr bwMode="auto">
          <a:xfrm>
            <a:off x="647700" y="1028700"/>
            <a:ext cx="5353050" cy="5143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>
              <a:buClr>
                <a:srgbClr val="66FFFF"/>
              </a:buClr>
              <a:buFont typeface="Wingdings" pitchFamily="2" charset="2"/>
              <a:buChar char="n"/>
            </a:pPr>
            <a:r>
              <a:rPr lang="en-US" sz="24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  Example:  Apartment Rents</a:t>
            </a:r>
          </a:p>
        </p:txBody>
      </p:sp>
    </p:spTree>
    <p:extLst>
      <p:ext uri="{BB962C8B-B14F-4D97-AF65-F5344CB8AC3E}">
        <p14:creationId xmlns:p14="http://schemas.microsoft.com/office/powerpoint/2010/main" val="301121189"/>
      </p:ext>
    </p:extLst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3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13430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343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3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2" dur="500"/>
                                        <p:tgtEl>
                                          <p:spTgt spid="1343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6" presetClass="entr" presetSubtype="37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6" dur="500"/>
                                        <p:tgtEl>
                                          <p:spTgt spid="1343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3000"/>
                            </p:stCondLst>
                            <p:childTnLst>
                              <p:par>
                                <p:cTn id="18" presetID="16" presetClass="entr" presetSubtype="37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20" dur="500"/>
                                        <p:tgtEl>
                                          <p:spTgt spid="1343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3500"/>
                            </p:stCondLst>
                            <p:childTnLst>
                              <p:par>
                                <p:cTn id="22" presetID="12" presetClass="entr" presetSubtype="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3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24" dur="500"/>
                                        <p:tgtEl>
                                          <p:spTgt spid="1343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0"/>
                            </p:stCondLst>
                            <p:childTnLst>
                              <p:par>
                                <p:cTn id="26" presetID="16" presetClass="entr" presetSubtype="21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1343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4304" grpId="0" animBg="1"/>
      <p:bldP spid="134309" grpId="0" animBg="1"/>
      <p:bldP spid="134311" grpId="0" autoUpdateAnimBg="0"/>
      <p:bldP spid="134312" grpId="0" autoUpdateAnimBg="0"/>
      <p:bldP spid="134308" grpId="0" animBg="1"/>
      <p:bldP spid="134307" grpId="0" animBg="1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690563" y="142875"/>
            <a:ext cx="7772400" cy="642938"/>
          </a:xfrm>
          <a:noFill/>
          <a:ln/>
        </p:spPr>
        <p:txBody>
          <a:bodyPr/>
          <a:lstStyle/>
          <a:p>
            <a:r>
              <a:rPr lang="en-US"/>
              <a:t>Interquartile Range</a:t>
            </a:r>
          </a:p>
        </p:txBody>
      </p:sp>
      <p:sp>
        <p:nvSpPr>
          <p:cNvPr id="21508" name="AutoShape 4"/>
          <p:cNvSpPr>
            <a:spLocks noChangeArrowheads="1"/>
          </p:cNvSpPr>
          <p:nvPr/>
        </p:nvSpPr>
        <p:spPr bwMode="auto">
          <a:xfrm rot="5400000">
            <a:off x="485775" y="1200150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09" name="AutoShape 5"/>
          <p:cNvSpPr>
            <a:spLocks noChangeArrowheads="1"/>
          </p:cNvSpPr>
          <p:nvPr/>
        </p:nvSpPr>
        <p:spPr bwMode="auto">
          <a:xfrm rot="5400000">
            <a:off x="485775" y="2057400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10" name="AutoShape 6"/>
          <p:cNvSpPr>
            <a:spLocks noChangeArrowheads="1"/>
          </p:cNvSpPr>
          <p:nvPr/>
        </p:nvSpPr>
        <p:spPr bwMode="auto">
          <a:xfrm rot="5400000">
            <a:off x="485775" y="2590800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11" name="Rectangle 7"/>
          <p:cNvSpPr>
            <a:spLocks noChangeArrowheads="1"/>
          </p:cNvSpPr>
          <p:nvPr/>
        </p:nvSpPr>
        <p:spPr bwMode="auto">
          <a:xfrm>
            <a:off x="647700" y="1016000"/>
            <a:ext cx="7734300" cy="9144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>
              <a:buClr>
                <a:srgbClr val="66FFFF"/>
              </a:buClr>
              <a:buFont typeface="Wingdings" pitchFamily="2" charset="2"/>
              <a:buChar char="n"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  The </a:t>
            </a:r>
            <a:r>
              <a:rPr lang="en-US" sz="2400" u="sng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interquartile range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of a data set is the difference</a:t>
            </a:r>
          </a:p>
          <a:p>
            <a:pPr algn="l"/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     between the third quartile and the first quartile.</a:t>
            </a:r>
          </a:p>
        </p:txBody>
      </p:sp>
      <p:sp>
        <p:nvSpPr>
          <p:cNvPr id="21512" name="Rectangle 8"/>
          <p:cNvSpPr>
            <a:spLocks noChangeArrowheads="1"/>
          </p:cNvSpPr>
          <p:nvPr/>
        </p:nvSpPr>
        <p:spPr bwMode="auto">
          <a:xfrm>
            <a:off x="666750" y="1835150"/>
            <a:ext cx="7696200" cy="609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>
              <a:buClr>
                <a:srgbClr val="66FFFF"/>
              </a:buClr>
              <a:buFont typeface="Wingdings" pitchFamily="2" charset="2"/>
              <a:buChar char="n"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  It is the range for the </a:t>
            </a:r>
            <a:r>
              <a:rPr lang="en-US" sz="2400" u="sng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middle 50%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of the data.</a:t>
            </a:r>
          </a:p>
        </p:txBody>
      </p:sp>
      <p:sp>
        <p:nvSpPr>
          <p:cNvPr id="21513" name="Rectangle 9"/>
          <p:cNvSpPr>
            <a:spLocks noChangeArrowheads="1"/>
          </p:cNvSpPr>
          <p:nvPr/>
        </p:nvSpPr>
        <p:spPr bwMode="auto">
          <a:xfrm>
            <a:off x="666750" y="2387600"/>
            <a:ext cx="7677150" cy="590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>
              <a:buClr>
                <a:srgbClr val="66FFFF"/>
              </a:buClr>
              <a:buFont typeface="Wingdings" pitchFamily="2" charset="2"/>
              <a:buChar char="n"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  It overcomes the sensitivity to extreme data values.</a:t>
            </a:r>
          </a:p>
        </p:txBody>
      </p:sp>
    </p:spTree>
    <p:extLst>
      <p:ext uri="{BB962C8B-B14F-4D97-AF65-F5344CB8AC3E}">
        <p14:creationId xmlns:p14="http://schemas.microsoft.com/office/powerpoint/2010/main" val="1633375074"/>
      </p:ext>
    </p:extLst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2150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1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2" dur="500"/>
                                        <p:tgtEl>
                                          <p:spTgt spid="215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2" presetClass="entr" presetSubtype="8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6" dur="500"/>
                                        <p:tgtEl>
                                          <p:spTgt spid="2150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1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21" dur="500"/>
                                        <p:tgtEl>
                                          <p:spTgt spid="215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12" presetClass="entr" presetSubtype="8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25" dur="500"/>
                                        <p:tgtEl>
                                          <p:spTgt spid="2151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1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30" dur="500"/>
                                        <p:tgtEl>
                                          <p:spTgt spid="215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8" grpId="0" animBg="1"/>
      <p:bldP spid="21509" grpId="0" animBg="1"/>
      <p:bldP spid="21510" grpId="0" animBg="1"/>
      <p:bldP spid="21511" grpId="0" autoUpdateAnimBg="0"/>
      <p:bldP spid="21512" grpId="0" autoUpdateAnimBg="0"/>
      <p:bldP spid="21513" grpId="0" autoUpdateAnimBg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5929" name="Picture 178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84213" y="2962275"/>
            <a:ext cx="7775575" cy="24288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</p:pic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698500" y="76200"/>
            <a:ext cx="7772400" cy="762000"/>
          </a:xfrm>
          <a:noFill/>
          <a:ln/>
        </p:spPr>
        <p:txBody>
          <a:bodyPr/>
          <a:lstStyle/>
          <a:p>
            <a:r>
              <a:rPr lang="en-US"/>
              <a:t>Interquartile Range</a:t>
            </a:r>
          </a:p>
        </p:txBody>
      </p:sp>
      <p:sp>
        <p:nvSpPr>
          <p:cNvPr id="135328" name="Oval 1184"/>
          <p:cNvSpPr>
            <a:spLocks noChangeArrowheads="1"/>
          </p:cNvSpPr>
          <p:nvPr/>
        </p:nvSpPr>
        <p:spPr bwMode="auto">
          <a:xfrm>
            <a:off x="7296150" y="2333625"/>
            <a:ext cx="647700" cy="514350"/>
          </a:xfrm>
          <a:prstGeom prst="ellipse">
            <a:avLst/>
          </a:prstGeom>
          <a:noFill/>
          <a:ln w="28575">
            <a:solidFill>
              <a:srgbClr val="66FFFF"/>
            </a:solidFill>
            <a:round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135331" name="Rectangle 1187"/>
          <p:cNvSpPr>
            <a:spLocks noChangeArrowheads="1"/>
          </p:cNvSpPr>
          <p:nvPr/>
        </p:nvSpPr>
        <p:spPr bwMode="auto">
          <a:xfrm>
            <a:off x="2216150" y="4652963"/>
            <a:ext cx="793750" cy="374650"/>
          </a:xfrm>
          <a:prstGeom prst="rect">
            <a:avLst/>
          </a:prstGeom>
          <a:noFill/>
          <a:ln w="5715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135332" name="Rectangle 1188"/>
          <p:cNvSpPr>
            <a:spLocks noChangeArrowheads="1"/>
          </p:cNvSpPr>
          <p:nvPr/>
        </p:nvSpPr>
        <p:spPr bwMode="auto">
          <a:xfrm>
            <a:off x="6076950" y="3287713"/>
            <a:ext cx="806450" cy="374650"/>
          </a:xfrm>
          <a:prstGeom prst="rect">
            <a:avLst/>
          </a:prstGeom>
          <a:noFill/>
          <a:ln w="5715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135333" name="AutoShape 1189"/>
          <p:cNvSpPr>
            <a:spLocks noChangeArrowheads="1"/>
          </p:cNvSpPr>
          <p:nvPr/>
        </p:nvSpPr>
        <p:spPr bwMode="auto">
          <a:xfrm rot="5400000">
            <a:off x="790575" y="1660525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135334" name="AutoShape 1190"/>
          <p:cNvSpPr>
            <a:spLocks noChangeArrowheads="1"/>
          </p:cNvSpPr>
          <p:nvPr/>
        </p:nvSpPr>
        <p:spPr bwMode="auto">
          <a:xfrm rot="5400000">
            <a:off x="790575" y="2079625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135335" name="AutoShape 1191"/>
          <p:cNvSpPr>
            <a:spLocks noChangeArrowheads="1"/>
          </p:cNvSpPr>
          <p:nvPr/>
        </p:nvSpPr>
        <p:spPr bwMode="auto">
          <a:xfrm rot="5400000">
            <a:off x="790575" y="2517775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135336" name="Rectangle 1192"/>
          <p:cNvSpPr>
            <a:spLocks noChangeArrowheads="1"/>
          </p:cNvSpPr>
          <p:nvPr/>
        </p:nvSpPr>
        <p:spPr bwMode="auto">
          <a:xfrm>
            <a:off x="2876550" y="1476375"/>
            <a:ext cx="3390900" cy="5143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3rd Quartile (</a:t>
            </a: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Q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3) = 525</a:t>
            </a:r>
          </a:p>
        </p:txBody>
      </p:sp>
      <p:sp>
        <p:nvSpPr>
          <p:cNvPr id="135337" name="Rectangle 1193"/>
          <p:cNvSpPr>
            <a:spLocks noChangeArrowheads="1"/>
          </p:cNvSpPr>
          <p:nvPr/>
        </p:nvSpPr>
        <p:spPr bwMode="auto">
          <a:xfrm>
            <a:off x="2876550" y="1876425"/>
            <a:ext cx="3390900" cy="5524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1st Quartile (</a:t>
            </a: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Q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1) = 445</a:t>
            </a:r>
          </a:p>
        </p:txBody>
      </p:sp>
      <p:sp>
        <p:nvSpPr>
          <p:cNvPr id="135338" name="Rectangle 1194"/>
          <p:cNvSpPr>
            <a:spLocks noChangeArrowheads="1"/>
          </p:cNvSpPr>
          <p:nvPr/>
        </p:nvSpPr>
        <p:spPr bwMode="auto">
          <a:xfrm>
            <a:off x="1314450" y="2333625"/>
            <a:ext cx="6629400" cy="5334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Interquartile Range = </a:t>
            </a: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Q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3 - </a:t>
            </a: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Q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1 = 525 - 445 =   80</a:t>
            </a:r>
          </a:p>
        </p:txBody>
      </p:sp>
      <p:sp>
        <p:nvSpPr>
          <p:cNvPr id="135928" name="AutoShape 1784"/>
          <p:cNvSpPr>
            <a:spLocks noChangeArrowheads="1"/>
          </p:cNvSpPr>
          <p:nvPr/>
        </p:nvSpPr>
        <p:spPr bwMode="auto">
          <a:xfrm>
            <a:off x="2511425" y="5475288"/>
            <a:ext cx="4281488" cy="465137"/>
          </a:xfrm>
          <a:prstGeom prst="roundRect">
            <a:avLst>
              <a:gd name="adj" fmla="val 16667"/>
            </a:avLst>
          </a:prstGeom>
          <a:gradFill rotWithShape="0">
            <a:gsLst>
              <a:gs pos="0">
                <a:srgbClr val="0099CC">
                  <a:gamma/>
                  <a:shade val="46275"/>
                  <a:invGamma/>
                </a:srgbClr>
              </a:gs>
              <a:gs pos="50000">
                <a:srgbClr val="0099CC"/>
              </a:gs>
              <a:gs pos="100000">
                <a:srgbClr val="0099CC">
                  <a:gamma/>
                  <a:shade val="46275"/>
                  <a:invGamma/>
                </a:srgbClr>
              </a:gs>
            </a:gsLst>
            <a:lin ang="5400000" scaled="1"/>
          </a:gradFill>
          <a:ln w="12700">
            <a:noFill/>
            <a:round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Note: Data is in ascending order.</a:t>
            </a:r>
          </a:p>
        </p:txBody>
      </p:sp>
      <p:sp>
        <p:nvSpPr>
          <p:cNvPr id="135930" name="Rectangle 1786"/>
          <p:cNvSpPr>
            <a:spLocks noChangeArrowheads="1"/>
          </p:cNvSpPr>
          <p:nvPr/>
        </p:nvSpPr>
        <p:spPr bwMode="auto">
          <a:xfrm>
            <a:off x="647700" y="1028700"/>
            <a:ext cx="5353050" cy="5143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>
              <a:buClr>
                <a:srgbClr val="66FFFF"/>
              </a:buClr>
              <a:buFont typeface="Wingdings" pitchFamily="2" charset="2"/>
              <a:buChar char="n"/>
            </a:pPr>
            <a:r>
              <a:rPr lang="en-US" sz="24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  Example:  Apartment Rents</a:t>
            </a:r>
          </a:p>
        </p:txBody>
      </p:sp>
    </p:spTree>
    <p:extLst>
      <p:ext uri="{BB962C8B-B14F-4D97-AF65-F5344CB8AC3E}">
        <p14:creationId xmlns:p14="http://schemas.microsoft.com/office/powerpoint/2010/main" val="3379849007"/>
      </p:ext>
    </p:extLst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3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13533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353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3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2" dur="500"/>
                                        <p:tgtEl>
                                          <p:spTgt spid="1353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6" presetClass="entr" presetSubtype="37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3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6" dur="500"/>
                                        <p:tgtEl>
                                          <p:spTgt spid="1353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000"/>
                            </p:stCondLst>
                            <p:childTnLst>
                              <p:par>
                                <p:cTn id="18" presetID="1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3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20" dur="500"/>
                                        <p:tgtEl>
                                          <p:spTgt spid="13533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353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3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25" dur="500"/>
                                        <p:tgtEl>
                                          <p:spTgt spid="1353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16" presetClass="entr" presetSubtype="37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3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29" dur="500"/>
                                        <p:tgtEl>
                                          <p:spTgt spid="1353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2000"/>
                            </p:stCondLst>
                            <p:childTnLst>
                              <p:par>
                                <p:cTn id="31" presetID="12" presetClass="entr" presetSubtype="8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3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33" dur="500"/>
                                        <p:tgtEl>
                                          <p:spTgt spid="13533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353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38" dur="500"/>
                                        <p:tgtEl>
                                          <p:spTgt spid="1353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00"/>
                            </p:stCondLst>
                            <p:childTnLst>
                              <p:par>
                                <p:cTn id="40" presetID="16" presetClass="entr" presetSubtype="21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1353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5328" grpId="0" animBg="1"/>
      <p:bldP spid="135331" grpId="0" animBg="1"/>
      <p:bldP spid="135332" grpId="0" animBg="1"/>
      <p:bldP spid="135333" grpId="0" animBg="1"/>
      <p:bldP spid="135334" grpId="0" animBg="1"/>
      <p:bldP spid="135335" grpId="0" animBg="1"/>
      <p:bldP spid="135336" grpId="0" autoUpdateAnimBg="0"/>
      <p:bldP spid="135337" grpId="0" autoUpdateAnimBg="0"/>
      <p:bldP spid="135338" grpId="0" autoUpdateAnimBg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770" name="Rectangle 2"/>
          <p:cNvSpPr>
            <a:spLocks noChangeArrowheads="1"/>
          </p:cNvSpPr>
          <p:nvPr/>
        </p:nvSpPr>
        <p:spPr bwMode="auto">
          <a:xfrm>
            <a:off x="952500" y="1181100"/>
            <a:ext cx="7467600" cy="971550"/>
          </a:xfrm>
          <a:prstGeom prst="rect">
            <a:avLst/>
          </a:prstGeom>
          <a:gradFill flip="none" rotWithShape="1">
            <a:gsLst>
              <a:gs pos="0">
                <a:srgbClr val="78B400">
                  <a:shade val="30000"/>
                  <a:satMod val="115000"/>
                </a:srgbClr>
              </a:gs>
              <a:gs pos="50000">
                <a:srgbClr val="78B400">
                  <a:shade val="67500"/>
                  <a:satMod val="115000"/>
                </a:srgbClr>
              </a:gs>
              <a:gs pos="100000">
                <a:srgbClr val="78B400">
                  <a:shade val="100000"/>
                  <a:satMod val="115000"/>
                </a:srgbClr>
              </a:gs>
            </a:gsLst>
            <a:lin ang="16200000" scaled="1"/>
            <a:tileRect/>
          </a:gradFill>
          <a:ln w="12700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pPr algn="l"/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 The </a:t>
            </a:r>
            <a:r>
              <a:rPr lang="en-US" sz="2400" u="sng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variance</a:t>
            </a: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is a measure of variability that utilizes</a:t>
            </a:r>
          </a:p>
          <a:p>
            <a:pPr algn="l"/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 all the data.</a:t>
            </a:r>
          </a:p>
        </p:txBody>
      </p:sp>
      <p:sp>
        <p:nvSpPr>
          <p:cNvPr id="160772" name="AutoShape 4"/>
          <p:cNvSpPr>
            <a:spLocks noChangeArrowheads="1"/>
          </p:cNvSpPr>
          <p:nvPr/>
        </p:nvSpPr>
        <p:spPr bwMode="auto">
          <a:xfrm rot="5400000">
            <a:off x="676275" y="1574800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160773" name="AutoShape 5"/>
          <p:cNvSpPr>
            <a:spLocks noChangeArrowheads="1"/>
          </p:cNvSpPr>
          <p:nvPr/>
        </p:nvSpPr>
        <p:spPr bwMode="auto">
          <a:xfrm rot="5400000">
            <a:off x="676275" y="2870200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160774" name="Rectangle 6"/>
          <p:cNvSpPr>
            <a:spLocks noChangeArrowheads="1"/>
          </p:cNvSpPr>
          <p:nvPr/>
        </p:nvSpPr>
        <p:spPr bwMode="auto">
          <a:xfrm>
            <a:off x="685800" y="52388"/>
            <a:ext cx="7772400" cy="8143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r>
              <a:rPr lang="en-US"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Variance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952500" y="2266950"/>
            <a:ext cx="7467600" cy="1409700"/>
            <a:chOff x="952500" y="2266950"/>
            <a:chExt cx="7467600" cy="1409700"/>
          </a:xfrm>
        </p:grpSpPr>
        <p:sp>
          <p:nvSpPr>
            <p:cNvPr id="160771" name="Rectangle 3"/>
            <p:cNvSpPr>
              <a:spLocks noChangeArrowheads="1"/>
            </p:cNvSpPr>
            <p:nvPr/>
          </p:nvSpPr>
          <p:spPr bwMode="auto">
            <a:xfrm>
              <a:off x="952500" y="2266950"/>
              <a:ext cx="7467600" cy="1409700"/>
            </a:xfrm>
            <a:prstGeom prst="rect">
              <a:avLst/>
            </a:prstGeom>
            <a:gradFill flip="none" rotWithShape="1">
              <a:gsLst>
                <a:gs pos="0">
                  <a:srgbClr val="78B400">
                    <a:shade val="30000"/>
                    <a:satMod val="115000"/>
                  </a:srgbClr>
                </a:gs>
                <a:gs pos="50000">
                  <a:srgbClr val="78B400">
                    <a:shade val="67500"/>
                    <a:satMod val="115000"/>
                  </a:srgbClr>
                </a:gs>
                <a:gs pos="100000">
                  <a:srgbClr val="78B400">
                    <a:shade val="100000"/>
                    <a:satMod val="115000"/>
                  </a:srgbClr>
                </a:gs>
              </a:gsLst>
              <a:lin ang="16200000" scaled="1"/>
              <a:tileRect/>
            </a:gradFill>
            <a:ln w="12700">
              <a:noFill/>
              <a:miter lim="800000"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txBody>
            <a:bodyPr wrap="none" anchor="ctr"/>
            <a:lstStyle/>
            <a:p>
              <a:pPr algn="l"/>
              <a:r>
                <a:rPr lang="en-US" sz="2400" dirty="0">
                  <a:effectLst>
                    <a:outerShdw blurRad="38100" dist="38100" dir="2700000" algn="tl">
                      <a:srgbClr val="000000"/>
                    </a:outerShdw>
                  </a:effectLst>
                  <a:latin typeface="Book Antiqua" pitchFamily="18" charset="0"/>
                </a:rPr>
                <a:t>  It is based on the difference between the value of</a:t>
              </a:r>
            </a:p>
            <a:p>
              <a:pPr algn="l"/>
              <a:r>
                <a:rPr lang="en-US" sz="2400" dirty="0">
                  <a:effectLst>
                    <a:outerShdw blurRad="38100" dist="38100" dir="2700000" algn="tl">
                      <a:srgbClr val="000000"/>
                    </a:outerShdw>
                  </a:effectLst>
                  <a:latin typeface="Book Antiqua" pitchFamily="18" charset="0"/>
                </a:rPr>
                <a:t>  each observation (</a:t>
              </a:r>
              <a:r>
                <a:rPr lang="en-US" sz="2400" i="1" dirty="0">
                  <a:effectLst>
                    <a:outerShdw blurRad="38100" dist="38100" dir="2700000" algn="tl">
                      <a:srgbClr val="000000"/>
                    </a:outerShdw>
                  </a:effectLst>
                  <a:latin typeface="Book Antiqua" pitchFamily="18" charset="0"/>
                </a:rPr>
                <a:t>x</a:t>
              </a:r>
              <a:r>
                <a:rPr lang="en-US" sz="2400" i="1" baseline="-25000" dirty="0">
                  <a:effectLst>
                    <a:outerShdw blurRad="38100" dist="38100" dir="2700000" algn="tl">
                      <a:srgbClr val="000000"/>
                    </a:outerShdw>
                  </a:effectLst>
                  <a:latin typeface="Book Antiqua" pitchFamily="18" charset="0"/>
                </a:rPr>
                <a:t>i</a:t>
              </a:r>
              <a:r>
                <a:rPr lang="en-US" sz="2400" dirty="0">
                  <a:effectLst>
                    <a:outerShdw blurRad="38100" dist="38100" dir="2700000" algn="tl">
                      <a:srgbClr val="000000"/>
                    </a:outerShdw>
                  </a:effectLst>
                  <a:latin typeface="Book Antiqua" pitchFamily="18" charset="0"/>
                </a:rPr>
                <a:t>) and the mean (    for a sample,</a:t>
              </a:r>
            </a:p>
            <a:p>
              <a:pPr algn="l"/>
              <a:r>
                <a:rPr lang="en-US" sz="2400" dirty="0">
                  <a:effectLst>
                    <a:outerShdw blurRad="38100" dist="38100" dir="2700000" algn="tl">
                      <a:srgbClr val="000000"/>
                    </a:outerShdw>
                  </a:effectLst>
                  <a:latin typeface="Book Antiqua" pitchFamily="18" charset="0"/>
                </a:rPr>
                <a:t>  </a:t>
              </a:r>
              <a:r>
                <a:rPr lang="en-US" sz="2400" i="1" dirty="0">
                  <a:effectLst>
                    <a:outerShdw blurRad="38100" dist="38100" dir="2700000" algn="tl">
                      <a:srgbClr val="000000"/>
                    </a:outerShdw>
                  </a:effectLst>
                  <a:latin typeface="Symbol" pitchFamily="18" charset="2"/>
                </a:rPr>
                <a:t>m</a:t>
              </a:r>
              <a:r>
                <a:rPr lang="en-US" sz="2400" dirty="0">
                  <a:effectLst>
                    <a:outerShdw blurRad="38100" dist="38100" dir="2700000" algn="tl">
                      <a:srgbClr val="000000"/>
                    </a:outerShdw>
                  </a:effectLst>
                  <a:latin typeface="Book Antiqua" pitchFamily="18" charset="0"/>
                </a:rPr>
                <a:t>  for a population).</a:t>
              </a:r>
            </a:p>
          </p:txBody>
        </p:sp>
        <p:graphicFrame>
          <p:nvGraphicFramePr>
            <p:cNvPr id="160775" name="Object 7"/>
            <p:cNvGraphicFramePr>
              <a:graphicFrameLocks noChangeAspect="1"/>
            </p:cNvGraphicFramePr>
            <p:nvPr>
              <p:extLst/>
            </p:nvPr>
          </p:nvGraphicFramePr>
          <p:xfrm>
            <a:off x="6080125" y="2838450"/>
            <a:ext cx="227013" cy="2667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77155" name="Equation" r:id="rId4" imgW="241200" imgH="304560" progId="Equation.DSMT4">
                    <p:embed/>
                  </p:oleObj>
                </mc:Choice>
                <mc:Fallback>
                  <p:oleObj name="Equation" r:id="rId4" imgW="241200" imgH="304560" progId="Equation.DSMT4">
                    <p:embed/>
                    <p:pic>
                      <p:nvPicPr>
                        <p:cNvPr id="160775" name="Object 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080125" y="2838450"/>
                          <a:ext cx="227013" cy="266700"/>
                        </a:xfrm>
                        <a:prstGeom prst="rect">
                          <a:avLst/>
                        </a:prstGeom>
                        <a:noFill/>
                        <a:effectLst>
                          <a:outerShdw dist="17961" dir="2700000" algn="ctr" rotWithShape="0">
                            <a:srgbClr val="000000"/>
                          </a:outerShdw>
                        </a:effectLst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160777" name="Rectangle 9"/>
          <p:cNvSpPr>
            <a:spLocks noChangeArrowheads="1"/>
          </p:cNvSpPr>
          <p:nvPr/>
        </p:nvSpPr>
        <p:spPr bwMode="auto">
          <a:xfrm>
            <a:off x="947738" y="3790950"/>
            <a:ext cx="7467600" cy="971550"/>
          </a:xfrm>
          <a:prstGeom prst="rect">
            <a:avLst/>
          </a:prstGeom>
          <a:gradFill flip="none" rotWithShape="1">
            <a:gsLst>
              <a:gs pos="0">
                <a:srgbClr val="78B400">
                  <a:shade val="30000"/>
                  <a:satMod val="115000"/>
                </a:srgbClr>
              </a:gs>
              <a:gs pos="50000">
                <a:srgbClr val="78B400">
                  <a:shade val="67500"/>
                  <a:satMod val="115000"/>
                </a:srgbClr>
              </a:gs>
              <a:gs pos="100000">
                <a:srgbClr val="78B400">
                  <a:shade val="100000"/>
                  <a:satMod val="115000"/>
                </a:srgbClr>
              </a:gs>
            </a:gsLst>
            <a:lin ang="16200000" scaled="1"/>
            <a:tileRect/>
          </a:gradFill>
          <a:ln w="12700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pPr algn="l"/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 The variance is useful in comparing the variability</a:t>
            </a:r>
          </a:p>
          <a:p>
            <a:pPr algn="l"/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 of two or more variables.</a:t>
            </a:r>
          </a:p>
        </p:txBody>
      </p:sp>
      <p:sp>
        <p:nvSpPr>
          <p:cNvPr id="160778" name="AutoShape 10"/>
          <p:cNvSpPr>
            <a:spLocks noChangeArrowheads="1"/>
          </p:cNvSpPr>
          <p:nvPr/>
        </p:nvSpPr>
        <p:spPr bwMode="auto">
          <a:xfrm rot="5400000">
            <a:off x="671513" y="4184650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6554299"/>
      </p:ext>
    </p:extLst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16077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607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2" dur="500"/>
                                        <p:tgtEl>
                                          <p:spTgt spid="1607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2" presetClass="entr" presetSubtype="8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6" dur="500"/>
                                        <p:tgtEl>
                                          <p:spTgt spid="16077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607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12" presetClass="entr" presetSubtype="8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26" dur="500"/>
                                        <p:tgtEl>
                                          <p:spTgt spid="16077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607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31" dur="500"/>
                                        <p:tgtEl>
                                          <p:spTgt spid="1607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0770" grpId="0" animBg="1" autoUpdateAnimBg="0"/>
      <p:bldP spid="160772" grpId="0" animBg="1"/>
      <p:bldP spid="160773" grpId="0" animBg="1"/>
      <p:bldP spid="160777" grpId="0" animBg="1" autoUpdateAnimBg="0"/>
      <p:bldP spid="160778" grpId="0" animBg="1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794" name="Rectangle 2"/>
          <p:cNvSpPr>
            <a:spLocks noChangeArrowheads="1"/>
          </p:cNvSpPr>
          <p:nvPr/>
        </p:nvSpPr>
        <p:spPr bwMode="auto">
          <a:xfrm>
            <a:off x="685800" y="114300"/>
            <a:ext cx="7772400" cy="6985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r>
              <a:rPr lang="en-US"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Variance</a:t>
            </a:r>
          </a:p>
        </p:txBody>
      </p:sp>
      <p:sp>
        <p:nvSpPr>
          <p:cNvPr id="161795" name="Rectangle 3"/>
          <p:cNvSpPr>
            <a:spLocks noChangeArrowheads="1"/>
          </p:cNvSpPr>
          <p:nvPr/>
        </p:nvSpPr>
        <p:spPr bwMode="auto">
          <a:xfrm>
            <a:off x="952500" y="2324100"/>
            <a:ext cx="7467600" cy="2819400"/>
          </a:xfrm>
          <a:prstGeom prst="rect">
            <a:avLst/>
          </a:prstGeom>
          <a:gradFill flip="none" rotWithShape="1">
            <a:gsLst>
              <a:gs pos="0">
                <a:srgbClr val="78B400">
                  <a:shade val="30000"/>
                  <a:satMod val="115000"/>
                </a:srgbClr>
              </a:gs>
              <a:gs pos="50000">
                <a:srgbClr val="78B400">
                  <a:shade val="67500"/>
                  <a:satMod val="115000"/>
                </a:srgbClr>
              </a:gs>
              <a:gs pos="100000">
                <a:srgbClr val="78B400">
                  <a:shade val="100000"/>
                  <a:satMod val="115000"/>
                </a:srgbClr>
              </a:gs>
            </a:gsLst>
            <a:lin ang="16200000" scaled="1"/>
            <a:tileRect/>
          </a:gradFill>
          <a:ln w="12700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pPr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The variance is computed as follows:</a:t>
            </a:r>
          </a:p>
          <a:p>
            <a:pPr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endParaRPr lang="en-US" sz="2400">
              <a:effectLst>
                <a:outerShdw blurRad="38100" dist="38100" dir="2700000" algn="tl">
                  <a:srgbClr val="000000"/>
                </a:outerShdw>
              </a:effectLst>
              <a:latin typeface="Book Antiqua" pitchFamily="18" charset="0"/>
            </a:endParaRPr>
          </a:p>
          <a:p>
            <a:pPr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endParaRPr lang="en-US" sz="2000">
              <a:effectLst>
                <a:outerShdw blurRad="38100" dist="38100" dir="2700000" algn="tl">
                  <a:srgbClr val="000000"/>
                </a:outerShdw>
              </a:effectLst>
              <a:latin typeface="Book Antiqua" pitchFamily="18" charset="0"/>
            </a:endParaRPr>
          </a:p>
          <a:p>
            <a:pPr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endParaRPr lang="en-US" sz="2000">
              <a:effectLst>
                <a:outerShdw blurRad="38100" dist="38100" dir="2700000" algn="tl">
                  <a:srgbClr val="000000"/>
                </a:outerShdw>
              </a:effectLst>
              <a:latin typeface="Book Antiqua" pitchFamily="18" charset="0"/>
            </a:endParaRPr>
          </a:p>
          <a:p>
            <a:pPr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endParaRPr lang="en-US" sz="2000">
              <a:effectLst>
                <a:outerShdw blurRad="38100" dist="38100" dir="2700000" algn="tl">
                  <a:srgbClr val="000000"/>
                </a:outerShdw>
              </a:effectLst>
              <a:latin typeface="Book Antiqua" pitchFamily="18" charset="0"/>
            </a:endParaRPr>
          </a:p>
          <a:p>
            <a:pPr algn="l">
              <a:lnSpc>
                <a:spcPct val="90000"/>
              </a:lnSpc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                     </a:t>
            </a:r>
          </a:p>
          <a:p>
            <a:pPr algn="l">
              <a:lnSpc>
                <a:spcPct val="90000"/>
              </a:lnSpc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endParaRPr lang="en-US">
              <a:effectLst>
                <a:outerShdw blurRad="38100" dist="38100" dir="2700000" algn="tl">
                  <a:srgbClr val="000000"/>
                </a:outerShdw>
              </a:effectLst>
              <a:latin typeface="Book Antiqua" pitchFamily="18" charset="0"/>
            </a:endParaRPr>
          </a:p>
        </p:txBody>
      </p:sp>
      <p:sp>
        <p:nvSpPr>
          <p:cNvPr id="161796" name="Rectangle 4"/>
          <p:cNvSpPr>
            <a:spLocks noChangeArrowheads="1"/>
          </p:cNvSpPr>
          <p:nvPr/>
        </p:nvSpPr>
        <p:spPr bwMode="auto">
          <a:xfrm>
            <a:off x="4781550" y="2952750"/>
            <a:ext cx="2266950" cy="1162050"/>
          </a:xfrm>
          <a:prstGeom prst="rect">
            <a:avLst/>
          </a:prstGeom>
          <a:gradFill rotWithShape="0">
            <a:gsLst>
              <a:gs pos="0">
                <a:srgbClr val="006699">
                  <a:gamma/>
                  <a:shade val="46275"/>
                  <a:invGamma/>
                </a:srgbClr>
              </a:gs>
              <a:gs pos="50000">
                <a:srgbClr val="006699"/>
              </a:gs>
              <a:gs pos="100000">
                <a:srgbClr val="006699">
                  <a:gamma/>
                  <a:shade val="46275"/>
                  <a:invGamma/>
                </a:srgbClr>
              </a:gs>
            </a:gsLst>
            <a:lin ang="5400000" scaled="1"/>
          </a:gradFill>
          <a:ln w="12700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en-US"/>
          </a:p>
        </p:txBody>
      </p:sp>
      <p:sp>
        <p:nvSpPr>
          <p:cNvPr id="161800" name="Rectangle 8"/>
          <p:cNvSpPr>
            <a:spLocks noChangeArrowheads="1"/>
          </p:cNvSpPr>
          <p:nvPr/>
        </p:nvSpPr>
        <p:spPr bwMode="auto">
          <a:xfrm>
            <a:off x="952500" y="1181100"/>
            <a:ext cx="7467600" cy="1047750"/>
          </a:xfrm>
          <a:prstGeom prst="rect">
            <a:avLst/>
          </a:prstGeom>
          <a:gradFill flip="none" rotWithShape="1">
            <a:gsLst>
              <a:gs pos="0">
                <a:srgbClr val="78B400">
                  <a:shade val="30000"/>
                  <a:satMod val="115000"/>
                </a:srgbClr>
              </a:gs>
              <a:gs pos="50000">
                <a:srgbClr val="78B400">
                  <a:shade val="67500"/>
                  <a:satMod val="115000"/>
                </a:srgbClr>
              </a:gs>
              <a:gs pos="100000">
                <a:srgbClr val="78B400">
                  <a:shade val="100000"/>
                  <a:satMod val="115000"/>
                </a:srgbClr>
              </a:gs>
            </a:gsLst>
            <a:lin ang="16200000" scaled="1"/>
            <a:tileRect/>
          </a:gradFill>
          <a:ln w="12700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pPr algn="l"/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 The variance is the </a:t>
            </a:r>
            <a:r>
              <a:rPr lang="en-US" sz="2400" u="sng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average of the squared</a:t>
            </a:r>
          </a:p>
          <a:p>
            <a:pPr algn="l"/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 </a:t>
            </a:r>
            <a:r>
              <a:rPr lang="en-US" sz="2400" u="sng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differences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between each data value and the mean.</a:t>
            </a:r>
          </a:p>
        </p:txBody>
      </p:sp>
      <p:sp>
        <p:nvSpPr>
          <p:cNvPr id="161801" name="Text Box 9"/>
          <p:cNvSpPr txBox="1">
            <a:spLocks noChangeArrowheads="1"/>
          </p:cNvSpPr>
          <p:nvPr/>
        </p:nvSpPr>
        <p:spPr bwMode="auto">
          <a:xfrm>
            <a:off x="2874963" y="4195763"/>
            <a:ext cx="1152525" cy="7493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lnSpc>
                <a:spcPct val="90000"/>
              </a:lnSpc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for a</a:t>
            </a:r>
          </a:p>
          <a:p>
            <a:pPr>
              <a:lnSpc>
                <a:spcPct val="90000"/>
              </a:lnSpc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sample</a:t>
            </a:r>
          </a:p>
        </p:txBody>
      </p:sp>
      <p:sp>
        <p:nvSpPr>
          <p:cNvPr id="161802" name="Text Box 10"/>
          <p:cNvSpPr txBox="1">
            <a:spLocks noChangeArrowheads="1"/>
          </p:cNvSpPr>
          <p:nvPr/>
        </p:nvSpPr>
        <p:spPr bwMode="auto">
          <a:xfrm>
            <a:off x="5092700" y="4195763"/>
            <a:ext cx="1674813" cy="7493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lnSpc>
                <a:spcPct val="90000"/>
              </a:lnSpc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for a</a:t>
            </a:r>
          </a:p>
          <a:p>
            <a:pPr>
              <a:lnSpc>
                <a:spcPct val="90000"/>
              </a:lnSpc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population</a:t>
            </a:r>
          </a:p>
        </p:txBody>
      </p:sp>
      <p:sp>
        <p:nvSpPr>
          <p:cNvPr id="161803" name="AutoShape 11"/>
          <p:cNvSpPr>
            <a:spLocks noChangeArrowheads="1"/>
          </p:cNvSpPr>
          <p:nvPr/>
        </p:nvSpPr>
        <p:spPr bwMode="auto">
          <a:xfrm rot="5400000">
            <a:off x="676275" y="1574800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161804" name="AutoShape 12"/>
          <p:cNvSpPr>
            <a:spLocks noChangeArrowheads="1"/>
          </p:cNvSpPr>
          <p:nvPr/>
        </p:nvSpPr>
        <p:spPr bwMode="auto">
          <a:xfrm rot="5400000">
            <a:off x="676275" y="2565400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161805" name="Object 13">
            <a:hlinkClick r:id="" action="ppaction://ole?verb=0"/>
          </p:cNvPr>
          <p:cNvGraphicFramePr>
            <a:graphicFrameLocks/>
          </p:cNvGraphicFramePr>
          <p:nvPr/>
        </p:nvGraphicFramePr>
        <p:xfrm>
          <a:off x="4967288" y="3152775"/>
          <a:ext cx="1852612" cy="769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8181" name="Equation" r:id="rId4" imgW="1725480" imgH="658800" progId="Equation">
                  <p:embed/>
                </p:oleObj>
              </mc:Choice>
              <mc:Fallback>
                <p:oleObj name="Equation" r:id="rId4" imgW="1725480" imgH="658800" progId="Equation">
                  <p:embed/>
                  <p:pic>
                    <p:nvPicPr>
                      <p:cNvPr id="161805" name="Object 13">
                        <a:hlinkClick r:id="" action="ppaction://ole?verb=0"/>
                      </p:cNvPr>
                      <p:cNvPicPr>
                        <a:picLocks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67288" y="3152775"/>
                        <a:ext cx="1852612" cy="7699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>
                        <a:outerShdw dist="17961" dir="2700000" algn="ctr" rotWithShape="0">
                          <a:srgbClr val="000000"/>
                        </a:outerShdw>
                      </a:effectLst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1806" name="Rectangle 14"/>
          <p:cNvSpPr>
            <a:spLocks noChangeArrowheads="1"/>
          </p:cNvSpPr>
          <p:nvPr/>
        </p:nvSpPr>
        <p:spPr bwMode="auto">
          <a:xfrm>
            <a:off x="2247900" y="2952750"/>
            <a:ext cx="2266950" cy="1162050"/>
          </a:xfrm>
          <a:prstGeom prst="rect">
            <a:avLst/>
          </a:prstGeom>
          <a:gradFill rotWithShape="0">
            <a:gsLst>
              <a:gs pos="0">
                <a:srgbClr val="006699">
                  <a:gamma/>
                  <a:shade val="46275"/>
                  <a:invGamma/>
                </a:srgbClr>
              </a:gs>
              <a:gs pos="50000">
                <a:srgbClr val="006699"/>
              </a:gs>
              <a:gs pos="100000">
                <a:srgbClr val="006699">
                  <a:gamma/>
                  <a:shade val="46275"/>
                  <a:invGamma/>
                </a:srgbClr>
              </a:gs>
            </a:gsLst>
            <a:lin ang="5400000" scaled="1"/>
          </a:gradFill>
          <a:ln w="12700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161807" name="Object 15">
            <a:hlinkClick r:id="" action="ppaction://ole?verb=0"/>
          </p:cNvPr>
          <p:cNvGraphicFramePr>
            <a:graphicFrameLocks/>
          </p:cNvGraphicFramePr>
          <p:nvPr/>
        </p:nvGraphicFramePr>
        <p:xfrm>
          <a:off x="2501900" y="3109913"/>
          <a:ext cx="1798638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8182" name="Equation" r:id="rId6" imgW="1217520" imgH="556920" progId="Equation">
                  <p:embed/>
                </p:oleObj>
              </mc:Choice>
              <mc:Fallback>
                <p:oleObj name="Equation" r:id="rId6" imgW="1217520" imgH="556920" progId="Equation">
                  <p:embed/>
                  <p:pic>
                    <p:nvPicPr>
                      <p:cNvPr id="161807" name="Object 15">
                        <a:hlinkClick r:id="" action="ppaction://ole?verb=0"/>
                      </p:cNvPr>
                      <p:cNvPicPr>
                        <a:picLocks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01900" y="3109913"/>
                        <a:ext cx="1798638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>
                        <a:outerShdw dist="17961" dir="2700000" algn="ctr" rotWithShape="0">
                          <a:srgbClr val="000000"/>
                        </a:outerShdw>
                      </a:effectLst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1808" name="AutoShape 16"/>
          <p:cNvSpPr>
            <a:spLocks noChangeArrowheads="1"/>
          </p:cNvSpPr>
          <p:nvPr/>
        </p:nvSpPr>
        <p:spPr bwMode="auto">
          <a:xfrm rot="5400000">
            <a:off x="1952625" y="3422650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161809" name="AutoShape 17"/>
          <p:cNvSpPr>
            <a:spLocks noChangeArrowheads="1"/>
          </p:cNvSpPr>
          <p:nvPr/>
        </p:nvSpPr>
        <p:spPr bwMode="auto">
          <a:xfrm rot="16200000" flipH="1">
            <a:off x="7096125" y="3422650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2377469"/>
      </p:ext>
    </p:extLst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8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16180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618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8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2" dur="500"/>
                                        <p:tgtEl>
                                          <p:spTgt spid="1618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2" presetClass="entr" presetSubtype="8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8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6" dur="500"/>
                                        <p:tgtEl>
                                          <p:spTgt spid="16180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618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7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21" dur="500"/>
                                        <p:tgtEl>
                                          <p:spTgt spid="1617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1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8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25" dur="500"/>
                                        <p:tgtEl>
                                          <p:spTgt spid="16180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618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8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1618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23" presetClass="entr" presetSubtype="272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8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6180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6180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2000"/>
                            </p:stCondLst>
                            <p:childTnLst>
                              <p:par>
                                <p:cTn id="37" presetID="12" presetClass="entr" presetSubtype="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8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39" dur="500"/>
                                        <p:tgtEl>
                                          <p:spTgt spid="1618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3500"/>
                            </p:stCondLst>
                            <p:childTnLst>
                              <p:par>
                                <p:cTn id="41" presetID="12" presetClass="entr" presetSubtype="2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8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43" dur="500"/>
                                        <p:tgtEl>
                                          <p:spTgt spid="16180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618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7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8" dur="500"/>
                                        <p:tgtEl>
                                          <p:spTgt spid="1617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500"/>
                            </p:stCondLst>
                            <p:childTnLst>
                              <p:par>
                                <p:cTn id="50" presetID="23" presetClass="entr" presetSubtype="272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8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16180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16180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2000"/>
                            </p:stCondLst>
                            <p:childTnLst>
                              <p:par>
                                <p:cTn id="55" presetID="12" presetClass="entr" presetSubtype="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8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57" dur="500"/>
                                        <p:tgtEl>
                                          <p:spTgt spid="1618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1795" grpId="0" animBg="1" autoUpdateAnimBg="0"/>
      <p:bldP spid="161796" grpId="0" animBg="1"/>
      <p:bldP spid="161800" grpId="0" animBg="1" autoUpdateAnimBg="0"/>
      <p:bldP spid="161801" grpId="0" autoUpdateAnimBg="0"/>
      <p:bldP spid="161802" grpId="0" autoUpdateAnimBg="0"/>
      <p:bldP spid="161803" grpId="0" animBg="1"/>
      <p:bldP spid="161804" grpId="0" animBg="1"/>
      <p:bldP spid="161806" grpId="0" animBg="1"/>
      <p:bldP spid="161808" grpId="0" animBg="1"/>
      <p:bldP spid="161809" grpId="0" animBg="1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722" name="Rectangle 2"/>
          <p:cNvSpPr>
            <a:spLocks noChangeArrowheads="1"/>
          </p:cNvSpPr>
          <p:nvPr/>
        </p:nvSpPr>
        <p:spPr bwMode="auto">
          <a:xfrm>
            <a:off x="690563" y="130175"/>
            <a:ext cx="7772400" cy="6556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r>
              <a:rPr lang="en-US"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Standard Deviation</a:t>
            </a:r>
          </a:p>
        </p:txBody>
      </p:sp>
      <p:sp>
        <p:nvSpPr>
          <p:cNvPr id="158723" name="Rectangle 3"/>
          <p:cNvSpPr>
            <a:spLocks noChangeArrowheads="1"/>
          </p:cNvSpPr>
          <p:nvPr/>
        </p:nvSpPr>
        <p:spPr bwMode="auto">
          <a:xfrm>
            <a:off x="952500" y="1181100"/>
            <a:ext cx="7467600" cy="971550"/>
          </a:xfrm>
          <a:prstGeom prst="rect">
            <a:avLst/>
          </a:prstGeom>
          <a:gradFill flip="none" rotWithShape="1">
            <a:gsLst>
              <a:gs pos="0">
                <a:srgbClr val="78B400">
                  <a:shade val="30000"/>
                  <a:satMod val="115000"/>
                </a:srgbClr>
              </a:gs>
              <a:gs pos="50000">
                <a:srgbClr val="78B400">
                  <a:shade val="67500"/>
                  <a:satMod val="115000"/>
                </a:srgbClr>
              </a:gs>
              <a:gs pos="100000">
                <a:srgbClr val="78B400">
                  <a:shade val="100000"/>
                  <a:satMod val="115000"/>
                </a:srgbClr>
              </a:gs>
            </a:gsLst>
            <a:lin ang="16200000" scaled="1"/>
            <a:tileRect/>
          </a:gradFill>
          <a:ln w="12700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pPr algn="l"/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The </a:t>
            </a:r>
            <a:r>
              <a:rPr lang="en-US" sz="2400" u="sng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standard deviation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of a data set is the positive</a:t>
            </a:r>
          </a:p>
          <a:p>
            <a:pPr algn="l"/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square root of the variance.</a:t>
            </a:r>
          </a:p>
        </p:txBody>
      </p:sp>
      <p:sp>
        <p:nvSpPr>
          <p:cNvPr id="158724" name="Rectangle 4"/>
          <p:cNvSpPr>
            <a:spLocks noChangeArrowheads="1"/>
          </p:cNvSpPr>
          <p:nvPr/>
        </p:nvSpPr>
        <p:spPr bwMode="auto">
          <a:xfrm>
            <a:off x="952500" y="2266950"/>
            <a:ext cx="7467600" cy="1047750"/>
          </a:xfrm>
          <a:prstGeom prst="rect">
            <a:avLst/>
          </a:prstGeom>
          <a:gradFill flip="none" rotWithShape="1">
            <a:gsLst>
              <a:gs pos="0">
                <a:srgbClr val="78B400">
                  <a:shade val="30000"/>
                  <a:satMod val="115000"/>
                </a:srgbClr>
              </a:gs>
              <a:gs pos="50000">
                <a:srgbClr val="78B400">
                  <a:shade val="67500"/>
                  <a:satMod val="115000"/>
                </a:srgbClr>
              </a:gs>
              <a:gs pos="100000">
                <a:srgbClr val="78B400">
                  <a:shade val="100000"/>
                  <a:satMod val="115000"/>
                </a:srgbClr>
              </a:gs>
            </a:gsLst>
            <a:lin ang="16200000" scaled="1"/>
            <a:tileRect/>
          </a:gradFill>
          <a:ln w="12700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pPr algn="l"/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It is measured in the </a:t>
            </a:r>
            <a:r>
              <a:rPr lang="en-US" sz="2400" u="sng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same units as the data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, making</a:t>
            </a:r>
          </a:p>
          <a:p>
            <a:pPr algn="l"/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it more easily interpreted than the variance.</a:t>
            </a:r>
          </a:p>
        </p:txBody>
      </p:sp>
      <p:sp>
        <p:nvSpPr>
          <p:cNvPr id="158732" name="AutoShape 12"/>
          <p:cNvSpPr>
            <a:spLocks noChangeArrowheads="1"/>
          </p:cNvSpPr>
          <p:nvPr/>
        </p:nvSpPr>
        <p:spPr bwMode="auto">
          <a:xfrm rot="5400000">
            <a:off x="676275" y="1574800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158733" name="AutoShape 13"/>
          <p:cNvSpPr>
            <a:spLocks noChangeArrowheads="1"/>
          </p:cNvSpPr>
          <p:nvPr/>
        </p:nvSpPr>
        <p:spPr bwMode="auto">
          <a:xfrm rot="5400000">
            <a:off x="676275" y="2717800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8288868"/>
      </p:ext>
    </p:extLst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15873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587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2" dur="500"/>
                                        <p:tgtEl>
                                          <p:spTgt spid="1587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2" presetClass="entr" presetSubtype="8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6" dur="500"/>
                                        <p:tgtEl>
                                          <p:spTgt spid="15873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587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21" dur="500"/>
                                        <p:tgtEl>
                                          <p:spTgt spid="1587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8723" grpId="0" animBg="1" autoUpdateAnimBg="0"/>
      <p:bldP spid="158724" grpId="0" animBg="1" autoUpdateAnimBg="0"/>
      <p:bldP spid="158732" grpId="0" animBg="1"/>
      <p:bldP spid="158733" grpId="0" animBg="1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746" name="Rectangle 2"/>
          <p:cNvSpPr>
            <a:spLocks noChangeArrowheads="1"/>
          </p:cNvSpPr>
          <p:nvPr/>
        </p:nvSpPr>
        <p:spPr bwMode="auto">
          <a:xfrm>
            <a:off x="952500" y="1181100"/>
            <a:ext cx="7467600" cy="2590800"/>
          </a:xfrm>
          <a:prstGeom prst="rect">
            <a:avLst/>
          </a:prstGeom>
          <a:gradFill flip="none" rotWithShape="1">
            <a:gsLst>
              <a:gs pos="0">
                <a:srgbClr val="78B400">
                  <a:shade val="30000"/>
                  <a:satMod val="115000"/>
                </a:srgbClr>
              </a:gs>
              <a:gs pos="50000">
                <a:srgbClr val="78B400">
                  <a:shade val="67500"/>
                  <a:satMod val="115000"/>
                </a:srgbClr>
              </a:gs>
              <a:gs pos="100000">
                <a:srgbClr val="78B400">
                  <a:shade val="100000"/>
                  <a:satMod val="115000"/>
                </a:srgbClr>
              </a:gs>
            </a:gsLst>
            <a:lin ang="16200000" scaled="1"/>
            <a:tileRect/>
          </a:gradFill>
          <a:ln w="12700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pPr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The standard deviation is computed as follows:</a:t>
            </a:r>
          </a:p>
          <a:p>
            <a:pPr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endParaRPr lang="en-US" sz="2400">
              <a:effectLst>
                <a:outerShdw blurRad="38100" dist="38100" dir="2700000" algn="tl">
                  <a:srgbClr val="000000"/>
                </a:outerShdw>
              </a:effectLst>
              <a:latin typeface="Book Antiqua" pitchFamily="18" charset="0"/>
            </a:endParaRPr>
          </a:p>
          <a:p>
            <a:pPr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endParaRPr lang="en-US" sz="2000">
              <a:effectLst>
                <a:outerShdw blurRad="38100" dist="38100" dir="2700000" algn="tl">
                  <a:srgbClr val="000000"/>
                </a:outerShdw>
              </a:effectLst>
              <a:latin typeface="Book Antiqua" pitchFamily="18" charset="0"/>
            </a:endParaRPr>
          </a:p>
          <a:p>
            <a:pPr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endParaRPr lang="en-US" sz="2000">
              <a:effectLst>
                <a:outerShdw blurRad="38100" dist="38100" dir="2700000" algn="tl">
                  <a:srgbClr val="000000"/>
                </a:outerShdw>
              </a:effectLst>
              <a:latin typeface="Book Antiqua" pitchFamily="18" charset="0"/>
            </a:endParaRPr>
          </a:p>
          <a:p>
            <a:pPr algn="l">
              <a:lnSpc>
                <a:spcPct val="90000"/>
              </a:lnSpc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                     </a:t>
            </a:r>
          </a:p>
          <a:p>
            <a:pPr algn="l">
              <a:lnSpc>
                <a:spcPct val="90000"/>
              </a:lnSpc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endParaRPr lang="en-US">
              <a:effectLst>
                <a:outerShdw blurRad="38100" dist="38100" dir="2700000" algn="tl">
                  <a:srgbClr val="000000"/>
                </a:outerShdw>
              </a:effectLst>
              <a:latin typeface="Book Antiqua" pitchFamily="18" charset="0"/>
            </a:endParaRPr>
          </a:p>
        </p:txBody>
      </p:sp>
      <p:sp>
        <p:nvSpPr>
          <p:cNvPr id="159747" name="Rectangle 3"/>
          <p:cNvSpPr>
            <a:spLocks noChangeArrowheads="1"/>
          </p:cNvSpPr>
          <p:nvPr/>
        </p:nvSpPr>
        <p:spPr bwMode="auto">
          <a:xfrm>
            <a:off x="4838700" y="1809750"/>
            <a:ext cx="1676400" cy="1009650"/>
          </a:xfrm>
          <a:prstGeom prst="rect">
            <a:avLst/>
          </a:prstGeom>
          <a:gradFill rotWithShape="0">
            <a:gsLst>
              <a:gs pos="0">
                <a:srgbClr val="006699">
                  <a:gamma/>
                  <a:shade val="46275"/>
                  <a:invGamma/>
                </a:srgbClr>
              </a:gs>
              <a:gs pos="50000">
                <a:srgbClr val="006699"/>
              </a:gs>
              <a:gs pos="100000">
                <a:srgbClr val="006699">
                  <a:gamma/>
                  <a:shade val="46275"/>
                  <a:invGamma/>
                </a:srgbClr>
              </a:gs>
            </a:gsLst>
            <a:lin ang="5400000" scaled="1"/>
          </a:gradFill>
          <a:ln w="12700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en-US"/>
          </a:p>
        </p:txBody>
      </p:sp>
      <p:sp>
        <p:nvSpPr>
          <p:cNvPr id="159748" name="Rectangle 4"/>
          <p:cNvSpPr>
            <a:spLocks noChangeArrowheads="1"/>
          </p:cNvSpPr>
          <p:nvPr/>
        </p:nvSpPr>
        <p:spPr bwMode="auto">
          <a:xfrm>
            <a:off x="2705100" y="1809750"/>
            <a:ext cx="1524000" cy="1009650"/>
          </a:xfrm>
          <a:prstGeom prst="rect">
            <a:avLst/>
          </a:prstGeom>
          <a:gradFill rotWithShape="0">
            <a:gsLst>
              <a:gs pos="0">
                <a:srgbClr val="006699">
                  <a:gamma/>
                  <a:shade val="46275"/>
                  <a:invGamma/>
                </a:srgbClr>
              </a:gs>
              <a:gs pos="50000">
                <a:srgbClr val="006699"/>
              </a:gs>
              <a:gs pos="100000">
                <a:srgbClr val="006699">
                  <a:gamma/>
                  <a:shade val="46275"/>
                  <a:invGamma/>
                </a:srgbClr>
              </a:gs>
            </a:gsLst>
            <a:lin ang="5400000" scaled="1"/>
          </a:gradFill>
          <a:ln w="12700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en-US"/>
          </a:p>
        </p:txBody>
      </p:sp>
      <p:sp>
        <p:nvSpPr>
          <p:cNvPr id="159751" name="Text Box 7"/>
          <p:cNvSpPr txBox="1">
            <a:spLocks noChangeArrowheads="1"/>
          </p:cNvSpPr>
          <p:nvPr/>
        </p:nvSpPr>
        <p:spPr bwMode="auto">
          <a:xfrm>
            <a:off x="2874963" y="2900363"/>
            <a:ext cx="1152525" cy="7493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lnSpc>
                <a:spcPct val="90000"/>
              </a:lnSpc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for a</a:t>
            </a:r>
          </a:p>
          <a:p>
            <a:pPr>
              <a:lnSpc>
                <a:spcPct val="90000"/>
              </a:lnSpc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sample</a:t>
            </a:r>
          </a:p>
        </p:txBody>
      </p:sp>
      <p:sp>
        <p:nvSpPr>
          <p:cNvPr id="159752" name="Text Box 8"/>
          <p:cNvSpPr txBox="1">
            <a:spLocks noChangeArrowheads="1"/>
          </p:cNvSpPr>
          <p:nvPr/>
        </p:nvSpPr>
        <p:spPr bwMode="auto">
          <a:xfrm>
            <a:off x="4864100" y="2900363"/>
            <a:ext cx="1674813" cy="7493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lnSpc>
                <a:spcPct val="90000"/>
              </a:lnSpc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for a</a:t>
            </a:r>
          </a:p>
          <a:p>
            <a:pPr>
              <a:lnSpc>
                <a:spcPct val="90000"/>
              </a:lnSpc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population</a:t>
            </a:r>
          </a:p>
        </p:txBody>
      </p:sp>
      <p:sp>
        <p:nvSpPr>
          <p:cNvPr id="159753" name="Rectangle 9"/>
          <p:cNvSpPr>
            <a:spLocks noChangeArrowheads="1"/>
          </p:cNvSpPr>
          <p:nvPr/>
        </p:nvSpPr>
        <p:spPr bwMode="auto">
          <a:xfrm>
            <a:off x="690563" y="130175"/>
            <a:ext cx="7772400" cy="6556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r>
              <a:rPr lang="en-US"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Standard Deviation</a:t>
            </a:r>
          </a:p>
        </p:txBody>
      </p:sp>
      <p:graphicFrame>
        <p:nvGraphicFramePr>
          <p:cNvPr id="159754" name="Object 10">
            <a:hlinkClick r:id="" action="ppaction://ole?verb=0"/>
          </p:cNvPr>
          <p:cNvGraphicFramePr>
            <a:graphicFrameLocks/>
          </p:cNvGraphicFramePr>
          <p:nvPr/>
        </p:nvGraphicFramePr>
        <p:xfrm>
          <a:off x="2913063" y="2071688"/>
          <a:ext cx="1149350" cy="4270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9205" name="Equation" r:id="rId4" imgW="772920" imgH="303120" progId="Equation">
                  <p:embed/>
                </p:oleObj>
              </mc:Choice>
              <mc:Fallback>
                <p:oleObj name="Equation" r:id="rId4" imgW="772920" imgH="303120" progId="Equation">
                  <p:embed/>
                  <p:pic>
                    <p:nvPicPr>
                      <p:cNvPr id="159754" name="Object 10">
                        <a:hlinkClick r:id="" action="ppaction://ole?verb=0"/>
                      </p:cNvPr>
                      <p:cNvPicPr>
                        <a:picLocks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13063" y="2071688"/>
                        <a:ext cx="1149350" cy="4270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>
                        <a:outerShdw dist="17961" dir="2700000" algn="ctr" rotWithShape="0">
                          <a:srgbClr val="000000"/>
                        </a:outerShdw>
                      </a:effectLst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9755" name="Object 11">
            <a:hlinkClick r:id="" action="ppaction://ole?verb=0"/>
          </p:cNvPr>
          <p:cNvGraphicFramePr>
            <a:graphicFrameLocks/>
          </p:cNvGraphicFramePr>
          <p:nvPr/>
        </p:nvGraphicFramePr>
        <p:xfrm>
          <a:off x="5038725" y="2081213"/>
          <a:ext cx="1331913" cy="415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9206" name="Equation" r:id="rId6" imgW="887400" imgH="315720" progId="Equation">
                  <p:embed/>
                </p:oleObj>
              </mc:Choice>
              <mc:Fallback>
                <p:oleObj name="Equation" r:id="rId6" imgW="887400" imgH="315720" progId="Equation">
                  <p:embed/>
                  <p:pic>
                    <p:nvPicPr>
                      <p:cNvPr id="159755" name="Object 11">
                        <a:hlinkClick r:id="" action="ppaction://ole?verb=0"/>
                      </p:cNvPr>
                      <p:cNvPicPr>
                        <a:picLocks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38725" y="2081213"/>
                        <a:ext cx="1331913" cy="415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>
                        <a:outerShdw dist="17961" dir="2700000" algn="ctr" rotWithShape="0">
                          <a:srgbClr val="000000"/>
                        </a:outerShdw>
                      </a:effectLst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9756" name="AutoShape 12"/>
          <p:cNvSpPr>
            <a:spLocks noChangeArrowheads="1"/>
          </p:cNvSpPr>
          <p:nvPr/>
        </p:nvSpPr>
        <p:spPr bwMode="auto">
          <a:xfrm rot="5400000">
            <a:off x="676275" y="1422400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159757" name="AutoShape 13"/>
          <p:cNvSpPr>
            <a:spLocks noChangeArrowheads="1"/>
          </p:cNvSpPr>
          <p:nvPr/>
        </p:nvSpPr>
        <p:spPr bwMode="auto">
          <a:xfrm rot="5400000">
            <a:off x="2409825" y="2222500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159758" name="AutoShape 14"/>
          <p:cNvSpPr>
            <a:spLocks noChangeArrowheads="1"/>
          </p:cNvSpPr>
          <p:nvPr/>
        </p:nvSpPr>
        <p:spPr bwMode="auto">
          <a:xfrm rot="16200000" flipH="1">
            <a:off x="6562725" y="2222500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478003"/>
      </p:ext>
    </p:extLst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7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15975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597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7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2" dur="500"/>
                                        <p:tgtEl>
                                          <p:spTgt spid="1597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2" presetClass="entr" presetSubtype="8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7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6" dur="500"/>
                                        <p:tgtEl>
                                          <p:spTgt spid="15975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597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7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1597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23" presetClass="entr" presetSubtype="272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7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597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597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000"/>
                            </p:stCondLst>
                            <p:childTnLst>
                              <p:par>
                                <p:cTn id="28" presetID="12" presetClass="entr" presetSubtype="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7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30" dur="500"/>
                                        <p:tgtEl>
                                          <p:spTgt spid="1597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3500"/>
                            </p:stCondLst>
                            <p:childTnLst>
                              <p:par>
                                <p:cTn id="32" presetID="12" presetClass="entr" presetSubtype="2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7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34" dur="500"/>
                                        <p:tgtEl>
                                          <p:spTgt spid="15975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597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7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9" dur="500"/>
                                        <p:tgtEl>
                                          <p:spTgt spid="1597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500"/>
                            </p:stCondLst>
                            <p:childTnLst>
                              <p:par>
                                <p:cTn id="41" presetID="23" presetClass="entr" presetSubtype="272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7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597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597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2000"/>
                            </p:stCondLst>
                            <p:childTnLst>
                              <p:par>
                                <p:cTn id="46" presetID="12" presetClass="entr" presetSubtype="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7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48" dur="500"/>
                                        <p:tgtEl>
                                          <p:spTgt spid="1597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9746" grpId="0" animBg="1" autoUpdateAnimBg="0"/>
      <p:bldP spid="159747" grpId="0" animBg="1"/>
      <p:bldP spid="159748" grpId="0" animBg="1"/>
      <p:bldP spid="159751" grpId="0" autoUpdateAnimBg="0"/>
      <p:bldP spid="159752" grpId="0" autoUpdateAnimBg="0"/>
      <p:bldP spid="159756" grpId="0" animBg="1"/>
      <p:bldP spid="159757" grpId="0" animBg="1"/>
      <p:bldP spid="159758" grpId="0" animBg="1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9" name="Rectangle 9"/>
          <p:cNvSpPr>
            <a:spLocks noChangeArrowheads="1"/>
          </p:cNvSpPr>
          <p:nvPr/>
        </p:nvSpPr>
        <p:spPr bwMode="auto">
          <a:xfrm>
            <a:off x="952500" y="2286000"/>
            <a:ext cx="7467600" cy="2590800"/>
          </a:xfrm>
          <a:prstGeom prst="rect">
            <a:avLst/>
          </a:prstGeom>
          <a:gradFill flip="none" rotWithShape="1">
            <a:gsLst>
              <a:gs pos="0">
                <a:srgbClr val="78B400">
                  <a:shade val="30000"/>
                  <a:satMod val="115000"/>
                </a:srgbClr>
              </a:gs>
              <a:gs pos="50000">
                <a:srgbClr val="78B400">
                  <a:shade val="67500"/>
                  <a:satMod val="115000"/>
                </a:srgbClr>
              </a:gs>
              <a:gs pos="100000">
                <a:srgbClr val="78B400">
                  <a:shade val="100000"/>
                  <a:satMod val="115000"/>
                </a:srgbClr>
              </a:gs>
            </a:gsLst>
            <a:lin ang="16200000" scaled="1"/>
            <a:tileRect/>
          </a:gradFill>
          <a:ln w="12700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pPr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The coefficient of variation is computed as follows:</a:t>
            </a:r>
          </a:p>
          <a:p>
            <a:pPr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endParaRPr lang="en-US" sz="2400">
              <a:effectLst>
                <a:outerShdw blurRad="38100" dist="38100" dir="2700000" algn="tl">
                  <a:srgbClr val="000000"/>
                </a:outerShdw>
              </a:effectLst>
              <a:latin typeface="Book Antiqua" pitchFamily="18" charset="0"/>
            </a:endParaRPr>
          </a:p>
          <a:p>
            <a:pPr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endParaRPr lang="en-US" sz="2000">
              <a:effectLst>
                <a:outerShdw blurRad="38100" dist="38100" dir="2700000" algn="tl">
                  <a:srgbClr val="000000"/>
                </a:outerShdw>
              </a:effectLst>
              <a:latin typeface="Book Antiqua" pitchFamily="18" charset="0"/>
            </a:endParaRPr>
          </a:p>
          <a:p>
            <a:pPr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endParaRPr lang="en-US" sz="2000">
              <a:effectLst>
                <a:outerShdw blurRad="38100" dist="38100" dir="2700000" algn="tl">
                  <a:srgbClr val="000000"/>
                </a:outerShdw>
              </a:effectLst>
              <a:latin typeface="Book Antiqua" pitchFamily="18" charset="0"/>
            </a:endParaRPr>
          </a:p>
          <a:p>
            <a:pPr algn="l">
              <a:lnSpc>
                <a:spcPct val="90000"/>
              </a:lnSpc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                     </a:t>
            </a:r>
          </a:p>
          <a:p>
            <a:pPr algn="l">
              <a:lnSpc>
                <a:spcPct val="90000"/>
              </a:lnSpc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endParaRPr lang="en-US">
              <a:effectLst>
                <a:outerShdw blurRad="38100" dist="38100" dir="2700000" algn="tl">
                  <a:srgbClr val="000000"/>
                </a:outerShdw>
              </a:effectLst>
              <a:latin typeface="Book Antiqua" pitchFamily="18" charset="0"/>
            </a:endParaRPr>
          </a:p>
        </p:txBody>
      </p:sp>
      <p:sp>
        <p:nvSpPr>
          <p:cNvPr id="25607" name="Rectangle 7"/>
          <p:cNvSpPr>
            <a:spLocks noChangeArrowheads="1"/>
          </p:cNvSpPr>
          <p:nvPr/>
        </p:nvSpPr>
        <p:spPr bwMode="auto">
          <a:xfrm>
            <a:off x="4794250" y="2952750"/>
            <a:ext cx="1866900" cy="1047750"/>
          </a:xfrm>
          <a:prstGeom prst="rect">
            <a:avLst/>
          </a:prstGeom>
          <a:gradFill rotWithShape="0">
            <a:gsLst>
              <a:gs pos="0">
                <a:srgbClr val="006699">
                  <a:gamma/>
                  <a:shade val="46275"/>
                  <a:invGamma/>
                </a:srgbClr>
              </a:gs>
              <a:gs pos="50000">
                <a:srgbClr val="006699"/>
              </a:gs>
              <a:gs pos="100000">
                <a:srgbClr val="006699">
                  <a:gamma/>
                  <a:shade val="46275"/>
                  <a:invGamma/>
                </a:srgbClr>
              </a:gs>
            </a:gsLst>
            <a:lin ang="5400000" scaled="1"/>
          </a:gradFill>
          <a:ln w="12700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en-US"/>
          </a:p>
        </p:txBody>
      </p:sp>
      <p:sp>
        <p:nvSpPr>
          <p:cNvPr id="25606" name="Rectangle 6"/>
          <p:cNvSpPr>
            <a:spLocks noChangeArrowheads="1"/>
          </p:cNvSpPr>
          <p:nvPr/>
        </p:nvSpPr>
        <p:spPr bwMode="auto">
          <a:xfrm>
            <a:off x="2787650" y="2952750"/>
            <a:ext cx="1854200" cy="1047750"/>
          </a:xfrm>
          <a:prstGeom prst="rect">
            <a:avLst/>
          </a:prstGeom>
          <a:gradFill rotWithShape="0">
            <a:gsLst>
              <a:gs pos="0">
                <a:srgbClr val="006699">
                  <a:gamma/>
                  <a:shade val="46275"/>
                  <a:invGamma/>
                </a:srgbClr>
              </a:gs>
              <a:gs pos="50000">
                <a:srgbClr val="006699"/>
              </a:gs>
              <a:gs pos="100000">
                <a:srgbClr val="006699">
                  <a:gamma/>
                  <a:shade val="46275"/>
                  <a:invGamma/>
                </a:srgbClr>
              </a:gs>
            </a:gsLst>
            <a:lin ang="5400000" scaled="1"/>
          </a:gradFill>
          <a:ln w="12700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en-US"/>
          </a:p>
        </p:txBody>
      </p:sp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07950"/>
            <a:ext cx="7772400" cy="698500"/>
          </a:xfrm>
          <a:noFill/>
          <a:ln/>
        </p:spPr>
        <p:txBody>
          <a:bodyPr/>
          <a:lstStyle/>
          <a:p>
            <a:r>
              <a:rPr lang="en-US"/>
              <a:t>Coefficient of Variation</a:t>
            </a:r>
          </a:p>
        </p:txBody>
      </p:sp>
      <p:graphicFrame>
        <p:nvGraphicFramePr>
          <p:cNvPr id="25604" name="Object 4">
            <a:hlinkClick r:id="" action="ppaction://ole?verb=0"/>
          </p:cNvPr>
          <p:cNvGraphicFramePr>
            <a:graphicFrameLocks/>
          </p:cNvGraphicFramePr>
          <p:nvPr/>
        </p:nvGraphicFramePr>
        <p:xfrm>
          <a:off x="2917825" y="2998788"/>
          <a:ext cx="1617663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0229" name="Equation" r:id="rId4" imgW="787320" imgH="431640" progId="Equation.DSMT4">
                  <p:embed/>
                </p:oleObj>
              </mc:Choice>
              <mc:Fallback>
                <p:oleObj name="Equation" r:id="rId4" imgW="787320" imgH="431640" progId="Equation.DSMT4">
                  <p:embed/>
                  <p:pic>
                    <p:nvPicPr>
                      <p:cNvPr id="25604" name="Object 4">
                        <a:hlinkClick r:id="" action="ppaction://ole?verb=0"/>
                      </p:cNvPr>
                      <p:cNvPicPr>
                        <a:picLocks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17825" y="2998788"/>
                        <a:ext cx="1617663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>
                        <a:outerShdw dist="28398" dir="3806097" algn="ctr" rotWithShape="0">
                          <a:srgbClr val="000000"/>
                        </a:outerShdw>
                      </a:effectLst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608" name="Rectangle 8"/>
          <p:cNvSpPr>
            <a:spLocks noChangeArrowheads="1"/>
          </p:cNvSpPr>
          <p:nvPr/>
        </p:nvSpPr>
        <p:spPr bwMode="auto">
          <a:xfrm>
            <a:off x="952500" y="1181100"/>
            <a:ext cx="7467600" cy="971550"/>
          </a:xfrm>
          <a:prstGeom prst="rect">
            <a:avLst/>
          </a:prstGeom>
          <a:gradFill flip="none" rotWithShape="1">
            <a:gsLst>
              <a:gs pos="0">
                <a:srgbClr val="78B400">
                  <a:shade val="30000"/>
                  <a:satMod val="115000"/>
                </a:srgbClr>
              </a:gs>
              <a:gs pos="50000">
                <a:srgbClr val="78B400">
                  <a:shade val="67500"/>
                  <a:satMod val="115000"/>
                </a:srgbClr>
              </a:gs>
              <a:gs pos="100000">
                <a:srgbClr val="78B400">
                  <a:shade val="100000"/>
                  <a:satMod val="115000"/>
                </a:srgbClr>
              </a:gs>
            </a:gsLst>
            <a:lin ang="16200000" scaled="1"/>
            <a:tileRect/>
          </a:gradFill>
          <a:ln w="12700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pPr algn="l"/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The </a:t>
            </a:r>
            <a:r>
              <a:rPr lang="en-US" sz="2400" u="sng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coefficient of variation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indicates how large the</a:t>
            </a:r>
          </a:p>
          <a:p>
            <a:pPr algn="l"/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standard deviation is in relation to the mean.</a:t>
            </a:r>
          </a:p>
        </p:txBody>
      </p:sp>
      <p:sp>
        <p:nvSpPr>
          <p:cNvPr id="25612" name="Text Box 12"/>
          <p:cNvSpPr txBox="1">
            <a:spLocks noChangeArrowheads="1"/>
          </p:cNvSpPr>
          <p:nvPr/>
        </p:nvSpPr>
        <p:spPr bwMode="auto">
          <a:xfrm>
            <a:off x="3135313" y="4005263"/>
            <a:ext cx="1152525" cy="7493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lnSpc>
                <a:spcPct val="90000"/>
              </a:lnSpc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for a</a:t>
            </a:r>
          </a:p>
          <a:p>
            <a:pPr>
              <a:lnSpc>
                <a:spcPct val="90000"/>
              </a:lnSpc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sample</a:t>
            </a:r>
          </a:p>
        </p:txBody>
      </p:sp>
      <p:sp>
        <p:nvSpPr>
          <p:cNvPr id="25613" name="Text Box 13"/>
          <p:cNvSpPr txBox="1">
            <a:spLocks noChangeArrowheads="1"/>
          </p:cNvSpPr>
          <p:nvPr/>
        </p:nvSpPr>
        <p:spPr bwMode="auto">
          <a:xfrm>
            <a:off x="4895850" y="4005263"/>
            <a:ext cx="1674813" cy="7493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lnSpc>
                <a:spcPct val="90000"/>
              </a:lnSpc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for a</a:t>
            </a:r>
          </a:p>
          <a:p>
            <a:pPr>
              <a:lnSpc>
                <a:spcPct val="90000"/>
              </a:lnSpc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population</a:t>
            </a:r>
          </a:p>
        </p:txBody>
      </p:sp>
      <p:sp>
        <p:nvSpPr>
          <p:cNvPr id="25614" name="AutoShape 14"/>
          <p:cNvSpPr>
            <a:spLocks noChangeArrowheads="1"/>
          </p:cNvSpPr>
          <p:nvPr/>
        </p:nvSpPr>
        <p:spPr bwMode="auto">
          <a:xfrm rot="5400000">
            <a:off x="676275" y="1574800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15" name="AutoShape 15"/>
          <p:cNvSpPr>
            <a:spLocks noChangeArrowheads="1"/>
          </p:cNvSpPr>
          <p:nvPr/>
        </p:nvSpPr>
        <p:spPr bwMode="auto">
          <a:xfrm rot="5400000">
            <a:off x="676275" y="2527300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16" name="AutoShape 16"/>
          <p:cNvSpPr>
            <a:spLocks noChangeArrowheads="1"/>
          </p:cNvSpPr>
          <p:nvPr/>
        </p:nvSpPr>
        <p:spPr bwMode="auto">
          <a:xfrm rot="5400000">
            <a:off x="2530475" y="3333750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17" name="AutoShape 17"/>
          <p:cNvSpPr>
            <a:spLocks noChangeArrowheads="1"/>
          </p:cNvSpPr>
          <p:nvPr/>
        </p:nvSpPr>
        <p:spPr bwMode="auto">
          <a:xfrm rot="16200000" flipH="1">
            <a:off x="6670675" y="3333750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25618" name="Object 18">
            <a:hlinkClick r:id="" action="ppaction://ole?verb=0"/>
          </p:cNvPr>
          <p:cNvGraphicFramePr>
            <a:graphicFrameLocks/>
          </p:cNvGraphicFramePr>
          <p:nvPr/>
        </p:nvGraphicFramePr>
        <p:xfrm>
          <a:off x="4924425" y="2973388"/>
          <a:ext cx="1643063" cy="9286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0230" name="Equation" r:id="rId6" imgW="799920" imgH="457200" progId="Equation.DSMT4">
                  <p:embed/>
                </p:oleObj>
              </mc:Choice>
              <mc:Fallback>
                <p:oleObj name="Equation" r:id="rId6" imgW="799920" imgH="457200" progId="Equation.DSMT4">
                  <p:embed/>
                  <p:pic>
                    <p:nvPicPr>
                      <p:cNvPr id="25618" name="Object 18">
                        <a:hlinkClick r:id="" action="ppaction://ole?verb=0"/>
                      </p:cNvPr>
                      <p:cNvPicPr>
                        <a:picLocks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24425" y="2973388"/>
                        <a:ext cx="1643063" cy="9286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>
                        <a:outerShdw dist="28398" dir="3806097" algn="ctr" rotWithShape="0">
                          <a:srgbClr val="000000"/>
                        </a:outerShdw>
                      </a:effectLst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262051726"/>
      </p:ext>
    </p:extLst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2561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56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2" dur="500"/>
                                        <p:tgtEl>
                                          <p:spTgt spid="256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2" presetClass="entr" presetSubtype="8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6" dur="500"/>
                                        <p:tgtEl>
                                          <p:spTgt spid="2561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56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21" dur="500"/>
                                        <p:tgtEl>
                                          <p:spTgt spid="256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12" presetClass="entr" presetSubtype="8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25" dur="500"/>
                                        <p:tgtEl>
                                          <p:spTgt spid="2561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56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256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23" presetClass="entr" presetSubtype="272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256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256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2000"/>
                            </p:stCondLst>
                            <p:childTnLst>
                              <p:par>
                                <p:cTn id="37" presetID="12" presetClass="entr" presetSubtype="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39" dur="500"/>
                                        <p:tgtEl>
                                          <p:spTgt spid="256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3500"/>
                            </p:stCondLst>
                            <p:childTnLst>
                              <p:par>
                                <p:cTn id="41" presetID="12" presetClass="entr" presetSubtype="2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43" dur="500"/>
                                        <p:tgtEl>
                                          <p:spTgt spid="2561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56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8" dur="500"/>
                                        <p:tgtEl>
                                          <p:spTgt spid="256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500"/>
                            </p:stCondLst>
                            <p:childTnLst>
                              <p:par>
                                <p:cTn id="50" presetID="23" presetClass="entr" presetSubtype="272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256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256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2000"/>
                            </p:stCondLst>
                            <p:childTnLst>
                              <p:par>
                                <p:cTn id="55" presetID="12" presetClass="entr" presetSubtype="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57" dur="500"/>
                                        <p:tgtEl>
                                          <p:spTgt spid="256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9" grpId="0" animBg="1" autoUpdateAnimBg="0"/>
      <p:bldP spid="25607" grpId="0" animBg="1"/>
      <p:bldP spid="25606" grpId="0" animBg="1"/>
      <p:bldP spid="25608" grpId="0" animBg="1" autoUpdateAnimBg="0"/>
      <p:bldP spid="25612" grpId="0" autoUpdateAnimBg="0"/>
      <p:bldP spid="25613" grpId="0" autoUpdateAnimBg="0"/>
      <p:bldP spid="25614" grpId="0" animBg="1"/>
      <p:bldP spid="25615" grpId="0" animBg="1"/>
      <p:bldP spid="25616" grpId="0" animBg="1"/>
      <p:bldP spid="25617" grpId="0" animBg="1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360" name="Rectangle 1192"/>
          <p:cNvSpPr>
            <a:spLocks noChangeArrowheads="1"/>
          </p:cNvSpPr>
          <p:nvPr/>
        </p:nvSpPr>
        <p:spPr bwMode="auto">
          <a:xfrm>
            <a:off x="2308225" y="4864100"/>
            <a:ext cx="5416550" cy="1042988"/>
          </a:xfrm>
          <a:prstGeom prst="rect">
            <a:avLst/>
          </a:prstGeom>
          <a:gradFill rotWithShape="0">
            <a:gsLst>
              <a:gs pos="0">
                <a:srgbClr val="006699">
                  <a:gamma/>
                  <a:shade val="46275"/>
                  <a:invGamma/>
                </a:srgbClr>
              </a:gs>
              <a:gs pos="50000">
                <a:srgbClr val="006699"/>
              </a:gs>
              <a:gs pos="100000">
                <a:srgbClr val="006699">
                  <a:gamma/>
                  <a:shade val="46275"/>
                  <a:invGamma/>
                </a:srgbClr>
              </a:gs>
            </a:gsLst>
            <a:lin ang="5400000" scaled="1"/>
          </a:gradFill>
          <a:ln w="12700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26630" name="Object 6">
            <a:hlinkClick r:id="" action="ppaction://ole?verb=0"/>
          </p:cNvPr>
          <p:cNvGraphicFramePr>
            <a:graphicFrameLocks/>
          </p:cNvGraphicFramePr>
          <p:nvPr/>
        </p:nvGraphicFramePr>
        <p:xfrm>
          <a:off x="2254250" y="4702175"/>
          <a:ext cx="5510213" cy="1292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1255" name="Equation" r:id="rId4" imgW="507960" imgH="114120" progId="Equation.DSMT4">
                  <p:embed/>
                </p:oleObj>
              </mc:Choice>
              <mc:Fallback>
                <p:oleObj name="Equation" r:id="rId4" imgW="507960" imgH="114120" progId="Equation.DSMT4">
                  <p:embed/>
                  <p:pic>
                    <p:nvPicPr>
                      <p:cNvPr id="26630" name="Object 6">
                        <a:hlinkClick r:id="" action="ppaction://ole?verb=0"/>
                      </p:cNvPr>
                      <p:cNvPicPr>
                        <a:picLocks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54250" y="4702175"/>
                        <a:ext cx="5510213" cy="1292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>
                        <a:outerShdw dist="17961" dir="2700000" algn="ctr" rotWithShape="0">
                          <a:srgbClr val="000000"/>
                        </a:outerShdw>
                      </a:effectLst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6357" name="Rectangle 1189"/>
          <p:cNvSpPr>
            <a:spLocks noChangeArrowheads="1"/>
          </p:cNvSpPr>
          <p:nvPr/>
        </p:nvSpPr>
        <p:spPr bwMode="auto">
          <a:xfrm>
            <a:off x="2917825" y="1743075"/>
            <a:ext cx="4057650" cy="933450"/>
          </a:xfrm>
          <a:prstGeom prst="rect">
            <a:avLst/>
          </a:prstGeom>
          <a:gradFill rotWithShape="0">
            <a:gsLst>
              <a:gs pos="0">
                <a:srgbClr val="006699">
                  <a:gamma/>
                  <a:shade val="46275"/>
                  <a:invGamma/>
                </a:srgbClr>
              </a:gs>
              <a:gs pos="50000">
                <a:srgbClr val="006699"/>
              </a:gs>
              <a:gs pos="100000">
                <a:srgbClr val="006699">
                  <a:gamma/>
                  <a:shade val="46275"/>
                  <a:invGamma/>
                </a:srgbClr>
              </a:gs>
            </a:gsLst>
            <a:lin ang="5400000" scaled="1"/>
          </a:gradFill>
          <a:ln w="12700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26628" name="Object 4">
            <a:hlinkClick r:id="" action="ppaction://ole?verb=0"/>
          </p:cNvPr>
          <p:cNvGraphicFramePr>
            <a:graphicFrameLocks/>
          </p:cNvGraphicFramePr>
          <p:nvPr/>
        </p:nvGraphicFramePr>
        <p:xfrm>
          <a:off x="2814638" y="1463675"/>
          <a:ext cx="4086225" cy="1347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1256" name="Equation" r:id="rId6" imgW="368280" imgH="126720" progId="Equation.DSMT4">
                  <p:embed/>
                </p:oleObj>
              </mc:Choice>
              <mc:Fallback>
                <p:oleObj name="Equation" r:id="rId6" imgW="368280" imgH="126720" progId="Equation.DSMT4">
                  <p:embed/>
                  <p:pic>
                    <p:nvPicPr>
                      <p:cNvPr id="26628" name="Object 4">
                        <a:hlinkClick r:id="" action="ppaction://ole?verb=0"/>
                      </p:cNvPr>
                      <p:cNvPicPr>
                        <a:picLocks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4638" y="1463675"/>
                        <a:ext cx="4086225" cy="13477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>
                        <a:outerShdw dist="17961" dir="2700000" algn="ctr" rotWithShape="0">
                          <a:srgbClr val="000000"/>
                        </a:outerShdw>
                      </a:effectLst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6359" name="Rectangle 1191"/>
          <p:cNvSpPr>
            <a:spLocks noChangeArrowheads="1"/>
          </p:cNvSpPr>
          <p:nvPr/>
        </p:nvSpPr>
        <p:spPr bwMode="auto">
          <a:xfrm>
            <a:off x="2917825" y="3400425"/>
            <a:ext cx="4057650" cy="738188"/>
          </a:xfrm>
          <a:prstGeom prst="rect">
            <a:avLst/>
          </a:prstGeom>
          <a:gradFill rotWithShape="0">
            <a:gsLst>
              <a:gs pos="0">
                <a:srgbClr val="006699">
                  <a:gamma/>
                  <a:shade val="46275"/>
                  <a:invGamma/>
                </a:srgbClr>
              </a:gs>
              <a:gs pos="50000">
                <a:srgbClr val="006699"/>
              </a:gs>
              <a:gs pos="100000">
                <a:srgbClr val="006699">
                  <a:gamma/>
                  <a:shade val="46275"/>
                  <a:invGamma/>
                </a:srgbClr>
              </a:gs>
            </a:gsLst>
            <a:lin ang="5400000" scaled="1"/>
          </a:gradFill>
          <a:ln w="12700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26629" name="Object 5">
            <a:hlinkClick r:id="" action="ppaction://ole?verb=0"/>
          </p:cNvPr>
          <p:cNvGraphicFramePr>
            <a:graphicFrameLocks/>
          </p:cNvGraphicFramePr>
          <p:nvPr/>
        </p:nvGraphicFramePr>
        <p:xfrm>
          <a:off x="2855913" y="3238500"/>
          <a:ext cx="4033837" cy="1041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1257" name="Equation" r:id="rId8" imgW="355320" imgH="88560" progId="Equation.DSMT4">
                  <p:embed/>
                </p:oleObj>
              </mc:Choice>
              <mc:Fallback>
                <p:oleObj name="Equation" r:id="rId8" imgW="355320" imgH="88560" progId="Equation.DSMT4">
                  <p:embed/>
                  <p:pic>
                    <p:nvPicPr>
                      <p:cNvPr id="26629" name="Object 5">
                        <a:hlinkClick r:id="" action="ppaction://ole?verb=0"/>
                      </p:cNvPr>
                      <p:cNvPicPr>
                        <a:picLocks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55913" y="3238500"/>
                        <a:ext cx="4033837" cy="1041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>
                        <a:outerShdw dist="17961" dir="2700000" algn="ctr" rotWithShape="0">
                          <a:srgbClr val="000000"/>
                        </a:outerShdw>
                      </a:effectLst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6354" name="Oval 1186"/>
          <p:cNvSpPr>
            <a:spLocks noChangeArrowheads="1"/>
          </p:cNvSpPr>
          <p:nvPr/>
        </p:nvSpPr>
        <p:spPr bwMode="auto">
          <a:xfrm>
            <a:off x="5774419" y="3480708"/>
            <a:ext cx="1009650" cy="514350"/>
          </a:xfrm>
          <a:prstGeom prst="ellipse">
            <a:avLst/>
          </a:prstGeom>
          <a:noFill/>
          <a:ln w="28575">
            <a:solidFill>
              <a:srgbClr val="66FFFF"/>
            </a:solidFill>
            <a:round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136355" name="Oval 1187"/>
          <p:cNvSpPr>
            <a:spLocks noChangeArrowheads="1"/>
          </p:cNvSpPr>
          <p:nvPr/>
        </p:nvSpPr>
        <p:spPr bwMode="auto">
          <a:xfrm>
            <a:off x="6521905" y="5052107"/>
            <a:ext cx="1079500" cy="514350"/>
          </a:xfrm>
          <a:prstGeom prst="ellipse">
            <a:avLst/>
          </a:prstGeom>
          <a:noFill/>
          <a:ln w="28575">
            <a:solidFill>
              <a:srgbClr val="66FFFF"/>
            </a:solidFill>
            <a:round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136356" name="Oval 1188"/>
          <p:cNvSpPr>
            <a:spLocks noChangeArrowheads="1"/>
          </p:cNvSpPr>
          <p:nvPr/>
        </p:nvSpPr>
        <p:spPr bwMode="auto">
          <a:xfrm>
            <a:off x="5360082" y="1908857"/>
            <a:ext cx="1428750" cy="514350"/>
          </a:xfrm>
          <a:prstGeom prst="ellipse">
            <a:avLst/>
          </a:prstGeom>
          <a:noFill/>
          <a:ln w="28575">
            <a:solidFill>
              <a:srgbClr val="66FFFF"/>
            </a:solidFill>
            <a:round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136361" name="AutoShape 1193"/>
          <p:cNvSpPr>
            <a:spLocks noChangeArrowheads="1"/>
          </p:cNvSpPr>
          <p:nvPr/>
        </p:nvSpPr>
        <p:spPr bwMode="auto">
          <a:xfrm rot="5400000">
            <a:off x="746125" y="1755775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136362" name="AutoShape 1194"/>
          <p:cNvSpPr>
            <a:spLocks noChangeArrowheads="1"/>
          </p:cNvSpPr>
          <p:nvPr/>
        </p:nvSpPr>
        <p:spPr bwMode="auto">
          <a:xfrm rot="5400000">
            <a:off x="746125" y="2979738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136363" name="AutoShape 1195"/>
          <p:cNvSpPr>
            <a:spLocks noChangeArrowheads="1"/>
          </p:cNvSpPr>
          <p:nvPr/>
        </p:nvSpPr>
        <p:spPr bwMode="auto">
          <a:xfrm rot="5400000">
            <a:off x="720725" y="4446588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136364" name="AutoShape 1196"/>
          <p:cNvSpPr>
            <a:spLocks noChangeArrowheads="1"/>
          </p:cNvSpPr>
          <p:nvPr/>
        </p:nvSpPr>
        <p:spPr bwMode="auto">
          <a:xfrm>
            <a:off x="6970713" y="2900363"/>
            <a:ext cx="2133600" cy="1581150"/>
          </a:xfrm>
          <a:prstGeom prst="wedgeRoundRectCallout">
            <a:avLst>
              <a:gd name="adj1" fmla="val -45981"/>
              <a:gd name="adj2" fmla="val 88255"/>
              <a:gd name="adj3" fmla="val 16667"/>
            </a:avLst>
          </a:prstGeom>
          <a:gradFill rotWithShape="0">
            <a:gsLst>
              <a:gs pos="0">
                <a:srgbClr val="7B7BA7">
                  <a:gamma/>
                  <a:shade val="46275"/>
                  <a:invGamma/>
                </a:srgbClr>
              </a:gs>
              <a:gs pos="50000">
                <a:srgbClr val="7B7BA7"/>
              </a:gs>
              <a:gs pos="100000">
                <a:srgbClr val="7B7BA7">
                  <a:gamma/>
                  <a:shade val="46275"/>
                  <a:invGamma/>
                </a:srgbClr>
              </a:gs>
            </a:gsLst>
            <a:lin ang="5400000" scaled="1"/>
          </a:gradFill>
          <a:ln w="12700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/>
          <a:lstStyle/>
          <a:p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the standard</a:t>
            </a:r>
          </a:p>
          <a:p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deviation is</a:t>
            </a:r>
          </a:p>
          <a:p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about 11% </a:t>
            </a:r>
          </a:p>
          <a:p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of the mean </a:t>
            </a:r>
          </a:p>
        </p:txBody>
      </p:sp>
      <p:sp>
        <p:nvSpPr>
          <p:cNvPr id="136365" name="Rectangle 1197"/>
          <p:cNvSpPr>
            <a:spLocks noChangeArrowheads="1"/>
          </p:cNvSpPr>
          <p:nvPr/>
        </p:nvSpPr>
        <p:spPr bwMode="auto">
          <a:xfrm>
            <a:off x="1054100" y="1652588"/>
            <a:ext cx="3943350" cy="5286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342900" indent="-342900" algn="l">
              <a:spcBef>
                <a:spcPct val="20000"/>
              </a:spcBef>
              <a:buClr>
                <a:srgbClr val="66FFFF"/>
              </a:buClr>
              <a:buSzPct val="125000"/>
              <a:buFontTx/>
              <a:buChar char="•"/>
            </a:pPr>
            <a:r>
              <a:rPr lang="en-US" sz="24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Variance</a:t>
            </a:r>
          </a:p>
        </p:txBody>
      </p:sp>
      <p:sp>
        <p:nvSpPr>
          <p:cNvPr id="136366" name="Rectangle 1198"/>
          <p:cNvSpPr>
            <a:spLocks noChangeArrowheads="1"/>
          </p:cNvSpPr>
          <p:nvPr/>
        </p:nvSpPr>
        <p:spPr bwMode="auto">
          <a:xfrm>
            <a:off x="1054100" y="2895600"/>
            <a:ext cx="4324350" cy="4333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342900" indent="-342900" algn="l">
              <a:spcBef>
                <a:spcPct val="20000"/>
              </a:spcBef>
              <a:buClr>
                <a:srgbClr val="66FFFF"/>
              </a:buClr>
              <a:buSzPct val="125000"/>
              <a:buFontTx/>
              <a:buChar char="•"/>
            </a:pPr>
            <a:r>
              <a:rPr lang="en-US" sz="24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Standard Deviation</a:t>
            </a:r>
          </a:p>
        </p:txBody>
      </p:sp>
      <p:sp>
        <p:nvSpPr>
          <p:cNvPr id="136367" name="Rectangle 1199"/>
          <p:cNvSpPr>
            <a:spLocks noChangeArrowheads="1"/>
          </p:cNvSpPr>
          <p:nvPr/>
        </p:nvSpPr>
        <p:spPr bwMode="auto">
          <a:xfrm>
            <a:off x="1054100" y="4362450"/>
            <a:ext cx="4324350" cy="4524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342900" indent="-342900" algn="l">
              <a:spcBef>
                <a:spcPct val="20000"/>
              </a:spcBef>
              <a:buClr>
                <a:srgbClr val="66FFFF"/>
              </a:buClr>
              <a:buSzPct val="125000"/>
              <a:buFontTx/>
              <a:buChar char="•"/>
            </a:pPr>
            <a:r>
              <a:rPr lang="en-US" sz="24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Coefficient of Variation</a:t>
            </a:r>
          </a:p>
        </p:txBody>
      </p:sp>
      <p:sp>
        <p:nvSpPr>
          <p:cNvPr id="136370" name="Rectangle 1202"/>
          <p:cNvSpPr>
            <a:spLocks noChangeArrowheads="1"/>
          </p:cNvSpPr>
          <p:nvPr/>
        </p:nvSpPr>
        <p:spPr bwMode="auto">
          <a:xfrm>
            <a:off x="690563" y="92075"/>
            <a:ext cx="7772400" cy="8651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r>
              <a:rPr lang="en-US"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Sample Variance, Standard Deviation,</a:t>
            </a:r>
          </a:p>
          <a:p>
            <a:r>
              <a:rPr lang="en-US"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And Coefficient of Variation</a:t>
            </a:r>
          </a:p>
        </p:txBody>
      </p:sp>
      <p:sp>
        <p:nvSpPr>
          <p:cNvPr id="136960" name="Rectangle 1792"/>
          <p:cNvSpPr>
            <a:spLocks noChangeArrowheads="1"/>
          </p:cNvSpPr>
          <p:nvPr/>
        </p:nvSpPr>
        <p:spPr bwMode="auto">
          <a:xfrm>
            <a:off x="647700" y="1028700"/>
            <a:ext cx="5353050" cy="5143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>
              <a:buClr>
                <a:srgbClr val="66FFFF"/>
              </a:buClr>
              <a:buFont typeface="Wingdings" pitchFamily="2" charset="2"/>
              <a:buChar char="n"/>
            </a:pPr>
            <a:r>
              <a:rPr lang="en-US" sz="24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  Example:  Apartment Rents</a:t>
            </a:r>
          </a:p>
        </p:txBody>
      </p:sp>
    </p:spTree>
    <p:extLst>
      <p:ext uri="{BB962C8B-B14F-4D97-AF65-F5344CB8AC3E}">
        <p14:creationId xmlns:p14="http://schemas.microsoft.com/office/powerpoint/2010/main" val="1580764147"/>
      </p:ext>
    </p:extLst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3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13636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363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363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9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3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1363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000"/>
                            </p:stCondLst>
                            <p:childTnLst>
                              <p:par>
                                <p:cTn id="18" presetID="23" presetClass="entr" presetSubtype="272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66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66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500"/>
                            </p:stCondLst>
                            <p:childTnLst>
                              <p:par>
                                <p:cTn id="23" presetID="16" presetClass="entr" presetSubtype="21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3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1363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6000"/>
                            </p:stCondLst>
                            <p:childTnLst>
                              <p:par>
                                <p:cTn id="27" presetID="1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29" dur="500"/>
                                        <p:tgtEl>
                                          <p:spTgt spid="13636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36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1363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500"/>
                            </p:stCondLst>
                            <p:childTnLst>
                              <p:par>
                                <p:cTn id="36" presetID="9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3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8" dur="500"/>
                                        <p:tgtEl>
                                          <p:spTgt spid="1363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2000"/>
                            </p:stCondLst>
                            <p:childTnLst>
                              <p:par>
                                <p:cTn id="40" presetID="23" presetClass="entr" presetSubtype="272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266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266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3500"/>
                            </p:stCondLst>
                            <p:childTnLst>
                              <p:par>
                                <p:cTn id="45" presetID="16" presetClass="entr" presetSubtype="21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1363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6000"/>
                            </p:stCondLst>
                            <p:childTnLst>
                              <p:par>
                                <p:cTn id="49" presetID="1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51" dur="500"/>
                                        <p:tgtEl>
                                          <p:spTgt spid="13636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36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6" dur="500"/>
                                        <p:tgtEl>
                                          <p:spTgt spid="1363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500"/>
                            </p:stCondLst>
                            <p:childTnLst>
                              <p:par>
                                <p:cTn id="58" presetID="9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3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0" dur="500"/>
                                        <p:tgtEl>
                                          <p:spTgt spid="1363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2000"/>
                            </p:stCondLst>
                            <p:childTnLst>
                              <p:par>
                                <p:cTn id="62" presetID="23" presetClass="entr" presetSubtype="272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266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266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3500"/>
                            </p:stCondLst>
                            <p:childTnLst>
                              <p:par>
                                <p:cTn id="67" presetID="16" presetClass="entr" presetSubtype="21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9" dur="500"/>
                                        <p:tgtEl>
                                          <p:spTgt spid="1363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6000"/>
                            </p:stCondLst>
                            <p:childTnLst>
                              <p:par>
                                <p:cTn id="71" presetID="9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3" dur="500"/>
                                        <p:tgtEl>
                                          <p:spTgt spid="1363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6360" grpId="0" animBg="1"/>
      <p:bldP spid="136357" grpId="0" animBg="1"/>
      <p:bldP spid="136359" grpId="0" animBg="1"/>
      <p:bldP spid="136354" grpId="0" animBg="1"/>
      <p:bldP spid="136355" grpId="0" animBg="1"/>
      <p:bldP spid="136356" grpId="0" animBg="1"/>
      <p:bldP spid="136361" grpId="0" animBg="1"/>
      <p:bldP spid="136362" grpId="0" animBg="1"/>
      <p:bldP spid="136363" grpId="0" animBg="1"/>
      <p:bldP spid="136364" grpId="0" animBg="1" autoUpdateAnimBg="0"/>
      <p:bldP spid="136365" grpId="0" autoUpdateAnimBg="0"/>
      <p:bldP spid="136366" grpId="0" autoUpdateAnimBg="0"/>
      <p:bldP spid="136367" grpId="0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75" name="Rectangle 11"/>
          <p:cNvSpPr>
            <a:spLocks noChangeArrowheads="1"/>
          </p:cNvSpPr>
          <p:nvPr/>
        </p:nvSpPr>
        <p:spPr bwMode="auto">
          <a:xfrm>
            <a:off x="2152650" y="1924050"/>
            <a:ext cx="2533650" cy="2133600"/>
          </a:xfrm>
          <a:prstGeom prst="rect">
            <a:avLst/>
          </a:prstGeom>
          <a:gradFill flip="none" rotWithShape="1">
            <a:gsLst>
              <a:gs pos="0">
                <a:srgbClr val="78B400">
                  <a:shade val="30000"/>
                  <a:satMod val="115000"/>
                </a:srgbClr>
              </a:gs>
              <a:gs pos="50000">
                <a:srgbClr val="78B400">
                  <a:shade val="67500"/>
                  <a:satMod val="115000"/>
                </a:srgbClr>
              </a:gs>
              <a:gs pos="100000">
                <a:srgbClr val="78B400">
                  <a:shade val="100000"/>
                  <a:satMod val="115000"/>
                </a:srgbClr>
              </a:gs>
            </a:gsLst>
            <a:lin ang="16200000" scaled="1"/>
            <a:tileRect/>
          </a:gradFill>
          <a:ln w="12700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en-US"/>
          </a:p>
        </p:txBody>
      </p:sp>
      <p:sp>
        <p:nvSpPr>
          <p:cNvPr id="139266" name="Rectangle 2"/>
          <p:cNvSpPr>
            <a:spLocks noChangeArrowheads="1"/>
          </p:cNvSpPr>
          <p:nvPr/>
        </p:nvSpPr>
        <p:spPr bwMode="auto">
          <a:xfrm>
            <a:off x="685800" y="133350"/>
            <a:ext cx="7772400" cy="6492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r>
              <a:rPr lang="en-US"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Sample Mean </a:t>
            </a:r>
          </a:p>
        </p:txBody>
      </p:sp>
      <p:graphicFrame>
        <p:nvGraphicFramePr>
          <p:cNvPr id="139274" name="Object 10"/>
          <p:cNvGraphicFramePr>
            <a:graphicFrameLocks noChangeAspect="1"/>
          </p:cNvGraphicFramePr>
          <p:nvPr/>
        </p:nvGraphicFramePr>
        <p:xfrm>
          <a:off x="5765800" y="319088"/>
          <a:ext cx="2413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8965" name="Equation" r:id="rId4" imgW="241200" imgH="304560" progId="Equation.DSMT4">
                  <p:embed/>
                </p:oleObj>
              </mc:Choice>
              <mc:Fallback>
                <p:oleObj name="Equation" r:id="rId4" imgW="241200" imgH="304560" progId="Equation.DSMT4">
                  <p:embed/>
                  <p:pic>
                    <p:nvPicPr>
                      <p:cNvPr id="139274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65800" y="319088"/>
                        <a:ext cx="241300" cy="304800"/>
                      </a:xfrm>
                      <a:prstGeom prst="rect">
                        <a:avLst/>
                      </a:prstGeom>
                      <a:noFill/>
                      <a:effectLst>
                        <a:outerShdw dist="17961" dir="2700000" algn="ctr" rotWithShape="0">
                          <a:srgbClr val="000000"/>
                        </a:outerShdw>
                      </a:effectLst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9277" name="Oval 13"/>
          <p:cNvSpPr>
            <a:spLocks noChangeArrowheads="1"/>
          </p:cNvSpPr>
          <p:nvPr/>
        </p:nvSpPr>
        <p:spPr bwMode="auto">
          <a:xfrm>
            <a:off x="3009900" y="2095500"/>
            <a:ext cx="1428750" cy="990600"/>
          </a:xfrm>
          <a:prstGeom prst="ellipse">
            <a:avLst/>
          </a:prstGeom>
          <a:gradFill rotWithShape="0">
            <a:gsLst>
              <a:gs pos="0">
                <a:srgbClr val="7B7BA7"/>
              </a:gs>
              <a:gs pos="100000">
                <a:srgbClr val="7B7BA7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12700">
            <a:solidFill>
              <a:schemeClr val="tx1"/>
            </a:solidFill>
            <a:round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139278" name="Line 14"/>
          <p:cNvSpPr>
            <a:spLocks noChangeShapeType="1"/>
          </p:cNvSpPr>
          <p:nvPr/>
        </p:nvSpPr>
        <p:spPr bwMode="auto">
          <a:xfrm>
            <a:off x="3981450" y="3790950"/>
            <a:ext cx="590550" cy="6477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triangle" w="med" len="med"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39279" name="Oval 15"/>
          <p:cNvSpPr>
            <a:spLocks noChangeArrowheads="1"/>
          </p:cNvSpPr>
          <p:nvPr/>
        </p:nvSpPr>
        <p:spPr bwMode="auto">
          <a:xfrm>
            <a:off x="4305300" y="4191000"/>
            <a:ext cx="3124200" cy="1314450"/>
          </a:xfrm>
          <a:prstGeom prst="ellipse">
            <a:avLst/>
          </a:prstGeom>
          <a:gradFill rotWithShape="0">
            <a:gsLst>
              <a:gs pos="0">
                <a:srgbClr val="7B7BA7"/>
              </a:gs>
              <a:gs pos="100000">
                <a:srgbClr val="7B7BA7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12700">
            <a:noFill/>
            <a:round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pPr>
              <a:lnSpc>
                <a:spcPct val="90000"/>
              </a:lnSpc>
            </a:pPr>
            <a:r>
              <a:rPr lang="en-US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Number of</a:t>
            </a:r>
          </a:p>
          <a:p>
            <a:pPr>
              <a:lnSpc>
                <a:spcPct val="90000"/>
              </a:lnSpc>
            </a:pPr>
            <a:r>
              <a:rPr lang="en-US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observations</a:t>
            </a:r>
          </a:p>
          <a:p>
            <a:pPr>
              <a:lnSpc>
                <a:spcPct val="90000"/>
              </a:lnSpc>
            </a:pPr>
            <a:r>
              <a:rPr lang="en-US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in the sample</a:t>
            </a:r>
          </a:p>
        </p:txBody>
      </p:sp>
      <p:sp>
        <p:nvSpPr>
          <p:cNvPr id="139280" name="Oval 16"/>
          <p:cNvSpPr>
            <a:spLocks noChangeArrowheads="1"/>
          </p:cNvSpPr>
          <p:nvPr/>
        </p:nvSpPr>
        <p:spPr bwMode="auto">
          <a:xfrm>
            <a:off x="5067300" y="1428750"/>
            <a:ext cx="3409950" cy="1028700"/>
          </a:xfrm>
          <a:prstGeom prst="ellipse">
            <a:avLst/>
          </a:prstGeom>
          <a:gradFill rotWithShape="0">
            <a:gsLst>
              <a:gs pos="0">
                <a:srgbClr val="7B7BA7"/>
              </a:gs>
              <a:gs pos="100000">
                <a:srgbClr val="7B7BA7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12700">
            <a:noFill/>
            <a:round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pPr>
              <a:lnSpc>
                <a:spcPct val="90000"/>
              </a:lnSpc>
            </a:pPr>
            <a:r>
              <a:rPr lang="en-US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Sum of the values</a:t>
            </a:r>
          </a:p>
          <a:p>
            <a:pPr>
              <a:lnSpc>
                <a:spcPct val="90000"/>
              </a:lnSpc>
            </a:pPr>
            <a:r>
              <a:rPr lang="en-US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of the </a:t>
            </a:r>
            <a:r>
              <a:rPr lang="en-US" i="1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n</a:t>
            </a:r>
            <a:r>
              <a:rPr lang="en-US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observations</a:t>
            </a:r>
          </a:p>
        </p:txBody>
      </p:sp>
      <p:sp>
        <p:nvSpPr>
          <p:cNvPr id="139281" name="Line 17"/>
          <p:cNvSpPr>
            <a:spLocks noChangeShapeType="1"/>
          </p:cNvSpPr>
          <p:nvPr/>
        </p:nvSpPr>
        <p:spPr bwMode="auto">
          <a:xfrm flipV="1">
            <a:off x="4381500" y="2095500"/>
            <a:ext cx="723900" cy="28575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triangle" w="med" len="med"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39282" name="Oval 18"/>
          <p:cNvSpPr>
            <a:spLocks noChangeArrowheads="1"/>
          </p:cNvSpPr>
          <p:nvPr/>
        </p:nvSpPr>
        <p:spPr bwMode="auto">
          <a:xfrm>
            <a:off x="3371850" y="3276600"/>
            <a:ext cx="781050" cy="590550"/>
          </a:xfrm>
          <a:prstGeom prst="ellipse">
            <a:avLst/>
          </a:prstGeom>
          <a:gradFill rotWithShape="0">
            <a:gsLst>
              <a:gs pos="0">
                <a:srgbClr val="7B7BA7"/>
              </a:gs>
              <a:gs pos="100000">
                <a:srgbClr val="7B7BA7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12700">
            <a:solidFill>
              <a:schemeClr val="tx1"/>
            </a:solidFill>
            <a:round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139271" name="Object 7">
            <a:hlinkClick r:id="" action="ppaction://ole?verb=0"/>
          </p:cNvPr>
          <p:cNvGraphicFramePr>
            <a:graphicFrameLocks/>
          </p:cNvGraphicFramePr>
          <p:nvPr/>
        </p:nvGraphicFramePr>
        <p:xfrm>
          <a:off x="2493963" y="2252663"/>
          <a:ext cx="1812925" cy="14938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8966" name="Equation" r:id="rId6" imgW="1180800" imgH="977760" progId="Equation.DSMT4">
                  <p:embed/>
                </p:oleObj>
              </mc:Choice>
              <mc:Fallback>
                <p:oleObj name="Equation" r:id="rId6" imgW="1180800" imgH="977760" progId="Equation.DSMT4">
                  <p:embed/>
                  <p:pic>
                    <p:nvPicPr>
                      <p:cNvPr id="139271" name="Object 7">
                        <a:hlinkClick r:id="" action="ppaction://ole?verb=0"/>
                      </p:cNvPr>
                      <p:cNvPicPr>
                        <a:picLocks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93963" y="2252663"/>
                        <a:ext cx="1812925" cy="14938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>
                        <a:outerShdw dist="17961" dir="2700000" algn="ctr" rotWithShape="0">
                          <a:srgbClr val="000000"/>
                        </a:outerShdw>
                      </a:effectLst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9283" name="AutoShape 19"/>
          <p:cNvSpPr>
            <a:spLocks noChangeArrowheads="1"/>
          </p:cNvSpPr>
          <p:nvPr/>
        </p:nvSpPr>
        <p:spPr bwMode="auto">
          <a:xfrm rot="5400000">
            <a:off x="1876425" y="2927350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139284" name="AutoShape 20"/>
          <p:cNvSpPr>
            <a:spLocks noChangeArrowheads="1"/>
          </p:cNvSpPr>
          <p:nvPr/>
        </p:nvSpPr>
        <p:spPr bwMode="auto">
          <a:xfrm rot="5400000">
            <a:off x="1876425" y="3498850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139285" name="AutoShape 21"/>
          <p:cNvSpPr>
            <a:spLocks noChangeArrowheads="1"/>
          </p:cNvSpPr>
          <p:nvPr/>
        </p:nvSpPr>
        <p:spPr bwMode="auto">
          <a:xfrm rot="5400000">
            <a:off x="1876425" y="2413000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8139087"/>
      </p:ext>
    </p:extLst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13928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39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392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3" presetClass="entr" presetSubtype="272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392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392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000"/>
                            </p:stCondLst>
                            <p:childTnLst>
                              <p:par>
                                <p:cTn id="19" presetID="12" presetClass="entr" presetSubtype="8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21" dur="500"/>
                                        <p:tgtEl>
                                          <p:spTgt spid="13928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39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26" dur="500"/>
                                        <p:tgtEl>
                                          <p:spTgt spid="1392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00"/>
                            </p:stCondLst>
                            <p:childTnLst>
                              <p:par>
                                <p:cTn id="28" presetID="23" presetClass="entr" presetSubtype="27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392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392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2000"/>
                            </p:stCondLst>
                            <p:childTnLst>
                              <p:par>
                                <p:cTn id="33" presetID="17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392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392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392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392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3500"/>
                            </p:stCondLst>
                            <p:childTnLst>
                              <p:par>
                                <p:cTn id="40" presetID="12" presetClass="entr" presetSubtype="8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42" dur="500"/>
                                        <p:tgtEl>
                                          <p:spTgt spid="13928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39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47" dur="500"/>
                                        <p:tgtEl>
                                          <p:spTgt spid="1392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00"/>
                            </p:stCondLst>
                            <p:childTnLst>
                              <p:par>
                                <p:cTn id="49" presetID="23" presetClass="entr" presetSubtype="27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1392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1392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2000"/>
                            </p:stCondLst>
                            <p:childTnLst>
                              <p:par>
                                <p:cTn id="54" presetID="17" presetClass="entr" presetSubtype="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1392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1392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1392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1392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9275" grpId="0" animBg="1"/>
      <p:bldP spid="139277" grpId="0" animBg="1"/>
      <p:bldP spid="139278" grpId="0" animBg="1"/>
      <p:bldP spid="139279" grpId="0" animBg="1" autoUpdateAnimBg="0"/>
      <p:bldP spid="139280" grpId="0" animBg="1" autoUpdateAnimBg="0"/>
      <p:bldP spid="139281" grpId="0" animBg="1"/>
      <p:bldP spid="139282" grpId="0" animBg="1"/>
      <p:bldP spid="139283" grpId="0" animBg="1"/>
      <p:bldP spid="139284" grpId="0" animBg="1"/>
      <p:bldP spid="139285" grpId="0" animBg="1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695325" y="144463"/>
            <a:ext cx="7772400" cy="814387"/>
          </a:xfrm>
          <a:noFill/>
          <a:ln/>
        </p:spPr>
        <p:txBody>
          <a:bodyPr/>
          <a:lstStyle/>
          <a:p>
            <a:r>
              <a:rPr lang="en-US"/>
              <a:t>Measures of Distribution Shape,</a:t>
            </a:r>
            <a:br>
              <a:rPr lang="en-US"/>
            </a:br>
            <a:r>
              <a:rPr lang="en-US"/>
              <a:t>Relative Location, and Detecting Outliers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7388" y="1095375"/>
            <a:ext cx="3632200" cy="495300"/>
          </a:xfrm>
          <a:noFill/>
          <a:ln/>
        </p:spPr>
        <p:txBody>
          <a:bodyPr/>
          <a:lstStyle/>
          <a:p>
            <a:r>
              <a:rPr lang="en-US"/>
              <a:t>Distribution Shape</a:t>
            </a:r>
          </a:p>
        </p:txBody>
      </p:sp>
      <p:sp>
        <p:nvSpPr>
          <p:cNvPr id="6149" name="Rectangle 5"/>
          <p:cNvSpPr>
            <a:spLocks noChangeArrowheads="1"/>
          </p:cNvSpPr>
          <p:nvPr/>
        </p:nvSpPr>
        <p:spPr bwMode="auto">
          <a:xfrm>
            <a:off x="687388" y="1539875"/>
            <a:ext cx="3721100" cy="381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342900" indent="-342900"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Char char="n"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z-Scores</a:t>
            </a:r>
          </a:p>
        </p:txBody>
      </p:sp>
      <p:sp>
        <p:nvSpPr>
          <p:cNvPr id="6150" name="Rectangle 6"/>
          <p:cNvSpPr>
            <a:spLocks noChangeArrowheads="1"/>
          </p:cNvSpPr>
          <p:nvPr/>
        </p:nvSpPr>
        <p:spPr bwMode="auto">
          <a:xfrm>
            <a:off x="687388" y="1971675"/>
            <a:ext cx="3784600" cy="482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342900" indent="-342900"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Char char="n"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Chebyshev’s Theorem</a:t>
            </a:r>
          </a:p>
        </p:txBody>
      </p:sp>
      <p:sp>
        <p:nvSpPr>
          <p:cNvPr id="6151" name="Rectangle 7"/>
          <p:cNvSpPr>
            <a:spLocks noChangeArrowheads="1"/>
          </p:cNvSpPr>
          <p:nvPr/>
        </p:nvSpPr>
        <p:spPr bwMode="auto">
          <a:xfrm>
            <a:off x="688975" y="2416175"/>
            <a:ext cx="3314700" cy="431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342900" indent="-342900"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Char char="n"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Empirical Rule</a:t>
            </a:r>
          </a:p>
        </p:txBody>
      </p:sp>
      <p:sp>
        <p:nvSpPr>
          <p:cNvPr id="6152" name="Rectangle 8"/>
          <p:cNvSpPr>
            <a:spLocks noChangeArrowheads="1"/>
          </p:cNvSpPr>
          <p:nvPr/>
        </p:nvSpPr>
        <p:spPr bwMode="auto">
          <a:xfrm>
            <a:off x="688975" y="2847975"/>
            <a:ext cx="4216400" cy="330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342900" indent="-342900"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Char char="n"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Detecting Outliers</a:t>
            </a:r>
          </a:p>
        </p:txBody>
      </p:sp>
      <p:sp>
        <p:nvSpPr>
          <p:cNvPr id="6153" name="AutoShape 9"/>
          <p:cNvSpPr>
            <a:spLocks noChangeArrowheads="1"/>
          </p:cNvSpPr>
          <p:nvPr/>
        </p:nvSpPr>
        <p:spPr bwMode="auto">
          <a:xfrm rot="5400000">
            <a:off x="476250" y="1247775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615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2" dur="500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6" dur="500"/>
                                        <p:tgtEl>
                                          <p:spTgt spid="6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000"/>
                            </p:stCondLst>
                            <p:childTnLst>
                              <p:par>
                                <p:cTn id="18" presetID="1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20" dur="500"/>
                                        <p:tgtEl>
                                          <p:spTgt spid="6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3500"/>
                            </p:stCondLst>
                            <p:childTnLst>
                              <p:par>
                                <p:cTn id="22" presetID="1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24" dur="500"/>
                                        <p:tgtEl>
                                          <p:spTgt spid="6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0"/>
                            </p:stCondLst>
                            <p:childTnLst>
                              <p:par>
                                <p:cTn id="26" presetID="1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28" dur="500"/>
                                        <p:tgtEl>
                                          <p:spTgt spid="6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7" grpId="0" build="p" autoUpdateAnimBg="0"/>
      <p:bldP spid="6149" grpId="0" autoUpdateAnimBg="0"/>
      <p:bldP spid="6150" grpId="0" autoUpdateAnimBg="0"/>
      <p:bldP spid="6151" grpId="0" autoUpdateAnimBg="0"/>
      <p:bldP spid="6152" grpId="0" autoUpdateAnimBg="0"/>
      <p:bldP spid="6153" grpId="0" animBg="1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Distribution Shape:  Skewness</a:t>
            </a:r>
          </a:p>
        </p:txBody>
      </p:sp>
      <p:sp>
        <p:nvSpPr>
          <p:cNvPr id="132100" name="Rectangle 4"/>
          <p:cNvSpPr>
            <a:spLocks noChangeArrowheads="1"/>
          </p:cNvSpPr>
          <p:nvPr/>
        </p:nvSpPr>
        <p:spPr bwMode="auto">
          <a:xfrm>
            <a:off x="687388" y="1009650"/>
            <a:ext cx="7772400" cy="8524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342900" indent="-342900"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Char char="n"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An important measure of the shape of a distribution is called </a:t>
            </a:r>
            <a:r>
              <a:rPr lang="en-US" sz="2400" u="sng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skewness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.</a:t>
            </a:r>
          </a:p>
        </p:txBody>
      </p:sp>
      <p:sp>
        <p:nvSpPr>
          <p:cNvPr id="132101" name="Rectangle 5"/>
          <p:cNvSpPr>
            <a:spLocks noChangeArrowheads="1"/>
          </p:cNvSpPr>
          <p:nvPr/>
        </p:nvSpPr>
        <p:spPr bwMode="auto">
          <a:xfrm>
            <a:off x="687388" y="1885950"/>
            <a:ext cx="7772400" cy="8334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342900" indent="-342900"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Char char="n"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The formula for the skewness of sample data is</a:t>
            </a:r>
          </a:p>
        </p:txBody>
      </p:sp>
      <p:sp>
        <p:nvSpPr>
          <p:cNvPr id="132102" name="Rectangle 6"/>
          <p:cNvSpPr>
            <a:spLocks noChangeArrowheads="1"/>
          </p:cNvSpPr>
          <p:nvPr/>
        </p:nvSpPr>
        <p:spPr bwMode="auto">
          <a:xfrm>
            <a:off x="687388" y="3689350"/>
            <a:ext cx="7772400" cy="8334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342900" indent="-342900"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Char char="n"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Skewness can be easily computed using statistical software.</a:t>
            </a:r>
          </a:p>
        </p:txBody>
      </p:sp>
      <p:sp>
        <p:nvSpPr>
          <p:cNvPr id="132103" name="AutoShape 7"/>
          <p:cNvSpPr>
            <a:spLocks noChangeArrowheads="1"/>
          </p:cNvSpPr>
          <p:nvPr/>
        </p:nvSpPr>
        <p:spPr bwMode="auto">
          <a:xfrm rot="5400000">
            <a:off x="504825" y="1174750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132104" name="AutoShape 8"/>
          <p:cNvSpPr>
            <a:spLocks noChangeArrowheads="1"/>
          </p:cNvSpPr>
          <p:nvPr/>
        </p:nvSpPr>
        <p:spPr bwMode="auto">
          <a:xfrm rot="5400000">
            <a:off x="504825" y="2051050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132105" name="AutoShape 9"/>
          <p:cNvSpPr>
            <a:spLocks noChangeArrowheads="1"/>
          </p:cNvSpPr>
          <p:nvPr/>
        </p:nvSpPr>
        <p:spPr bwMode="auto">
          <a:xfrm rot="5400000">
            <a:off x="504825" y="3854450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2019300" y="2444750"/>
            <a:ext cx="5105400" cy="1130300"/>
            <a:chOff x="2019300" y="2444750"/>
            <a:chExt cx="5105400" cy="1130300"/>
          </a:xfrm>
          <a:gradFill flip="none" rotWithShape="1">
            <a:gsLst>
              <a:gs pos="0">
                <a:srgbClr val="7AAF23">
                  <a:shade val="30000"/>
                  <a:satMod val="115000"/>
                </a:srgbClr>
              </a:gs>
              <a:gs pos="50000">
                <a:srgbClr val="7AAF23">
                  <a:shade val="67500"/>
                  <a:satMod val="115000"/>
                </a:srgbClr>
              </a:gs>
              <a:gs pos="100000">
                <a:srgbClr val="7AAF23">
                  <a:shade val="100000"/>
                  <a:satMod val="115000"/>
                </a:srgbClr>
              </a:gs>
            </a:gsLst>
            <a:lin ang="16200000" scaled="1"/>
            <a:tileRect/>
          </a:gradFill>
        </p:grpSpPr>
        <p:sp>
          <p:nvSpPr>
            <p:cNvPr id="132110" name="Rectangle 14"/>
            <p:cNvSpPr>
              <a:spLocks noChangeArrowheads="1"/>
            </p:cNvSpPr>
            <p:nvPr/>
          </p:nvSpPr>
          <p:spPr bwMode="auto">
            <a:xfrm>
              <a:off x="2019300" y="2444750"/>
              <a:ext cx="5105400" cy="1130300"/>
            </a:xfrm>
            <a:prstGeom prst="rect">
              <a:avLst/>
            </a:prstGeom>
            <a:grpFill/>
            <a:ln w="12700">
              <a:noFill/>
              <a:miter lim="800000"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txBody>
            <a:bodyPr wrap="none" anchor="ctr"/>
            <a:lstStyle/>
            <a:p>
              <a:endParaRPr lang="en-US"/>
            </a:p>
          </p:txBody>
        </p:sp>
        <p:graphicFrame>
          <p:nvGraphicFramePr>
            <p:cNvPr id="132109" name="Object 13">
              <a:hlinkClick r:id="" action="ppaction://ole?verb=0"/>
            </p:cNvPr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1380973416"/>
                </p:ext>
              </p:extLst>
            </p:nvPr>
          </p:nvGraphicFramePr>
          <p:xfrm>
            <a:off x="2154238" y="2492375"/>
            <a:ext cx="4879975" cy="9779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32128" name="Equation" r:id="rId4" imgW="2349360" imgH="469800" progId="Equation.3">
                    <p:embed/>
                  </p:oleObj>
                </mc:Choice>
                <mc:Fallback>
                  <p:oleObj name="Equation" r:id="rId4" imgW="2349360" imgH="469800" progId="Equation.3">
                    <p:embed/>
                    <p:pic>
                      <p:nvPicPr>
                        <p:cNvPr id="0" name="Picture 13"/>
                        <p:cNvPicPr>
                          <a:picLocks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154238" y="2492375"/>
                          <a:ext cx="4879975" cy="9779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>
                          <a:outerShdw dist="17961" dir="2700000" algn="ctr" rotWithShape="0">
                            <a:srgbClr val="000000"/>
                          </a:outerShdw>
                        </a:effectLst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12700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13210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32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32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2" presetClass="entr" presetSubtype="8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6" dur="500"/>
                                        <p:tgtEl>
                                          <p:spTgt spid="13210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32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132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16" presetClass="entr" presetSubtype="21" fill="hold" nodeType="after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750"/>
                            </p:stCondLst>
                            <p:childTnLst>
                              <p:par>
                                <p:cTn id="27" presetID="12" presetClass="entr" presetSubtype="8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29" dur="500"/>
                                        <p:tgtEl>
                                          <p:spTgt spid="13210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32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132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2100" grpId="0" autoUpdateAnimBg="0"/>
      <p:bldP spid="132101" grpId="0" autoUpdateAnimBg="0"/>
      <p:bldP spid="132102" grpId="0" autoUpdateAnimBg="0"/>
      <p:bldP spid="132103" grpId="0" animBg="1"/>
      <p:bldP spid="132104" grpId="0" animBg="1"/>
      <p:bldP spid="132105" grpId="0" animBg="1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66" name="Rectangle 2"/>
          <p:cNvSpPr>
            <a:spLocks noChangeArrowheads="1"/>
          </p:cNvSpPr>
          <p:nvPr/>
        </p:nvSpPr>
        <p:spPr bwMode="auto">
          <a:xfrm>
            <a:off x="685800" y="52388"/>
            <a:ext cx="7772400" cy="8143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r>
              <a:rPr lang="en-US"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Distribution Shape:  Skewness</a:t>
            </a:r>
          </a:p>
        </p:txBody>
      </p:sp>
      <p:sp>
        <p:nvSpPr>
          <p:cNvPr id="139267" name="Rectangle 3"/>
          <p:cNvSpPr>
            <a:spLocks noChangeArrowheads="1"/>
          </p:cNvSpPr>
          <p:nvPr/>
        </p:nvSpPr>
        <p:spPr bwMode="auto">
          <a:xfrm>
            <a:off x="687388" y="1009650"/>
            <a:ext cx="4292600" cy="5603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342900" indent="-342900"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Char char="n"/>
            </a:pPr>
            <a:r>
              <a:rPr lang="en-US" sz="24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Symmetric (not skewed)</a:t>
            </a:r>
            <a:endParaRPr lang="en-US" sz="2400">
              <a:effectLst>
                <a:outerShdw blurRad="38100" dist="38100" dir="2700000" algn="tl">
                  <a:srgbClr val="000000"/>
                </a:outerShdw>
              </a:effectLst>
              <a:latin typeface="Book Antiqua" pitchFamily="18" charset="0"/>
            </a:endParaRPr>
          </a:p>
        </p:txBody>
      </p:sp>
      <p:sp>
        <p:nvSpPr>
          <p:cNvPr id="139268" name="Rectangle 4"/>
          <p:cNvSpPr>
            <a:spLocks noChangeArrowheads="1"/>
          </p:cNvSpPr>
          <p:nvPr/>
        </p:nvSpPr>
        <p:spPr bwMode="auto">
          <a:xfrm>
            <a:off x="1704975" y="2600325"/>
            <a:ext cx="5759450" cy="3217863"/>
          </a:xfrm>
          <a:prstGeom prst="rect">
            <a:avLst/>
          </a:prstGeom>
          <a:gradFill rotWithShape="0">
            <a:gsLst>
              <a:gs pos="0">
                <a:srgbClr val="006699">
                  <a:gamma/>
                  <a:shade val="46275"/>
                  <a:invGamma/>
                </a:srgbClr>
              </a:gs>
              <a:gs pos="50000">
                <a:srgbClr val="006699"/>
              </a:gs>
              <a:gs pos="100000">
                <a:srgbClr val="006699">
                  <a:gamma/>
                  <a:shade val="46275"/>
                  <a:invGamma/>
                </a:srgbClr>
              </a:gs>
            </a:gsLst>
            <a:lin ang="5400000" scaled="1"/>
          </a:gradFill>
          <a:ln w="6350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en-US">
              <a:effectLst>
                <a:outerShdw blurRad="38100" dist="38100" dir="2700000" algn="tl">
                  <a:srgbClr val="000000"/>
                </a:outerShdw>
              </a:effectLst>
              <a:latin typeface="Book Antiqua" pitchFamily="18" charset="0"/>
            </a:endParaRPr>
          </a:p>
        </p:txBody>
      </p:sp>
      <p:grpSp>
        <p:nvGrpSpPr>
          <p:cNvPr id="139269" name="Group 5"/>
          <p:cNvGrpSpPr>
            <a:grpSpLocks/>
          </p:cNvGrpSpPr>
          <p:nvPr/>
        </p:nvGrpSpPr>
        <p:grpSpPr bwMode="auto">
          <a:xfrm>
            <a:off x="2625725" y="2881313"/>
            <a:ext cx="185738" cy="2317750"/>
            <a:chOff x="1681" y="1895"/>
            <a:chExt cx="117" cy="1460"/>
          </a:xfrm>
        </p:grpSpPr>
        <p:sp>
          <p:nvSpPr>
            <p:cNvPr id="139270" name="Line 6"/>
            <p:cNvSpPr>
              <a:spLocks noChangeShapeType="1"/>
            </p:cNvSpPr>
            <p:nvPr/>
          </p:nvSpPr>
          <p:spPr bwMode="auto">
            <a:xfrm>
              <a:off x="1681" y="3355"/>
              <a:ext cx="117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>
              <a:outerShdw dist="17961" dir="2700000" algn="ctr" rotWithShape="0">
                <a:srgbClr val="000000"/>
              </a:outerShdw>
            </a:effec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9271" name="Line 7"/>
            <p:cNvSpPr>
              <a:spLocks noChangeShapeType="1"/>
            </p:cNvSpPr>
            <p:nvPr/>
          </p:nvSpPr>
          <p:spPr bwMode="auto">
            <a:xfrm>
              <a:off x="1681" y="3129"/>
              <a:ext cx="117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>
              <a:outerShdw dist="17961" dir="2700000" algn="ctr" rotWithShape="0">
                <a:srgbClr val="000000"/>
              </a:outerShdw>
            </a:effec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9272" name="Line 8"/>
            <p:cNvSpPr>
              <a:spLocks noChangeShapeType="1"/>
            </p:cNvSpPr>
            <p:nvPr/>
          </p:nvSpPr>
          <p:spPr bwMode="auto">
            <a:xfrm>
              <a:off x="1681" y="2882"/>
              <a:ext cx="117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>
              <a:outerShdw dist="17961" dir="2700000" algn="ctr" rotWithShape="0">
                <a:srgbClr val="000000"/>
              </a:outerShdw>
            </a:effec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9273" name="Line 9"/>
            <p:cNvSpPr>
              <a:spLocks noChangeShapeType="1"/>
            </p:cNvSpPr>
            <p:nvPr/>
          </p:nvSpPr>
          <p:spPr bwMode="auto">
            <a:xfrm>
              <a:off x="1681" y="2646"/>
              <a:ext cx="117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>
              <a:outerShdw dist="17961" dir="2700000" algn="ctr" rotWithShape="0">
                <a:srgbClr val="000000"/>
              </a:outerShdw>
            </a:effec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9274" name="Line 10"/>
            <p:cNvSpPr>
              <a:spLocks noChangeShapeType="1"/>
            </p:cNvSpPr>
            <p:nvPr/>
          </p:nvSpPr>
          <p:spPr bwMode="auto">
            <a:xfrm>
              <a:off x="1681" y="2392"/>
              <a:ext cx="117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>
              <a:outerShdw dist="17961" dir="2700000" algn="ctr" rotWithShape="0">
                <a:srgbClr val="000000"/>
              </a:outerShdw>
            </a:effec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9275" name="Line 11"/>
            <p:cNvSpPr>
              <a:spLocks noChangeShapeType="1"/>
            </p:cNvSpPr>
            <p:nvPr/>
          </p:nvSpPr>
          <p:spPr bwMode="auto">
            <a:xfrm>
              <a:off x="1681" y="2142"/>
              <a:ext cx="117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>
              <a:outerShdw dist="17961" dir="2700000" algn="ctr" rotWithShape="0">
                <a:srgbClr val="000000"/>
              </a:outerShdw>
            </a:effec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9276" name="Line 12"/>
            <p:cNvSpPr>
              <a:spLocks noChangeShapeType="1"/>
            </p:cNvSpPr>
            <p:nvPr/>
          </p:nvSpPr>
          <p:spPr bwMode="auto">
            <a:xfrm>
              <a:off x="1681" y="1895"/>
              <a:ext cx="117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>
              <a:outerShdw dist="17961" dir="2700000" algn="ctr" rotWithShape="0">
                <a:srgbClr val="000000"/>
              </a:outerShdw>
            </a:effec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39277" name="Line 13"/>
          <p:cNvSpPr>
            <a:spLocks noChangeShapeType="1"/>
          </p:cNvSpPr>
          <p:nvPr/>
        </p:nvSpPr>
        <p:spPr bwMode="auto">
          <a:xfrm flipV="1">
            <a:off x="2716213" y="2887663"/>
            <a:ext cx="0" cy="270033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139278" name="Rectangle 14"/>
          <p:cNvSpPr>
            <a:spLocks noChangeArrowheads="1"/>
          </p:cNvSpPr>
          <p:nvPr/>
        </p:nvSpPr>
        <p:spPr bwMode="auto">
          <a:xfrm>
            <a:off x="2724150" y="5203825"/>
            <a:ext cx="641350" cy="390525"/>
          </a:xfrm>
          <a:prstGeom prst="rect">
            <a:avLst/>
          </a:prstGeom>
          <a:gradFill rotWithShape="0">
            <a:gsLst>
              <a:gs pos="0">
                <a:schemeClr val="hlink">
                  <a:gamma/>
                  <a:shade val="46275"/>
                  <a:invGamma/>
                </a:schemeClr>
              </a:gs>
              <a:gs pos="5000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lin ang="0" scaled="1"/>
          </a:gra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9279" name="Rectangle 15"/>
          <p:cNvSpPr>
            <a:spLocks noChangeArrowheads="1"/>
          </p:cNvSpPr>
          <p:nvPr/>
        </p:nvSpPr>
        <p:spPr bwMode="auto">
          <a:xfrm>
            <a:off x="3987800" y="4073525"/>
            <a:ext cx="641350" cy="1525588"/>
          </a:xfrm>
          <a:prstGeom prst="rect">
            <a:avLst/>
          </a:prstGeom>
          <a:gradFill rotWithShape="0">
            <a:gsLst>
              <a:gs pos="0">
                <a:schemeClr val="hlink">
                  <a:gamma/>
                  <a:shade val="46275"/>
                  <a:invGamma/>
                </a:schemeClr>
              </a:gs>
              <a:gs pos="5000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lin ang="0" scaled="1"/>
          </a:gra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9280" name="Rectangle 16"/>
          <p:cNvSpPr>
            <a:spLocks noChangeArrowheads="1"/>
          </p:cNvSpPr>
          <p:nvPr/>
        </p:nvSpPr>
        <p:spPr bwMode="auto">
          <a:xfrm>
            <a:off x="4629150" y="3425825"/>
            <a:ext cx="641350" cy="2171700"/>
          </a:xfrm>
          <a:prstGeom prst="rect">
            <a:avLst/>
          </a:prstGeom>
          <a:gradFill rotWithShape="0">
            <a:gsLst>
              <a:gs pos="0">
                <a:schemeClr val="hlink">
                  <a:gamma/>
                  <a:shade val="46275"/>
                  <a:invGamma/>
                </a:schemeClr>
              </a:gs>
              <a:gs pos="5000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lin ang="0" scaled="1"/>
          </a:gra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9281" name="Rectangle 17"/>
          <p:cNvSpPr>
            <a:spLocks noChangeArrowheads="1"/>
          </p:cNvSpPr>
          <p:nvPr/>
        </p:nvSpPr>
        <p:spPr bwMode="auto">
          <a:xfrm>
            <a:off x="5270500" y="4078288"/>
            <a:ext cx="642938" cy="1517650"/>
          </a:xfrm>
          <a:prstGeom prst="rect">
            <a:avLst/>
          </a:prstGeom>
          <a:gradFill rotWithShape="0">
            <a:gsLst>
              <a:gs pos="0">
                <a:schemeClr val="hlink">
                  <a:gamma/>
                  <a:shade val="46275"/>
                  <a:invGamma/>
                </a:schemeClr>
              </a:gs>
              <a:gs pos="5000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lin ang="0" scaled="1"/>
          </a:gra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9282" name="Rectangle 18"/>
          <p:cNvSpPr>
            <a:spLocks noChangeArrowheads="1"/>
          </p:cNvSpPr>
          <p:nvPr/>
        </p:nvSpPr>
        <p:spPr bwMode="auto">
          <a:xfrm>
            <a:off x="5911850" y="4781550"/>
            <a:ext cx="642938" cy="815975"/>
          </a:xfrm>
          <a:prstGeom prst="rect">
            <a:avLst/>
          </a:prstGeom>
          <a:gradFill rotWithShape="0">
            <a:gsLst>
              <a:gs pos="0">
                <a:schemeClr val="hlink">
                  <a:gamma/>
                  <a:shade val="46275"/>
                  <a:invGamma/>
                </a:schemeClr>
              </a:gs>
              <a:gs pos="5000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lin ang="0" scaled="1"/>
          </a:gra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9283" name="Rectangle 19"/>
          <p:cNvSpPr>
            <a:spLocks noChangeArrowheads="1"/>
          </p:cNvSpPr>
          <p:nvPr/>
        </p:nvSpPr>
        <p:spPr bwMode="auto">
          <a:xfrm rot="16200000">
            <a:off x="836613" y="4052888"/>
            <a:ext cx="2343150" cy="3937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lIns="90488" tIns="44450" rIns="90488" bIns="44450">
            <a:spAutoFit/>
          </a:bodyPr>
          <a:lstStyle/>
          <a:p>
            <a:pPr algn="l"/>
            <a:r>
              <a:rPr lang="en-US" sz="2000">
                <a:effectLst/>
                <a:latin typeface="Book Antiqua" pitchFamily="18" charset="0"/>
              </a:rPr>
              <a:t>Relative Frequency</a:t>
            </a:r>
          </a:p>
        </p:txBody>
      </p:sp>
      <p:sp>
        <p:nvSpPr>
          <p:cNvPr id="139284" name="Rectangle 20"/>
          <p:cNvSpPr>
            <a:spLocks noChangeArrowheads="1"/>
          </p:cNvSpPr>
          <p:nvPr/>
        </p:nvSpPr>
        <p:spPr bwMode="auto">
          <a:xfrm>
            <a:off x="3360738" y="4765675"/>
            <a:ext cx="623887" cy="831850"/>
          </a:xfrm>
          <a:prstGeom prst="rect">
            <a:avLst/>
          </a:prstGeom>
          <a:gradFill rotWithShape="0">
            <a:gsLst>
              <a:gs pos="0">
                <a:schemeClr val="hlink">
                  <a:gamma/>
                  <a:shade val="46275"/>
                  <a:invGamma/>
                </a:schemeClr>
              </a:gs>
              <a:gs pos="5000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lin ang="0" scaled="1"/>
          </a:gra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effectLst>
                <a:outerShdw blurRad="38100" dist="38100" dir="2700000" algn="tl">
                  <a:srgbClr val="000000"/>
                </a:outerShdw>
              </a:effectLst>
              <a:latin typeface="Book Antiqua" pitchFamily="18" charset="0"/>
            </a:endParaRPr>
          </a:p>
        </p:txBody>
      </p:sp>
      <p:sp>
        <p:nvSpPr>
          <p:cNvPr id="139285" name="AutoShape 21"/>
          <p:cNvSpPr>
            <a:spLocks noChangeArrowheads="1"/>
          </p:cNvSpPr>
          <p:nvPr/>
        </p:nvSpPr>
        <p:spPr bwMode="auto">
          <a:xfrm rot="5400000">
            <a:off x="1420813" y="4065588"/>
            <a:ext cx="219075" cy="1428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139287" name="Group 23"/>
          <p:cNvGrpSpPr>
            <a:grpSpLocks/>
          </p:cNvGrpSpPr>
          <p:nvPr/>
        </p:nvGrpSpPr>
        <p:grpSpPr bwMode="auto">
          <a:xfrm>
            <a:off x="2192338" y="2684463"/>
            <a:ext cx="474662" cy="3089275"/>
            <a:chOff x="1435" y="1789"/>
            <a:chExt cx="299" cy="1928"/>
          </a:xfrm>
        </p:grpSpPr>
        <p:sp>
          <p:nvSpPr>
            <p:cNvPr id="139288" name="Rectangle 24"/>
            <p:cNvSpPr>
              <a:spLocks noChangeArrowheads="1"/>
            </p:cNvSpPr>
            <p:nvPr/>
          </p:nvSpPr>
          <p:spPr bwMode="auto">
            <a:xfrm>
              <a:off x="1435" y="3259"/>
              <a:ext cx="294" cy="227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>
              <a:outerShdw dist="17961" dir="2700000" algn="ctr" rotWithShape="0">
                <a:srgbClr val="000000"/>
              </a:outerShdw>
            </a:effectLst>
          </p:spPr>
          <p:txBody>
            <a:bodyPr wrap="none" lIns="90488" tIns="44450" rIns="90488" bIns="44450">
              <a:spAutoFit/>
            </a:bodyPr>
            <a:lstStyle/>
            <a:p>
              <a:pPr algn="l"/>
              <a:r>
                <a:rPr lang="en-US" sz="1800">
                  <a:effectLst/>
                  <a:latin typeface="Book Antiqua" pitchFamily="18" charset="0"/>
                </a:rPr>
                <a:t>.05</a:t>
              </a:r>
            </a:p>
          </p:txBody>
        </p:sp>
        <p:sp>
          <p:nvSpPr>
            <p:cNvPr id="139289" name="Rectangle 25"/>
            <p:cNvSpPr>
              <a:spLocks noChangeArrowheads="1"/>
            </p:cNvSpPr>
            <p:nvPr/>
          </p:nvSpPr>
          <p:spPr bwMode="auto">
            <a:xfrm>
              <a:off x="1435" y="3033"/>
              <a:ext cx="294" cy="227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>
              <a:outerShdw dist="17961" dir="2700000" algn="ctr" rotWithShape="0">
                <a:srgbClr val="000000"/>
              </a:outerShdw>
            </a:effectLst>
          </p:spPr>
          <p:txBody>
            <a:bodyPr wrap="none" lIns="90488" tIns="44450" rIns="90488" bIns="44450">
              <a:spAutoFit/>
            </a:bodyPr>
            <a:lstStyle/>
            <a:p>
              <a:pPr algn="l"/>
              <a:r>
                <a:rPr lang="en-US" sz="1800">
                  <a:effectLst/>
                  <a:latin typeface="Book Antiqua" pitchFamily="18" charset="0"/>
                </a:rPr>
                <a:t>.10</a:t>
              </a:r>
            </a:p>
          </p:txBody>
        </p:sp>
        <p:sp>
          <p:nvSpPr>
            <p:cNvPr id="139290" name="Rectangle 26"/>
            <p:cNvSpPr>
              <a:spLocks noChangeArrowheads="1"/>
            </p:cNvSpPr>
            <p:nvPr/>
          </p:nvSpPr>
          <p:spPr bwMode="auto">
            <a:xfrm>
              <a:off x="1435" y="2785"/>
              <a:ext cx="294" cy="227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>
              <a:outerShdw dist="17961" dir="2700000" algn="ctr" rotWithShape="0">
                <a:srgbClr val="000000"/>
              </a:outerShdw>
            </a:effectLst>
          </p:spPr>
          <p:txBody>
            <a:bodyPr wrap="none" lIns="90488" tIns="44450" rIns="90488" bIns="44450">
              <a:spAutoFit/>
            </a:bodyPr>
            <a:lstStyle/>
            <a:p>
              <a:pPr algn="l"/>
              <a:r>
                <a:rPr lang="en-US" sz="1800">
                  <a:effectLst/>
                  <a:latin typeface="Book Antiqua" pitchFamily="18" charset="0"/>
                </a:rPr>
                <a:t>.15</a:t>
              </a:r>
            </a:p>
          </p:txBody>
        </p:sp>
        <p:sp>
          <p:nvSpPr>
            <p:cNvPr id="139291" name="Rectangle 27"/>
            <p:cNvSpPr>
              <a:spLocks noChangeArrowheads="1"/>
            </p:cNvSpPr>
            <p:nvPr/>
          </p:nvSpPr>
          <p:spPr bwMode="auto">
            <a:xfrm>
              <a:off x="1435" y="2539"/>
              <a:ext cx="294" cy="227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>
              <a:outerShdw dist="17961" dir="2700000" algn="ctr" rotWithShape="0">
                <a:srgbClr val="000000"/>
              </a:outerShdw>
            </a:effectLst>
          </p:spPr>
          <p:txBody>
            <a:bodyPr wrap="none" lIns="90488" tIns="44450" rIns="90488" bIns="44450">
              <a:spAutoFit/>
            </a:bodyPr>
            <a:lstStyle/>
            <a:p>
              <a:pPr algn="l"/>
              <a:r>
                <a:rPr lang="en-US" sz="1800">
                  <a:effectLst/>
                  <a:latin typeface="Book Antiqua" pitchFamily="18" charset="0"/>
                </a:rPr>
                <a:t>.20</a:t>
              </a:r>
            </a:p>
          </p:txBody>
        </p:sp>
        <p:sp>
          <p:nvSpPr>
            <p:cNvPr id="139292" name="Rectangle 28"/>
            <p:cNvSpPr>
              <a:spLocks noChangeArrowheads="1"/>
            </p:cNvSpPr>
            <p:nvPr/>
          </p:nvSpPr>
          <p:spPr bwMode="auto">
            <a:xfrm>
              <a:off x="1440" y="2292"/>
              <a:ext cx="294" cy="227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>
              <a:outerShdw dist="17961" dir="2700000" algn="ctr" rotWithShape="0">
                <a:srgbClr val="000000"/>
              </a:outerShdw>
            </a:effectLst>
          </p:spPr>
          <p:txBody>
            <a:bodyPr wrap="none" lIns="90488" tIns="44450" rIns="90488" bIns="44450">
              <a:spAutoFit/>
            </a:bodyPr>
            <a:lstStyle/>
            <a:p>
              <a:pPr algn="l"/>
              <a:r>
                <a:rPr lang="en-US" sz="1800">
                  <a:effectLst/>
                  <a:latin typeface="Book Antiqua" pitchFamily="18" charset="0"/>
                </a:rPr>
                <a:t>.25</a:t>
              </a:r>
            </a:p>
          </p:txBody>
        </p:sp>
        <p:sp>
          <p:nvSpPr>
            <p:cNvPr id="139293" name="Rectangle 29"/>
            <p:cNvSpPr>
              <a:spLocks noChangeArrowheads="1"/>
            </p:cNvSpPr>
            <p:nvPr/>
          </p:nvSpPr>
          <p:spPr bwMode="auto">
            <a:xfrm>
              <a:off x="1440" y="2036"/>
              <a:ext cx="294" cy="227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>
              <a:outerShdw dist="17961" dir="2700000" algn="ctr" rotWithShape="0">
                <a:srgbClr val="000000"/>
              </a:outerShdw>
            </a:effectLst>
          </p:spPr>
          <p:txBody>
            <a:bodyPr wrap="none" lIns="90488" tIns="44450" rIns="90488" bIns="44450">
              <a:spAutoFit/>
            </a:bodyPr>
            <a:lstStyle/>
            <a:p>
              <a:pPr algn="l"/>
              <a:r>
                <a:rPr lang="en-US" sz="1800">
                  <a:effectLst/>
                  <a:latin typeface="Book Antiqua" pitchFamily="18" charset="0"/>
                </a:rPr>
                <a:t>.30</a:t>
              </a:r>
            </a:p>
          </p:txBody>
        </p:sp>
        <p:sp>
          <p:nvSpPr>
            <p:cNvPr id="139294" name="Rectangle 30"/>
            <p:cNvSpPr>
              <a:spLocks noChangeArrowheads="1"/>
            </p:cNvSpPr>
            <p:nvPr/>
          </p:nvSpPr>
          <p:spPr bwMode="auto">
            <a:xfrm>
              <a:off x="1440" y="1789"/>
              <a:ext cx="294" cy="227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>
              <a:outerShdw dist="17961" dir="2700000" algn="ctr" rotWithShape="0">
                <a:srgbClr val="000000"/>
              </a:outerShdw>
            </a:effectLst>
          </p:spPr>
          <p:txBody>
            <a:bodyPr wrap="none" lIns="90488" tIns="44450" rIns="90488" bIns="44450">
              <a:spAutoFit/>
            </a:bodyPr>
            <a:lstStyle/>
            <a:p>
              <a:pPr algn="l"/>
              <a:r>
                <a:rPr lang="en-US" sz="1800">
                  <a:effectLst/>
                  <a:latin typeface="Book Antiqua" pitchFamily="18" charset="0"/>
                </a:rPr>
                <a:t>.35</a:t>
              </a:r>
            </a:p>
          </p:txBody>
        </p:sp>
        <p:sp>
          <p:nvSpPr>
            <p:cNvPr id="139295" name="Rectangle 31"/>
            <p:cNvSpPr>
              <a:spLocks noChangeArrowheads="1"/>
            </p:cNvSpPr>
            <p:nvPr/>
          </p:nvSpPr>
          <p:spPr bwMode="auto">
            <a:xfrm>
              <a:off x="1538" y="3490"/>
              <a:ext cx="186" cy="227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>
              <a:outerShdw dist="17961" dir="2700000" algn="ctr" rotWithShape="0">
                <a:srgbClr val="000000"/>
              </a:outerShdw>
            </a:effectLst>
          </p:spPr>
          <p:txBody>
            <a:bodyPr wrap="none" lIns="90488" tIns="44450" rIns="90488" bIns="44450">
              <a:spAutoFit/>
            </a:bodyPr>
            <a:lstStyle/>
            <a:p>
              <a:pPr algn="l"/>
              <a:r>
                <a:rPr lang="en-US" sz="1800">
                  <a:effectLst/>
                  <a:latin typeface="Book Antiqua" pitchFamily="18" charset="0"/>
                </a:rPr>
                <a:t>0</a:t>
              </a:r>
            </a:p>
          </p:txBody>
        </p:sp>
      </p:grpSp>
      <p:sp>
        <p:nvSpPr>
          <p:cNvPr id="139296" name="Rectangle 32"/>
          <p:cNvSpPr>
            <a:spLocks noChangeArrowheads="1"/>
          </p:cNvSpPr>
          <p:nvPr/>
        </p:nvSpPr>
        <p:spPr bwMode="auto">
          <a:xfrm>
            <a:off x="6554788" y="5200650"/>
            <a:ext cx="641350" cy="393700"/>
          </a:xfrm>
          <a:prstGeom prst="rect">
            <a:avLst/>
          </a:prstGeom>
          <a:gradFill rotWithShape="0">
            <a:gsLst>
              <a:gs pos="0">
                <a:schemeClr val="hlink">
                  <a:gamma/>
                  <a:shade val="46275"/>
                  <a:invGamma/>
                </a:schemeClr>
              </a:gs>
              <a:gs pos="5000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lin ang="0" scaled="1"/>
          </a:gra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9298" name="Text Box 34"/>
          <p:cNvSpPr txBox="1">
            <a:spLocks noChangeArrowheads="1"/>
          </p:cNvSpPr>
          <p:nvPr/>
        </p:nvSpPr>
        <p:spPr bwMode="auto">
          <a:xfrm>
            <a:off x="3614738" y="2459038"/>
            <a:ext cx="2149475" cy="469900"/>
          </a:xfrm>
          <a:prstGeom prst="rect">
            <a:avLst/>
          </a:prstGeom>
          <a:gradFill flip="none" rotWithShape="1">
            <a:gsLst>
              <a:gs pos="0">
                <a:srgbClr val="7AAF23">
                  <a:shade val="30000"/>
                  <a:satMod val="115000"/>
                </a:srgbClr>
              </a:gs>
              <a:gs pos="50000">
                <a:srgbClr val="7AAF23">
                  <a:shade val="67500"/>
                  <a:satMod val="115000"/>
                </a:srgbClr>
              </a:gs>
              <a:gs pos="100000">
                <a:srgbClr val="7AAF23">
                  <a:shade val="100000"/>
                  <a:satMod val="115000"/>
                </a:srgbClr>
              </a:gs>
            </a:gsLst>
            <a:lin ang="16200000" scaled="1"/>
            <a:tileRect/>
          </a:gradFill>
          <a:ln w="12700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>
            <a:spAutoFit/>
          </a:bodyPr>
          <a:lstStyle/>
          <a:p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Skewness = 0 </a:t>
            </a:r>
          </a:p>
        </p:txBody>
      </p:sp>
      <p:sp>
        <p:nvSpPr>
          <p:cNvPr id="139286" name="Line 22"/>
          <p:cNvSpPr>
            <a:spLocks noChangeShapeType="1"/>
          </p:cNvSpPr>
          <p:nvPr/>
        </p:nvSpPr>
        <p:spPr bwMode="auto">
          <a:xfrm>
            <a:off x="2627313" y="5591175"/>
            <a:ext cx="455295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139299" name="AutoShape 35"/>
          <p:cNvSpPr>
            <a:spLocks noChangeArrowheads="1"/>
          </p:cNvSpPr>
          <p:nvPr/>
        </p:nvSpPr>
        <p:spPr bwMode="auto">
          <a:xfrm rot="5400000">
            <a:off x="733425" y="1555750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139300" name="Rectangle 36"/>
          <p:cNvSpPr>
            <a:spLocks noChangeArrowheads="1"/>
          </p:cNvSpPr>
          <p:nvPr/>
        </p:nvSpPr>
        <p:spPr bwMode="auto">
          <a:xfrm>
            <a:off x="687388" y="1441450"/>
            <a:ext cx="5321300" cy="8524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742950" lvl="1" indent="-285750" algn="l">
              <a:spcBef>
                <a:spcPct val="20000"/>
              </a:spcBef>
              <a:buClr>
                <a:srgbClr val="66FFFF"/>
              </a:buClr>
              <a:buSzPct val="125000"/>
              <a:buFontTx/>
              <a:buChar char="•"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Skewness is zero.</a:t>
            </a:r>
          </a:p>
          <a:p>
            <a:pPr marL="742950" lvl="1" indent="-285750" algn="l">
              <a:spcBef>
                <a:spcPct val="20000"/>
              </a:spcBef>
              <a:buClr>
                <a:srgbClr val="66FFFF"/>
              </a:buClr>
              <a:buSzPct val="125000"/>
              <a:buFontTx/>
              <a:buChar char="•"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Mean and median are equal.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13929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39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393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2" presetClass="entr" presetSubtype="8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6" dur="500"/>
                                        <p:tgtEl>
                                          <p:spTgt spid="13928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39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1392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1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25" dur="500"/>
                                        <p:tgtEl>
                                          <p:spTgt spid="1392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000"/>
                            </p:stCondLst>
                            <p:childTnLst>
                              <p:par>
                                <p:cTn id="27" presetID="1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9" dur="500"/>
                                        <p:tgtEl>
                                          <p:spTgt spid="1392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3500"/>
                            </p:stCondLst>
                            <p:childTnLst>
                              <p:par>
                                <p:cTn id="31" presetID="12" presetClass="entr" presetSubtype="4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3" dur="500"/>
                                        <p:tgtEl>
                                          <p:spTgt spid="1392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0"/>
                            </p:stCondLst>
                            <p:childTnLst>
                              <p:par>
                                <p:cTn id="35" presetID="12" presetClass="entr" presetSubtype="2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37" dur="500"/>
                                        <p:tgtEl>
                                          <p:spTgt spid="1392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6500"/>
                            </p:stCondLst>
                            <p:childTnLst>
                              <p:par>
                                <p:cTn id="39" presetID="12" presetClass="entr" presetSubtype="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41" dur="500"/>
                                        <p:tgtEl>
                                          <p:spTgt spid="1392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8000"/>
                            </p:stCondLst>
                            <p:childTnLst>
                              <p:par>
                                <p:cTn id="43" presetID="1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5" dur="500"/>
                                        <p:tgtEl>
                                          <p:spTgt spid="1392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9500"/>
                            </p:stCondLst>
                            <p:childTnLst>
                              <p:par>
                                <p:cTn id="47" presetID="1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9" dur="500"/>
                                        <p:tgtEl>
                                          <p:spTgt spid="1392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11000"/>
                            </p:stCondLst>
                            <p:childTnLst>
                              <p:par>
                                <p:cTn id="51" presetID="1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3" dur="500"/>
                                        <p:tgtEl>
                                          <p:spTgt spid="1392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12500"/>
                            </p:stCondLst>
                            <p:childTnLst>
                              <p:par>
                                <p:cTn id="55" presetID="1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7" dur="500"/>
                                        <p:tgtEl>
                                          <p:spTgt spid="1392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14000"/>
                            </p:stCondLst>
                            <p:childTnLst>
                              <p:par>
                                <p:cTn id="59" presetID="1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61" dur="500"/>
                                        <p:tgtEl>
                                          <p:spTgt spid="1392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15500"/>
                            </p:stCondLst>
                            <p:childTnLst>
                              <p:par>
                                <p:cTn id="63" presetID="1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65" dur="500"/>
                                        <p:tgtEl>
                                          <p:spTgt spid="1392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17000"/>
                            </p:stCondLst>
                            <p:childTnLst>
                              <p:par>
                                <p:cTn id="67" presetID="1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69" dur="500"/>
                                        <p:tgtEl>
                                          <p:spTgt spid="1392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18500"/>
                            </p:stCondLst>
                            <p:childTnLst>
                              <p:par>
                                <p:cTn id="71" presetID="9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3" dur="500"/>
                                        <p:tgtEl>
                                          <p:spTgt spid="1392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9268" grpId="0" animBg="1" autoUpdateAnimBg="0"/>
      <p:bldP spid="139277" grpId="0" animBg="1"/>
      <p:bldP spid="139278" grpId="0" animBg="1"/>
      <p:bldP spid="139279" grpId="0" animBg="1"/>
      <p:bldP spid="139280" grpId="0" animBg="1"/>
      <p:bldP spid="139281" grpId="0" animBg="1"/>
      <p:bldP spid="139282" grpId="0" animBg="1"/>
      <p:bldP spid="139283" grpId="0" autoUpdateAnimBg="0"/>
      <p:bldP spid="139284" grpId="0" animBg="1" autoUpdateAnimBg="0"/>
      <p:bldP spid="139285" grpId="0" animBg="1"/>
      <p:bldP spid="139296" grpId="0" animBg="1"/>
      <p:bldP spid="139298" grpId="0" animBg="1" autoUpdateAnimBg="0"/>
      <p:bldP spid="139286" grpId="0" animBg="1"/>
      <p:bldP spid="139299" grpId="0" animBg="1"/>
      <p:bldP spid="139300" grpId="0" autoUpdateAnimBg="0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1704975" y="2600325"/>
            <a:ext cx="5759450" cy="3217863"/>
            <a:chOff x="1704975" y="2600325"/>
            <a:chExt cx="5759450" cy="3217863"/>
          </a:xfrm>
        </p:grpSpPr>
        <p:sp>
          <p:nvSpPr>
            <p:cNvPr id="133124" name="Rectangle 4"/>
            <p:cNvSpPr>
              <a:spLocks noChangeArrowheads="1"/>
            </p:cNvSpPr>
            <p:nvPr/>
          </p:nvSpPr>
          <p:spPr bwMode="auto">
            <a:xfrm>
              <a:off x="1704975" y="2600325"/>
              <a:ext cx="5759450" cy="3217863"/>
            </a:xfrm>
            <a:prstGeom prst="rect">
              <a:avLst/>
            </a:prstGeom>
            <a:gradFill rotWithShape="0">
              <a:gsLst>
                <a:gs pos="0">
                  <a:srgbClr val="006699">
                    <a:gamma/>
                    <a:shade val="46275"/>
                    <a:invGamma/>
                  </a:srgbClr>
                </a:gs>
                <a:gs pos="50000">
                  <a:srgbClr val="006699"/>
                </a:gs>
                <a:gs pos="100000">
                  <a:srgbClr val="006699">
                    <a:gamma/>
                    <a:shade val="46275"/>
                    <a:invGamma/>
                  </a:srgbClr>
                </a:gs>
              </a:gsLst>
              <a:lin ang="5400000" scaled="1"/>
            </a:gradFill>
            <a:ln w="6350">
              <a:noFill/>
              <a:miter lim="800000"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33125" name="Group 5"/>
            <p:cNvGrpSpPr>
              <a:grpSpLocks/>
            </p:cNvGrpSpPr>
            <p:nvPr/>
          </p:nvGrpSpPr>
          <p:grpSpPr bwMode="auto">
            <a:xfrm>
              <a:off x="2625725" y="2881313"/>
              <a:ext cx="185738" cy="2317750"/>
              <a:chOff x="1681" y="1895"/>
              <a:chExt cx="117" cy="1460"/>
            </a:xfrm>
          </p:grpSpPr>
          <p:sp>
            <p:nvSpPr>
              <p:cNvPr id="133126" name="Line 6"/>
              <p:cNvSpPr>
                <a:spLocks noChangeShapeType="1"/>
              </p:cNvSpPr>
              <p:nvPr/>
            </p:nvSpPr>
            <p:spPr bwMode="auto">
              <a:xfrm>
                <a:off x="1681" y="3355"/>
                <a:ext cx="117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>
                <a:outerShdw dist="17961" dir="2700000" algn="ctr" rotWithShape="0">
                  <a:srgbClr val="000000"/>
                </a:outerShdw>
              </a:effec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3127" name="Line 7"/>
              <p:cNvSpPr>
                <a:spLocks noChangeShapeType="1"/>
              </p:cNvSpPr>
              <p:nvPr/>
            </p:nvSpPr>
            <p:spPr bwMode="auto">
              <a:xfrm>
                <a:off x="1681" y="3129"/>
                <a:ext cx="117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>
                <a:outerShdw dist="17961" dir="2700000" algn="ctr" rotWithShape="0">
                  <a:srgbClr val="000000"/>
                </a:outerShdw>
              </a:effec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3128" name="Line 8"/>
              <p:cNvSpPr>
                <a:spLocks noChangeShapeType="1"/>
              </p:cNvSpPr>
              <p:nvPr/>
            </p:nvSpPr>
            <p:spPr bwMode="auto">
              <a:xfrm>
                <a:off x="1681" y="2882"/>
                <a:ext cx="117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>
                <a:outerShdw dist="17961" dir="2700000" algn="ctr" rotWithShape="0">
                  <a:srgbClr val="000000"/>
                </a:outerShdw>
              </a:effec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3129" name="Line 9"/>
              <p:cNvSpPr>
                <a:spLocks noChangeShapeType="1"/>
              </p:cNvSpPr>
              <p:nvPr/>
            </p:nvSpPr>
            <p:spPr bwMode="auto">
              <a:xfrm>
                <a:off x="1681" y="2646"/>
                <a:ext cx="117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>
                <a:outerShdw dist="17961" dir="2700000" algn="ctr" rotWithShape="0">
                  <a:srgbClr val="000000"/>
                </a:outerShdw>
              </a:effec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3130" name="Line 10"/>
              <p:cNvSpPr>
                <a:spLocks noChangeShapeType="1"/>
              </p:cNvSpPr>
              <p:nvPr/>
            </p:nvSpPr>
            <p:spPr bwMode="auto">
              <a:xfrm>
                <a:off x="1681" y="2392"/>
                <a:ext cx="117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>
                <a:outerShdw dist="17961" dir="2700000" algn="ctr" rotWithShape="0">
                  <a:srgbClr val="000000"/>
                </a:outerShdw>
              </a:effec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3131" name="Line 11"/>
              <p:cNvSpPr>
                <a:spLocks noChangeShapeType="1"/>
              </p:cNvSpPr>
              <p:nvPr/>
            </p:nvSpPr>
            <p:spPr bwMode="auto">
              <a:xfrm>
                <a:off x="1681" y="2142"/>
                <a:ext cx="117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>
                <a:outerShdw dist="17961" dir="2700000" algn="ctr" rotWithShape="0">
                  <a:srgbClr val="000000"/>
                </a:outerShdw>
              </a:effec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3132" name="Line 12"/>
              <p:cNvSpPr>
                <a:spLocks noChangeShapeType="1"/>
              </p:cNvSpPr>
              <p:nvPr/>
            </p:nvSpPr>
            <p:spPr bwMode="auto">
              <a:xfrm>
                <a:off x="1681" y="1895"/>
                <a:ext cx="117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>
                <a:outerShdw dist="17961" dir="2700000" algn="ctr" rotWithShape="0">
                  <a:srgbClr val="000000"/>
                </a:outerShdw>
              </a:effec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33133" name="Line 13"/>
            <p:cNvSpPr>
              <a:spLocks noChangeShapeType="1"/>
            </p:cNvSpPr>
            <p:nvPr/>
          </p:nvSpPr>
          <p:spPr bwMode="auto">
            <a:xfrm flipV="1">
              <a:off x="2716213" y="2887663"/>
              <a:ext cx="0" cy="270033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>
              <a:outerShdw dist="17961" dir="2700000" algn="ctr" rotWithShape="0">
                <a:srgbClr val="000000"/>
              </a:outerShdw>
            </a:effec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139" name="Rectangle 19"/>
            <p:cNvSpPr>
              <a:spLocks noChangeArrowheads="1"/>
            </p:cNvSpPr>
            <p:nvPr/>
          </p:nvSpPr>
          <p:spPr bwMode="auto">
            <a:xfrm rot="16200000">
              <a:off x="836612" y="4065588"/>
              <a:ext cx="2343150" cy="39370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>
              <a:outerShdw dist="17961" dir="2700000" algn="ctr" rotWithShape="0">
                <a:srgbClr val="000000"/>
              </a:outerShdw>
            </a:effectLst>
          </p:spPr>
          <p:txBody>
            <a:bodyPr wrap="none" lIns="90488" tIns="44450" rIns="90488" bIns="44450">
              <a:spAutoFit/>
            </a:bodyPr>
            <a:lstStyle/>
            <a:p>
              <a:pPr algn="l"/>
              <a:r>
                <a:rPr lang="en-US" sz="2000">
                  <a:effectLst/>
                  <a:latin typeface="Book Antiqua" pitchFamily="18" charset="0"/>
                </a:rPr>
                <a:t>Relative Frequency</a:t>
              </a:r>
            </a:p>
          </p:txBody>
        </p:sp>
        <p:sp>
          <p:nvSpPr>
            <p:cNvPr id="133142" name="Line 22"/>
            <p:cNvSpPr>
              <a:spLocks noChangeShapeType="1"/>
            </p:cNvSpPr>
            <p:nvPr/>
          </p:nvSpPr>
          <p:spPr bwMode="auto">
            <a:xfrm>
              <a:off x="2627313" y="5591175"/>
              <a:ext cx="455295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>
              <a:outerShdw dist="17961" dir="2700000" algn="ctr" rotWithShape="0">
                <a:srgbClr val="000000"/>
              </a:outerShdw>
            </a:effec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33143" name="Group 23"/>
            <p:cNvGrpSpPr>
              <a:grpSpLocks/>
            </p:cNvGrpSpPr>
            <p:nvPr/>
          </p:nvGrpSpPr>
          <p:grpSpPr bwMode="auto">
            <a:xfrm>
              <a:off x="2192338" y="2684463"/>
              <a:ext cx="474663" cy="3089275"/>
              <a:chOff x="1435" y="1789"/>
              <a:chExt cx="299" cy="1928"/>
            </a:xfrm>
          </p:grpSpPr>
          <p:sp>
            <p:nvSpPr>
              <p:cNvPr id="133144" name="Rectangle 24"/>
              <p:cNvSpPr>
                <a:spLocks noChangeArrowheads="1"/>
              </p:cNvSpPr>
              <p:nvPr/>
            </p:nvSpPr>
            <p:spPr bwMode="auto">
              <a:xfrm>
                <a:off x="1435" y="3259"/>
                <a:ext cx="294" cy="227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>
                <a:outerShdw dist="17961" dir="2700000" algn="ctr" rotWithShape="0">
                  <a:srgbClr val="000000"/>
                </a:outerShdw>
              </a:effectLst>
            </p:spPr>
            <p:txBody>
              <a:bodyPr wrap="none" lIns="90488" tIns="44450" rIns="90488" bIns="44450">
                <a:spAutoFit/>
              </a:bodyPr>
              <a:lstStyle/>
              <a:p>
                <a:pPr algn="l"/>
                <a:r>
                  <a:rPr lang="en-US" sz="1800">
                    <a:effectLst/>
                    <a:latin typeface="Book Antiqua" pitchFamily="18" charset="0"/>
                  </a:rPr>
                  <a:t>.05</a:t>
                </a:r>
              </a:p>
            </p:txBody>
          </p:sp>
          <p:sp>
            <p:nvSpPr>
              <p:cNvPr id="133145" name="Rectangle 25"/>
              <p:cNvSpPr>
                <a:spLocks noChangeArrowheads="1"/>
              </p:cNvSpPr>
              <p:nvPr/>
            </p:nvSpPr>
            <p:spPr bwMode="auto">
              <a:xfrm>
                <a:off x="1435" y="3033"/>
                <a:ext cx="294" cy="227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>
                <a:outerShdw dist="17961" dir="2700000" algn="ctr" rotWithShape="0">
                  <a:srgbClr val="000000"/>
                </a:outerShdw>
              </a:effectLst>
            </p:spPr>
            <p:txBody>
              <a:bodyPr wrap="none" lIns="90488" tIns="44450" rIns="90488" bIns="44450">
                <a:spAutoFit/>
              </a:bodyPr>
              <a:lstStyle/>
              <a:p>
                <a:pPr algn="l"/>
                <a:r>
                  <a:rPr lang="en-US" sz="1800">
                    <a:effectLst/>
                    <a:latin typeface="Book Antiqua" pitchFamily="18" charset="0"/>
                  </a:rPr>
                  <a:t>.10</a:t>
                </a:r>
              </a:p>
            </p:txBody>
          </p:sp>
          <p:sp>
            <p:nvSpPr>
              <p:cNvPr id="133146" name="Rectangle 26"/>
              <p:cNvSpPr>
                <a:spLocks noChangeArrowheads="1"/>
              </p:cNvSpPr>
              <p:nvPr/>
            </p:nvSpPr>
            <p:spPr bwMode="auto">
              <a:xfrm>
                <a:off x="1435" y="2785"/>
                <a:ext cx="294" cy="227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>
                <a:outerShdw dist="17961" dir="2700000" algn="ctr" rotWithShape="0">
                  <a:srgbClr val="000000"/>
                </a:outerShdw>
              </a:effectLst>
            </p:spPr>
            <p:txBody>
              <a:bodyPr wrap="none" lIns="90488" tIns="44450" rIns="90488" bIns="44450">
                <a:spAutoFit/>
              </a:bodyPr>
              <a:lstStyle/>
              <a:p>
                <a:pPr algn="l"/>
                <a:r>
                  <a:rPr lang="en-US" sz="1800">
                    <a:effectLst/>
                    <a:latin typeface="Book Antiqua" pitchFamily="18" charset="0"/>
                  </a:rPr>
                  <a:t>.15</a:t>
                </a:r>
              </a:p>
            </p:txBody>
          </p:sp>
          <p:sp>
            <p:nvSpPr>
              <p:cNvPr id="133147" name="Rectangle 27"/>
              <p:cNvSpPr>
                <a:spLocks noChangeArrowheads="1"/>
              </p:cNvSpPr>
              <p:nvPr/>
            </p:nvSpPr>
            <p:spPr bwMode="auto">
              <a:xfrm>
                <a:off x="1435" y="2539"/>
                <a:ext cx="294" cy="227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>
                <a:outerShdw dist="17961" dir="2700000" algn="ctr" rotWithShape="0">
                  <a:srgbClr val="000000"/>
                </a:outerShdw>
              </a:effectLst>
            </p:spPr>
            <p:txBody>
              <a:bodyPr wrap="none" lIns="90488" tIns="44450" rIns="90488" bIns="44450">
                <a:spAutoFit/>
              </a:bodyPr>
              <a:lstStyle/>
              <a:p>
                <a:pPr algn="l"/>
                <a:r>
                  <a:rPr lang="en-US" sz="1800">
                    <a:effectLst/>
                    <a:latin typeface="Book Antiqua" pitchFamily="18" charset="0"/>
                  </a:rPr>
                  <a:t>.20</a:t>
                </a:r>
              </a:p>
            </p:txBody>
          </p:sp>
          <p:sp>
            <p:nvSpPr>
              <p:cNvPr id="133148" name="Rectangle 28"/>
              <p:cNvSpPr>
                <a:spLocks noChangeArrowheads="1"/>
              </p:cNvSpPr>
              <p:nvPr/>
            </p:nvSpPr>
            <p:spPr bwMode="auto">
              <a:xfrm>
                <a:off x="1440" y="2292"/>
                <a:ext cx="294" cy="227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>
                <a:outerShdw dist="17961" dir="2700000" algn="ctr" rotWithShape="0">
                  <a:srgbClr val="000000"/>
                </a:outerShdw>
              </a:effectLst>
            </p:spPr>
            <p:txBody>
              <a:bodyPr wrap="none" lIns="90488" tIns="44450" rIns="90488" bIns="44450">
                <a:spAutoFit/>
              </a:bodyPr>
              <a:lstStyle/>
              <a:p>
                <a:pPr algn="l"/>
                <a:r>
                  <a:rPr lang="en-US" sz="1800">
                    <a:effectLst/>
                    <a:latin typeface="Book Antiqua" pitchFamily="18" charset="0"/>
                  </a:rPr>
                  <a:t>.25</a:t>
                </a:r>
              </a:p>
            </p:txBody>
          </p:sp>
          <p:sp>
            <p:nvSpPr>
              <p:cNvPr id="133149" name="Rectangle 29"/>
              <p:cNvSpPr>
                <a:spLocks noChangeArrowheads="1"/>
              </p:cNvSpPr>
              <p:nvPr/>
            </p:nvSpPr>
            <p:spPr bwMode="auto">
              <a:xfrm>
                <a:off x="1440" y="2036"/>
                <a:ext cx="294" cy="227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>
                <a:outerShdw dist="17961" dir="2700000" algn="ctr" rotWithShape="0">
                  <a:srgbClr val="000000"/>
                </a:outerShdw>
              </a:effectLst>
            </p:spPr>
            <p:txBody>
              <a:bodyPr wrap="none" lIns="90488" tIns="44450" rIns="90488" bIns="44450">
                <a:spAutoFit/>
              </a:bodyPr>
              <a:lstStyle/>
              <a:p>
                <a:pPr algn="l"/>
                <a:r>
                  <a:rPr lang="en-US" sz="1800">
                    <a:effectLst/>
                    <a:latin typeface="Book Antiqua" pitchFamily="18" charset="0"/>
                  </a:rPr>
                  <a:t>.30</a:t>
                </a:r>
              </a:p>
            </p:txBody>
          </p:sp>
          <p:sp>
            <p:nvSpPr>
              <p:cNvPr id="133150" name="Rectangle 30"/>
              <p:cNvSpPr>
                <a:spLocks noChangeArrowheads="1"/>
              </p:cNvSpPr>
              <p:nvPr/>
            </p:nvSpPr>
            <p:spPr bwMode="auto">
              <a:xfrm>
                <a:off x="1440" y="1789"/>
                <a:ext cx="294" cy="227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>
                <a:outerShdw dist="17961" dir="2700000" algn="ctr" rotWithShape="0">
                  <a:srgbClr val="000000"/>
                </a:outerShdw>
              </a:effectLst>
            </p:spPr>
            <p:txBody>
              <a:bodyPr wrap="none" lIns="90488" tIns="44450" rIns="90488" bIns="44450">
                <a:spAutoFit/>
              </a:bodyPr>
              <a:lstStyle/>
              <a:p>
                <a:pPr algn="l"/>
                <a:r>
                  <a:rPr lang="en-US" sz="1800">
                    <a:effectLst/>
                    <a:latin typeface="Book Antiqua" pitchFamily="18" charset="0"/>
                  </a:rPr>
                  <a:t>.35</a:t>
                </a:r>
              </a:p>
            </p:txBody>
          </p:sp>
          <p:sp>
            <p:nvSpPr>
              <p:cNvPr id="133151" name="Rectangle 31"/>
              <p:cNvSpPr>
                <a:spLocks noChangeArrowheads="1"/>
              </p:cNvSpPr>
              <p:nvPr/>
            </p:nvSpPr>
            <p:spPr bwMode="auto">
              <a:xfrm>
                <a:off x="1538" y="3490"/>
                <a:ext cx="186" cy="227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>
                <a:outerShdw dist="17961" dir="2700000" algn="ctr" rotWithShape="0">
                  <a:srgbClr val="000000"/>
                </a:outerShdw>
              </a:effectLst>
            </p:spPr>
            <p:txBody>
              <a:bodyPr wrap="none" lIns="90488" tIns="44450" rIns="90488" bIns="44450">
                <a:spAutoFit/>
              </a:bodyPr>
              <a:lstStyle/>
              <a:p>
                <a:pPr algn="l"/>
                <a:r>
                  <a:rPr lang="en-US" sz="1800">
                    <a:effectLst/>
                    <a:latin typeface="Book Antiqua" pitchFamily="18" charset="0"/>
                  </a:rPr>
                  <a:t>0</a:t>
                </a:r>
              </a:p>
            </p:txBody>
          </p:sp>
        </p:grpSp>
      </p:grpSp>
      <p:sp>
        <p:nvSpPr>
          <p:cNvPr id="133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Distribution Shape:  Skewness</a:t>
            </a:r>
          </a:p>
        </p:txBody>
      </p:sp>
      <p:sp>
        <p:nvSpPr>
          <p:cNvPr id="133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7388" y="1009650"/>
            <a:ext cx="5029200" cy="522288"/>
          </a:xfrm>
        </p:spPr>
        <p:txBody>
          <a:bodyPr/>
          <a:lstStyle/>
          <a:p>
            <a:r>
              <a:rPr lang="en-US">
                <a:solidFill>
                  <a:srgbClr val="66FFFF"/>
                </a:solidFill>
              </a:rPr>
              <a:t>Moderately Skewed Left</a:t>
            </a:r>
            <a:endParaRPr lang="en-US"/>
          </a:p>
        </p:txBody>
      </p:sp>
      <p:sp>
        <p:nvSpPr>
          <p:cNvPr id="133134" name="Rectangle 14"/>
          <p:cNvSpPr>
            <a:spLocks noChangeArrowheads="1"/>
          </p:cNvSpPr>
          <p:nvPr/>
        </p:nvSpPr>
        <p:spPr bwMode="auto">
          <a:xfrm>
            <a:off x="2724150" y="5356225"/>
            <a:ext cx="641350" cy="233363"/>
          </a:xfrm>
          <a:prstGeom prst="rect">
            <a:avLst/>
          </a:prstGeom>
          <a:gradFill rotWithShape="0">
            <a:gsLst>
              <a:gs pos="0">
                <a:schemeClr val="hlink">
                  <a:gamma/>
                  <a:shade val="46275"/>
                  <a:invGamma/>
                </a:schemeClr>
              </a:gs>
              <a:gs pos="5000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lin ang="0" scaled="1"/>
          </a:gra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3135" name="Rectangle 15"/>
          <p:cNvSpPr>
            <a:spLocks noChangeArrowheads="1"/>
          </p:cNvSpPr>
          <p:nvPr/>
        </p:nvSpPr>
        <p:spPr bwMode="auto">
          <a:xfrm>
            <a:off x="3987800" y="4543425"/>
            <a:ext cx="641350" cy="1046163"/>
          </a:xfrm>
          <a:prstGeom prst="rect">
            <a:avLst/>
          </a:prstGeom>
          <a:gradFill rotWithShape="0">
            <a:gsLst>
              <a:gs pos="0">
                <a:schemeClr val="hlink">
                  <a:gamma/>
                  <a:shade val="46275"/>
                  <a:invGamma/>
                </a:schemeClr>
              </a:gs>
              <a:gs pos="5000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lin ang="0" scaled="1"/>
          </a:gra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3136" name="Rectangle 16"/>
          <p:cNvSpPr>
            <a:spLocks noChangeArrowheads="1"/>
          </p:cNvSpPr>
          <p:nvPr/>
        </p:nvSpPr>
        <p:spPr bwMode="auto">
          <a:xfrm>
            <a:off x="4629150" y="4141788"/>
            <a:ext cx="641350" cy="1447800"/>
          </a:xfrm>
          <a:prstGeom prst="rect">
            <a:avLst/>
          </a:prstGeom>
          <a:gradFill rotWithShape="0">
            <a:gsLst>
              <a:gs pos="0">
                <a:schemeClr val="hlink">
                  <a:gamma/>
                  <a:shade val="46275"/>
                  <a:invGamma/>
                </a:schemeClr>
              </a:gs>
              <a:gs pos="5000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lin ang="0" scaled="1"/>
          </a:gra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3137" name="Rectangle 17"/>
          <p:cNvSpPr>
            <a:spLocks noChangeArrowheads="1"/>
          </p:cNvSpPr>
          <p:nvPr/>
        </p:nvSpPr>
        <p:spPr bwMode="auto">
          <a:xfrm>
            <a:off x="5270500" y="3563938"/>
            <a:ext cx="642938" cy="2025650"/>
          </a:xfrm>
          <a:prstGeom prst="rect">
            <a:avLst/>
          </a:prstGeom>
          <a:gradFill rotWithShape="0">
            <a:gsLst>
              <a:gs pos="0">
                <a:schemeClr val="hlink">
                  <a:gamma/>
                  <a:shade val="46275"/>
                  <a:invGamma/>
                </a:schemeClr>
              </a:gs>
              <a:gs pos="5000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lin ang="0" scaled="1"/>
          </a:gra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3138" name="Rectangle 18"/>
          <p:cNvSpPr>
            <a:spLocks noChangeArrowheads="1"/>
          </p:cNvSpPr>
          <p:nvPr/>
        </p:nvSpPr>
        <p:spPr bwMode="auto">
          <a:xfrm>
            <a:off x="5911850" y="4203700"/>
            <a:ext cx="642938" cy="1387475"/>
          </a:xfrm>
          <a:prstGeom prst="rect">
            <a:avLst/>
          </a:prstGeom>
          <a:gradFill rotWithShape="0">
            <a:gsLst>
              <a:gs pos="0">
                <a:schemeClr val="hlink">
                  <a:gamma/>
                  <a:shade val="46275"/>
                  <a:invGamma/>
                </a:schemeClr>
              </a:gs>
              <a:gs pos="5000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lin ang="0" scaled="1"/>
          </a:gra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3140" name="Rectangle 20"/>
          <p:cNvSpPr>
            <a:spLocks noChangeArrowheads="1"/>
          </p:cNvSpPr>
          <p:nvPr/>
        </p:nvSpPr>
        <p:spPr bwMode="auto">
          <a:xfrm>
            <a:off x="3360738" y="4973638"/>
            <a:ext cx="633412" cy="615950"/>
          </a:xfrm>
          <a:prstGeom prst="rect">
            <a:avLst/>
          </a:prstGeom>
          <a:gradFill rotWithShape="0">
            <a:gsLst>
              <a:gs pos="0">
                <a:schemeClr val="hlink">
                  <a:gamma/>
                  <a:shade val="46275"/>
                  <a:invGamma/>
                </a:schemeClr>
              </a:gs>
              <a:gs pos="5000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lin ang="0" scaled="1"/>
          </a:gra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effectLst>
                <a:outerShdw blurRad="38100" dist="38100" dir="2700000" algn="tl">
                  <a:srgbClr val="000000"/>
                </a:outerShdw>
              </a:effectLst>
              <a:latin typeface="Book Antiqua" pitchFamily="18" charset="0"/>
            </a:endParaRPr>
          </a:p>
        </p:txBody>
      </p:sp>
      <p:sp>
        <p:nvSpPr>
          <p:cNvPr id="133141" name="AutoShape 21"/>
          <p:cNvSpPr>
            <a:spLocks noChangeArrowheads="1"/>
          </p:cNvSpPr>
          <p:nvPr/>
        </p:nvSpPr>
        <p:spPr bwMode="auto">
          <a:xfrm rot="5400000">
            <a:off x="1420813" y="4065588"/>
            <a:ext cx="219075" cy="1428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152" name="Rectangle 32"/>
          <p:cNvSpPr>
            <a:spLocks noChangeArrowheads="1"/>
          </p:cNvSpPr>
          <p:nvPr/>
        </p:nvSpPr>
        <p:spPr bwMode="auto">
          <a:xfrm>
            <a:off x="6554788" y="4699000"/>
            <a:ext cx="641350" cy="889000"/>
          </a:xfrm>
          <a:prstGeom prst="rect">
            <a:avLst/>
          </a:prstGeom>
          <a:gradFill rotWithShape="0">
            <a:gsLst>
              <a:gs pos="0">
                <a:schemeClr val="hlink">
                  <a:gamma/>
                  <a:shade val="46275"/>
                  <a:invGamma/>
                </a:schemeClr>
              </a:gs>
              <a:gs pos="5000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lin ang="0" scaled="1"/>
          </a:gra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3153" name="Text Box 33"/>
          <p:cNvSpPr txBox="1">
            <a:spLocks noChangeArrowheads="1"/>
          </p:cNvSpPr>
          <p:nvPr/>
        </p:nvSpPr>
        <p:spPr bwMode="auto">
          <a:xfrm>
            <a:off x="3227388" y="2455863"/>
            <a:ext cx="2925762" cy="469900"/>
          </a:xfrm>
          <a:prstGeom prst="rect">
            <a:avLst/>
          </a:prstGeom>
          <a:gradFill flip="none" rotWithShape="1">
            <a:gsLst>
              <a:gs pos="0">
                <a:srgbClr val="7AAF23">
                  <a:shade val="30000"/>
                  <a:satMod val="115000"/>
                </a:srgbClr>
              </a:gs>
              <a:gs pos="50000">
                <a:srgbClr val="7AAF23">
                  <a:shade val="67500"/>
                  <a:satMod val="115000"/>
                </a:srgbClr>
              </a:gs>
              <a:gs pos="100000">
                <a:srgbClr val="7AAF23">
                  <a:shade val="100000"/>
                  <a:satMod val="115000"/>
                </a:srgbClr>
              </a:gs>
            </a:gsLst>
            <a:lin ang="16200000" scaled="1"/>
            <a:tileRect/>
          </a:gradFill>
          <a:ln w="12700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>
            <a:spAutoFit/>
          </a:bodyPr>
          <a:lstStyle/>
          <a:p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 Skewness  =  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Symbol" pitchFamily="18" charset="2"/>
              </a:rPr>
              <a:t>- 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.31  </a:t>
            </a:r>
          </a:p>
        </p:txBody>
      </p:sp>
      <p:sp>
        <p:nvSpPr>
          <p:cNvPr id="133155" name="AutoShape 35"/>
          <p:cNvSpPr>
            <a:spLocks noChangeArrowheads="1"/>
          </p:cNvSpPr>
          <p:nvPr/>
        </p:nvSpPr>
        <p:spPr bwMode="auto">
          <a:xfrm rot="5400000">
            <a:off x="733425" y="1555750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157" name="Rectangle 37"/>
          <p:cNvSpPr>
            <a:spLocks noChangeArrowheads="1"/>
          </p:cNvSpPr>
          <p:nvPr/>
        </p:nvSpPr>
        <p:spPr bwMode="auto">
          <a:xfrm>
            <a:off x="687388" y="1454150"/>
            <a:ext cx="7772400" cy="9159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742950" lvl="1" indent="-285750" algn="l">
              <a:spcBef>
                <a:spcPct val="20000"/>
              </a:spcBef>
              <a:buClr>
                <a:srgbClr val="66FFFF"/>
              </a:buClr>
              <a:buSzPct val="125000"/>
              <a:buFontTx/>
              <a:buChar char="•"/>
            </a:pPr>
            <a:r>
              <a:rPr lang="en-US" sz="24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Skewness</a:t>
            </a: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is negative.</a:t>
            </a:r>
          </a:p>
          <a:p>
            <a:pPr marL="742950" lvl="1" indent="-285750" algn="l">
              <a:spcBef>
                <a:spcPct val="20000"/>
              </a:spcBef>
              <a:buClr>
                <a:srgbClr val="66FFFF"/>
              </a:buClr>
              <a:buSzPct val="125000"/>
              <a:buFontTx/>
              <a:buChar char="•"/>
            </a:pP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Mean will usually be less than the median.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13315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33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33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2" presetClass="entr" presetSubtype="8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6" dur="500"/>
                                        <p:tgtEl>
                                          <p:spTgt spid="13314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33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1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5" dur="500"/>
                                        <p:tgtEl>
                                          <p:spTgt spid="133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000"/>
                            </p:stCondLst>
                            <p:childTnLst>
                              <p:par>
                                <p:cTn id="27" presetID="1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9" dur="500"/>
                                        <p:tgtEl>
                                          <p:spTgt spid="133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3500"/>
                            </p:stCondLst>
                            <p:childTnLst>
                              <p:par>
                                <p:cTn id="31" presetID="1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3" dur="500"/>
                                        <p:tgtEl>
                                          <p:spTgt spid="133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0"/>
                            </p:stCondLst>
                            <p:childTnLst>
                              <p:par>
                                <p:cTn id="35" presetID="1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7" dur="500"/>
                                        <p:tgtEl>
                                          <p:spTgt spid="133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6500"/>
                            </p:stCondLst>
                            <p:childTnLst>
                              <p:par>
                                <p:cTn id="39" presetID="1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1" dur="500"/>
                                        <p:tgtEl>
                                          <p:spTgt spid="133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8000"/>
                            </p:stCondLst>
                            <p:childTnLst>
                              <p:par>
                                <p:cTn id="43" presetID="1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5" dur="500"/>
                                        <p:tgtEl>
                                          <p:spTgt spid="133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9500"/>
                            </p:stCondLst>
                            <p:childTnLst>
                              <p:par>
                                <p:cTn id="47" presetID="1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9" dur="500"/>
                                        <p:tgtEl>
                                          <p:spTgt spid="133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11000"/>
                            </p:stCondLst>
                            <p:childTnLst>
                              <p:par>
                                <p:cTn id="51" presetID="9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3" dur="500"/>
                                        <p:tgtEl>
                                          <p:spTgt spid="133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34" grpId="0" animBg="1"/>
      <p:bldP spid="133135" grpId="0" animBg="1"/>
      <p:bldP spid="133136" grpId="0" animBg="1"/>
      <p:bldP spid="133137" grpId="0" animBg="1"/>
      <p:bldP spid="133138" grpId="0" animBg="1"/>
      <p:bldP spid="133140" grpId="0" animBg="1" autoUpdateAnimBg="0"/>
      <p:bldP spid="133141" grpId="0" animBg="1"/>
      <p:bldP spid="133152" grpId="0" animBg="1"/>
      <p:bldP spid="133153" grpId="0" animBg="1" autoUpdateAnimBg="0"/>
      <p:bldP spid="133155" grpId="0" animBg="1"/>
      <p:bldP spid="133157" grpId="0" autoUpdateAnimBg="0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Distribution Shape:  Skewness</a:t>
            </a:r>
          </a:p>
        </p:txBody>
      </p:sp>
      <p:sp>
        <p:nvSpPr>
          <p:cNvPr id="136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7388" y="1009650"/>
            <a:ext cx="7772400" cy="515938"/>
          </a:xfrm>
        </p:spPr>
        <p:txBody>
          <a:bodyPr/>
          <a:lstStyle/>
          <a:p>
            <a:r>
              <a:rPr lang="en-US">
                <a:solidFill>
                  <a:srgbClr val="66FFFF"/>
                </a:solidFill>
              </a:rPr>
              <a:t>Moderately Skewed Right</a:t>
            </a:r>
            <a:endParaRPr lang="en-US"/>
          </a:p>
        </p:txBody>
      </p:sp>
      <p:sp>
        <p:nvSpPr>
          <p:cNvPr id="136207" name="AutoShape 15"/>
          <p:cNvSpPr>
            <a:spLocks noChangeArrowheads="1"/>
          </p:cNvSpPr>
          <p:nvPr/>
        </p:nvSpPr>
        <p:spPr bwMode="auto">
          <a:xfrm rot="5400000">
            <a:off x="1420813" y="4065588"/>
            <a:ext cx="219075" cy="1428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136226" name="Group 34"/>
          <p:cNvGrpSpPr>
            <a:grpSpLocks/>
          </p:cNvGrpSpPr>
          <p:nvPr/>
        </p:nvGrpSpPr>
        <p:grpSpPr bwMode="auto">
          <a:xfrm>
            <a:off x="1704975" y="2600325"/>
            <a:ext cx="5759450" cy="3217863"/>
            <a:chOff x="1074" y="1730"/>
            <a:chExt cx="3628" cy="2027"/>
          </a:xfrm>
        </p:grpSpPr>
        <p:sp>
          <p:nvSpPr>
            <p:cNvPr id="136196" name="Rectangle 4"/>
            <p:cNvSpPr>
              <a:spLocks noChangeArrowheads="1"/>
            </p:cNvSpPr>
            <p:nvPr/>
          </p:nvSpPr>
          <p:spPr bwMode="auto">
            <a:xfrm>
              <a:off x="1074" y="1730"/>
              <a:ext cx="3628" cy="2027"/>
            </a:xfrm>
            <a:prstGeom prst="rect">
              <a:avLst/>
            </a:prstGeom>
            <a:gradFill rotWithShape="0">
              <a:gsLst>
                <a:gs pos="0">
                  <a:srgbClr val="006699">
                    <a:gamma/>
                    <a:shade val="46275"/>
                    <a:invGamma/>
                  </a:srgbClr>
                </a:gs>
                <a:gs pos="50000">
                  <a:srgbClr val="006699"/>
                </a:gs>
                <a:gs pos="100000">
                  <a:srgbClr val="006699">
                    <a:gamma/>
                    <a:shade val="46275"/>
                    <a:invGamma/>
                  </a:srgbClr>
                </a:gs>
              </a:gsLst>
              <a:lin ang="5400000" scaled="1"/>
            </a:gradFill>
            <a:ln w="6350">
              <a:solidFill>
                <a:schemeClr val="tx1"/>
              </a:solidFill>
              <a:miter lim="800000"/>
              <a:headEnd/>
              <a:tailEnd/>
            </a:ln>
            <a:effectLst>
              <a:outerShdw dist="53882" dir="2700000" algn="ctr" rotWithShape="0">
                <a:srgbClr val="000000"/>
              </a:outerShdw>
            </a:effec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36197" name="Group 5"/>
            <p:cNvGrpSpPr>
              <a:grpSpLocks/>
            </p:cNvGrpSpPr>
            <p:nvPr/>
          </p:nvGrpSpPr>
          <p:grpSpPr bwMode="auto">
            <a:xfrm>
              <a:off x="1654" y="1907"/>
              <a:ext cx="117" cy="1460"/>
              <a:chOff x="1681" y="1895"/>
              <a:chExt cx="117" cy="1460"/>
            </a:xfrm>
          </p:grpSpPr>
          <p:sp>
            <p:nvSpPr>
              <p:cNvPr id="136198" name="Line 6"/>
              <p:cNvSpPr>
                <a:spLocks noChangeShapeType="1"/>
              </p:cNvSpPr>
              <p:nvPr/>
            </p:nvSpPr>
            <p:spPr bwMode="auto">
              <a:xfrm>
                <a:off x="1681" y="3355"/>
                <a:ext cx="117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>
                <a:outerShdw dist="17961" dir="2700000" algn="ctr" rotWithShape="0">
                  <a:srgbClr val="000000"/>
                </a:outerShdw>
              </a:effec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6199" name="Line 7"/>
              <p:cNvSpPr>
                <a:spLocks noChangeShapeType="1"/>
              </p:cNvSpPr>
              <p:nvPr/>
            </p:nvSpPr>
            <p:spPr bwMode="auto">
              <a:xfrm>
                <a:off x="1681" y="3129"/>
                <a:ext cx="117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>
                <a:outerShdw dist="17961" dir="2700000" algn="ctr" rotWithShape="0">
                  <a:srgbClr val="000000"/>
                </a:outerShdw>
              </a:effec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6200" name="Line 8"/>
              <p:cNvSpPr>
                <a:spLocks noChangeShapeType="1"/>
              </p:cNvSpPr>
              <p:nvPr/>
            </p:nvSpPr>
            <p:spPr bwMode="auto">
              <a:xfrm>
                <a:off x="1681" y="2882"/>
                <a:ext cx="117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>
                <a:outerShdw dist="17961" dir="2700000" algn="ctr" rotWithShape="0">
                  <a:srgbClr val="000000"/>
                </a:outerShdw>
              </a:effec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6201" name="Line 9"/>
              <p:cNvSpPr>
                <a:spLocks noChangeShapeType="1"/>
              </p:cNvSpPr>
              <p:nvPr/>
            </p:nvSpPr>
            <p:spPr bwMode="auto">
              <a:xfrm>
                <a:off x="1681" y="2646"/>
                <a:ext cx="117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>
                <a:outerShdw dist="17961" dir="2700000" algn="ctr" rotWithShape="0">
                  <a:srgbClr val="000000"/>
                </a:outerShdw>
              </a:effec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6202" name="Line 10"/>
              <p:cNvSpPr>
                <a:spLocks noChangeShapeType="1"/>
              </p:cNvSpPr>
              <p:nvPr/>
            </p:nvSpPr>
            <p:spPr bwMode="auto">
              <a:xfrm>
                <a:off x="1681" y="2392"/>
                <a:ext cx="117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>
                <a:outerShdw dist="17961" dir="2700000" algn="ctr" rotWithShape="0">
                  <a:srgbClr val="000000"/>
                </a:outerShdw>
              </a:effec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6203" name="Line 11"/>
              <p:cNvSpPr>
                <a:spLocks noChangeShapeType="1"/>
              </p:cNvSpPr>
              <p:nvPr/>
            </p:nvSpPr>
            <p:spPr bwMode="auto">
              <a:xfrm>
                <a:off x="1681" y="2142"/>
                <a:ext cx="117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>
                <a:outerShdw dist="17961" dir="2700000" algn="ctr" rotWithShape="0">
                  <a:srgbClr val="000000"/>
                </a:outerShdw>
              </a:effec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6204" name="Line 12"/>
              <p:cNvSpPr>
                <a:spLocks noChangeShapeType="1"/>
              </p:cNvSpPr>
              <p:nvPr/>
            </p:nvSpPr>
            <p:spPr bwMode="auto">
              <a:xfrm>
                <a:off x="1681" y="1895"/>
                <a:ext cx="117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>
                <a:outerShdw dist="17961" dir="2700000" algn="ctr" rotWithShape="0">
                  <a:srgbClr val="000000"/>
                </a:outerShdw>
              </a:effec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36205" name="Line 13"/>
            <p:cNvSpPr>
              <a:spLocks noChangeShapeType="1"/>
            </p:cNvSpPr>
            <p:nvPr/>
          </p:nvSpPr>
          <p:spPr bwMode="auto">
            <a:xfrm flipV="1">
              <a:off x="1711" y="1911"/>
              <a:ext cx="0" cy="1701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>
              <a:outerShdw dist="17961" dir="2700000" algn="ctr" rotWithShape="0">
                <a:srgbClr val="000000"/>
              </a:outerShdw>
            </a:effec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6206" name="Rectangle 14"/>
            <p:cNvSpPr>
              <a:spLocks noChangeArrowheads="1"/>
            </p:cNvSpPr>
            <p:nvPr/>
          </p:nvSpPr>
          <p:spPr bwMode="auto">
            <a:xfrm rot="16200000">
              <a:off x="527" y="2653"/>
              <a:ext cx="1476" cy="24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>
              <a:outerShdw dist="17961" dir="2700000" algn="ctr" rotWithShape="0">
                <a:srgbClr val="000000"/>
              </a:outerShdw>
            </a:effectLst>
          </p:spPr>
          <p:txBody>
            <a:bodyPr wrap="none" lIns="90488" tIns="44450" rIns="90488" bIns="44450">
              <a:spAutoFit/>
            </a:bodyPr>
            <a:lstStyle/>
            <a:p>
              <a:pPr algn="l"/>
              <a:r>
                <a:rPr lang="en-US" sz="2000">
                  <a:effectLst/>
                  <a:latin typeface="Book Antiqua" pitchFamily="18" charset="0"/>
                </a:rPr>
                <a:t>Relative Frequency</a:t>
              </a:r>
            </a:p>
          </p:txBody>
        </p:sp>
        <p:sp>
          <p:nvSpPr>
            <p:cNvPr id="136208" name="Line 16"/>
            <p:cNvSpPr>
              <a:spLocks noChangeShapeType="1"/>
            </p:cNvSpPr>
            <p:nvPr/>
          </p:nvSpPr>
          <p:spPr bwMode="auto">
            <a:xfrm>
              <a:off x="1655" y="3614"/>
              <a:ext cx="288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>
              <a:outerShdw dist="17961" dir="2700000" algn="ctr" rotWithShape="0">
                <a:srgbClr val="000000"/>
              </a:outerShdw>
            </a:effec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36209" name="Group 17"/>
            <p:cNvGrpSpPr>
              <a:grpSpLocks/>
            </p:cNvGrpSpPr>
            <p:nvPr/>
          </p:nvGrpSpPr>
          <p:grpSpPr bwMode="auto">
            <a:xfrm>
              <a:off x="1381" y="1783"/>
              <a:ext cx="299" cy="1946"/>
              <a:chOff x="1435" y="1789"/>
              <a:chExt cx="299" cy="1928"/>
            </a:xfrm>
          </p:grpSpPr>
          <p:sp>
            <p:nvSpPr>
              <p:cNvPr id="136210" name="Rectangle 18"/>
              <p:cNvSpPr>
                <a:spLocks noChangeArrowheads="1"/>
              </p:cNvSpPr>
              <p:nvPr/>
            </p:nvSpPr>
            <p:spPr bwMode="auto">
              <a:xfrm>
                <a:off x="1435" y="3259"/>
                <a:ext cx="294" cy="227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>
                <a:outerShdw dist="17961" dir="2700000" algn="ctr" rotWithShape="0">
                  <a:srgbClr val="000000"/>
                </a:outerShdw>
              </a:effectLst>
            </p:spPr>
            <p:txBody>
              <a:bodyPr wrap="none" lIns="90488" tIns="44450" rIns="90488" bIns="44450">
                <a:spAutoFit/>
              </a:bodyPr>
              <a:lstStyle/>
              <a:p>
                <a:pPr algn="l"/>
                <a:r>
                  <a:rPr lang="en-US" sz="1800">
                    <a:effectLst/>
                    <a:latin typeface="Book Antiqua" pitchFamily="18" charset="0"/>
                  </a:rPr>
                  <a:t>.05</a:t>
                </a:r>
              </a:p>
            </p:txBody>
          </p:sp>
          <p:sp>
            <p:nvSpPr>
              <p:cNvPr id="136211" name="Rectangle 19"/>
              <p:cNvSpPr>
                <a:spLocks noChangeArrowheads="1"/>
              </p:cNvSpPr>
              <p:nvPr/>
            </p:nvSpPr>
            <p:spPr bwMode="auto">
              <a:xfrm>
                <a:off x="1435" y="3033"/>
                <a:ext cx="294" cy="227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>
                <a:outerShdw dist="17961" dir="2700000" algn="ctr" rotWithShape="0">
                  <a:srgbClr val="000000"/>
                </a:outerShdw>
              </a:effectLst>
            </p:spPr>
            <p:txBody>
              <a:bodyPr wrap="none" lIns="90488" tIns="44450" rIns="90488" bIns="44450">
                <a:spAutoFit/>
              </a:bodyPr>
              <a:lstStyle/>
              <a:p>
                <a:pPr algn="l"/>
                <a:r>
                  <a:rPr lang="en-US" sz="1800">
                    <a:effectLst/>
                    <a:latin typeface="Book Antiqua" pitchFamily="18" charset="0"/>
                  </a:rPr>
                  <a:t>.10</a:t>
                </a:r>
              </a:p>
            </p:txBody>
          </p:sp>
          <p:sp>
            <p:nvSpPr>
              <p:cNvPr id="136212" name="Rectangle 20"/>
              <p:cNvSpPr>
                <a:spLocks noChangeArrowheads="1"/>
              </p:cNvSpPr>
              <p:nvPr/>
            </p:nvSpPr>
            <p:spPr bwMode="auto">
              <a:xfrm>
                <a:off x="1435" y="2785"/>
                <a:ext cx="294" cy="227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>
                <a:outerShdw dist="17961" dir="2700000" algn="ctr" rotWithShape="0">
                  <a:srgbClr val="000000"/>
                </a:outerShdw>
              </a:effectLst>
            </p:spPr>
            <p:txBody>
              <a:bodyPr wrap="none" lIns="90488" tIns="44450" rIns="90488" bIns="44450">
                <a:spAutoFit/>
              </a:bodyPr>
              <a:lstStyle/>
              <a:p>
                <a:pPr algn="l"/>
                <a:r>
                  <a:rPr lang="en-US" sz="1800">
                    <a:effectLst/>
                    <a:latin typeface="Book Antiqua" pitchFamily="18" charset="0"/>
                  </a:rPr>
                  <a:t>.15</a:t>
                </a:r>
              </a:p>
            </p:txBody>
          </p:sp>
          <p:sp>
            <p:nvSpPr>
              <p:cNvPr id="136213" name="Rectangle 21"/>
              <p:cNvSpPr>
                <a:spLocks noChangeArrowheads="1"/>
              </p:cNvSpPr>
              <p:nvPr/>
            </p:nvSpPr>
            <p:spPr bwMode="auto">
              <a:xfrm>
                <a:off x="1435" y="2539"/>
                <a:ext cx="294" cy="227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>
                <a:outerShdw dist="17961" dir="2700000" algn="ctr" rotWithShape="0">
                  <a:srgbClr val="000000"/>
                </a:outerShdw>
              </a:effectLst>
            </p:spPr>
            <p:txBody>
              <a:bodyPr wrap="none" lIns="90488" tIns="44450" rIns="90488" bIns="44450">
                <a:spAutoFit/>
              </a:bodyPr>
              <a:lstStyle/>
              <a:p>
                <a:pPr algn="l"/>
                <a:r>
                  <a:rPr lang="en-US" sz="1800">
                    <a:effectLst/>
                    <a:latin typeface="Book Antiqua" pitchFamily="18" charset="0"/>
                  </a:rPr>
                  <a:t>.20</a:t>
                </a:r>
              </a:p>
            </p:txBody>
          </p:sp>
          <p:sp>
            <p:nvSpPr>
              <p:cNvPr id="136214" name="Rectangle 22"/>
              <p:cNvSpPr>
                <a:spLocks noChangeArrowheads="1"/>
              </p:cNvSpPr>
              <p:nvPr/>
            </p:nvSpPr>
            <p:spPr bwMode="auto">
              <a:xfrm>
                <a:off x="1440" y="2292"/>
                <a:ext cx="294" cy="227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>
                <a:outerShdw dist="17961" dir="2700000" algn="ctr" rotWithShape="0">
                  <a:srgbClr val="000000"/>
                </a:outerShdw>
              </a:effectLst>
            </p:spPr>
            <p:txBody>
              <a:bodyPr wrap="none" lIns="90488" tIns="44450" rIns="90488" bIns="44450">
                <a:spAutoFit/>
              </a:bodyPr>
              <a:lstStyle/>
              <a:p>
                <a:pPr algn="l"/>
                <a:r>
                  <a:rPr lang="en-US" sz="1800">
                    <a:effectLst/>
                    <a:latin typeface="Book Antiqua" pitchFamily="18" charset="0"/>
                  </a:rPr>
                  <a:t>.25</a:t>
                </a:r>
              </a:p>
            </p:txBody>
          </p:sp>
          <p:sp>
            <p:nvSpPr>
              <p:cNvPr id="136215" name="Rectangle 23"/>
              <p:cNvSpPr>
                <a:spLocks noChangeArrowheads="1"/>
              </p:cNvSpPr>
              <p:nvPr/>
            </p:nvSpPr>
            <p:spPr bwMode="auto">
              <a:xfrm>
                <a:off x="1440" y="2036"/>
                <a:ext cx="294" cy="227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>
                <a:outerShdw dist="17961" dir="2700000" algn="ctr" rotWithShape="0">
                  <a:srgbClr val="000000"/>
                </a:outerShdw>
              </a:effectLst>
            </p:spPr>
            <p:txBody>
              <a:bodyPr wrap="none" lIns="90488" tIns="44450" rIns="90488" bIns="44450">
                <a:spAutoFit/>
              </a:bodyPr>
              <a:lstStyle/>
              <a:p>
                <a:pPr algn="l"/>
                <a:r>
                  <a:rPr lang="en-US" sz="1800">
                    <a:effectLst/>
                    <a:latin typeface="Book Antiqua" pitchFamily="18" charset="0"/>
                  </a:rPr>
                  <a:t>.30</a:t>
                </a:r>
              </a:p>
            </p:txBody>
          </p:sp>
          <p:sp>
            <p:nvSpPr>
              <p:cNvPr id="136216" name="Rectangle 24"/>
              <p:cNvSpPr>
                <a:spLocks noChangeArrowheads="1"/>
              </p:cNvSpPr>
              <p:nvPr/>
            </p:nvSpPr>
            <p:spPr bwMode="auto">
              <a:xfrm>
                <a:off x="1440" y="1789"/>
                <a:ext cx="294" cy="227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>
                <a:outerShdw dist="17961" dir="2700000" algn="ctr" rotWithShape="0">
                  <a:srgbClr val="000000"/>
                </a:outerShdw>
              </a:effectLst>
            </p:spPr>
            <p:txBody>
              <a:bodyPr wrap="none" lIns="90488" tIns="44450" rIns="90488" bIns="44450">
                <a:spAutoFit/>
              </a:bodyPr>
              <a:lstStyle/>
              <a:p>
                <a:pPr algn="l"/>
                <a:r>
                  <a:rPr lang="en-US" sz="1800">
                    <a:effectLst/>
                    <a:latin typeface="Book Antiqua" pitchFamily="18" charset="0"/>
                  </a:rPr>
                  <a:t>.35</a:t>
                </a:r>
              </a:p>
            </p:txBody>
          </p:sp>
          <p:sp>
            <p:nvSpPr>
              <p:cNvPr id="136217" name="Rectangle 25"/>
              <p:cNvSpPr>
                <a:spLocks noChangeArrowheads="1"/>
              </p:cNvSpPr>
              <p:nvPr/>
            </p:nvSpPr>
            <p:spPr bwMode="auto">
              <a:xfrm>
                <a:off x="1538" y="3490"/>
                <a:ext cx="186" cy="227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>
                <a:outerShdw dist="17961" dir="2700000" algn="ctr" rotWithShape="0">
                  <a:srgbClr val="000000"/>
                </a:outerShdw>
              </a:effectLst>
            </p:spPr>
            <p:txBody>
              <a:bodyPr wrap="none" lIns="90488" tIns="44450" rIns="90488" bIns="44450">
                <a:spAutoFit/>
              </a:bodyPr>
              <a:lstStyle/>
              <a:p>
                <a:pPr algn="l"/>
                <a:r>
                  <a:rPr lang="en-US" sz="1800">
                    <a:effectLst/>
                    <a:latin typeface="Book Antiqua" pitchFamily="18" charset="0"/>
                  </a:rPr>
                  <a:t>0</a:t>
                </a:r>
              </a:p>
            </p:txBody>
          </p:sp>
        </p:grpSp>
      </p:grpSp>
      <p:sp>
        <p:nvSpPr>
          <p:cNvPr id="136218" name="Rectangle 26"/>
          <p:cNvSpPr>
            <a:spLocks noChangeArrowheads="1"/>
          </p:cNvSpPr>
          <p:nvPr/>
        </p:nvSpPr>
        <p:spPr bwMode="auto">
          <a:xfrm flipH="1">
            <a:off x="6559550" y="5353050"/>
            <a:ext cx="641350" cy="236538"/>
          </a:xfrm>
          <a:prstGeom prst="rect">
            <a:avLst/>
          </a:prstGeom>
          <a:gradFill rotWithShape="0">
            <a:gsLst>
              <a:gs pos="0">
                <a:schemeClr val="hlink">
                  <a:gamma/>
                  <a:shade val="46275"/>
                  <a:invGamma/>
                </a:schemeClr>
              </a:gs>
              <a:gs pos="5000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lin ang="0" scaled="1"/>
          </a:gra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6219" name="Rectangle 27"/>
          <p:cNvSpPr>
            <a:spLocks noChangeArrowheads="1"/>
          </p:cNvSpPr>
          <p:nvPr/>
        </p:nvSpPr>
        <p:spPr bwMode="auto">
          <a:xfrm flipH="1">
            <a:off x="5291138" y="4527550"/>
            <a:ext cx="641350" cy="1062038"/>
          </a:xfrm>
          <a:prstGeom prst="rect">
            <a:avLst/>
          </a:prstGeom>
          <a:gradFill rotWithShape="0">
            <a:gsLst>
              <a:gs pos="0">
                <a:schemeClr val="hlink">
                  <a:gamma/>
                  <a:shade val="46275"/>
                  <a:invGamma/>
                </a:schemeClr>
              </a:gs>
              <a:gs pos="5000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lin ang="0" scaled="1"/>
          </a:gra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6220" name="Rectangle 28"/>
          <p:cNvSpPr>
            <a:spLocks noChangeArrowheads="1"/>
          </p:cNvSpPr>
          <p:nvPr/>
        </p:nvSpPr>
        <p:spPr bwMode="auto">
          <a:xfrm flipH="1">
            <a:off x="4649788" y="4144963"/>
            <a:ext cx="641350" cy="1446212"/>
          </a:xfrm>
          <a:prstGeom prst="rect">
            <a:avLst/>
          </a:prstGeom>
          <a:gradFill rotWithShape="0">
            <a:gsLst>
              <a:gs pos="0">
                <a:schemeClr val="hlink">
                  <a:gamma/>
                  <a:shade val="46275"/>
                  <a:invGamma/>
                </a:schemeClr>
              </a:gs>
              <a:gs pos="5000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lin ang="0" scaled="1"/>
          </a:gra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6221" name="Rectangle 29"/>
          <p:cNvSpPr>
            <a:spLocks noChangeArrowheads="1"/>
          </p:cNvSpPr>
          <p:nvPr/>
        </p:nvSpPr>
        <p:spPr bwMode="auto">
          <a:xfrm flipH="1">
            <a:off x="4006850" y="3568700"/>
            <a:ext cx="642938" cy="2022475"/>
          </a:xfrm>
          <a:prstGeom prst="rect">
            <a:avLst/>
          </a:prstGeom>
          <a:gradFill rotWithShape="0">
            <a:gsLst>
              <a:gs pos="0">
                <a:schemeClr val="hlink">
                  <a:gamma/>
                  <a:shade val="46275"/>
                  <a:invGamma/>
                </a:schemeClr>
              </a:gs>
              <a:gs pos="5000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lin ang="0" scaled="1"/>
          </a:gra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6222" name="Rectangle 30"/>
          <p:cNvSpPr>
            <a:spLocks noChangeArrowheads="1"/>
          </p:cNvSpPr>
          <p:nvPr/>
        </p:nvSpPr>
        <p:spPr bwMode="auto">
          <a:xfrm flipH="1">
            <a:off x="3365500" y="4238625"/>
            <a:ext cx="642938" cy="1352550"/>
          </a:xfrm>
          <a:prstGeom prst="rect">
            <a:avLst/>
          </a:prstGeom>
          <a:gradFill rotWithShape="0">
            <a:gsLst>
              <a:gs pos="0">
                <a:schemeClr val="hlink">
                  <a:gamma/>
                  <a:shade val="46275"/>
                  <a:invGamma/>
                </a:schemeClr>
              </a:gs>
              <a:gs pos="5000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lin ang="0" scaled="1"/>
          </a:gra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6223" name="Rectangle 31"/>
          <p:cNvSpPr>
            <a:spLocks noChangeArrowheads="1"/>
          </p:cNvSpPr>
          <p:nvPr/>
        </p:nvSpPr>
        <p:spPr bwMode="auto">
          <a:xfrm flipH="1">
            <a:off x="5935663" y="4989513"/>
            <a:ext cx="633412" cy="601662"/>
          </a:xfrm>
          <a:prstGeom prst="rect">
            <a:avLst/>
          </a:prstGeom>
          <a:gradFill rotWithShape="0">
            <a:gsLst>
              <a:gs pos="0">
                <a:schemeClr val="hlink">
                  <a:gamma/>
                  <a:shade val="46275"/>
                  <a:invGamma/>
                </a:schemeClr>
              </a:gs>
              <a:gs pos="5000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lin ang="0" scaled="1"/>
          </a:gra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effectLst>
                <a:outerShdw blurRad="38100" dist="38100" dir="2700000" algn="tl">
                  <a:srgbClr val="000000"/>
                </a:outerShdw>
              </a:effectLst>
              <a:latin typeface="Book Antiqua" pitchFamily="18" charset="0"/>
            </a:endParaRPr>
          </a:p>
        </p:txBody>
      </p:sp>
      <p:sp>
        <p:nvSpPr>
          <p:cNvPr id="136224" name="Rectangle 32"/>
          <p:cNvSpPr>
            <a:spLocks noChangeArrowheads="1"/>
          </p:cNvSpPr>
          <p:nvPr/>
        </p:nvSpPr>
        <p:spPr bwMode="auto">
          <a:xfrm flipH="1">
            <a:off x="2724150" y="4692650"/>
            <a:ext cx="641350" cy="898525"/>
          </a:xfrm>
          <a:prstGeom prst="rect">
            <a:avLst/>
          </a:prstGeom>
          <a:gradFill rotWithShape="0">
            <a:gsLst>
              <a:gs pos="0">
                <a:schemeClr val="hlink">
                  <a:gamma/>
                  <a:shade val="46275"/>
                  <a:invGamma/>
                </a:schemeClr>
              </a:gs>
              <a:gs pos="5000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lin ang="0" scaled="1"/>
          </a:gra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6225" name="Text Box 33"/>
          <p:cNvSpPr txBox="1">
            <a:spLocks noChangeArrowheads="1"/>
          </p:cNvSpPr>
          <p:nvPr/>
        </p:nvSpPr>
        <p:spPr bwMode="auto">
          <a:xfrm>
            <a:off x="3348038" y="2459038"/>
            <a:ext cx="2682875" cy="469900"/>
          </a:xfrm>
          <a:prstGeom prst="rect">
            <a:avLst/>
          </a:prstGeom>
          <a:gradFill flip="none" rotWithShape="1">
            <a:gsLst>
              <a:gs pos="0">
                <a:srgbClr val="7AAF23">
                  <a:shade val="30000"/>
                  <a:satMod val="115000"/>
                </a:srgbClr>
              </a:gs>
              <a:gs pos="50000">
                <a:srgbClr val="7AAF23">
                  <a:shade val="67500"/>
                  <a:satMod val="115000"/>
                </a:srgbClr>
              </a:gs>
              <a:gs pos="100000">
                <a:srgbClr val="7AAF23">
                  <a:shade val="100000"/>
                  <a:satMod val="115000"/>
                </a:srgbClr>
              </a:gs>
            </a:gsLst>
            <a:lin ang="16200000" scaled="1"/>
            <a:tileRect/>
          </a:gradFill>
          <a:ln w="12700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>
            <a:spAutoFit/>
          </a:bodyPr>
          <a:lstStyle/>
          <a:p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 Skewness  =  .31  </a:t>
            </a:r>
          </a:p>
        </p:txBody>
      </p:sp>
      <p:sp>
        <p:nvSpPr>
          <p:cNvPr id="136227" name="AutoShape 35"/>
          <p:cNvSpPr>
            <a:spLocks noChangeArrowheads="1"/>
          </p:cNvSpPr>
          <p:nvPr/>
        </p:nvSpPr>
        <p:spPr bwMode="auto">
          <a:xfrm rot="5400000">
            <a:off x="733425" y="1555750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136228" name="Rectangle 36"/>
          <p:cNvSpPr>
            <a:spLocks noChangeArrowheads="1"/>
          </p:cNvSpPr>
          <p:nvPr/>
        </p:nvSpPr>
        <p:spPr bwMode="auto">
          <a:xfrm>
            <a:off x="687388" y="1454150"/>
            <a:ext cx="7772400" cy="9477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742950" lvl="1" indent="-285750" algn="l">
              <a:spcBef>
                <a:spcPct val="20000"/>
              </a:spcBef>
              <a:buClr>
                <a:srgbClr val="66FFFF"/>
              </a:buClr>
              <a:buSzPct val="125000"/>
              <a:buFontTx/>
              <a:buChar char="•"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Skewness is positive.</a:t>
            </a:r>
          </a:p>
          <a:p>
            <a:pPr marL="742950" lvl="1" indent="-285750" algn="l">
              <a:spcBef>
                <a:spcPct val="20000"/>
              </a:spcBef>
              <a:buClr>
                <a:srgbClr val="66FFFF"/>
              </a:buClr>
              <a:buSzPct val="125000"/>
              <a:buFontTx/>
              <a:buChar char="•"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Mean will usually be more than the median.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13622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36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362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2" presetClass="entr" presetSubtype="8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6" dur="500"/>
                                        <p:tgtEl>
                                          <p:spTgt spid="13620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36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1362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1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5" dur="500"/>
                                        <p:tgtEl>
                                          <p:spTgt spid="136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000"/>
                            </p:stCondLst>
                            <p:childTnLst>
                              <p:par>
                                <p:cTn id="27" presetID="1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9" dur="500"/>
                                        <p:tgtEl>
                                          <p:spTgt spid="136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3500"/>
                            </p:stCondLst>
                            <p:childTnLst>
                              <p:par>
                                <p:cTn id="31" presetID="1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3" dur="500"/>
                                        <p:tgtEl>
                                          <p:spTgt spid="136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0"/>
                            </p:stCondLst>
                            <p:childTnLst>
                              <p:par>
                                <p:cTn id="35" presetID="1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7" dur="500"/>
                                        <p:tgtEl>
                                          <p:spTgt spid="1362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6500"/>
                            </p:stCondLst>
                            <p:childTnLst>
                              <p:par>
                                <p:cTn id="39" presetID="1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1" dur="500"/>
                                        <p:tgtEl>
                                          <p:spTgt spid="1362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8000"/>
                            </p:stCondLst>
                            <p:childTnLst>
                              <p:par>
                                <p:cTn id="43" presetID="1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5" dur="500"/>
                                        <p:tgtEl>
                                          <p:spTgt spid="1362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9500"/>
                            </p:stCondLst>
                            <p:childTnLst>
                              <p:par>
                                <p:cTn id="47" presetID="1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9" dur="500"/>
                                        <p:tgtEl>
                                          <p:spTgt spid="136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11000"/>
                            </p:stCondLst>
                            <p:childTnLst>
                              <p:par>
                                <p:cTn id="51" presetID="9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3" dur="500"/>
                                        <p:tgtEl>
                                          <p:spTgt spid="1362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6207" grpId="0" animBg="1"/>
      <p:bldP spid="136218" grpId="0" animBg="1"/>
      <p:bldP spid="136219" grpId="0" animBg="1"/>
      <p:bldP spid="136220" grpId="0" animBg="1"/>
      <p:bldP spid="136221" grpId="0" animBg="1"/>
      <p:bldP spid="136222" grpId="0" animBg="1"/>
      <p:bldP spid="136223" grpId="0" animBg="1" autoUpdateAnimBg="0"/>
      <p:bldP spid="136224" grpId="0" animBg="1"/>
      <p:bldP spid="136225" grpId="0" animBg="1" autoUpdateAnimBg="0"/>
      <p:bldP spid="136227" grpId="0" animBg="1"/>
      <p:bldP spid="136228" grpId="0" autoUpdateAnimBg="0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530" name="Rectangle 2"/>
          <p:cNvSpPr>
            <a:spLocks noChangeArrowheads="1"/>
          </p:cNvSpPr>
          <p:nvPr/>
        </p:nvSpPr>
        <p:spPr bwMode="auto">
          <a:xfrm>
            <a:off x="685800" y="52388"/>
            <a:ext cx="7772400" cy="8143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r>
              <a:rPr lang="en-US"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Distribution Shape:  Skewness</a:t>
            </a:r>
          </a:p>
        </p:txBody>
      </p:sp>
      <p:sp>
        <p:nvSpPr>
          <p:cNvPr id="150531" name="Rectangle 3"/>
          <p:cNvSpPr>
            <a:spLocks noChangeArrowheads="1"/>
          </p:cNvSpPr>
          <p:nvPr/>
        </p:nvSpPr>
        <p:spPr bwMode="auto">
          <a:xfrm>
            <a:off x="687388" y="1009650"/>
            <a:ext cx="5168900" cy="5222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342900" indent="-342900"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Char char="n"/>
            </a:pPr>
            <a:r>
              <a:rPr lang="en-US" sz="24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Highly Skewed Right</a:t>
            </a:r>
            <a:endParaRPr lang="en-US" sz="2400">
              <a:effectLst>
                <a:outerShdw blurRad="38100" dist="38100" dir="2700000" algn="tl">
                  <a:srgbClr val="000000"/>
                </a:outerShdw>
              </a:effectLst>
              <a:latin typeface="Book Antiqua" pitchFamily="18" charset="0"/>
            </a:endParaRPr>
          </a:p>
        </p:txBody>
      </p:sp>
      <p:sp>
        <p:nvSpPr>
          <p:cNvPr id="150573" name="AutoShape 45"/>
          <p:cNvSpPr>
            <a:spLocks noChangeArrowheads="1"/>
          </p:cNvSpPr>
          <p:nvPr/>
        </p:nvSpPr>
        <p:spPr bwMode="auto">
          <a:xfrm rot="5400000">
            <a:off x="492125" y="4065588"/>
            <a:ext cx="219075" cy="1428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150562" name="Rectangle 34"/>
          <p:cNvSpPr>
            <a:spLocks noChangeArrowheads="1"/>
          </p:cNvSpPr>
          <p:nvPr/>
        </p:nvSpPr>
        <p:spPr bwMode="auto">
          <a:xfrm>
            <a:off x="801688" y="2600325"/>
            <a:ext cx="7664450" cy="3217863"/>
          </a:xfrm>
          <a:prstGeom prst="rect">
            <a:avLst/>
          </a:prstGeom>
          <a:gradFill rotWithShape="0">
            <a:gsLst>
              <a:gs pos="0">
                <a:srgbClr val="006699">
                  <a:gamma/>
                  <a:shade val="46275"/>
                  <a:invGamma/>
                </a:srgbClr>
              </a:gs>
              <a:gs pos="50000">
                <a:srgbClr val="006699"/>
              </a:gs>
              <a:gs pos="100000">
                <a:srgbClr val="006699">
                  <a:gamma/>
                  <a:shade val="46275"/>
                  <a:invGamma/>
                </a:srgbClr>
              </a:gs>
            </a:gsLst>
            <a:lin ang="5400000" scaled="1"/>
          </a:gradFill>
          <a:ln w="6350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882650" y="2684463"/>
            <a:ext cx="7326314" cy="3089275"/>
            <a:chOff x="882650" y="2684463"/>
            <a:chExt cx="7326314" cy="3089275"/>
          </a:xfrm>
        </p:grpSpPr>
        <p:grpSp>
          <p:nvGrpSpPr>
            <p:cNvPr id="150563" name="Group 35"/>
            <p:cNvGrpSpPr>
              <a:grpSpLocks/>
            </p:cNvGrpSpPr>
            <p:nvPr/>
          </p:nvGrpSpPr>
          <p:grpSpPr bwMode="auto">
            <a:xfrm>
              <a:off x="1697038" y="2881313"/>
              <a:ext cx="185738" cy="2317750"/>
              <a:chOff x="1681" y="1895"/>
              <a:chExt cx="117" cy="1460"/>
            </a:xfrm>
          </p:grpSpPr>
          <p:sp>
            <p:nvSpPr>
              <p:cNvPr id="150564" name="Line 36"/>
              <p:cNvSpPr>
                <a:spLocks noChangeShapeType="1"/>
              </p:cNvSpPr>
              <p:nvPr/>
            </p:nvSpPr>
            <p:spPr bwMode="auto">
              <a:xfrm>
                <a:off x="1681" y="3355"/>
                <a:ext cx="117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>
                <a:outerShdw dist="17961" dir="2700000" algn="ctr" rotWithShape="0">
                  <a:srgbClr val="000000"/>
                </a:outerShdw>
              </a:effec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0565" name="Line 37"/>
              <p:cNvSpPr>
                <a:spLocks noChangeShapeType="1"/>
              </p:cNvSpPr>
              <p:nvPr/>
            </p:nvSpPr>
            <p:spPr bwMode="auto">
              <a:xfrm>
                <a:off x="1681" y="3129"/>
                <a:ext cx="117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>
                <a:outerShdw dist="17961" dir="2700000" algn="ctr" rotWithShape="0">
                  <a:srgbClr val="000000"/>
                </a:outerShdw>
              </a:effec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0566" name="Line 38"/>
              <p:cNvSpPr>
                <a:spLocks noChangeShapeType="1"/>
              </p:cNvSpPr>
              <p:nvPr/>
            </p:nvSpPr>
            <p:spPr bwMode="auto">
              <a:xfrm>
                <a:off x="1681" y="2882"/>
                <a:ext cx="117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>
                <a:outerShdw dist="17961" dir="2700000" algn="ctr" rotWithShape="0">
                  <a:srgbClr val="000000"/>
                </a:outerShdw>
              </a:effec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0567" name="Line 39"/>
              <p:cNvSpPr>
                <a:spLocks noChangeShapeType="1"/>
              </p:cNvSpPr>
              <p:nvPr/>
            </p:nvSpPr>
            <p:spPr bwMode="auto">
              <a:xfrm>
                <a:off x="1681" y="2646"/>
                <a:ext cx="117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>
                <a:outerShdw dist="17961" dir="2700000" algn="ctr" rotWithShape="0">
                  <a:srgbClr val="000000"/>
                </a:outerShdw>
              </a:effec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0568" name="Line 40"/>
              <p:cNvSpPr>
                <a:spLocks noChangeShapeType="1"/>
              </p:cNvSpPr>
              <p:nvPr/>
            </p:nvSpPr>
            <p:spPr bwMode="auto">
              <a:xfrm>
                <a:off x="1681" y="2392"/>
                <a:ext cx="117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>
                <a:outerShdw dist="17961" dir="2700000" algn="ctr" rotWithShape="0">
                  <a:srgbClr val="000000"/>
                </a:outerShdw>
              </a:effec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0569" name="Line 41"/>
              <p:cNvSpPr>
                <a:spLocks noChangeShapeType="1"/>
              </p:cNvSpPr>
              <p:nvPr/>
            </p:nvSpPr>
            <p:spPr bwMode="auto">
              <a:xfrm>
                <a:off x="1681" y="2142"/>
                <a:ext cx="117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>
                <a:outerShdw dist="17961" dir="2700000" algn="ctr" rotWithShape="0">
                  <a:srgbClr val="000000"/>
                </a:outerShdw>
              </a:effec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0570" name="Line 42"/>
              <p:cNvSpPr>
                <a:spLocks noChangeShapeType="1"/>
              </p:cNvSpPr>
              <p:nvPr/>
            </p:nvSpPr>
            <p:spPr bwMode="auto">
              <a:xfrm>
                <a:off x="1681" y="1895"/>
                <a:ext cx="117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>
                <a:outerShdw dist="17961" dir="2700000" algn="ctr" rotWithShape="0">
                  <a:srgbClr val="000000"/>
                </a:outerShdw>
              </a:effec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50571" name="Line 43"/>
            <p:cNvSpPr>
              <a:spLocks noChangeShapeType="1"/>
            </p:cNvSpPr>
            <p:nvPr/>
          </p:nvSpPr>
          <p:spPr bwMode="auto">
            <a:xfrm flipV="1">
              <a:off x="1787526" y="2887663"/>
              <a:ext cx="0" cy="270033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>
              <a:outerShdw dist="17961" dir="2700000" algn="ctr" rotWithShape="0">
                <a:srgbClr val="000000"/>
              </a:outerShdw>
            </a:effec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0572" name="Rectangle 44"/>
            <p:cNvSpPr>
              <a:spLocks noChangeArrowheads="1"/>
            </p:cNvSpPr>
            <p:nvPr/>
          </p:nvSpPr>
          <p:spPr bwMode="auto">
            <a:xfrm rot="16200000">
              <a:off x="-92075" y="4065588"/>
              <a:ext cx="2343150" cy="39370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>
              <a:outerShdw dist="17961" dir="2700000" algn="ctr" rotWithShape="0">
                <a:srgbClr val="000000"/>
              </a:outerShdw>
            </a:effectLst>
          </p:spPr>
          <p:txBody>
            <a:bodyPr wrap="none" lIns="90488" tIns="44450" rIns="90488" bIns="44450">
              <a:spAutoFit/>
            </a:bodyPr>
            <a:lstStyle/>
            <a:p>
              <a:pPr algn="l"/>
              <a:r>
                <a:rPr lang="en-US" sz="2000" dirty="0">
                  <a:effectLst/>
                  <a:latin typeface="Book Antiqua" pitchFamily="18" charset="0"/>
                </a:rPr>
                <a:t>Relative Frequency</a:t>
              </a:r>
            </a:p>
          </p:txBody>
        </p:sp>
        <p:sp>
          <p:nvSpPr>
            <p:cNvPr id="150574" name="Line 46"/>
            <p:cNvSpPr>
              <a:spLocks noChangeShapeType="1"/>
            </p:cNvSpPr>
            <p:nvPr/>
          </p:nvSpPr>
          <p:spPr bwMode="auto">
            <a:xfrm flipV="1">
              <a:off x="1698626" y="5591175"/>
              <a:ext cx="651033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>
              <a:outerShdw dist="17961" dir="2700000" algn="ctr" rotWithShape="0">
                <a:srgbClr val="000000"/>
              </a:outerShdw>
            </a:effec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50575" name="Group 47"/>
            <p:cNvGrpSpPr>
              <a:grpSpLocks/>
            </p:cNvGrpSpPr>
            <p:nvPr/>
          </p:nvGrpSpPr>
          <p:grpSpPr bwMode="auto">
            <a:xfrm>
              <a:off x="1263651" y="2684463"/>
              <a:ext cx="474663" cy="3089275"/>
              <a:chOff x="1435" y="1789"/>
              <a:chExt cx="299" cy="1928"/>
            </a:xfrm>
          </p:grpSpPr>
          <p:sp>
            <p:nvSpPr>
              <p:cNvPr id="150576" name="Rectangle 48"/>
              <p:cNvSpPr>
                <a:spLocks noChangeArrowheads="1"/>
              </p:cNvSpPr>
              <p:nvPr/>
            </p:nvSpPr>
            <p:spPr bwMode="auto">
              <a:xfrm>
                <a:off x="1435" y="3259"/>
                <a:ext cx="294" cy="227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>
                <a:outerShdw dist="17961" dir="2700000" algn="ctr" rotWithShape="0">
                  <a:srgbClr val="000000"/>
                </a:outerShdw>
              </a:effectLst>
            </p:spPr>
            <p:txBody>
              <a:bodyPr wrap="none" lIns="90488" tIns="44450" rIns="90488" bIns="44450">
                <a:spAutoFit/>
              </a:bodyPr>
              <a:lstStyle/>
              <a:p>
                <a:pPr algn="l"/>
                <a:r>
                  <a:rPr lang="en-US" sz="1800">
                    <a:effectLst/>
                    <a:latin typeface="Book Antiqua" pitchFamily="18" charset="0"/>
                  </a:rPr>
                  <a:t>.05</a:t>
                </a:r>
              </a:p>
            </p:txBody>
          </p:sp>
          <p:sp>
            <p:nvSpPr>
              <p:cNvPr id="150577" name="Rectangle 49"/>
              <p:cNvSpPr>
                <a:spLocks noChangeArrowheads="1"/>
              </p:cNvSpPr>
              <p:nvPr/>
            </p:nvSpPr>
            <p:spPr bwMode="auto">
              <a:xfrm>
                <a:off x="1435" y="3033"/>
                <a:ext cx="294" cy="227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>
                <a:outerShdw dist="17961" dir="2700000" algn="ctr" rotWithShape="0">
                  <a:srgbClr val="000000"/>
                </a:outerShdw>
              </a:effectLst>
            </p:spPr>
            <p:txBody>
              <a:bodyPr wrap="none" lIns="90488" tIns="44450" rIns="90488" bIns="44450">
                <a:spAutoFit/>
              </a:bodyPr>
              <a:lstStyle/>
              <a:p>
                <a:pPr algn="l"/>
                <a:r>
                  <a:rPr lang="en-US" sz="1800">
                    <a:effectLst/>
                    <a:latin typeface="Book Antiqua" pitchFamily="18" charset="0"/>
                  </a:rPr>
                  <a:t>.10</a:t>
                </a:r>
              </a:p>
            </p:txBody>
          </p:sp>
          <p:sp>
            <p:nvSpPr>
              <p:cNvPr id="150578" name="Rectangle 50"/>
              <p:cNvSpPr>
                <a:spLocks noChangeArrowheads="1"/>
              </p:cNvSpPr>
              <p:nvPr/>
            </p:nvSpPr>
            <p:spPr bwMode="auto">
              <a:xfrm>
                <a:off x="1435" y="2785"/>
                <a:ext cx="294" cy="227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>
                <a:outerShdw dist="17961" dir="2700000" algn="ctr" rotWithShape="0">
                  <a:srgbClr val="000000"/>
                </a:outerShdw>
              </a:effectLst>
            </p:spPr>
            <p:txBody>
              <a:bodyPr wrap="none" lIns="90488" tIns="44450" rIns="90488" bIns="44450">
                <a:spAutoFit/>
              </a:bodyPr>
              <a:lstStyle/>
              <a:p>
                <a:pPr algn="l"/>
                <a:r>
                  <a:rPr lang="en-US" sz="1800">
                    <a:effectLst/>
                    <a:latin typeface="Book Antiqua" pitchFamily="18" charset="0"/>
                  </a:rPr>
                  <a:t>.15</a:t>
                </a:r>
              </a:p>
            </p:txBody>
          </p:sp>
          <p:sp>
            <p:nvSpPr>
              <p:cNvPr id="150579" name="Rectangle 51"/>
              <p:cNvSpPr>
                <a:spLocks noChangeArrowheads="1"/>
              </p:cNvSpPr>
              <p:nvPr/>
            </p:nvSpPr>
            <p:spPr bwMode="auto">
              <a:xfrm>
                <a:off x="1435" y="2539"/>
                <a:ext cx="294" cy="227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>
                <a:outerShdw dist="17961" dir="2700000" algn="ctr" rotWithShape="0">
                  <a:srgbClr val="000000"/>
                </a:outerShdw>
              </a:effectLst>
            </p:spPr>
            <p:txBody>
              <a:bodyPr wrap="none" lIns="90488" tIns="44450" rIns="90488" bIns="44450">
                <a:spAutoFit/>
              </a:bodyPr>
              <a:lstStyle/>
              <a:p>
                <a:pPr algn="l"/>
                <a:r>
                  <a:rPr lang="en-US" sz="1800">
                    <a:effectLst/>
                    <a:latin typeface="Book Antiqua" pitchFamily="18" charset="0"/>
                  </a:rPr>
                  <a:t>.20</a:t>
                </a:r>
              </a:p>
            </p:txBody>
          </p:sp>
          <p:sp>
            <p:nvSpPr>
              <p:cNvPr id="150580" name="Rectangle 52"/>
              <p:cNvSpPr>
                <a:spLocks noChangeArrowheads="1"/>
              </p:cNvSpPr>
              <p:nvPr/>
            </p:nvSpPr>
            <p:spPr bwMode="auto">
              <a:xfrm>
                <a:off x="1440" y="2292"/>
                <a:ext cx="294" cy="227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>
                <a:outerShdw dist="17961" dir="2700000" algn="ctr" rotWithShape="0">
                  <a:srgbClr val="000000"/>
                </a:outerShdw>
              </a:effectLst>
            </p:spPr>
            <p:txBody>
              <a:bodyPr wrap="none" lIns="90488" tIns="44450" rIns="90488" bIns="44450">
                <a:spAutoFit/>
              </a:bodyPr>
              <a:lstStyle/>
              <a:p>
                <a:pPr algn="l"/>
                <a:r>
                  <a:rPr lang="en-US" sz="1800">
                    <a:effectLst/>
                    <a:latin typeface="Book Antiqua" pitchFamily="18" charset="0"/>
                  </a:rPr>
                  <a:t>.25</a:t>
                </a:r>
              </a:p>
            </p:txBody>
          </p:sp>
          <p:sp>
            <p:nvSpPr>
              <p:cNvPr id="150581" name="Rectangle 53"/>
              <p:cNvSpPr>
                <a:spLocks noChangeArrowheads="1"/>
              </p:cNvSpPr>
              <p:nvPr/>
            </p:nvSpPr>
            <p:spPr bwMode="auto">
              <a:xfrm>
                <a:off x="1440" y="2036"/>
                <a:ext cx="294" cy="227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>
                <a:outerShdw dist="17961" dir="2700000" algn="ctr" rotWithShape="0">
                  <a:srgbClr val="000000"/>
                </a:outerShdw>
              </a:effectLst>
            </p:spPr>
            <p:txBody>
              <a:bodyPr wrap="none" lIns="90488" tIns="44450" rIns="90488" bIns="44450">
                <a:spAutoFit/>
              </a:bodyPr>
              <a:lstStyle/>
              <a:p>
                <a:pPr algn="l"/>
                <a:r>
                  <a:rPr lang="en-US" sz="1800">
                    <a:effectLst/>
                    <a:latin typeface="Book Antiqua" pitchFamily="18" charset="0"/>
                  </a:rPr>
                  <a:t>.30</a:t>
                </a:r>
              </a:p>
            </p:txBody>
          </p:sp>
          <p:sp>
            <p:nvSpPr>
              <p:cNvPr id="150582" name="Rectangle 54"/>
              <p:cNvSpPr>
                <a:spLocks noChangeArrowheads="1"/>
              </p:cNvSpPr>
              <p:nvPr/>
            </p:nvSpPr>
            <p:spPr bwMode="auto">
              <a:xfrm>
                <a:off x="1440" y="1789"/>
                <a:ext cx="294" cy="227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>
                <a:outerShdw dist="17961" dir="2700000" algn="ctr" rotWithShape="0">
                  <a:srgbClr val="000000"/>
                </a:outerShdw>
              </a:effectLst>
            </p:spPr>
            <p:txBody>
              <a:bodyPr wrap="none" lIns="90488" tIns="44450" rIns="90488" bIns="44450">
                <a:spAutoFit/>
              </a:bodyPr>
              <a:lstStyle/>
              <a:p>
                <a:pPr algn="l"/>
                <a:r>
                  <a:rPr lang="en-US" sz="1800">
                    <a:effectLst/>
                    <a:latin typeface="Book Antiqua" pitchFamily="18" charset="0"/>
                  </a:rPr>
                  <a:t>.35</a:t>
                </a:r>
              </a:p>
            </p:txBody>
          </p:sp>
          <p:sp>
            <p:nvSpPr>
              <p:cNvPr id="150583" name="Rectangle 55"/>
              <p:cNvSpPr>
                <a:spLocks noChangeArrowheads="1"/>
              </p:cNvSpPr>
              <p:nvPr/>
            </p:nvSpPr>
            <p:spPr bwMode="auto">
              <a:xfrm>
                <a:off x="1538" y="3490"/>
                <a:ext cx="186" cy="227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>
                <a:outerShdw dist="17961" dir="2700000" algn="ctr" rotWithShape="0">
                  <a:srgbClr val="000000"/>
                </a:outerShdw>
              </a:effectLst>
            </p:spPr>
            <p:txBody>
              <a:bodyPr wrap="none" lIns="90488" tIns="44450" rIns="90488" bIns="44450">
                <a:spAutoFit/>
              </a:bodyPr>
              <a:lstStyle/>
              <a:p>
                <a:pPr algn="l"/>
                <a:r>
                  <a:rPr lang="en-US" sz="1800">
                    <a:effectLst/>
                    <a:latin typeface="Book Antiqua" pitchFamily="18" charset="0"/>
                  </a:rPr>
                  <a:t>0</a:t>
                </a:r>
              </a:p>
            </p:txBody>
          </p:sp>
        </p:grpSp>
      </p:grpSp>
      <p:sp>
        <p:nvSpPr>
          <p:cNvPr id="150584" name="Rectangle 56"/>
          <p:cNvSpPr>
            <a:spLocks noChangeArrowheads="1"/>
          </p:cNvSpPr>
          <p:nvPr/>
        </p:nvSpPr>
        <p:spPr bwMode="auto">
          <a:xfrm flipH="1">
            <a:off x="5618163" y="5289550"/>
            <a:ext cx="641350" cy="301625"/>
          </a:xfrm>
          <a:prstGeom prst="rect">
            <a:avLst/>
          </a:prstGeom>
          <a:gradFill rotWithShape="0">
            <a:gsLst>
              <a:gs pos="0">
                <a:schemeClr val="hlink">
                  <a:gamma/>
                  <a:shade val="46275"/>
                  <a:invGamma/>
                </a:schemeClr>
              </a:gs>
              <a:gs pos="5000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lin ang="0" scaled="1"/>
          </a:gra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0585" name="Rectangle 57"/>
          <p:cNvSpPr>
            <a:spLocks noChangeArrowheads="1"/>
          </p:cNvSpPr>
          <p:nvPr/>
        </p:nvSpPr>
        <p:spPr bwMode="auto">
          <a:xfrm flipH="1">
            <a:off x="4356100" y="4921250"/>
            <a:ext cx="641350" cy="669925"/>
          </a:xfrm>
          <a:prstGeom prst="rect">
            <a:avLst/>
          </a:prstGeom>
          <a:gradFill rotWithShape="0">
            <a:gsLst>
              <a:gs pos="0">
                <a:schemeClr val="hlink">
                  <a:gamma/>
                  <a:shade val="46275"/>
                  <a:invGamma/>
                </a:schemeClr>
              </a:gs>
              <a:gs pos="5000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lin ang="0" scaled="1"/>
          </a:gra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0586" name="Rectangle 58"/>
          <p:cNvSpPr>
            <a:spLocks noChangeArrowheads="1"/>
          </p:cNvSpPr>
          <p:nvPr/>
        </p:nvSpPr>
        <p:spPr bwMode="auto">
          <a:xfrm flipH="1">
            <a:off x="3714750" y="4749800"/>
            <a:ext cx="641350" cy="841375"/>
          </a:xfrm>
          <a:prstGeom prst="rect">
            <a:avLst/>
          </a:prstGeom>
          <a:gradFill rotWithShape="0">
            <a:gsLst>
              <a:gs pos="0">
                <a:schemeClr val="hlink">
                  <a:gamma/>
                  <a:shade val="46275"/>
                  <a:invGamma/>
                </a:schemeClr>
              </a:gs>
              <a:gs pos="5000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lin ang="0" scaled="1"/>
          </a:gra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0587" name="Rectangle 59"/>
          <p:cNvSpPr>
            <a:spLocks noChangeArrowheads="1"/>
          </p:cNvSpPr>
          <p:nvPr/>
        </p:nvSpPr>
        <p:spPr bwMode="auto">
          <a:xfrm flipH="1">
            <a:off x="3071813" y="4078288"/>
            <a:ext cx="642937" cy="1512887"/>
          </a:xfrm>
          <a:prstGeom prst="rect">
            <a:avLst/>
          </a:prstGeom>
          <a:gradFill rotWithShape="0">
            <a:gsLst>
              <a:gs pos="0">
                <a:schemeClr val="hlink">
                  <a:gamma/>
                  <a:shade val="46275"/>
                  <a:invGamma/>
                </a:schemeClr>
              </a:gs>
              <a:gs pos="5000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lin ang="0" scaled="1"/>
          </a:gra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0588" name="Rectangle 60"/>
          <p:cNvSpPr>
            <a:spLocks noChangeArrowheads="1"/>
          </p:cNvSpPr>
          <p:nvPr/>
        </p:nvSpPr>
        <p:spPr bwMode="auto">
          <a:xfrm flipH="1">
            <a:off x="2430463" y="2949575"/>
            <a:ext cx="642937" cy="2643188"/>
          </a:xfrm>
          <a:prstGeom prst="rect">
            <a:avLst/>
          </a:prstGeom>
          <a:gradFill rotWithShape="0">
            <a:gsLst>
              <a:gs pos="0">
                <a:schemeClr val="hlink">
                  <a:gamma/>
                  <a:shade val="46275"/>
                  <a:invGamma/>
                </a:schemeClr>
              </a:gs>
              <a:gs pos="5000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lin ang="0" scaled="1"/>
          </a:gra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0589" name="Rectangle 61"/>
          <p:cNvSpPr>
            <a:spLocks noChangeArrowheads="1"/>
          </p:cNvSpPr>
          <p:nvPr/>
        </p:nvSpPr>
        <p:spPr bwMode="auto">
          <a:xfrm flipH="1">
            <a:off x="5000625" y="5118100"/>
            <a:ext cx="633413" cy="473075"/>
          </a:xfrm>
          <a:prstGeom prst="rect">
            <a:avLst/>
          </a:prstGeom>
          <a:gradFill rotWithShape="0">
            <a:gsLst>
              <a:gs pos="0">
                <a:schemeClr val="hlink">
                  <a:gamma/>
                  <a:shade val="46275"/>
                  <a:invGamma/>
                </a:schemeClr>
              </a:gs>
              <a:gs pos="5000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lin ang="0" scaled="1"/>
          </a:gra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effectLst>
                <a:outerShdw blurRad="38100" dist="38100" dir="2700000" algn="tl">
                  <a:srgbClr val="000000"/>
                </a:outerShdw>
              </a:effectLst>
              <a:latin typeface="Book Antiqua" pitchFamily="18" charset="0"/>
            </a:endParaRPr>
          </a:p>
        </p:txBody>
      </p:sp>
      <p:sp>
        <p:nvSpPr>
          <p:cNvPr id="150590" name="Rectangle 62"/>
          <p:cNvSpPr>
            <a:spLocks noChangeArrowheads="1"/>
          </p:cNvSpPr>
          <p:nvPr/>
        </p:nvSpPr>
        <p:spPr bwMode="auto">
          <a:xfrm flipH="1">
            <a:off x="1784350" y="4921250"/>
            <a:ext cx="641350" cy="671513"/>
          </a:xfrm>
          <a:prstGeom prst="rect">
            <a:avLst/>
          </a:prstGeom>
          <a:gradFill rotWithShape="0">
            <a:gsLst>
              <a:gs pos="0">
                <a:schemeClr val="hlink">
                  <a:gamma/>
                  <a:shade val="46275"/>
                  <a:invGamma/>
                </a:schemeClr>
              </a:gs>
              <a:gs pos="5000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lin ang="0" scaled="1"/>
          </a:gra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0591" name="Rectangle 63"/>
          <p:cNvSpPr>
            <a:spLocks noChangeArrowheads="1"/>
          </p:cNvSpPr>
          <p:nvPr/>
        </p:nvSpPr>
        <p:spPr bwMode="auto">
          <a:xfrm flipH="1">
            <a:off x="6261100" y="5430838"/>
            <a:ext cx="641350" cy="160337"/>
          </a:xfrm>
          <a:prstGeom prst="rect">
            <a:avLst/>
          </a:prstGeom>
          <a:gradFill rotWithShape="0">
            <a:gsLst>
              <a:gs pos="0">
                <a:schemeClr val="hlink">
                  <a:gamma/>
                  <a:shade val="46275"/>
                  <a:invGamma/>
                </a:schemeClr>
              </a:gs>
              <a:gs pos="5000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lin ang="0" scaled="1"/>
          </a:gra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0592" name="Rectangle 64"/>
          <p:cNvSpPr>
            <a:spLocks noChangeArrowheads="1"/>
          </p:cNvSpPr>
          <p:nvPr/>
        </p:nvSpPr>
        <p:spPr bwMode="auto">
          <a:xfrm flipH="1">
            <a:off x="6904038" y="5360988"/>
            <a:ext cx="641350" cy="230187"/>
          </a:xfrm>
          <a:prstGeom prst="rect">
            <a:avLst/>
          </a:prstGeom>
          <a:gradFill rotWithShape="0">
            <a:gsLst>
              <a:gs pos="0">
                <a:schemeClr val="hlink">
                  <a:gamma/>
                  <a:shade val="46275"/>
                  <a:invGamma/>
                </a:schemeClr>
              </a:gs>
              <a:gs pos="5000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lin ang="0" scaled="1"/>
          </a:gra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0561" name="Text Box 33"/>
          <p:cNvSpPr txBox="1">
            <a:spLocks noChangeArrowheads="1"/>
          </p:cNvSpPr>
          <p:nvPr/>
        </p:nvSpPr>
        <p:spPr bwMode="auto">
          <a:xfrm>
            <a:off x="3309938" y="2478088"/>
            <a:ext cx="2759075" cy="469900"/>
          </a:xfrm>
          <a:prstGeom prst="rect">
            <a:avLst/>
          </a:prstGeom>
          <a:gradFill flip="none" rotWithShape="1">
            <a:gsLst>
              <a:gs pos="0">
                <a:srgbClr val="7AAF23">
                  <a:shade val="30000"/>
                  <a:satMod val="115000"/>
                </a:srgbClr>
              </a:gs>
              <a:gs pos="50000">
                <a:srgbClr val="7AAF23">
                  <a:shade val="67500"/>
                  <a:satMod val="115000"/>
                </a:srgbClr>
              </a:gs>
              <a:gs pos="100000">
                <a:srgbClr val="7AAF23">
                  <a:shade val="100000"/>
                  <a:satMod val="115000"/>
                </a:srgbClr>
              </a:gs>
            </a:gsLst>
            <a:lin ang="16200000" scaled="1"/>
            <a:tileRect/>
          </a:gradFill>
          <a:ln w="12700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>
            <a:spAutoFit/>
          </a:bodyPr>
          <a:lstStyle/>
          <a:p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 Skewness =  1.25  </a:t>
            </a:r>
          </a:p>
        </p:txBody>
      </p:sp>
      <p:sp>
        <p:nvSpPr>
          <p:cNvPr id="150593" name="Rectangle 65"/>
          <p:cNvSpPr>
            <a:spLocks noChangeArrowheads="1"/>
          </p:cNvSpPr>
          <p:nvPr/>
        </p:nvSpPr>
        <p:spPr bwMode="auto">
          <a:xfrm flipH="1">
            <a:off x="7545388" y="5429250"/>
            <a:ext cx="641350" cy="161925"/>
          </a:xfrm>
          <a:prstGeom prst="rect">
            <a:avLst/>
          </a:prstGeom>
          <a:gradFill rotWithShape="0">
            <a:gsLst>
              <a:gs pos="0">
                <a:schemeClr val="hlink">
                  <a:gamma/>
                  <a:shade val="46275"/>
                  <a:invGamma/>
                </a:schemeClr>
              </a:gs>
              <a:gs pos="5000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lin ang="0" scaled="1"/>
          </a:gra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0595" name="AutoShape 67"/>
          <p:cNvSpPr>
            <a:spLocks noChangeArrowheads="1"/>
          </p:cNvSpPr>
          <p:nvPr/>
        </p:nvSpPr>
        <p:spPr bwMode="auto">
          <a:xfrm rot="5400000">
            <a:off x="733425" y="1555750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150596" name="Rectangle 68"/>
          <p:cNvSpPr>
            <a:spLocks noChangeArrowheads="1"/>
          </p:cNvSpPr>
          <p:nvPr/>
        </p:nvSpPr>
        <p:spPr bwMode="auto">
          <a:xfrm>
            <a:off x="687388" y="1441450"/>
            <a:ext cx="7772400" cy="9286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742950" lvl="1" indent="-285750" algn="l">
              <a:spcBef>
                <a:spcPct val="20000"/>
              </a:spcBef>
              <a:buClr>
                <a:srgbClr val="66FFFF"/>
              </a:buClr>
              <a:buSzPct val="125000"/>
              <a:buFontTx/>
              <a:buChar char="•"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Skewness is positive (often above 1.0).</a:t>
            </a:r>
          </a:p>
          <a:p>
            <a:pPr marL="742950" lvl="1" indent="-285750" algn="l">
              <a:spcBef>
                <a:spcPct val="20000"/>
              </a:spcBef>
              <a:buClr>
                <a:srgbClr val="66FFFF"/>
              </a:buClr>
              <a:buSzPct val="125000"/>
              <a:buFontTx/>
              <a:buChar char="•"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Mean will usually be more than the median.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5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15059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505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5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505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5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6" dur="500"/>
                                        <p:tgtEl>
                                          <p:spTgt spid="15057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505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5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1505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12" presetClass="entr" presetSubtype="8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2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500"/>
                            </p:stCondLst>
                            <p:childTnLst>
                              <p:par>
                                <p:cTn id="28" presetID="1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5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0" dur="500"/>
                                        <p:tgtEl>
                                          <p:spTgt spid="1505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3000"/>
                            </p:stCondLst>
                            <p:childTnLst>
                              <p:par>
                                <p:cTn id="32" presetID="1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5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4" dur="500"/>
                                        <p:tgtEl>
                                          <p:spTgt spid="1505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4500"/>
                            </p:stCondLst>
                            <p:childTnLst>
                              <p:par>
                                <p:cTn id="36" presetID="1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5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8" dur="500"/>
                                        <p:tgtEl>
                                          <p:spTgt spid="1505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6000"/>
                            </p:stCondLst>
                            <p:childTnLst>
                              <p:par>
                                <p:cTn id="40" presetID="1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5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2" dur="500"/>
                                        <p:tgtEl>
                                          <p:spTgt spid="1505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7500"/>
                            </p:stCondLst>
                            <p:childTnLst>
                              <p:par>
                                <p:cTn id="44" presetID="1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5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6" dur="500"/>
                                        <p:tgtEl>
                                          <p:spTgt spid="1505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9000"/>
                            </p:stCondLst>
                            <p:childTnLst>
                              <p:par>
                                <p:cTn id="48" presetID="1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5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0" dur="500"/>
                                        <p:tgtEl>
                                          <p:spTgt spid="1505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10500"/>
                            </p:stCondLst>
                            <p:childTnLst>
                              <p:par>
                                <p:cTn id="52" presetID="1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5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4" dur="500"/>
                                        <p:tgtEl>
                                          <p:spTgt spid="1505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12000"/>
                            </p:stCondLst>
                            <p:childTnLst>
                              <p:par>
                                <p:cTn id="56" presetID="1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5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8" dur="500"/>
                                        <p:tgtEl>
                                          <p:spTgt spid="1505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13500"/>
                            </p:stCondLst>
                            <p:childTnLst>
                              <p:par>
                                <p:cTn id="60" presetID="1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5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62" dur="500"/>
                                        <p:tgtEl>
                                          <p:spTgt spid="1505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15000"/>
                            </p:stCondLst>
                            <p:childTnLst>
                              <p:par>
                                <p:cTn id="64" presetID="1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5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66" dur="500"/>
                                        <p:tgtEl>
                                          <p:spTgt spid="1505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16500"/>
                            </p:stCondLst>
                            <p:childTnLst>
                              <p:par>
                                <p:cTn id="68" presetID="9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5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0" dur="500"/>
                                        <p:tgtEl>
                                          <p:spTgt spid="1505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0573" grpId="0" animBg="1"/>
      <p:bldP spid="150562" grpId="0" animBg="1"/>
      <p:bldP spid="150584" grpId="0" animBg="1"/>
      <p:bldP spid="150585" grpId="0" animBg="1"/>
      <p:bldP spid="150586" grpId="0" animBg="1"/>
      <p:bldP spid="150587" grpId="0" animBg="1"/>
      <p:bldP spid="150588" grpId="0" animBg="1"/>
      <p:bldP spid="150589" grpId="0" animBg="1" autoUpdateAnimBg="0"/>
      <p:bldP spid="150590" grpId="0" animBg="1"/>
      <p:bldP spid="150591" grpId="0" animBg="1"/>
      <p:bldP spid="150592" grpId="0" animBg="1"/>
      <p:bldP spid="150561" grpId="0" animBg="1" autoUpdateAnimBg="0"/>
      <p:bldP spid="150593" grpId="0" animBg="1"/>
      <p:bldP spid="150595" grpId="0" animBg="1"/>
      <p:bldP spid="150596" grpId="0" autoUpdateAnimBg="0"/>
    </p:bld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63" name="Rectangle 3"/>
          <p:cNvSpPr>
            <a:spLocks noChangeArrowheads="1"/>
          </p:cNvSpPr>
          <p:nvPr/>
        </p:nvSpPr>
        <p:spPr bwMode="auto">
          <a:xfrm>
            <a:off x="1046163" y="1503363"/>
            <a:ext cx="7613650" cy="1479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342900" indent="-342900"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    Seventy efficiency apartments were randomly</a:t>
            </a:r>
          </a:p>
          <a:p>
            <a:pPr marL="342900" indent="-342900"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sampled in a college town.  The monthly rent prices</a:t>
            </a:r>
          </a:p>
          <a:p>
            <a:pPr marL="342900" indent="-342900"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for the apartments are listed below in ascending order. </a:t>
            </a:r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		</a:t>
            </a:r>
          </a:p>
        </p:txBody>
      </p:sp>
      <p:sp>
        <p:nvSpPr>
          <p:cNvPr id="143952" name="Rectangle 592"/>
          <p:cNvSpPr>
            <a:spLocks noChangeArrowheads="1"/>
          </p:cNvSpPr>
          <p:nvPr/>
        </p:nvSpPr>
        <p:spPr bwMode="auto">
          <a:xfrm>
            <a:off x="685800" y="52388"/>
            <a:ext cx="7772400" cy="8143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r>
              <a:rPr lang="en-US"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Distribution Shape:  Skewness</a:t>
            </a:r>
          </a:p>
        </p:txBody>
      </p:sp>
      <p:sp>
        <p:nvSpPr>
          <p:cNvPr id="143953" name="Rectangle 593"/>
          <p:cNvSpPr>
            <a:spLocks noChangeArrowheads="1"/>
          </p:cNvSpPr>
          <p:nvPr/>
        </p:nvSpPr>
        <p:spPr bwMode="auto">
          <a:xfrm>
            <a:off x="687388" y="1009650"/>
            <a:ext cx="5334000" cy="590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342900" indent="-342900"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Char char="n"/>
            </a:pPr>
            <a:r>
              <a:rPr lang="en-US" sz="2400" dirty="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Example:  Apartment Rents</a:t>
            </a:r>
            <a:endParaRPr lang="en-US" sz="2400" dirty="0">
              <a:effectLst>
                <a:outerShdw blurRad="38100" dist="38100" dir="2700000" algn="tl">
                  <a:srgbClr val="000000"/>
                </a:outerShdw>
              </a:effectLst>
              <a:latin typeface="Book Antiqua" pitchFamily="18" charset="0"/>
            </a:endParaRPr>
          </a:p>
        </p:txBody>
      </p:sp>
      <p:sp>
        <p:nvSpPr>
          <p:cNvPr id="143954" name="AutoShape 594"/>
          <p:cNvSpPr>
            <a:spLocks noChangeArrowheads="1"/>
          </p:cNvSpPr>
          <p:nvPr/>
        </p:nvSpPr>
        <p:spPr bwMode="auto">
          <a:xfrm rot="5400000">
            <a:off x="752475" y="1631950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pic>
        <p:nvPicPr>
          <p:cNvPr id="143955" name="Picture 59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77888" y="2994025"/>
            <a:ext cx="7824787" cy="24542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</p:pic>
      <p:sp>
        <p:nvSpPr>
          <p:cNvPr id="143956" name="AutoShape 596"/>
          <p:cNvSpPr>
            <a:spLocks noChangeArrowheads="1"/>
          </p:cNvSpPr>
          <p:nvPr/>
        </p:nvSpPr>
        <p:spPr bwMode="auto">
          <a:xfrm rot="5400000">
            <a:off x="585788" y="3957638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9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14395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439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433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2" presetClass="entr" presetSubtype="8" fill="hold" grpId="0" nodeType="after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9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6" dur="500"/>
                                        <p:tgtEl>
                                          <p:spTgt spid="14395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439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9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1439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63" grpId="0" autoUpdateAnimBg="0"/>
      <p:bldP spid="143954" grpId="0" animBg="1"/>
      <p:bldP spid="143956" grpId="0" animBg="1"/>
    </p:bld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410" name="Rectangle 2"/>
          <p:cNvSpPr>
            <a:spLocks noChangeArrowheads="1"/>
          </p:cNvSpPr>
          <p:nvPr/>
        </p:nvSpPr>
        <p:spPr bwMode="auto">
          <a:xfrm>
            <a:off x="787400" y="1603375"/>
            <a:ext cx="7637463" cy="4221163"/>
          </a:xfrm>
          <a:prstGeom prst="rect">
            <a:avLst/>
          </a:prstGeom>
          <a:gradFill rotWithShape="0">
            <a:gsLst>
              <a:gs pos="0">
                <a:srgbClr val="006699">
                  <a:gamma/>
                  <a:shade val="46275"/>
                  <a:invGamma/>
                </a:srgbClr>
              </a:gs>
              <a:gs pos="50000">
                <a:srgbClr val="006699"/>
              </a:gs>
              <a:gs pos="100000">
                <a:srgbClr val="006699">
                  <a:gamma/>
                  <a:shade val="46275"/>
                  <a:invGamma/>
                </a:srgbClr>
              </a:gs>
            </a:gsLst>
            <a:lin ang="5400000" scaled="1"/>
          </a:gradFill>
          <a:ln w="6350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en-US">
              <a:effectLst>
                <a:outerShdw blurRad="38100" dist="38100" dir="2700000" algn="tl">
                  <a:srgbClr val="000000"/>
                </a:outerShdw>
              </a:effectLst>
              <a:latin typeface="Book Antiqua" pitchFamily="18" charset="0"/>
            </a:endParaRPr>
          </a:p>
        </p:txBody>
      </p:sp>
      <p:grpSp>
        <p:nvGrpSpPr>
          <p:cNvPr id="145411" name="Group 3"/>
          <p:cNvGrpSpPr>
            <a:grpSpLocks/>
          </p:cNvGrpSpPr>
          <p:nvPr/>
        </p:nvGrpSpPr>
        <p:grpSpPr bwMode="auto">
          <a:xfrm>
            <a:off x="1919288" y="1965325"/>
            <a:ext cx="220662" cy="3040063"/>
            <a:chOff x="1681" y="1895"/>
            <a:chExt cx="117" cy="1460"/>
          </a:xfrm>
        </p:grpSpPr>
        <p:sp>
          <p:nvSpPr>
            <p:cNvPr id="145412" name="Line 4"/>
            <p:cNvSpPr>
              <a:spLocks noChangeShapeType="1"/>
            </p:cNvSpPr>
            <p:nvPr/>
          </p:nvSpPr>
          <p:spPr bwMode="auto">
            <a:xfrm>
              <a:off x="1681" y="3355"/>
              <a:ext cx="117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>
              <a:outerShdw dist="17961" dir="2700000" algn="ctr" rotWithShape="0">
                <a:srgbClr val="000000"/>
              </a:outerShdw>
            </a:effec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5413" name="Line 5"/>
            <p:cNvSpPr>
              <a:spLocks noChangeShapeType="1"/>
            </p:cNvSpPr>
            <p:nvPr/>
          </p:nvSpPr>
          <p:spPr bwMode="auto">
            <a:xfrm>
              <a:off x="1681" y="3129"/>
              <a:ext cx="117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>
              <a:outerShdw dist="17961" dir="2700000" algn="ctr" rotWithShape="0">
                <a:srgbClr val="000000"/>
              </a:outerShdw>
            </a:effec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5414" name="Line 6"/>
            <p:cNvSpPr>
              <a:spLocks noChangeShapeType="1"/>
            </p:cNvSpPr>
            <p:nvPr/>
          </p:nvSpPr>
          <p:spPr bwMode="auto">
            <a:xfrm>
              <a:off x="1681" y="2882"/>
              <a:ext cx="117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>
              <a:outerShdw dist="17961" dir="2700000" algn="ctr" rotWithShape="0">
                <a:srgbClr val="000000"/>
              </a:outerShdw>
            </a:effec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5415" name="Line 7"/>
            <p:cNvSpPr>
              <a:spLocks noChangeShapeType="1"/>
            </p:cNvSpPr>
            <p:nvPr/>
          </p:nvSpPr>
          <p:spPr bwMode="auto">
            <a:xfrm>
              <a:off x="1681" y="2646"/>
              <a:ext cx="117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>
              <a:outerShdw dist="17961" dir="2700000" algn="ctr" rotWithShape="0">
                <a:srgbClr val="000000"/>
              </a:outerShdw>
            </a:effec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5416" name="Line 8"/>
            <p:cNvSpPr>
              <a:spLocks noChangeShapeType="1"/>
            </p:cNvSpPr>
            <p:nvPr/>
          </p:nvSpPr>
          <p:spPr bwMode="auto">
            <a:xfrm>
              <a:off x="1681" y="2392"/>
              <a:ext cx="117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>
              <a:outerShdw dist="17961" dir="2700000" algn="ctr" rotWithShape="0">
                <a:srgbClr val="000000"/>
              </a:outerShdw>
            </a:effec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5417" name="Line 9"/>
            <p:cNvSpPr>
              <a:spLocks noChangeShapeType="1"/>
            </p:cNvSpPr>
            <p:nvPr/>
          </p:nvSpPr>
          <p:spPr bwMode="auto">
            <a:xfrm>
              <a:off x="1681" y="2142"/>
              <a:ext cx="117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>
              <a:outerShdw dist="17961" dir="2700000" algn="ctr" rotWithShape="0">
                <a:srgbClr val="000000"/>
              </a:outerShdw>
            </a:effec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5418" name="Line 10"/>
            <p:cNvSpPr>
              <a:spLocks noChangeShapeType="1"/>
            </p:cNvSpPr>
            <p:nvPr/>
          </p:nvSpPr>
          <p:spPr bwMode="auto">
            <a:xfrm>
              <a:off x="1681" y="1895"/>
              <a:ext cx="117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>
              <a:outerShdw dist="17961" dir="2700000" algn="ctr" rotWithShape="0">
                <a:srgbClr val="000000"/>
              </a:outerShdw>
            </a:effec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45419" name="Line 11"/>
          <p:cNvSpPr>
            <a:spLocks noChangeShapeType="1"/>
          </p:cNvSpPr>
          <p:nvPr/>
        </p:nvSpPr>
        <p:spPr bwMode="auto">
          <a:xfrm flipV="1">
            <a:off x="2027238" y="1973263"/>
            <a:ext cx="0" cy="35433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145420" name="Rectangle 12"/>
          <p:cNvSpPr>
            <a:spLocks noChangeArrowheads="1"/>
          </p:cNvSpPr>
          <p:nvPr/>
        </p:nvSpPr>
        <p:spPr bwMode="auto">
          <a:xfrm rot="16200000">
            <a:off x="-203199" y="3490912"/>
            <a:ext cx="2774950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lIns="90488" tIns="44450" rIns="90488" bIns="44450">
            <a:spAutoFit/>
          </a:bodyPr>
          <a:lstStyle/>
          <a:p>
            <a:pPr algn="l"/>
            <a:r>
              <a:rPr lang="en-US" sz="2400">
                <a:effectLst/>
                <a:latin typeface="Book Antiqua" pitchFamily="18" charset="0"/>
              </a:rPr>
              <a:t>Relative Frequency</a:t>
            </a:r>
          </a:p>
        </p:txBody>
      </p:sp>
      <p:sp>
        <p:nvSpPr>
          <p:cNvPr id="145421" name="AutoShape 13"/>
          <p:cNvSpPr>
            <a:spLocks noChangeArrowheads="1"/>
          </p:cNvSpPr>
          <p:nvPr/>
        </p:nvSpPr>
        <p:spPr bwMode="auto">
          <a:xfrm rot="5400000">
            <a:off x="460375" y="3584576"/>
            <a:ext cx="287337" cy="169862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145422" name="Line 14"/>
          <p:cNvSpPr>
            <a:spLocks noChangeShapeType="1"/>
          </p:cNvSpPr>
          <p:nvPr/>
        </p:nvSpPr>
        <p:spPr bwMode="auto">
          <a:xfrm>
            <a:off x="1920875" y="5519738"/>
            <a:ext cx="619442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145423" name="Group 15"/>
          <p:cNvGrpSpPr>
            <a:grpSpLocks/>
          </p:cNvGrpSpPr>
          <p:nvPr/>
        </p:nvGrpSpPr>
        <p:grpSpPr bwMode="auto">
          <a:xfrm>
            <a:off x="1425575" y="1782763"/>
            <a:ext cx="506413" cy="3902075"/>
            <a:chOff x="1435" y="1789"/>
            <a:chExt cx="303" cy="1892"/>
          </a:xfrm>
        </p:grpSpPr>
        <p:sp>
          <p:nvSpPr>
            <p:cNvPr id="145424" name="Rectangle 16"/>
            <p:cNvSpPr>
              <a:spLocks noChangeArrowheads="1"/>
            </p:cNvSpPr>
            <p:nvPr/>
          </p:nvSpPr>
          <p:spPr bwMode="auto">
            <a:xfrm>
              <a:off x="1435" y="3259"/>
              <a:ext cx="298" cy="19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>
              <a:outerShdw dist="17961" dir="2700000" algn="ctr" rotWithShape="0">
                <a:srgbClr val="000000"/>
              </a:outerShdw>
            </a:effectLst>
          </p:spPr>
          <p:txBody>
            <a:bodyPr wrap="none" lIns="90488" tIns="44450" rIns="90488" bIns="44450">
              <a:spAutoFit/>
            </a:bodyPr>
            <a:lstStyle/>
            <a:p>
              <a:pPr algn="l"/>
              <a:r>
                <a:rPr lang="en-US" sz="2000">
                  <a:effectLst/>
                  <a:latin typeface="Book Antiqua" pitchFamily="18" charset="0"/>
                </a:rPr>
                <a:t>.05</a:t>
              </a:r>
            </a:p>
          </p:txBody>
        </p:sp>
        <p:sp>
          <p:nvSpPr>
            <p:cNvPr id="145425" name="Rectangle 17"/>
            <p:cNvSpPr>
              <a:spLocks noChangeArrowheads="1"/>
            </p:cNvSpPr>
            <p:nvPr/>
          </p:nvSpPr>
          <p:spPr bwMode="auto">
            <a:xfrm>
              <a:off x="1435" y="3033"/>
              <a:ext cx="298" cy="19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>
              <a:outerShdw dist="17961" dir="2700000" algn="ctr" rotWithShape="0">
                <a:srgbClr val="000000"/>
              </a:outerShdw>
            </a:effectLst>
          </p:spPr>
          <p:txBody>
            <a:bodyPr wrap="none" lIns="90488" tIns="44450" rIns="90488" bIns="44450">
              <a:spAutoFit/>
            </a:bodyPr>
            <a:lstStyle/>
            <a:p>
              <a:pPr algn="l"/>
              <a:r>
                <a:rPr lang="en-US" sz="2000">
                  <a:effectLst/>
                  <a:latin typeface="Book Antiqua" pitchFamily="18" charset="0"/>
                </a:rPr>
                <a:t>.10</a:t>
              </a:r>
            </a:p>
          </p:txBody>
        </p:sp>
        <p:sp>
          <p:nvSpPr>
            <p:cNvPr id="145426" name="Rectangle 18"/>
            <p:cNvSpPr>
              <a:spLocks noChangeArrowheads="1"/>
            </p:cNvSpPr>
            <p:nvPr/>
          </p:nvSpPr>
          <p:spPr bwMode="auto">
            <a:xfrm>
              <a:off x="1435" y="2785"/>
              <a:ext cx="298" cy="19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>
              <a:outerShdw dist="17961" dir="2700000" algn="ctr" rotWithShape="0">
                <a:srgbClr val="000000"/>
              </a:outerShdw>
            </a:effectLst>
          </p:spPr>
          <p:txBody>
            <a:bodyPr wrap="none" lIns="90488" tIns="44450" rIns="90488" bIns="44450">
              <a:spAutoFit/>
            </a:bodyPr>
            <a:lstStyle/>
            <a:p>
              <a:pPr algn="l"/>
              <a:r>
                <a:rPr lang="en-US" sz="2000">
                  <a:effectLst/>
                  <a:latin typeface="Book Antiqua" pitchFamily="18" charset="0"/>
                </a:rPr>
                <a:t>.15</a:t>
              </a:r>
            </a:p>
          </p:txBody>
        </p:sp>
        <p:sp>
          <p:nvSpPr>
            <p:cNvPr id="145427" name="Rectangle 19"/>
            <p:cNvSpPr>
              <a:spLocks noChangeArrowheads="1"/>
            </p:cNvSpPr>
            <p:nvPr/>
          </p:nvSpPr>
          <p:spPr bwMode="auto">
            <a:xfrm>
              <a:off x="1435" y="2539"/>
              <a:ext cx="298" cy="19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>
              <a:outerShdw dist="17961" dir="2700000" algn="ctr" rotWithShape="0">
                <a:srgbClr val="000000"/>
              </a:outerShdw>
            </a:effectLst>
          </p:spPr>
          <p:txBody>
            <a:bodyPr wrap="none" lIns="90488" tIns="44450" rIns="90488" bIns="44450">
              <a:spAutoFit/>
            </a:bodyPr>
            <a:lstStyle/>
            <a:p>
              <a:pPr algn="l"/>
              <a:r>
                <a:rPr lang="en-US" sz="2000">
                  <a:effectLst/>
                  <a:latin typeface="Book Antiqua" pitchFamily="18" charset="0"/>
                </a:rPr>
                <a:t>.20</a:t>
              </a:r>
            </a:p>
          </p:txBody>
        </p:sp>
        <p:sp>
          <p:nvSpPr>
            <p:cNvPr id="145428" name="Rectangle 20"/>
            <p:cNvSpPr>
              <a:spLocks noChangeArrowheads="1"/>
            </p:cNvSpPr>
            <p:nvPr/>
          </p:nvSpPr>
          <p:spPr bwMode="auto">
            <a:xfrm>
              <a:off x="1440" y="2291"/>
              <a:ext cx="298" cy="19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>
              <a:outerShdw dist="17961" dir="2700000" algn="ctr" rotWithShape="0">
                <a:srgbClr val="000000"/>
              </a:outerShdw>
            </a:effectLst>
          </p:spPr>
          <p:txBody>
            <a:bodyPr wrap="none" lIns="90488" tIns="44450" rIns="90488" bIns="44450">
              <a:spAutoFit/>
            </a:bodyPr>
            <a:lstStyle/>
            <a:p>
              <a:pPr algn="l"/>
              <a:r>
                <a:rPr lang="en-US" sz="2000">
                  <a:effectLst/>
                  <a:latin typeface="Book Antiqua" pitchFamily="18" charset="0"/>
                </a:rPr>
                <a:t>.25</a:t>
              </a:r>
            </a:p>
          </p:txBody>
        </p:sp>
        <p:sp>
          <p:nvSpPr>
            <p:cNvPr id="145429" name="Rectangle 21"/>
            <p:cNvSpPr>
              <a:spLocks noChangeArrowheads="1"/>
            </p:cNvSpPr>
            <p:nvPr/>
          </p:nvSpPr>
          <p:spPr bwMode="auto">
            <a:xfrm>
              <a:off x="1440" y="2036"/>
              <a:ext cx="298" cy="19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>
              <a:outerShdw dist="17961" dir="2700000" algn="ctr" rotWithShape="0">
                <a:srgbClr val="000000"/>
              </a:outerShdw>
            </a:effectLst>
          </p:spPr>
          <p:txBody>
            <a:bodyPr wrap="none" lIns="90488" tIns="44450" rIns="90488" bIns="44450">
              <a:spAutoFit/>
            </a:bodyPr>
            <a:lstStyle/>
            <a:p>
              <a:pPr algn="l"/>
              <a:r>
                <a:rPr lang="en-US" sz="2000">
                  <a:effectLst/>
                  <a:latin typeface="Book Antiqua" pitchFamily="18" charset="0"/>
                </a:rPr>
                <a:t>.30</a:t>
              </a:r>
            </a:p>
          </p:txBody>
        </p:sp>
        <p:sp>
          <p:nvSpPr>
            <p:cNvPr id="145430" name="Rectangle 22"/>
            <p:cNvSpPr>
              <a:spLocks noChangeArrowheads="1"/>
            </p:cNvSpPr>
            <p:nvPr/>
          </p:nvSpPr>
          <p:spPr bwMode="auto">
            <a:xfrm>
              <a:off x="1440" y="1789"/>
              <a:ext cx="298" cy="19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>
              <a:outerShdw dist="17961" dir="2700000" algn="ctr" rotWithShape="0">
                <a:srgbClr val="000000"/>
              </a:outerShdw>
            </a:effectLst>
          </p:spPr>
          <p:txBody>
            <a:bodyPr wrap="none" lIns="90488" tIns="44450" rIns="90488" bIns="44450">
              <a:spAutoFit/>
            </a:bodyPr>
            <a:lstStyle/>
            <a:p>
              <a:pPr algn="l"/>
              <a:r>
                <a:rPr lang="en-US" sz="2000">
                  <a:effectLst/>
                  <a:latin typeface="Book Antiqua" pitchFamily="18" charset="0"/>
                </a:rPr>
                <a:t>.35</a:t>
              </a:r>
            </a:p>
          </p:txBody>
        </p:sp>
        <p:sp>
          <p:nvSpPr>
            <p:cNvPr id="145431" name="Rectangle 23"/>
            <p:cNvSpPr>
              <a:spLocks noChangeArrowheads="1"/>
            </p:cNvSpPr>
            <p:nvPr/>
          </p:nvSpPr>
          <p:spPr bwMode="auto">
            <a:xfrm>
              <a:off x="1538" y="3489"/>
              <a:ext cx="184" cy="19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>
              <a:outerShdw dist="17961" dir="2700000" algn="ctr" rotWithShape="0">
                <a:srgbClr val="000000"/>
              </a:outerShdw>
            </a:effectLst>
          </p:spPr>
          <p:txBody>
            <a:bodyPr wrap="none" lIns="90488" tIns="44450" rIns="90488" bIns="44450">
              <a:spAutoFit/>
            </a:bodyPr>
            <a:lstStyle/>
            <a:p>
              <a:pPr algn="l"/>
              <a:r>
                <a:rPr lang="en-US" sz="2000">
                  <a:effectLst/>
                  <a:latin typeface="Book Antiqua" pitchFamily="18" charset="0"/>
                </a:rPr>
                <a:t>0</a:t>
              </a:r>
            </a:p>
          </p:txBody>
        </p:sp>
      </p:grpSp>
      <p:grpSp>
        <p:nvGrpSpPr>
          <p:cNvPr id="146049" name="Group 641"/>
          <p:cNvGrpSpPr>
            <a:grpSpLocks/>
          </p:cNvGrpSpPr>
          <p:nvPr/>
        </p:nvGrpSpPr>
        <p:grpSpPr bwMode="auto">
          <a:xfrm>
            <a:off x="2032000" y="1968500"/>
            <a:ext cx="6076950" cy="3041650"/>
            <a:chOff x="1344" y="1188"/>
            <a:chExt cx="3828" cy="1916"/>
          </a:xfrm>
        </p:grpSpPr>
        <p:sp>
          <p:nvSpPr>
            <p:cNvPr id="146040" name="Line 632"/>
            <p:cNvSpPr>
              <a:spLocks noChangeShapeType="1"/>
            </p:cNvSpPr>
            <p:nvPr/>
          </p:nvSpPr>
          <p:spPr bwMode="auto">
            <a:xfrm>
              <a:off x="1344" y="3104"/>
              <a:ext cx="3828" cy="0"/>
            </a:xfrm>
            <a:prstGeom prst="line">
              <a:avLst/>
            </a:prstGeom>
            <a:noFill/>
            <a:ln w="9525">
              <a:solidFill>
                <a:srgbClr val="DDDDDD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46041" name="Line 633"/>
            <p:cNvSpPr>
              <a:spLocks noChangeShapeType="1"/>
            </p:cNvSpPr>
            <p:nvPr/>
          </p:nvSpPr>
          <p:spPr bwMode="auto">
            <a:xfrm>
              <a:off x="1344" y="2808"/>
              <a:ext cx="3828" cy="0"/>
            </a:xfrm>
            <a:prstGeom prst="line">
              <a:avLst/>
            </a:prstGeom>
            <a:noFill/>
            <a:ln w="9525">
              <a:solidFill>
                <a:srgbClr val="DDDDDD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46042" name="Line 634"/>
            <p:cNvSpPr>
              <a:spLocks noChangeShapeType="1"/>
            </p:cNvSpPr>
            <p:nvPr/>
          </p:nvSpPr>
          <p:spPr bwMode="auto">
            <a:xfrm>
              <a:off x="1344" y="1188"/>
              <a:ext cx="3828" cy="0"/>
            </a:xfrm>
            <a:prstGeom prst="line">
              <a:avLst/>
            </a:prstGeom>
            <a:noFill/>
            <a:ln w="9525">
              <a:solidFill>
                <a:srgbClr val="DDDDDD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46043" name="Line 635"/>
            <p:cNvSpPr>
              <a:spLocks noChangeShapeType="1"/>
            </p:cNvSpPr>
            <p:nvPr/>
          </p:nvSpPr>
          <p:spPr bwMode="auto">
            <a:xfrm>
              <a:off x="1344" y="1514"/>
              <a:ext cx="3828" cy="0"/>
            </a:xfrm>
            <a:prstGeom prst="line">
              <a:avLst/>
            </a:prstGeom>
            <a:noFill/>
            <a:ln w="9525">
              <a:solidFill>
                <a:srgbClr val="DDDDDD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46044" name="Line 636"/>
            <p:cNvSpPr>
              <a:spLocks noChangeShapeType="1"/>
            </p:cNvSpPr>
            <p:nvPr/>
          </p:nvSpPr>
          <p:spPr bwMode="auto">
            <a:xfrm>
              <a:off x="1344" y="1836"/>
              <a:ext cx="3828" cy="0"/>
            </a:xfrm>
            <a:prstGeom prst="line">
              <a:avLst/>
            </a:prstGeom>
            <a:noFill/>
            <a:ln w="9525">
              <a:solidFill>
                <a:srgbClr val="DDDDDD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46045" name="Line 637"/>
            <p:cNvSpPr>
              <a:spLocks noChangeShapeType="1"/>
            </p:cNvSpPr>
            <p:nvPr/>
          </p:nvSpPr>
          <p:spPr bwMode="auto">
            <a:xfrm>
              <a:off x="1344" y="2174"/>
              <a:ext cx="3828" cy="0"/>
            </a:xfrm>
            <a:prstGeom prst="line">
              <a:avLst/>
            </a:prstGeom>
            <a:noFill/>
            <a:ln w="9525">
              <a:solidFill>
                <a:srgbClr val="DDDDDD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46046" name="Line 638"/>
            <p:cNvSpPr>
              <a:spLocks noChangeShapeType="1"/>
            </p:cNvSpPr>
            <p:nvPr/>
          </p:nvSpPr>
          <p:spPr bwMode="auto">
            <a:xfrm>
              <a:off x="1344" y="2484"/>
              <a:ext cx="3828" cy="0"/>
            </a:xfrm>
            <a:prstGeom prst="line">
              <a:avLst/>
            </a:prstGeom>
            <a:noFill/>
            <a:ln w="9525">
              <a:solidFill>
                <a:srgbClr val="DDDDDD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45432" name="Rectangle 24"/>
          <p:cNvSpPr>
            <a:spLocks noChangeArrowheads="1"/>
          </p:cNvSpPr>
          <p:nvPr/>
        </p:nvSpPr>
        <p:spPr bwMode="auto">
          <a:xfrm flipH="1">
            <a:off x="6581775" y="4927600"/>
            <a:ext cx="758825" cy="590550"/>
          </a:xfrm>
          <a:prstGeom prst="rect">
            <a:avLst/>
          </a:prstGeom>
          <a:gradFill rotWithShape="0">
            <a:gsLst>
              <a:gs pos="0">
                <a:schemeClr val="hlink">
                  <a:gamma/>
                  <a:shade val="46275"/>
                  <a:invGamma/>
                </a:schemeClr>
              </a:gs>
              <a:gs pos="5000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lin ang="0" scaled="1"/>
          </a:gra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5433" name="Rectangle 25"/>
          <p:cNvSpPr>
            <a:spLocks noChangeArrowheads="1"/>
          </p:cNvSpPr>
          <p:nvPr/>
        </p:nvSpPr>
        <p:spPr bwMode="auto">
          <a:xfrm flipH="1">
            <a:off x="5075238" y="4791075"/>
            <a:ext cx="758825" cy="727075"/>
          </a:xfrm>
          <a:prstGeom prst="rect">
            <a:avLst/>
          </a:prstGeom>
          <a:gradFill rotWithShape="0">
            <a:gsLst>
              <a:gs pos="0">
                <a:schemeClr val="hlink">
                  <a:gamma/>
                  <a:shade val="46275"/>
                  <a:invGamma/>
                </a:schemeClr>
              </a:gs>
              <a:gs pos="5000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lin ang="0" scaled="1"/>
          </a:gra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5434" name="Rectangle 26"/>
          <p:cNvSpPr>
            <a:spLocks noChangeArrowheads="1"/>
          </p:cNvSpPr>
          <p:nvPr/>
        </p:nvSpPr>
        <p:spPr bwMode="auto">
          <a:xfrm flipH="1">
            <a:off x="4316413" y="4535488"/>
            <a:ext cx="758825" cy="984250"/>
          </a:xfrm>
          <a:prstGeom prst="rect">
            <a:avLst/>
          </a:prstGeom>
          <a:gradFill rotWithShape="0">
            <a:gsLst>
              <a:gs pos="0">
                <a:schemeClr val="hlink">
                  <a:gamma/>
                  <a:shade val="46275"/>
                  <a:invGamma/>
                </a:schemeClr>
              </a:gs>
              <a:gs pos="5000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lin ang="0" scaled="1"/>
          </a:gra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5435" name="Rectangle 27"/>
          <p:cNvSpPr>
            <a:spLocks noChangeArrowheads="1"/>
          </p:cNvSpPr>
          <p:nvPr/>
        </p:nvSpPr>
        <p:spPr bwMode="auto">
          <a:xfrm flipH="1">
            <a:off x="3554413" y="3890963"/>
            <a:ext cx="762000" cy="1628775"/>
          </a:xfrm>
          <a:prstGeom prst="rect">
            <a:avLst/>
          </a:prstGeom>
          <a:gradFill rotWithShape="0">
            <a:gsLst>
              <a:gs pos="0">
                <a:schemeClr val="hlink">
                  <a:gamma/>
                  <a:shade val="46275"/>
                  <a:invGamma/>
                </a:schemeClr>
              </a:gs>
              <a:gs pos="5000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lin ang="0" scaled="1"/>
          </a:gra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5436" name="Rectangle 28"/>
          <p:cNvSpPr>
            <a:spLocks noChangeArrowheads="1"/>
          </p:cNvSpPr>
          <p:nvPr/>
        </p:nvSpPr>
        <p:spPr bwMode="auto">
          <a:xfrm flipH="1">
            <a:off x="2795588" y="3221037"/>
            <a:ext cx="760412" cy="2297113"/>
          </a:xfrm>
          <a:prstGeom prst="rect">
            <a:avLst/>
          </a:prstGeom>
          <a:gradFill rotWithShape="0">
            <a:gsLst>
              <a:gs pos="0">
                <a:schemeClr val="hlink">
                  <a:gamma/>
                  <a:shade val="46275"/>
                  <a:invGamma/>
                </a:schemeClr>
              </a:gs>
              <a:gs pos="5000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lin ang="0" scaled="1"/>
          </a:gra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5437" name="Rectangle 29"/>
          <p:cNvSpPr>
            <a:spLocks noChangeArrowheads="1"/>
          </p:cNvSpPr>
          <p:nvPr/>
        </p:nvSpPr>
        <p:spPr bwMode="auto">
          <a:xfrm flipH="1">
            <a:off x="5834063" y="5114925"/>
            <a:ext cx="749300" cy="404813"/>
          </a:xfrm>
          <a:prstGeom prst="rect">
            <a:avLst/>
          </a:prstGeom>
          <a:gradFill rotWithShape="0">
            <a:gsLst>
              <a:gs pos="0">
                <a:schemeClr val="hlink">
                  <a:gamma/>
                  <a:shade val="46275"/>
                  <a:invGamma/>
                </a:schemeClr>
              </a:gs>
              <a:gs pos="5000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lin ang="0" scaled="1"/>
          </a:gra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effectLst>
                <a:outerShdw blurRad="38100" dist="38100" dir="2700000" algn="tl">
                  <a:srgbClr val="000000"/>
                </a:outerShdw>
              </a:effectLst>
              <a:latin typeface="Book Antiqua" pitchFamily="18" charset="0"/>
            </a:endParaRPr>
          </a:p>
        </p:txBody>
      </p:sp>
      <p:sp>
        <p:nvSpPr>
          <p:cNvPr id="146030" name="Rectangle 622"/>
          <p:cNvSpPr>
            <a:spLocks noChangeArrowheads="1"/>
          </p:cNvSpPr>
          <p:nvPr/>
        </p:nvSpPr>
        <p:spPr bwMode="auto">
          <a:xfrm flipH="1">
            <a:off x="7342187" y="4657725"/>
            <a:ext cx="758825" cy="860425"/>
          </a:xfrm>
          <a:prstGeom prst="rect">
            <a:avLst/>
          </a:prstGeom>
          <a:gradFill rotWithShape="0">
            <a:gsLst>
              <a:gs pos="0">
                <a:schemeClr val="hlink">
                  <a:gamma/>
                  <a:shade val="46275"/>
                  <a:invGamma/>
                </a:schemeClr>
              </a:gs>
              <a:gs pos="5000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lin ang="0" scaled="1"/>
          </a:gra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5439" name="Text Box 31"/>
          <p:cNvSpPr txBox="1">
            <a:spLocks noChangeArrowheads="1"/>
          </p:cNvSpPr>
          <p:nvPr/>
        </p:nvSpPr>
        <p:spPr bwMode="auto">
          <a:xfrm>
            <a:off x="3675063" y="1735138"/>
            <a:ext cx="2454275" cy="469900"/>
          </a:xfrm>
          <a:prstGeom prst="rect">
            <a:avLst/>
          </a:prstGeom>
          <a:gradFill flip="none" rotWithShape="1">
            <a:gsLst>
              <a:gs pos="0">
                <a:srgbClr val="7AAF23">
                  <a:shade val="30000"/>
                  <a:satMod val="115000"/>
                </a:srgbClr>
              </a:gs>
              <a:gs pos="50000">
                <a:srgbClr val="7AAF23">
                  <a:shade val="67500"/>
                  <a:satMod val="115000"/>
                </a:srgbClr>
              </a:gs>
              <a:gs pos="100000">
                <a:srgbClr val="7AAF23">
                  <a:shade val="100000"/>
                  <a:satMod val="115000"/>
                </a:srgbClr>
              </a:gs>
            </a:gsLst>
            <a:lin ang="16200000" scaled="1"/>
            <a:tileRect/>
          </a:gradFill>
          <a:ln w="12700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>
            <a:spAutoFit/>
          </a:bodyPr>
          <a:lstStyle/>
          <a:p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Skewness =  .92 </a:t>
            </a:r>
          </a:p>
        </p:txBody>
      </p:sp>
      <p:sp>
        <p:nvSpPr>
          <p:cNvPr id="145438" name="Rectangle 30"/>
          <p:cNvSpPr>
            <a:spLocks noChangeArrowheads="1"/>
          </p:cNvSpPr>
          <p:nvPr/>
        </p:nvSpPr>
        <p:spPr bwMode="auto">
          <a:xfrm flipH="1">
            <a:off x="2036763" y="2906713"/>
            <a:ext cx="758825" cy="2614612"/>
          </a:xfrm>
          <a:prstGeom prst="rect">
            <a:avLst/>
          </a:prstGeom>
          <a:gradFill rotWithShape="0">
            <a:gsLst>
              <a:gs pos="0">
                <a:schemeClr val="hlink">
                  <a:gamma/>
                  <a:shade val="46275"/>
                  <a:invGamma/>
                </a:schemeClr>
              </a:gs>
              <a:gs pos="5000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lin ang="0" scaled="1"/>
          </a:gra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6050" name="Rectangle 642"/>
          <p:cNvSpPr>
            <a:spLocks noChangeArrowheads="1"/>
          </p:cNvSpPr>
          <p:nvPr/>
        </p:nvSpPr>
        <p:spPr bwMode="auto">
          <a:xfrm>
            <a:off x="685800" y="52388"/>
            <a:ext cx="7772400" cy="8143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r>
              <a:rPr lang="en-US"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Distribution Shape:  Skewness</a:t>
            </a:r>
          </a:p>
        </p:txBody>
      </p:sp>
      <p:sp>
        <p:nvSpPr>
          <p:cNvPr id="146051" name="Rectangle 643"/>
          <p:cNvSpPr>
            <a:spLocks noChangeArrowheads="1"/>
          </p:cNvSpPr>
          <p:nvPr/>
        </p:nvSpPr>
        <p:spPr bwMode="auto">
          <a:xfrm>
            <a:off x="687388" y="1009650"/>
            <a:ext cx="5334000" cy="590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342900" indent="-342900"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Char char="n"/>
            </a:pPr>
            <a:r>
              <a:rPr lang="en-US" sz="2400" dirty="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Example:  Apartment Rents</a:t>
            </a:r>
            <a:endParaRPr lang="en-US" sz="2400" dirty="0">
              <a:effectLst>
                <a:outerShdw blurRad="38100" dist="38100" dir="2700000" algn="tl">
                  <a:srgbClr val="000000"/>
                </a:outerShdw>
              </a:effectLst>
              <a:latin typeface="Book Antiqua" pitchFamily="18" charset="0"/>
            </a:endParaRP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14542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454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454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6" dur="500"/>
                                        <p:tgtEl>
                                          <p:spTgt spid="1454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000"/>
                            </p:stCondLst>
                            <p:childTnLst>
                              <p:par>
                                <p:cTn id="18" presetID="1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0" dur="500"/>
                                        <p:tgtEl>
                                          <p:spTgt spid="1454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3500"/>
                            </p:stCondLst>
                            <p:childTnLst>
                              <p:par>
                                <p:cTn id="22" presetID="12" presetClass="entr" presetSubtype="4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4" dur="500"/>
                                        <p:tgtEl>
                                          <p:spTgt spid="1454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0"/>
                            </p:stCondLst>
                            <p:childTnLst>
                              <p:par>
                                <p:cTn id="26" presetID="12" presetClass="entr" presetSubtype="2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28" dur="500"/>
                                        <p:tgtEl>
                                          <p:spTgt spid="1454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6500"/>
                            </p:stCondLst>
                            <p:childTnLst>
                              <p:par>
                                <p:cTn id="30" presetID="12" presetClass="entr" presetSubtype="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32" dur="500"/>
                                        <p:tgtEl>
                                          <p:spTgt spid="1454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8000"/>
                            </p:stCondLst>
                            <p:childTnLst>
                              <p:par>
                                <p:cTn id="34" presetID="12" presetClass="entr" presetSubtype="4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0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6" dur="500"/>
                                        <p:tgtEl>
                                          <p:spTgt spid="1460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9500"/>
                            </p:stCondLst>
                            <p:childTnLst>
                              <p:par>
                                <p:cTn id="38" presetID="12" presetClass="entr" presetSubtype="4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0" dur="500"/>
                                        <p:tgtEl>
                                          <p:spTgt spid="1454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12000"/>
                            </p:stCondLst>
                            <p:childTnLst>
                              <p:par>
                                <p:cTn id="42" presetID="1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4" dur="500"/>
                                        <p:tgtEl>
                                          <p:spTgt spid="1454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13500"/>
                            </p:stCondLst>
                            <p:childTnLst>
                              <p:par>
                                <p:cTn id="46" presetID="1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8" dur="500"/>
                                        <p:tgtEl>
                                          <p:spTgt spid="1454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15000"/>
                            </p:stCondLst>
                            <p:childTnLst>
                              <p:par>
                                <p:cTn id="50" presetID="1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2" dur="500"/>
                                        <p:tgtEl>
                                          <p:spTgt spid="1454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16500"/>
                            </p:stCondLst>
                            <p:childTnLst>
                              <p:par>
                                <p:cTn id="54" presetID="1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6" dur="500"/>
                                        <p:tgtEl>
                                          <p:spTgt spid="1454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18000"/>
                            </p:stCondLst>
                            <p:childTnLst>
                              <p:par>
                                <p:cTn id="58" presetID="1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60" dur="500"/>
                                        <p:tgtEl>
                                          <p:spTgt spid="1454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19500"/>
                            </p:stCondLst>
                            <p:childTnLst>
                              <p:par>
                                <p:cTn id="62" presetID="1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64" dur="500"/>
                                        <p:tgtEl>
                                          <p:spTgt spid="1454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21000"/>
                            </p:stCondLst>
                            <p:childTnLst>
                              <p:par>
                                <p:cTn id="66" presetID="1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68" dur="500"/>
                                        <p:tgtEl>
                                          <p:spTgt spid="1460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22500"/>
                            </p:stCondLst>
                            <p:childTnLst>
                              <p:par>
                                <p:cTn id="70" presetID="9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2" dur="500"/>
                                        <p:tgtEl>
                                          <p:spTgt spid="1454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5410" grpId="0" animBg="1" autoUpdateAnimBg="0"/>
      <p:bldP spid="145419" grpId="0" animBg="1"/>
      <p:bldP spid="145420" grpId="0" autoUpdateAnimBg="0"/>
      <p:bldP spid="145421" grpId="0" animBg="1"/>
      <p:bldP spid="145422" grpId="0" animBg="1"/>
      <p:bldP spid="145432" grpId="0" animBg="1"/>
      <p:bldP spid="145433" grpId="0" animBg="1"/>
      <p:bldP spid="145434" grpId="0" animBg="1"/>
      <p:bldP spid="145435" grpId="0" animBg="1"/>
      <p:bldP spid="145436" grpId="0" animBg="1"/>
      <p:bldP spid="145437" grpId="0" animBg="1" autoUpdateAnimBg="0"/>
      <p:bldP spid="146030" grpId="0" animBg="1"/>
      <p:bldP spid="145439" grpId="0" animBg="1" autoUpdateAnimBg="0"/>
      <p:bldP spid="145438" grpId="0" animBg="1"/>
    </p:bld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AutoShape 2"/>
          <p:cNvSpPr>
            <a:spLocks noChangeArrowheads="1"/>
          </p:cNvSpPr>
          <p:nvPr/>
        </p:nvSpPr>
        <p:spPr bwMode="auto">
          <a:xfrm rot="5400000">
            <a:off x="600075" y="1387475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119811" name="AutoShape 3"/>
          <p:cNvSpPr>
            <a:spLocks noChangeArrowheads="1"/>
          </p:cNvSpPr>
          <p:nvPr/>
        </p:nvSpPr>
        <p:spPr bwMode="auto">
          <a:xfrm rot="5400000">
            <a:off x="600075" y="2463345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119812" name="Rectangle 4"/>
          <p:cNvSpPr>
            <a:spLocks noChangeArrowheads="1"/>
          </p:cNvSpPr>
          <p:nvPr/>
        </p:nvSpPr>
        <p:spPr bwMode="auto">
          <a:xfrm>
            <a:off x="876300" y="1085850"/>
            <a:ext cx="7524750" cy="666750"/>
          </a:xfrm>
          <a:prstGeom prst="rect">
            <a:avLst/>
          </a:prstGeom>
          <a:gradFill flip="none" rotWithShape="1">
            <a:gsLst>
              <a:gs pos="0">
                <a:srgbClr val="7AAF23">
                  <a:shade val="30000"/>
                  <a:satMod val="115000"/>
                </a:srgbClr>
              </a:gs>
              <a:gs pos="50000">
                <a:srgbClr val="7AAF23">
                  <a:shade val="67500"/>
                  <a:satMod val="115000"/>
                </a:srgbClr>
              </a:gs>
              <a:gs pos="100000">
                <a:srgbClr val="7AAF23">
                  <a:shade val="100000"/>
                  <a:satMod val="115000"/>
                </a:srgbClr>
              </a:gs>
            </a:gsLst>
            <a:lin ang="16200000" scaled="1"/>
            <a:tileRect/>
          </a:gradFill>
          <a:ln w="6350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pPr algn="l"/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The </a:t>
            </a:r>
            <a:r>
              <a:rPr lang="en-US" sz="2400" u="sng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z-score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is often called the standardized value.</a:t>
            </a:r>
          </a:p>
        </p:txBody>
      </p:sp>
      <p:sp>
        <p:nvSpPr>
          <p:cNvPr id="119813" name="Rectangle 5"/>
          <p:cNvSpPr>
            <a:spLocks noChangeArrowheads="1"/>
          </p:cNvSpPr>
          <p:nvPr/>
        </p:nvSpPr>
        <p:spPr bwMode="auto">
          <a:xfrm>
            <a:off x="866775" y="1879145"/>
            <a:ext cx="7543800" cy="2438400"/>
          </a:xfrm>
          <a:prstGeom prst="rect">
            <a:avLst/>
          </a:prstGeom>
          <a:gradFill flip="none" rotWithShape="1">
            <a:gsLst>
              <a:gs pos="0">
                <a:srgbClr val="7AAF23">
                  <a:shade val="30000"/>
                  <a:satMod val="115000"/>
                </a:srgbClr>
              </a:gs>
              <a:gs pos="50000">
                <a:srgbClr val="7AAF23">
                  <a:shade val="67500"/>
                  <a:satMod val="115000"/>
                </a:srgbClr>
              </a:gs>
              <a:gs pos="100000">
                <a:srgbClr val="7AAF23">
                  <a:shade val="100000"/>
                  <a:satMod val="115000"/>
                </a:srgbClr>
              </a:gs>
            </a:gsLst>
            <a:lin ang="16200000" scaled="1"/>
            <a:tileRect/>
          </a:gradFill>
          <a:ln w="6350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pPr algn="l"/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It denotes the number of standard deviations a data</a:t>
            </a:r>
          </a:p>
          <a:p>
            <a:pPr algn="l"/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value </a:t>
            </a: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x</a:t>
            </a:r>
            <a:r>
              <a:rPr lang="en-US" sz="2400" i="1" baseline="-250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i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is from the mean.</a:t>
            </a:r>
          </a:p>
          <a:p>
            <a:pPr algn="l"/>
            <a:endParaRPr lang="en-US" sz="3200">
              <a:effectLst>
                <a:outerShdw blurRad="38100" dist="38100" dir="2700000" algn="tl">
                  <a:srgbClr val="000000"/>
                </a:outerShdw>
              </a:effectLst>
              <a:latin typeface="Book Antiqua" pitchFamily="18" charset="0"/>
            </a:endParaRPr>
          </a:p>
          <a:p>
            <a:pPr algn="l"/>
            <a:endParaRPr lang="en-US" sz="3200">
              <a:effectLst>
                <a:outerShdw blurRad="38100" dist="38100" dir="2700000" algn="tl">
                  <a:srgbClr val="000000"/>
                </a:outerShdw>
              </a:effectLst>
              <a:latin typeface="Book Antiqua" pitchFamily="18" charset="0"/>
            </a:endParaRPr>
          </a:p>
          <a:p>
            <a:pPr algn="l"/>
            <a:endParaRPr lang="en-US" sz="2800">
              <a:effectLst>
                <a:outerShdw blurRad="38100" dist="38100" dir="2700000" algn="tl">
                  <a:srgbClr val="000000"/>
                </a:outerShdw>
              </a:effectLst>
              <a:latin typeface="Book Antiqua" pitchFamily="18" charset="0"/>
            </a:endParaRPr>
          </a:p>
        </p:txBody>
      </p:sp>
      <p:sp>
        <p:nvSpPr>
          <p:cNvPr id="119814" name="Rectangle 6"/>
          <p:cNvSpPr>
            <a:spLocks noChangeArrowheads="1"/>
          </p:cNvSpPr>
          <p:nvPr/>
        </p:nvSpPr>
        <p:spPr bwMode="auto">
          <a:xfrm>
            <a:off x="690563" y="101600"/>
            <a:ext cx="7772400" cy="7000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r>
              <a:rPr lang="en-US"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z-Scores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3563938" y="3025320"/>
            <a:ext cx="1981200" cy="1123950"/>
            <a:chOff x="3563938" y="3025320"/>
            <a:chExt cx="1981200" cy="1123950"/>
          </a:xfrm>
        </p:grpSpPr>
        <p:sp>
          <p:nvSpPr>
            <p:cNvPr id="119815" name="Rectangle 7"/>
            <p:cNvSpPr>
              <a:spLocks noChangeArrowheads="1"/>
            </p:cNvSpPr>
            <p:nvPr/>
          </p:nvSpPr>
          <p:spPr bwMode="auto">
            <a:xfrm>
              <a:off x="3563938" y="3025320"/>
              <a:ext cx="1981200" cy="1123950"/>
            </a:xfrm>
            <a:prstGeom prst="rect">
              <a:avLst/>
            </a:prstGeom>
            <a:gradFill rotWithShape="0">
              <a:gsLst>
                <a:gs pos="0">
                  <a:srgbClr val="006699">
                    <a:gamma/>
                    <a:shade val="46275"/>
                    <a:invGamma/>
                  </a:srgbClr>
                </a:gs>
                <a:gs pos="50000">
                  <a:srgbClr val="006699"/>
                </a:gs>
                <a:gs pos="100000">
                  <a:srgbClr val="006699">
                    <a:gamma/>
                    <a:shade val="46275"/>
                    <a:invGamma/>
                  </a:srgbClr>
                </a:gs>
              </a:gsLst>
              <a:lin ang="5400000" scaled="1"/>
            </a:gradFill>
            <a:ln w="12700">
              <a:noFill/>
              <a:miter lim="800000"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txBody>
            <a:bodyPr wrap="none" anchor="ctr"/>
            <a:lstStyle/>
            <a:p>
              <a:endParaRPr lang="en-US"/>
            </a:p>
          </p:txBody>
        </p:sp>
        <p:graphicFrame>
          <p:nvGraphicFramePr>
            <p:cNvPr id="119816" name="Object 8">
              <a:hlinkClick r:id="" action="ppaction://ole?verb=0"/>
            </p:cNvPr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536789411"/>
                </p:ext>
              </p:extLst>
            </p:nvPr>
          </p:nvGraphicFramePr>
          <p:xfrm>
            <a:off x="3756026" y="3118983"/>
            <a:ext cx="1611313" cy="86677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19835" name="Equation" r:id="rId4" imgW="1090440" imgH="582480" progId="Equation">
                    <p:embed/>
                  </p:oleObj>
                </mc:Choice>
                <mc:Fallback>
                  <p:oleObj name="Equation" r:id="rId4" imgW="1090440" imgH="582480" progId="Equation">
                    <p:embed/>
                    <p:pic>
                      <p:nvPicPr>
                        <p:cNvPr id="0" name="Picture 8"/>
                        <p:cNvPicPr>
                          <a:picLocks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756026" y="3118983"/>
                          <a:ext cx="1611313" cy="86677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>
                          <a:outerShdw dist="17961" dir="2700000" algn="ctr" rotWithShape="0">
                            <a:srgbClr val="000000"/>
                          </a:outerShdw>
                        </a:effectLst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12700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119817" name="AutoShape 9"/>
          <p:cNvSpPr>
            <a:spLocks noChangeArrowheads="1"/>
          </p:cNvSpPr>
          <p:nvPr/>
        </p:nvSpPr>
        <p:spPr bwMode="auto">
          <a:xfrm rot="5400000">
            <a:off x="600075" y="4878161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119818" name="Rectangle 10"/>
          <p:cNvSpPr>
            <a:spLocks noChangeArrowheads="1"/>
          </p:cNvSpPr>
          <p:nvPr/>
        </p:nvSpPr>
        <p:spPr bwMode="auto">
          <a:xfrm>
            <a:off x="876300" y="4411436"/>
            <a:ext cx="7524750" cy="1009650"/>
          </a:xfrm>
          <a:prstGeom prst="rect">
            <a:avLst/>
          </a:prstGeom>
          <a:gradFill flip="none" rotWithShape="1">
            <a:gsLst>
              <a:gs pos="0">
                <a:srgbClr val="7AAF23">
                  <a:shade val="30000"/>
                  <a:satMod val="115000"/>
                </a:srgbClr>
              </a:gs>
              <a:gs pos="50000">
                <a:srgbClr val="7AAF23">
                  <a:shade val="67500"/>
                  <a:satMod val="115000"/>
                </a:srgbClr>
              </a:gs>
              <a:gs pos="100000">
                <a:srgbClr val="7AAF23">
                  <a:shade val="100000"/>
                  <a:satMod val="115000"/>
                </a:srgbClr>
              </a:gs>
            </a:gsLst>
            <a:lin ang="16200000" scaled="1"/>
            <a:tileRect/>
          </a:gradFill>
          <a:ln w="6350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pPr algn="l"/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Excel’s STANDARDIZE function can be used to</a:t>
            </a:r>
          </a:p>
          <a:p>
            <a:pPr algn="l"/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compute the z-score.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11981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198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2" dur="500"/>
                                        <p:tgtEl>
                                          <p:spTgt spid="1198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2" presetClass="entr" presetSubtype="8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6" dur="500"/>
                                        <p:tgtEl>
                                          <p:spTgt spid="11981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198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21" dur="500"/>
                                        <p:tgtEl>
                                          <p:spTgt spid="1198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16" presetClass="entr" presetSubtype="21" fill="hold" nodeType="afterEffect">
                                  <p:stCondLst>
                                    <p:cond delay="175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750"/>
                            </p:stCondLst>
                            <p:childTnLst>
                              <p:par>
                                <p:cTn id="27" presetID="12" presetClass="entr" presetSubtype="8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29" dur="500"/>
                                        <p:tgtEl>
                                          <p:spTgt spid="11981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198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34" dur="500"/>
                                        <p:tgtEl>
                                          <p:spTgt spid="1198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9810" grpId="0" animBg="1"/>
      <p:bldP spid="119811" grpId="0" animBg="1"/>
      <p:bldP spid="119812" grpId="0" animBg="1" autoUpdateAnimBg="0"/>
      <p:bldP spid="119813" grpId="0" animBg="1" autoUpdateAnimBg="0"/>
      <p:bldP spid="119817" grpId="0" animBg="1"/>
      <p:bldP spid="119818" grpId="0" animBg="1" autoUpdateAnimBg="0"/>
    </p:bld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3" name="Rectangle 3"/>
          <p:cNvSpPr>
            <a:spLocks noChangeArrowheads="1"/>
          </p:cNvSpPr>
          <p:nvPr/>
        </p:nvSpPr>
        <p:spPr bwMode="auto">
          <a:xfrm>
            <a:off x="690563" y="101600"/>
            <a:ext cx="7772400" cy="7000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r>
              <a:rPr lang="en-US"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z-Scores</a:t>
            </a:r>
          </a:p>
        </p:txBody>
      </p:sp>
      <p:sp>
        <p:nvSpPr>
          <p:cNvPr id="102406" name="Rectangle 6"/>
          <p:cNvSpPr>
            <a:spLocks noChangeArrowheads="1"/>
          </p:cNvSpPr>
          <p:nvPr/>
        </p:nvSpPr>
        <p:spPr bwMode="auto">
          <a:xfrm>
            <a:off x="654050" y="1739900"/>
            <a:ext cx="7639050" cy="10287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>
              <a:buClr>
                <a:srgbClr val="66FFFF"/>
              </a:buClr>
              <a:buFont typeface="Wingdings" pitchFamily="2" charset="2"/>
              <a:buChar char="n"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  A data value less than the sample mean will have a</a:t>
            </a:r>
          </a:p>
          <a:p>
            <a:pPr algn="l"/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     z-score less than zero.</a:t>
            </a:r>
          </a:p>
        </p:txBody>
      </p:sp>
      <p:sp>
        <p:nvSpPr>
          <p:cNvPr id="102407" name="Rectangle 7"/>
          <p:cNvSpPr>
            <a:spLocks noChangeArrowheads="1"/>
          </p:cNvSpPr>
          <p:nvPr/>
        </p:nvSpPr>
        <p:spPr bwMode="auto">
          <a:xfrm>
            <a:off x="654050" y="2597150"/>
            <a:ext cx="7639050" cy="9525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>
              <a:buClr>
                <a:srgbClr val="66FFFF"/>
              </a:buClr>
              <a:buFont typeface="Wingdings" pitchFamily="2" charset="2"/>
              <a:buChar char="n"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  A data value greater than the sample mean will have</a:t>
            </a:r>
          </a:p>
          <a:p>
            <a:pPr algn="l"/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     a z-score greater than zero.</a:t>
            </a:r>
          </a:p>
        </p:txBody>
      </p:sp>
      <p:sp>
        <p:nvSpPr>
          <p:cNvPr id="102408" name="Rectangle 8"/>
          <p:cNvSpPr>
            <a:spLocks noChangeArrowheads="1"/>
          </p:cNvSpPr>
          <p:nvPr/>
        </p:nvSpPr>
        <p:spPr bwMode="auto">
          <a:xfrm>
            <a:off x="654050" y="3416300"/>
            <a:ext cx="7639050" cy="971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>
              <a:buClr>
                <a:srgbClr val="66FFFF"/>
              </a:buClr>
              <a:buFont typeface="Wingdings" pitchFamily="2" charset="2"/>
              <a:buChar char="n"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  A data value equal to the sample mean will have a</a:t>
            </a:r>
          </a:p>
          <a:p>
            <a:pPr algn="l"/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     z-score of zero.</a:t>
            </a:r>
          </a:p>
        </p:txBody>
      </p:sp>
      <p:sp>
        <p:nvSpPr>
          <p:cNvPr id="102409" name="AutoShape 9"/>
          <p:cNvSpPr>
            <a:spLocks noChangeArrowheads="1"/>
          </p:cNvSpPr>
          <p:nvPr/>
        </p:nvSpPr>
        <p:spPr bwMode="auto">
          <a:xfrm rot="5400000">
            <a:off x="492125" y="1981200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410" name="AutoShape 10"/>
          <p:cNvSpPr>
            <a:spLocks noChangeArrowheads="1"/>
          </p:cNvSpPr>
          <p:nvPr/>
        </p:nvSpPr>
        <p:spPr bwMode="auto">
          <a:xfrm rot="5400000">
            <a:off x="492125" y="2800350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411" name="AutoShape 11"/>
          <p:cNvSpPr>
            <a:spLocks noChangeArrowheads="1"/>
          </p:cNvSpPr>
          <p:nvPr/>
        </p:nvSpPr>
        <p:spPr bwMode="auto">
          <a:xfrm rot="5400000">
            <a:off x="492125" y="3638550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412" name="Rectangle 12"/>
          <p:cNvSpPr>
            <a:spLocks noChangeArrowheads="1"/>
          </p:cNvSpPr>
          <p:nvPr/>
        </p:nvSpPr>
        <p:spPr bwMode="auto">
          <a:xfrm>
            <a:off x="654050" y="939800"/>
            <a:ext cx="7639050" cy="10287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>
              <a:buClr>
                <a:srgbClr val="66FFFF"/>
              </a:buClr>
              <a:buFont typeface="Wingdings" pitchFamily="2" charset="2"/>
              <a:buChar char="n"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  An observation’s z-score is a measure of the relative</a:t>
            </a:r>
          </a:p>
          <a:p>
            <a:pPr algn="l">
              <a:buClr>
                <a:srgbClr val="66FFFF"/>
              </a:buClr>
              <a:buFont typeface="Wingdings" pitchFamily="2" charset="2"/>
              <a:buNone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     location of the observation in a data set.</a:t>
            </a:r>
          </a:p>
        </p:txBody>
      </p:sp>
      <p:sp>
        <p:nvSpPr>
          <p:cNvPr id="102413" name="AutoShape 13"/>
          <p:cNvSpPr>
            <a:spLocks noChangeArrowheads="1"/>
          </p:cNvSpPr>
          <p:nvPr/>
        </p:nvSpPr>
        <p:spPr bwMode="auto">
          <a:xfrm rot="5400000">
            <a:off x="492125" y="1181100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10241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2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2" dur="500"/>
                                        <p:tgtEl>
                                          <p:spTgt spid="1024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2" presetClass="entr" presetSubtype="8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6" dur="500"/>
                                        <p:tgtEl>
                                          <p:spTgt spid="10240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24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21" dur="500"/>
                                        <p:tgtEl>
                                          <p:spTgt spid="1024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12" presetClass="entr" presetSubtype="8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25" dur="500"/>
                                        <p:tgtEl>
                                          <p:spTgt spid="10241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2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30" dur="500"/>
                                        <p:tgtEl>
                                          <p:spTgt spid="1024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12" presetClass="entr" presetSubtype="8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34" dur="500"/>
                                        <p:tgtEl>
                                          <p:spTgt spid="10241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2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39" dur="500"/>
                                        <p:tgtEl>
                                          <p:spTgt spid="1024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06" grpId="0" autoUpdateAnimBg="0"/>
      <p:bldP spid="102407" grpId="0" autoUpdateAnimBg="0"/>
      <p:bldP spid="102408" grpId="0" autoUpdateAnimBg="0"/>
      <p:bldP spid="102409" grpId="0" animBg="1"/>
      <p:bldP spid="102410" grpId="0" animBg="1"/>
      <p:bldP spid="102411" grpId="0" animBg="1"/>
      <p:bldP spid="102412" grpId="0" autoUpdateAnimBg="0"/>
      <p:bldP spid="10241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290" name="Rectangle 2"/>
          <p:cNvSpPr>
            <a:spLocks noChangeArrowheads="1"/>
          </p:cNvSpPr>
          <p:nvPr/>
        </p:nvSpPr>
        <p:spPr bwMode="auto">
          <a:xfrm>
            <a:off x="685800" y="120650"/>
            <a:ext cx="7772400" cy="6492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r>
              <a:rPr lang="en-US"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Population Mean </a:t>
            </a:r>
            <a:r>
              <a:rPr lang="en-US" sz="2800" i="1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Symbol" pitchFamily="18" charset="2"/>
              </a:rPr>
              <a:t>m</a:t>
            </a:r>
          </a:p>
        </p:txBody>
      </p:sp>
      <p:sp>
        <p:nvSpPr>
          <p:cNvPr id="140304" name="Rectangle 16"/>
          <p:cNvSpPr>
            <a:spLocks noChangeArrowheads="1"/>
          </p:cNvSpPr>
          <p:nvPr/>
        </p:nvSpPr>
        <p:spPr bwMode="auto">
          <a:xfrm>
            <a:off x="2152650" y="1924050"/>
            <a:ext cx="2533650" cy="2133600"/>
          </a:xfrm>
          <a:prstGeom prst="rect">
            <a:avLst/>
          </a:prstGeom>
          <a:gradFill flip="none" rotWithShape="1">
            <a:gsLst>
              <a:gs pos="0">
                <a:srgbClr val="78B400">
                  <a:shade val="30000"/>
                  <a:satMod val="115000"/>
                </a:srgbClr>
              </a:gs>
              <a:gs pos="50000">
                <a:srgbClr val="78B400">
                  <a:shade val="67500"/>
                  <a:satMod val="115000"/>
                </a:srgbClr>
              </a:gs>
              <a:gs pos="100000">
                <a:srgbClr val="78B400">
                  <a:shade val="100000"/>
                  <a:satMod val="115000"/>
                </a:srgbClr>
              </a:gs>
            </a:gsLst>
            <a:lin ang="16200000" scaled="1"/>
            <a:tileRect/>
          </a:gradFill>
          <a:ln w="12700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en-US"/>
          </a:p>
        </p:txBody>
      </p:sp>
      <p:sp>
        <p:nvSpPr>
          <p:cNvPr id="140305" name="Oval 17"/>
          <p:cNvSpPr>
            <a:spLocks noChangeArrowheads="1"/>
          </p:cNvSpPr>
          <p:nvPr/>
        </p:nvSpPr>
        <p:spPr bwMode="auto">
          <a:xfrm>
            <a:off x="3009900" y="2095500"/>
            <a:ext cx="1428750" cy="990600"/>
          </a:xfrm>
          <a:prstGeom prst="ellipse">
            <a:avLst/>
          </a:prstGeom>
          <a:gradFill rotWithShape="0">
            <a:gsLst>
              <a:gs pos="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path path="shape">
              <a:fillToRect l="50000" t="50000" r="50000" b="50000"/>
            </a:path>
          </a:gradFill>
          <a:ln w="12700">
            <a:solidFill>
              <a:schemeClr val="tx1"/>
            </a:solidFill>
            <a:round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140306" name="Line 18"/>
          <p:cNvSpPr>
            <a:spLocks noChangeShapeType="1"/>
          </p:cNvSpPr>
          <p:nvPr/>
        </p:nvSpPr>
        <p:spPr bwMode="auto">
          <a:xfrm>
            <a:off x="3981450" y="3790950"/>
            <a:ext cx="590550" cy="6477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triangle" w="med" len="med"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40307" name="Oval 19"/>
          <p:cNvSpPr>
            <a:spLocks noChangeArrowheads="1"/>
          </p:cNvSpPr>
          <p:nvPr/>
        </p:nvSpPr>
        <p:spPr bwMode="auto">
          <a:xfrm>
            <a:off x="4305300" y="4191000"/>
            <a:ext cx="3124200" cy="1314450"/>
          </a:xfrm>
          <a:prstGeom prst="ellipse">
            <a:avLst/>
          </a:prstGeom>
          <a:gradFill rotWithShape="0">
            <a:gsLst>
              <a:gs pos="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path path="shape">
              <a:fillToRect l="50000" t="50000" r="50000" b="50000"/>
            </a:path>
          </a:gradFill>
          <a:ln w="12700">
            <a:noFill/>
            <a:round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pPr>
              <a:lnSpc>
                <a:spcPct val="90000"/>
              </a:lnSpc>
            </a:pPr>
            <a:r>
              <a:rPr lang="en-US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Number of</a:t>
            </a:r>
          </a:p>
          <a:p>
            <a:pPr>
              <a:lnSpc>
                <a:spcPct val="90000"/>
              </a:lnSpc>
            </a:pPr>
            <a:r>
              <a:rPr lang="en-US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observations in</a:t>
            </a:r>
          </a:p>
          <a:p>
            <a:pPr>
              <a:lnSpc>
                <a:spcPct val="90000"/>
              </a:lnSpc>
            </a:pPr>
            <a:r>
              <a:rPr lang="en-US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the population</a:t>
            </a:r>
          </a:p>
        </p:txBody>
      </p:sp>
      <p:sp>
        <p:nvSpPr>
          <p:cNvPr id="140308" name="Oval 20"/>
          <p:cNvSpPr>
            <a:spLocks noChangeArrowheads="1"/>
          </p:cNvSpPr>
          <p:nvPr/>
        </p:nvSpPr>
        <p:spPr bwMode="auto">
          <a:xfrm>
            <a:off x="5067300" y="1428750"/>
            <a:ext cx="3409950" cy="1028700"/>
          </a:xfrm>
          <a:prstGeom prst="ellipse">
            <a:avLst/>
          </a:prstGeom>
          <a:gradFill rotWithShape="0">
            <a:gsLst>
              <a:gs pos="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path path="shape">
              <a:fillToRect l="50000" t="50000" r="50000" b="50000"/>
            </a:path>
          </a:gradFill>
          <a:ln w="12700">
            <a:noFill/>
            <a:round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pPr>
              <a:lnSpc>
                <a:spcPct val="90000"/>
              </a:lnSpc>
            </a:pPr>
            <a:r>
              <a:rPr lang="en-US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Sum of the values</a:t>
            </a:r>
          </a:p>
          <a:p>
            <a:pPr>
              <a:lnSpc>
                <a:spcPct val="90000"/>
              </a:lnSpc>
            </a:pPr>
            <a:r>
              <a:rPr lang="en-US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of the </a:t>
            </a:r>
            <a:r>
              <a:rPr lang="en-US" i="1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N</a:t>
            </a:r>
            <a:r>
              <a:rPr lang="en-US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observations</a:t>
            </a:r>
          </a:p>
        </p:txBody>
      </p:sp>
      <p:sp>
        <p:nvSpPr>
          <p:cNvPr id="140309" name="Line 21"/>
          <p:cNvSpPr>
            <a:spLocks noChangeShapeType="1"/>
          </p:cNvSpPr>
          <p:nvPr/>
        </p:nvSpPr>
        <p:spPr bwMode="auto">
          <a:xfrm flipV="1">
            <a:off x="4381500" y="2095500"/>
            <a:ext cx="723900" cy="28575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triangle" w="med" len="med"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40310" name="Oval 22"/>
          <p:cNvSpPr>
            <a:spLocks noChangeArrowheads="1"/>
          </p:cNvSpPr>
          <p:nvPr/>
        </p:nvSpPr>
        <p:spPr bwMode="auto">
          <a:xfrm>
            <a:off x="3371850" y="3238500"/>
            <a:ext cx="781050" cy="590550"/>
          </a:xfrm>
          <a:prstGeom prst="ellipse">
            <a:avLst/>
          </a:prstGeom>
          <a:gradFill rotWithShape="0">
            <a:gsLst>
              <a:gs pos="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path path="shape">
              <a:fillToRect l="50000" t="50000" r="50000" b="50000"/>
            </a:path>
          </a:gradFill>
          <a:ln w="12700">
            <a:solidFill>
              <a:schemeClr val="tx1"/>
            </a:solidFill>
            <a:round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140311" name="Object 23">
            <a:hlinkClick r:id="" action="ppaction://ole?verb=0"/>
          </p:cNvPr>
          <p:cNvGraphicFramePr>
            <a:graphicFrameLocks/>
          </p:cNvGraphicFramePr>
          <p:nvPr/>
        </p:nvGraphicFramePr>
        <p:xfrm>
          <a:off x="2474913" y="2252663"/>
          <a:ext cx="1851025" cy="14938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9987" name="Equation" r:id="rId4" imgW="1206360" imgH="977760" progId="Equation.DSMT4">
                  <p:embed/>
                </p:oleObj>
              </mc:Choice>
              <mc:Fallback>
                <p:oleObj name="Equation" r:id="rId4" imgW="1206360" imgH="977760" progId="Equation.DSMT4">
                  <p:embed/>
                  <p:pic>
                    <p:nvPicPr>
                      <p:cNvPr id="140311" name="Object 23">
                        <a:hlinkClick r:id="" action="ppaction://ole?verb=0"/>
                      </p:cNvPr>
                      <p:cNvPicPr>
                        <a:picLocks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74913" y="2252663"/>
                        <a:ext cx="1851025" cy="14938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>
                        <a:outerShdw dist="17961" dir="2700000" algn="ctr" rotWithShape="0">
                          <a:srgbClr val="000000"/>
                        </a:outerShdw>
                      </a:effectLst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0312" name="AutoShape 24"/>
          <p:cNvSpPr>
            <a:spLocks noChangeArrowheads="1"/>
          </p:cNvSpPr>
          <p:nvPr/>
        </p:nvSpPr>
        <p:spPr bwMode="auto">
          <a:xfrm rot="5400000">
            <a:off x="1876425" y="2927350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140313" name="AutoShape 25"/>
          <p:cNvSpPr>
            <a:spLocks noChangeArrowheads="1"/>
          </p:cNvSpPr>
          <p:nvPr/>
        </p:nvSpPr>
        <p:spPr bwMode="auto">
          <a:xfrm rot="5400000">
            <a:off x="1876425" y="3498850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140314" name="AutoShape 26"/>
          <p:cNvSpPr>
            <a:spLocks noChangeArrowheads="1"/>
          </p:cNvSpPr>
          <p:nvPr/>
        </p:nvSpPr>
        <p:spPr bwMode="auto">
          <a:xfrm rot="5400000">
            <a:off x="1876425" y="2413000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1157475"/>
      </p:ext>
    </p:extLst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3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14031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403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403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3" presetClass="entr" presetSubtype="272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3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403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403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000"/>
                            </p:stCondLst>
                            <p:childTnLst>
                              <p:par>
                                <p:cTn id="19" presetID="12" presetClass="entr" presetSubtype="8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3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21" dur="500"/>
                                        <p:tgtEl>
                                          <p:spTgt spid="14031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403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3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26" dur="500"/>
                                        <p:tgtEl>
                                          <p:spTgt spid="1403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00"/>
                            </p:stCondLst>
                            <p:childTnLst>
                              <p:par>
                                <p:cTn id="28" presetID="23" presetClass="entr" presetSubtype="27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4030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4030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2000"/>
                            </p:stCondLst>
                            <p:childTnLst>
                              <p:par>
                                <p:cTn id="33" presetID="17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403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403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403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403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3500"/>
                            </p:stCondLst>
                            <p:childTnLst>
                              <p:par>
                                <p:cTn id="40" presetID="12" presetClass="entr" presetSubtype="8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42" dur="500"/>
                                        <p:tgtEl>
                                          <p:spTgt spid="14031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40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47" dur="500"/>
                                        <p:tgtEl>
                                          <p:spTgt spid="1403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00"/>
                            </p:stCondLst>
                            <p:childTnLst>
                              <p:par>
                                <p:cTn id="49" presetID="23" presetClass="entr" presetSubtype="27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14030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14030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2000"/>
                            </p:stCondLst>
                            <p:childTnLst>
                              <p:par>
                                <p:cTn id="54" presetID="17" presetClass="entr" presetSubtype="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3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1403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1403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14030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14030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0304" grpId="0" animBg="1"/>
      <p:bldP spid="140305" grpId="0" animBg="1"/>
      <p:bldP spid="140306" grpId="0" animBg="1"/>
      <p:bldP spid="140307" grpId="0" animBg="1" autoUpdateAnimBg="0"/>
      <p:bldP spid="140308" grpId="0" animBg="1" autoUpdateAnimBg="0"/>
      <p:bldP spid="140309" grpId="0" animBg="1"/>
      <p:bldP spid="140310" grpId="0" animBg="1"/>
      <p:bldP spid="140312" grpId="0" animBg="1"/>
      <p:bldP spid="140313" grpId="0" animBg="1"/>
      <p:bldP spid="140314" grpId="0" animBg="1"/>
    </p:bld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071563" y="1492250"/>
            <a:ext cx="6654800" cy="590550"/>
          </a:xfrm>
          <a:noFill/>
          <a:ln/>
        </p:spPr>
        <p:txBody>
          <a:bodyPr/>
          <a:lstStyle/>
          <a:p>
            <a:pPr>
              <a:buSzPct val="125000"/>
              <a:buFontTx/>
              <a:buChar char="•"/>
            </a:pPr>
            <a:r>
              <a:rPr lang="en-US">
                <a:solidFill>
                  <a:srgbClr val="66FFFF"/>
                </a:solidFill>
              </a:rPr>
              <a:t>z-Score of Smallest Value (425)</a:t>
            </a:r>
            <a:endParaRPr lang="en-US"/>
          </a:p>
        </p:txBody>
      </p:sp>
      <p:graphicFrame>
        <p:nvGraphicFramePr>
          <p:cNvPr id="8195" name="Object 3">
            <a:hlinkClick r:id="" action="ppaction://ole?verb=0"/>
          </p:cNvPr>
          <p:cNvGraphicFramePr>
            <a:graphicFrameLocks/>
          </p:cNvGraphicFramePr>
          <p:nvPr/>
        </p:nvGraphicFramePr>
        <p:xfrm>
          <a:off x="2506663" y="2089150"/>
          <a:ext cx="4189412" cy="671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4" name="Equation" r:id="rId4" imgW="5232240" imgH="825480" progId="Equation.DSMT4">
                  <p:embed/>
                </p:oleObj>
              </mc:Choice>
              <mc:Fallback>
                <p:oleObj name="Equation" r:id="rId4" imgW="5232240" imgH="825480" progId="Equation.DSMT4">
                  <p:embed/>
                  <p:pic>
                    <p:nvPicPr>
                      <p:cNvPr id="0" name="Picture 3"/>
                      <p:cNvPicPr>
                        <a:picLocks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06663" y="2089150"/>
                        <a:ext cx="4189412" cy="6715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>
                        <a:outerShdw dist="17961" dir="2700000" algn="ctr" rotWithShape="0">
                          <a:srgbClr val="000000"/>
                        </a:outerShdw>
                      </a:effectLst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197" name="Rectangle 5"/>
          <p:cNvSpPr>
            <a:spLocks noGrp="1" noChangeArrowheads="1"/>
          </p:cNvSpPr>
          <p:nvPr>
            <p:ph type="title"/>
          </p:nvPr>
        </p:nvSpPr>
        <p:spPr>
          <a:xfrm>
            <a:off x="698500" y="82550"/>
            <a:ext cx="7772400" cy="738188"/>
          </a:xfrm>
          <a:noFill/>
          <a:ln/>
        </p:spPr>
        <p:txBody>
          <a:bodyPr/>
          <a:lstStyle/>
          <a:p>
            <a:r>
              <a:rPr lang="en-US"/>
              <a:t>z-Scores</a:t>
            </a:r>
          </a:p>
        </p:txBody>
      </p:sp>
      <p:sp>
        <p:nvSpPr>
          <p:cNvPr id="8787" name="AutoShape 595"/>
          <p:cNvSpPr>
            <a:spLocks noChangeArrowheads="1"/>
          </p:cNvSpPr>
          <p:nvPr/>
        </p:nvSpPr>
        <p:spPr bwMode="auto">
          <a:xfrm rot="5400000">
            <a:off x="733425" y="1581150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8788" name="AutoShape 596"/>
          <p:cNvSpPr>
            <a:spLocks noChangeArrowheads="1"/>
          </p:cNvSpPr>
          <p:nvPr/>
        </p:nvSpPr>
        <p:spPr bwMode="auto">
          <a:xfrm rot="5400000">
            <a:off x="1343025" y="3124200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8789" name="Oval 597"/>
          <p:cNvSpPr>
            <a:spLocks noChangeArrowheads="1"/>
          </p:cNvSpPr>
          <p:nvPr/>
        </p:nvSpPr>
        <p:spPr bwMode="auto">
          <a:xfrm>
            <a:off x="5867400" y="2165350"/>
            <a:ext cx="952500" cy="495300"/>
          </a:xfrm>
          <a:prstGeom prst="ellipse">
            <a:avLst/>
          </a:prstGeom>
          <a:noFill/>
          <a:ln w="28575">
            <a:solidFill>
              <a:srgbClr val="66FF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pic>
        <p:nvPicPr>
          <p:cNvPr id="8792" name="Picture 600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731838" y="3454400"/>
            <a:ext cx="7678737" cy="24558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</p:pic>
      <p:sp>
        <p:nvSpPr>
          <p:cNvPr id="8791" name="Rectangle 599"/>
          <p:cNvSpPr>
            <a:spLocks noChangeArrowheads="1"/>
          </p:cNvSpPr>
          <p:nvPr/>
        </p:nvSpPr>
        <p:spPr bwMode="auto">
          <a:xfrm>
            <a:off x="719138" y="3435350"/>
            <a:ext cx="804862" cy="379413"/>
          </a:xfrm>
          <a:prstGeom prst="rect">
            <a:avLst/>
          </a:prstGeom>
          <a:noFill/>
          <a:ln w="5715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8794" name="Rectangle 602"/>
          <p:cNvSpPr>
            <a:spLocks noChangeArrowheads="1"/>
          </p:cNvSpPr>
          <p:nvPr/>
        </p:nvSpPr>
        <p:spPr bwMode="auto">
          <a:xfrm>
            <a:off x="654050" y="1022350"/>
            <a:ext cx="6305550" cy="4953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>
              <a:buClr>
                <a:srgbClr val="66FFFF"/>
              </a:buClr>
              <a:buFont typeface="Wingdings" pitchFamily="2" charset="2"/>
              <a:buChar char="n"/>
            </a:pPr>
            <a:r>
              <a:rPr lang="en-US" sz="24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  Example:  Apartment Rents</a:t>
            </a:r>
          </a:p>
        </p:txBody>
      </p:sp>
      <p:sp>
        <p:nvSpPr>
          <p:cNvPr id="8790" name="Rectangle 598"/>
          <p:cNvSpPr>
            <a:spLocks noChangeArrowheads="1"/>
          </p:cNvSpPr>
          <p:nvPr/>
        </p:nvSpPr>
        <p:spPr bwMode="auto">
          <a:xfrm>
            <a:off x="1638300" y="2973614"/>
            <a:ext cx="5886450" cy="495300"/>
          </a:xfrm>
          <a:prstGeom prst="rect">
            <a:avLst/>
          </a:prstGeom>
          <a:gradFill rotWithShape="0">
            <a:gsLst>
              <a:gs pos="0">
                <a:schemeClr val="hlink">
                  <a:gamma/>
                  <a:shade val="46275"/>
                  <a:invGamma/>
                </a:schemeClr>
              </a:gs>
              <a:gs pos="5000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lin ang="5400000" scaled="1"/>
          </a:gradFill>
          <a:ln w="12700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Standardized Values for Apartment Rents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878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7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81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2" presetClass="entr" presetSubtype="8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6" dur="500"/>
                                        <p:tgtEl>
                                          <p:spTgt spid="8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3000"/>
                            </p:stCondLst>
                            <p:childTnLst>
                              <p:par>
                                <p:cTn id="18" presetID="16" presetClass="entr" presetSubtype="21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87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500"/>
                            </p:stCondLst>
                            <p:childTnLst>
                              <p:par>
                                <p:cTn id="22" presetID="12" presetClass="entr" presetSubtype="8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24" dur="500"/>
                                        <p:tgtEl>
                                          <p:spTgt spid="878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7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29" dur="500"/>
                                        <p:tgtEl>
                                          <p:spTgt spid="87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500"/>
                            </p:stCondLst>
                            <p:childTnLst>
                              <p:par>
                                <p:cTn id="31" presetID="9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87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000"/>
                            </p:stCondLst>
                            <p:childTnLst>
                              <p:par>
                                <p:cTn id="35" presetID="16" presetClass="entr" presetSubtype="37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37" dur="500"/>
                                        <p:tgtEl>
                                          <p:spTgt spid="87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4" grpId="0" build="p" autoUpdateAnimBg="0"/>
      <p:bldP spid="8787" grpId="0" animBg="1"/>
      <p:bldP spid="8788" grpId="0" animBg="1"/>
      <p:bldP spid="8789" grpId="0" animBg="1"/>
      <p:bldP spid="8791" grpId="0" animBg="1"/>
      <p:bldP spid="8790" grpId="0" animBg="1" autoUpdateAnimBg="0"/>
    </p:bld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690563" y="128588"/>
            <a:ext cx="7772400" cy="649287"/>
          </a:xfrm>
          <a:noFill/>
          <a:ln/>
        </p:spPr>
        <p:txBody>
          <a:bodyPr/>
          <a:lstStyle/>
          <a:p>
            <a:r>
              <a:rPr lang="en-US"/>
              <a:t>Chebyshev’s Theorem</a:t>
            </a:r>
          </a:p>
        </p:txBody>
      </p:sp>
      <p:sp>
        <p:nvSpPr>
          <p:cNvPr id="9220" name="Rectangle 4"/>
          <p:cNvSpPr>
            <a:spLocks noChangeArrowheads="1"/>
          </p:cNvSpPr>
          <p:nvPr/>
        </p:nvSpPr>
        <p:spPr bwMode="auto">
          <a:xfrm>
            <a:off x="800100" y="1143000"/>
            <a:ext cx="7562850" cy="1504950"/>
          </a:xfrm>
          <a:prstGeom prst="rect">
            <a:avLst/>
          </a:prstGeom>
          <a:gradFill flip="none" rotWithShape="1">
            <a:gsLst>
              <a:gs pos="0">
                <a:srgbClr val="7AAF23">
                  <a:shade val="30000"/>
                  <a:satMod val="115000"/>
                </a:srgbClr>
              </a:gs>
              <a:gs pos="50000">
                <a:srgbClr val="7AAF23">
                  <a:shade val="67500"/>
                  <a:satMod val="115000"/>
                </a:srgbClr>
              </a:gs>
              <a:gs pos="100000">
                <a:srgbClr val="7AAF23">
                  <a:shade val="100000"/>
                  <a:satMod val="115000"/>
                </a:srgbClr>
              </a:gs>
            </a:gsLst>
            <a:lin ang="16200000" scaled="1"/>
            <a:tileRect/>
          </a:gradFill>
          <a:ln w="6350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pPr algn="l">
              <a:lnSpc>
                <a:spcPct val="90000"/>
              </a:lnSpc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At least (1 - 1/</a:t>
            </a: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z</a:t>
            </a:r>
            <a:r>
              <a:rPr lang="en-US" sz="2400" baseline="300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2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) of the items in </a:t>
            </a:r>
            <a:r>
              <a:rPr lang="en-US" sz="2400" u="sng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any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data set will be</a:t>
            </a:r>
          </a:p>
          <a:p>
            <a:pPr algn="l">
              <a:lnSpc>
                <a:spcPct val="90000"/>
              </a:lnSpc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within </a:t>
            </a: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z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standard deviations of the mean, where </a:t>
            </a: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z 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is</a:t>
            </a:r>
          </a:p>
          <a:p>
            <a:pPr algn="l">
              <a:lnSpc>
                <a:spcPct val="90000"/>
              </a:lnSpc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any value greater than 1.</a:t>
            </a:r>
          </a:p>
        </p:txBody>
      </p:sp>
      <p:sp>
        <p:nvSpPr>
          <p:cNvPr id="9222" name="AutoShape 6"/>
          <p:cNvSpPr>
            <a:spLocks noChangeArrowheads="1"/>
          </p:cNvSpPr>
          <p:nvPr/>
        </p:nvSpPr>
        <p:spPr bwMode="auto">
          <a:xfrm rot="5400000">
            <a:off x="504825" y="1822450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9223" name="AutoShape 7"/>
          <p:cNvSpPr>
            <a:spLocks noChangeArrowheads="1"/>
          </p:cNvSpPr>
          <p:nvPr/>
        </p:nvSpPr>
        <p:spPr bwMode="auto">
          <a:xfrm rot="5400000">
            <a:off x="498475" y="3181350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9224" name="Rectangle 8"/>
          <p:cNvSpPr>
            <a:spLocks noChangeArrowheads="1"/>
          </p:cNvSpPr>
          <p:nvPr/>
        </p:nvSpPr>
        <p:spPr bwMode="auto">
          <a:xfrm>
            <a:off x="800100" y="2762250"/>
            <a:ext cx="7562850" cy="1009650"/>
          </a:xfrm>
          <a:prstGeom prst="rect">
            <a:avLst/>
          </a:prstGeom>
          <a:gradFill flip="none" rotWithShape="1">
            <a:gsLst>
              <a:gs pos="0">
                <a:srgbClr val="7AAF23">
                  <a:shade val="30000"/>
                  <a:satMod val="115000"/>
                </a:srgbClr>
              </a:gs>
              <a:gs pos="50000">
                <a:srgbClr val="7AAF23">
                  <a:shade val="67500"/>
                  <a:satMod val="115000"/>
                </a:srgbClr>
              </a:gs>
              <a:gs pos="100000">
                <a:srgbClr val="7AAF23">
                  <a:shade val="100000"/>
                  <a:satMod val="115000"/>
                </a:srgbClr>
              </a:gs>
            </a:gsLst>
            <a:lin ang="16200000" scaled="1"/>
            <a:tileRect/>
          </a:gradFill>
          <a:ln w="6350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pPr algn="l"/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Chebyshev’s theorem requires </a:t>
            </a: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z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&gt; 1, but </a:t>
            </a: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z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need not</a:t>
            </a:r>
          </a:p>
          <a:p>
            <a:pPr algn="l"/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be an integer.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922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2" dur="500"/>
                                        <p:tgtEl>
                                          <p:spTgt spid="92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2" presetClass="entr" presetSubtype="8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6" dur="500"/>
                                        <p:tgtEl>
                                          <p:spTgt spid="922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21" dur="500"/>
                                        <p:tgtEl>
                                          <p:spTgt spid="9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0" grpId="0" animBg="1" autoUpdateAnimBg="0"/>
      <p:bldP spid="9222" grpId="0" animBg="1"/>
      <p:bldP spid="9223" grpId="0" animBg="1"/>
      <p:bldP spid="9224" grpId="0" animBg="1" autoUpdateAnimBg="0"/>
    </p:bld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/>
        </p:nvGrpSpPr>
        <p:grpSpPr>
          <a:xfrm>
            <a:off x="1104900" y="1136650"/>
            <a:ext cx="6927850" cy="1289050"/>
            <a:chOff x="1104900" y="1136650"/>
            <a:chExt cx="6927850" cy="1289050"/>
          </a:xfrm>
        </p:grpSpPr>
        <p:sp>
          <p:nvSpPr>
            <p:cNvPr id="124931" name="Rectangle 3"/>
            <p:cNvSpPr>
              <a:spLocks noChangeArrowheads="1"/>
            </p:cNvSpPr>
            <p:nvPr/>
          </p:nvSpPr>
          <p:spPr bwMode="auto">
            <a:xfrm>
              <a:off x="1104900" y="1136650"/>
              <a:ext cx="6927850" cy="1289050"/>
            </a:xfrm>
            <a:prstGeom prst="rect">
              <a:avLst/>
            </a:prstGeom>
            <a:gradFill flip="none" rotWithShape="1">
              <a:gsLst>
                <a:gs pos="0">
                  <a:srgbClr val="648F1D">
                    <a:shade val="30000"/>
                    <a:satMod val="115000"/>
                  </a:srgbClr>
                </a:gs>
                <a:gs pos="50000">
                  <a:srgbClr val="648F1D">
                    <a:shade val="67500"/>
                    <a:satMod val="115000"/>
                  </a:srgbClr>
                </a:gs>
                <a:gs pos="100000">
                  <a:srgbClr val="648F1D">
                    <a:shade val="100000"/>
                    <a:satMod val="115000"/>
                  </a:srgbClr>
                </a:gs>
              </a:gsLst>
              <a:lin ang="16200000" scaled="1"/>
              <a:tileRect/>
            </a:gradFill>
            <a:ln w="6350">
              <a:noFill/>
              <a:miter lim="800000"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txBody>
            <a:bodyPr wrap="none" anchor="ctr"/>
            <a:lstStyle/>
            <a:p>
              <a:pPr algn="l">
                <a:lnSpc>
                  <a:spcPct val="140000"/>
                </a:lnSpc>
              </a:pPr>
              <a:r>
                <a:rPr lang="en-US" sz="2400">
                  <a:effectLst>
                    <a:outerShdw blurRad="38100" dist="38100" dir="2700000" algn="tl">
                      <a:srgbClr val="000000"/>
                    </a:outerShdw>
                  </a:effectLst>
                  <a:latin typeface="Book Antiqua" pitchFamily="18" charset="0"/>
                </a:rPr>
                <a:t> At least             of the data values must be</a:t>
              </a:r>
            </a:p>
            <a:p>
              <a:pPr algn="l">
                <a:lnSpc>
                  <a:spcPct val="140000"/>
                </a:lnSpc>
              </a:pPr>
              <a:r>
                <a:rPr lang="en-US" sz="2400">
                  <a:effectLst>
                    <a:outerShdw blurRad="38100" dist="38100" dir="2700000" algn="tl">
                      <a:srgbClr val="000000"/>
                    </a:outerShdw>
                  </a:effectLst>
                  <a:latin typeface="Book Antiqua" pitchFamily="18" charset="0"/>
                </a:rPr>
                <a:t> within                                                    of the mean.</a:t>
              </a:r>
            </a:p>
          </p:txBody>
        </p:sp>
        <p:sp>
          <p:nvSpPr>
            <p:cNvPr id="124932" name="Rectangle 4"/>
            <p:cNvSpPr>
              <a:spLocks noChangeArrowheads="1"/>
            </p:cNvSpPr>
            <p:nvPr/>
          </p:nvSpPr>
          <p:spPr bwMode="auto">
            <a:xfrm>
              <a:off x="2438400" y="1327150"/>
              <a:ext cx="800100" cy="419100"/>
            </a:xfrm>
            <a:prstGeom prst="rect">
              <a:avLst/>
            </a:prstGeom>
            <a:gradFill rotWithShape="0">
              <a:gsLst>
                <a:gs pos="0">
                  <a:srgbClr val="006699">
                    <a:gamma/>
                    <a:shade val="46275"/>
                    <a:invGamma/>
                  </a:srgbClr>
                </a:gs>
                <a:gs pos="50000">
                  <a:srgbClr val="006699"/>
                </a:gs>
                <a:gs pos="100000">
                  <a:srgbClr val="006699">
                    <a:gamma/>
                    <a:shade val="46275"/>
                    <a:invGamma/>
                  </a:srgbClr>
                </a:gs>
              </a:gsLst>
              <a:lin ang="5400000" scaled="1"/>
            </a:gradFill>
            <a:ln w="6350">
              <a:noFill/>
              <a:miter lim="800000"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txBody>
            <a:bodyPr wrap="none" anchor="ctr"/>
            <a:lstStyle/>
            <a:p>
              <a:r>
                <a:rPr lang="en-US" sz="2400">
                  <a:effectLst>
                    <a:outerShdw blurRad="38100" dist="38100" dir="2700000" algn="tl">
                      <a:srgbClr val="000000"/>
                    </a:outerShdw>
                  </a:effectLst>
                  <a:latin typeface="Book Antiqua" pitchFamily="18" charset="0"/>
                </a:rPr>
                <a:t>75%</a:t>
              </a:r>
            </a:p>
          </p:txBody>
        </p:sp>
        <p:sp>
          <p:nvSpPr>
            <p:cNvPr id="124933" name="Rectangle 5"/>
            <p:cNvSpPr>
              <a:spLocks noChangeArrowheads="1"/>
            </p:cNvSpPr>
            <p:nvPr/>
          </p:nvSpPr>
          <p:spPr bwMode="auto">
            <a:xfrm>
              <a:off x="2286000" y="1841500"/>
              <a:ext cx="3714750" cy="419100"/>
            </a:xfrm>
            <a:prstGeom prst="rect">
              <a:avLst/>
            </a:prstGeom>
            <a:gradFill rotWithShape="0">
              <a:gsLst>
                <a:gs pos="0">
                  <a:srgbClr val="006699">
                    <a:gamma/>
                    <a:shade val="46275"/>
                    <a:invGamma/>
                  </a:srgbClr>
                </a:gs>
                <a:gs pos="50000">
                  <a:srgbClr val="006699"/>
                </a:gs>
                <a:gs pos="100000">
                  <a:srgbClr val="006699">
                    <a:gamma/>
                    <a:shade val="46275"/>
                    <a:invGamma/>
                  </a:srgbClr>
                </a:gs>
              </a:gsLst>
              <a:lin ang="5400000" scaled="1"/>
            </a:gradFill>
            <a:ln w="6350">
              <a:noFill/>
              <a:miter lim="800000"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txBody>
            <a:bodyPr wrap="none" anchor="ctr"/>
            <a:lstStyle/>
            <a:p>
              <a:pPr algn="l"/>
              <a:r>
                <a:rPr lang="en-US" sz="2400" i="1">
                  <a:effectLst>
                    <a:outerShdw blurRad="38100" dist="38100" dir="2700000" algn="tl">
                      <a:srgbClr val="000000"/>
                    </a:outerShdw>
                  </a:effectLst>
                  <a:latin typeface="Book Antiqua" pitchFamily="18" charset="0"/>
                </a:rPr>
                <a:t> z</a:t>
              </a:r>
              <a:r>
                <a:rPr lang="en-US" sz="2400">
                  <a:effectLst>
                    <a:outerShdw blurRad="38100" dist="38100" dir="2700000" algn="tl">
                      <a:srgbClr val="000000"/>
                    </a:outerShdw>
                  </a:effectLst>
                  <a:latin typeface="Book Antiqua" pitchFamily="18" charset="0"/>
                </a:rPr>
                <a:t> = 2 standard deviations</a:t>
              </a:r>
            </a:p>
          </p:txBody>
        </p:sp>
      </p:grpSp>
      <p:sp>
        <p:nvSpPr>
          <p:cNvPr id="124942" name="AutoShape 14"/>
          <p:cNvSpPr>
            <a:spLocks noChangeArrowheads="1"/>
          </p:cNvSpPr>
          <p:nvPr/>
        </p:nvSpPr>
        <p:spPr bwMode="auto">
          <a:xfrm rot="5400000">
            <a:off x="790575" y="1739900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124943" name="AutoShape 15"/>
          <p:cNvSpPr>
            <a:spLocks noChangeArrowheads="1"/>
          </p:cNvSpPr>
          <p:nvPr/>
        </p:nvSpPr>
        <p:spPr bwMode="auto">
          <a:xfrm rot="5400000">
            <a:off x="790575" y="3149600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124944" name="AutoShape 16"/>
          <p:cNvSpPr>
            <a:spLocks noChangeArrowheads="1"/>
          </p:cNvSpPr>
          <p:nvPr/>
        </p:nvSpPr>
        <p:spPr bwMode="auto">
          <a:xfrm rot="5400000">
            <a:off x="790575" y="4578350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124945" name="Rectangle 17"/>
          <p:cNvSpPr>
            <a:spLocks noChangeArrowheads="1"/>
          </p:cNvSpPr>
          <p:nvPr/>
        </p:nvSpPr>
        <p:spPr bwMode="auto">
          <a:xfrm>
            <a:off x="690563" y="128588"/>
            <a:ext cx="7772400" cy="6492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r>
              <a:rPr lang="en-US"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Chebyshev’s Theorem</a:t>
            </a:r>
          </a:p>
        </p:txBody>
      </p:sp>
      <p:grpSp>
        <p:nvGrpSpPr>
          <p:cNvPr id="7" name="Group 6"/>
          <p:cNvGrpSpPr/>
          <p:nvPr/>
        </p:nvGrpSpPr>
        <p:grpSpPr>
          <a:xfrm>
            <a:off x="1104900" y="2565400"/>
            <a:ext cx="6927850" cy="1289050"/>
            <a:chOff x="1104900" y="2565400"/>
            <a:chExt cx="6927850" cy="1289050"/>
          </a:xfrm>
        </p:grpSpPr>
        <p:sp>
          <p:nvSpPr>
            <p:cNvPr id="124951" name="Rectangle 23"/>
            <p:cNvSpPr>
              <a:spLocks noChangeArrowheads="1"/>
            </p:cNvSpPr>
            <p:nvPr/>
          </p:nvSpPr>
          <p:spPr bwMode="auto">
            <a:xfrm>
              <a:off x="1104900" y="2565400"/>
              <a:ext cx="6927850" cy="1289050"/>
            </a:xfrm>
            <a:prstGeom prst="rect">
              <a:avLst/>
            </a:prstGeom>
            <a:gradFill flip="none" rotWithShape="1">
              <a:gsLst>
                <a:gs pos="0">
                  <a:srgbClr val="648F1D">
                    <a:shade val="30000"/>
                    <a:satMod val="115000"/>
                  </a:srgbClr>
                </a:gs>
                <a:gs pos="50000">
                  <a:srgbClr val="648F1D">
                    <a:shade val="67500"/>
                    <a:satMod val="115000"/>
                  </a:srgbClr>
                </a:gs>
                <a:gs pos="100000">
                  <a:srgbClr val="648F1D">
                    <a:shade val="100000"/>
                    <a:satMod val="115000"/>
                  </a:srgbClr>
                </a:gs>
              </a:gsLst>
              <a:lin ang="16200000" scaled="1"/>
              <a:tileRect/>
            </a:gradFill>
            <a:ln w="6350">
              <a:noFill/>
              <a:miter lim="800000"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txBody>
            <a:bodyPr wrap="none" anchor="ctr"/>
            <a:lstStyle/>
            <a:p>
              <a:pPr algn="l">
                <a:lnSpc>
                  <a:spcPct val="140000"/>
                </a:lnSpc>
              </a:pPr>
              <a:r>
                <a:rPr lang="en-US" sz="2400" dirty="0">
                  <a:effectLst>
                    <a:outerShdw blurRad="38100" dist="38100" dir="2700000" algn="tl">
                      <a:srgbClr val="000000"/>
                    </a:outerShdw>
                  </a:effectLst>
                  <a:latin typeface="Book Antiqua" pitchFamily="18" charset="0"/>
                </a:rPr>
                <a:t> At least             of the data values must be</a:t>
              </a:r>
            </a:p>
            <a:p>
              <a:pPr algn="l">
                <a:lnSpc>
                  <a:spcPct val="140000"/>
                </a:lnSpc>
              </a:pPr>
              <a:r>
                <a:rPr lang="en-US" sz="2400" dirty="0">
                  <a:effectLst>
                    <a:outerShdw blurRad="38100" dist="38100" dir="2700000" algn="tl">
                      <a:srgbClr val="000000"/>
                    </a:outerShdw>
                  </a:effectLst>
                  <a:latin typeface="Book Antiqua" pitchFamily="18" charset="0"/>
                </a:rPr>
                <a:t> within                                                    of the mean.</a:t>
              </a:r>
            </a:p>
          </p:txBody>
        </p:sp>
        <p:sp>
          <p:nvSpPr>
            <p:cNvPr id="124952" name="Rectangle 24"/>
            <p:cNvSpPr>
              <a:spLocks noChangeArrowheads="1"/>
            </p:cNvSpPr>
            <p:nvPr/>
          </p:nvSpPr>
          <p:spPr bwMode="auto">
            <a:xfrm>
              <a:off x="2438400" y="2755900"/>
              <a:ext cx="800100" cy="419100"/>
            </a:xfrm>
            <a:prstGeom prst="rect">
              <a:avLst/>
            </a:prstGeom>
            <a:gradFill rotWithShape="0">
              <a:gsLst>
                <a:gs pos="0">
                  <a:srgbClr val="006699">
                    <a:gamma/>
                    <a:shade val="46275"/>
                    <a:invGamma/>
                  </a:srgbClr>
                </a:gs>
                <a:gs pos="50000">
                  <a:srgbClr val="006699"/>
                </a:gs>
                <a:gs pos="100000">
                  <a:srgbClr val="006699">
                    <a:gamma/>
                    <a:shade val="46275"/>
                    <a:invGamma/>
                  </a:srgbClr>
                </a:gs>
              </a:gsLst>
              <a:lin ang="5400000" scaled="1"/>
            </a:gradFill>
            <a:ln w="6350">
              <a:noFill/>
              <a:miter lim="800000"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txBody>
            <a:bodyPr wrap="none" anchor="ctr"/>
            <a:lstStyle/>
            <a:p>
              <a:r>
                <a:rPr lang="en-US" sz="2400">
                  <a:effectLst>
                    <a:outerShdw blurRad="38100" dist="38100" dir="2700000" algn="tl">
                      <a:srgbClr val="000000"/>
                    </a:outerShdw>
                  </a:effectLst>
                  <a:latin typeface="Book Antiqua" pitchFamily="18" charset="0"/>
                </a:rPr>
                <a:t>89%</a:t>
              </a:r>
            </a:p>
          </p:txBody>
        </p:sp>
        <p:sp>
          <p:nvSpPr>
            <p:cNvPr id="124953" name="Rectangle 25"/>
            <p:cNvSpPr>
              <a:spLocks noChangeArrowheads="1"/>
            </p:cNvSpPr>
            <p:nvPr/>
          </p:nvSpPr>
          <p:spPr bwMode="auto">
            <a:xfrm>
              <a:off x="2266950" y="3270250"/>
              <a:ext cx="3714750" cy="419100"/>
            </a:xfrm>
            <a:prstGeom prst="rect">
              <a:avLst/>
            </a:prstGeom>
            <a:gradFill rotWithShape="0">
              <a:gsLst>
                <a:gs pos="0">
                  <a:srgbClr val="006699">
                    <a:gamma/>
                    <a:shade val="46275"/>
                    <a:invGamma/>
                  </a:srgbClr>
                </a:gs>
                <a:gs pos="50000">
                  <a:srgbClr val="006699"/>
                </a:gs>
                <a:gs pos="100000">
                  <a:srgbClr val="006699">
                    <a:gamma/>
                    <a:shade val="46275"/>
                    <a:invGamma/>
                  </a:srgbClr>
                </a:gs>
              </a:gsLst>
              <a:lin ang="5400000" scaled="1"/>
            </a:gradFill>
            <a:ln w="6350">
              <a:noFill/>
              <a:miter lim="800000"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txBody>
            <a:bodyPr wrap="none" anchor="ctr"/>
            <a:lstStyle/>
            <a:p>
              <a:pPr algn="l"/>
              <a:r>
                <a:rPr lang="en-US" sz="2400" i="1">
                  <a:effectLst>
                    <a:outerShdw blurRad="38100" dist="38100" dir="2700000" algn="tl">
                      <a:srgbClr val="000000"/>
                    </a:outerShdw>
                  </a:effectLst>
                  <a:latin typeface="Book Antiqua" pitchFamily="18" charset="0"/>
                </a:rPr>
                <a:t> z</a:t>
              </a:r>
              <a:r>
                <a:rPr lang="en-US" sz="2400">
                  <a:effectLst>
                    <a:outerShdw blurRad="38100" dist="38100" dir="2700000" algn="tl">
                      <a:srgbClr val="000000"/>
                    </a:outerShdw>
                  </a:effectLst>
                  <a:latin typeface="Book Antiqua" pitchFamily="18" charset="0"/>
                </a:rPr>
                <a:t> = 3 standard deviations</a:t>
              </a:r>
            </a:p>
          </p:txBody>
        </p:sp>
      </p:grpSp>
      <p:grpSp>
        <p:nvGrpSpPr>
          <p:cNvPr id="6" name="Group 5"/>
          <p:cNvGrpSpPr/>
          <p:nvPr/>
        </p:nvGrpSpPr>
        <p:grpSpPr>
          <a:xfrm>
            <a:off x="1104900" y="3994150"/>
            <a:ext cx="6927850" cy="1289050"/>
            <a:chOff x="1104900" y="3994150"/>
            <a:chExt cx="6927850" cy="1289050"/>
          </a:xfrm>
        </p:grpSpPr>
        <p:sp>
          <p:nvSpPr>
            <p:cNvPr id="124955" name="Rectangle 27"/>
            <p:cNvSpPr>
              <a:spLocks noChangeArrowheads="1"/>
            </p:cNvSpPr>
            <p:nvPr/>
          </p:nvSpPr>
          <p:spPr bwMode="auto">
            <a:xfrm>
              <a:off x="1104900" y="3994150"/>
              <a:ext cx="6927850" cy="1289050"/>
            </a:xfrm>
            <a:prstGeom prst="rect">
              <a:avLst/>
            </a:prstGeom>
            <a:gradFill flip="none" rotWithShape="1">
              <a:gsLst>
                <a:gs pos="0">
                  <a:srgbClr val="648F1D">
                    <a:shade val="30000"/>
                    <a:satMod val="115000"/>
                  </a:srgbClr>
                </a:gs>
                <a:gs pos="50000">
                  <a:srgbClr val="648F1D">
                    <a:shade val="67500"/>
                    <a:satMod val="115000"/>
                  </a:srgbClr>
                </a:gs>
                <a:gs pos="100000">
                  <a:srgbClr val="648F1D">
                    <a:shade val="100000"/>
                    <a:satMod val="115000"/>
                  </a:srgbClr>
                </a:gs>
              </a:gsLst>
              <a:lin ang="16200000" scaled="1"/>
              <a:tileRect/>
            </a:gradFill>
            <a:ln w="6350">
              <a:noFill/>
              <a:miter lim="800000"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txBody>
            <a:bodyPr wrap="none" anchor="ctr"/>
            <a:lstStyle/>
            <a:p>
              <a:pPr algn="l">
                <a:lnSpc>
                  <a:spcPct val="140000"/>
                </a:lnSpc>
              </a:pPr>
              <a:r>
                <a:rPr lang="en-US" sz="2400">
                  <a:effectLst>
                    <a:outerShdw blurRad="38100" dist="38100" dir="2700000" algn="tl">
                      <a:srgbClr val="000000"/>
                    </a:outerShdw>
                  </a:effectLst>
                  <a:latin typeface="Book Antiqua" pitchFamily="18" charset="0"/>
                </a:rPr>
                <a:t> At least             of the data values must be</a:t>
              </a:r>
            </a:p>
            <a:p>
              <a:pPr algn="l">
                <a:lnSpc>
                  <a:spcPct val="140000"/>
                </a:lnSpc>
              </a:pPr>
              <a:r>
                <a:rPr lang="en-US" sz="2400">
                  <a:effectLst>
                    <a:outerShdw blurRad="38100" dist="38100" dir="2700000" algn="tl">
                      <a:srgbClr val="000000"/>
                    </a:outerShdw>
                  </a:effectLst>
                  <a:latin typeface="Book Antiqua" pitchFamily="18" charset="0"/>
                </a:rPr>
                <a:t> within                                                    of the mean.</a:t>
              </a:r>
            </a:p>
          </p:txBody>
        </p:sp>
        <p:sp>
          <p:nvSpPr>
            <p:cNvPr id="124956" name="Rectangle 28"/>
            <p:cNvSpPr>
              <a:spLocks noChangeArrowheads="1"/>
            </p:cNvSpPr>
            <p:nvPr/>
          </p:nvSpPr>
          <p:spPr bwMode="auto">
            <a:xfrm>
              <a:off x="2438400" y="4184650"/>
              <a:ext cx="800100" cy="419100"/>
            </a:xfrm>
            <a:prstGeom prst="rect">
              <a:avLst/>
            </a:prstGeom>
            <a:gradFill rotWithShape="0">
              <a:gsLst>
                <a:gs pos="0">
                  <a:srgbClr val="006699">
                    <a:gamma/>
                    <a:shade val="46275"/>
                    <a:invGamma/>
                  </a:srgbClr>
                </a:gs>
                <a:gs pos="50000">
                  <a:srgbClr val="006699"/>
                </a:gs>
                <a:gs pos="100000">
                  <a:srgbClr val="006699">
                    <a:gamma/>
                    <a:shade val="46275"/>
                    <a:invGamma/>
                  </a:srgbClr>
                </a:gs>
              </a:gsLst>
              <a:lin ang="5400000" scaled="1"/>
            </a:gradFill>
            <a:ln w="6350">
              <a:noFill/>
              <a:miter lim="800000"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txBody>
            <a:bodyPr wrap="none" anchor="ctr"/>
            <a:lstStyle/>
            <a:p>
              <a:r>
                <a:rPr lang="en-US" sz="2400" dirty="0">
                  <a:effectLst>
                    <a:outerShdw blurRad="38100" dist="38100" dir="2700000" algn="tl">
                      <a:srgbClr val="000000"/>
                    </a:outerShdw>
                  </a:effectLst>
                  <a:latin typeface="Book Antiqua" pitchFamily="18" charset="0"/>
                </a:rPr>
                <a:t>94%</a:t>
              </a:r>
            </a:p>
          </p:txBody>
        </p:sp>
        <p:sp>
          <p:nvSpPr>
            <p:cNvPr id="124957" name="Rectangle 29"/>
            <p:cNvSpPr>
              <a:spLocks noChangeArrowheads="1"/>
            </p:cNvSpPr>
            <p:nvPr/>
          </p:nvSpPr>
          <p:spPr bwMode="auto">
            <a:xfrm>
              <a:off x="2266950" y="4699000"/>
              <a:ext cx="3714750" cy="419100"/>
            </a:xfrm>
            <a:prstGeom prst="rect">
              <a:avLst/>
            </a:prstGeom>
            <a:gradFill rotWithShape="0">
              <a:gsLst>
                <a:gs pos="0">
                  <a:srgbClr val="006699">
                    <a:gamma/>
                    <a:shade val="46275"/>
                    <a:invGamma/>
                  </a:srgbClr>
                </a:gs>
                <a:gs pos="50000">
                  <a:srgbClr val="006699"/>
                </a:gs>
                <a:gs pos="100000">
                  <a:srgbClr val="006699">
                    <a:gamma/>
                    <a:shade val="46275"/>
                    <a:invGamma/>
                  </a:srgbClr>
                </a:gs>
              </a:gsLst>
              <a:lin ang="5400000" scaled="1"/>
            </a:gradFill>
            <a:ln w="6350">
              <a:noFill/>
              <a:miter lim="800000"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txBody>
            <a:bodyPr wrap="none" anchor="ctr"/>
            <a:lstStyle/>
            <a:p>
              <a:pPr algn="l"/>
              <a:r>
                <a:rPr lang="en-US" sz="2400" i="1" dirty="0">
                  <a:effectLst>
                    <a:outerShdw blurRad="38100" dist="38100" dir="2700000" algn="tl">
                      <a:srgbClr val="000000"/>
                    </a:outerShdw>
                  </a:effectLst>
                  <a:latin typeface="Book Antiqua" pitchFamily="18" charset="0"/>
                </a:rPr>
                <a:t> z</a:t>
              </a:r>
              <a:r>
                <a:rPr lang="en-US" sz="2400" dirty="0">
                  <a:effectLst>
                    <a:outerShdw blurRad="38100" dist="38100" dir="2700000" algn="tl">
                      <a:srgbClr val="000000"/>
                    </a:outerShdw>
                  </a:effectLst>
                  <a:latin typeface="Book Antiqua" pitchFamily="18" charset="0"/>
                </a:rPr>
                <a:t> = 4 standard deviations</a:t>
              </a:r>
            </a:p>
          </p:txBody>
        </p:sp>
      </p:grp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12494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249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2" presetClass="entr" presetSubtype="8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6" dur="500"/>
                                        <p:tgtEl>
                                          <p:spTgt spid="12494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249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12" presetClass="entr" presetSubtype="8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25" dur="500"/>
                                        <p:tgtEl>
                                          <p:spTgt spid="12494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249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4942" grpId="0" animBg="1"/>
      <p:bldP spid="124943" grpId="0" animBg="1"/>
      <p:bldP spid="124944" grpId="0" animBg="1"/>
    </p:bld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36" name="Rectangle 596"/>
          <p:cNvSpPr>
            <a:spLocks noGrp="1" noChangeArrowheads="1"/>
          </p:cNvSpPr>
          <p:nvPr>
            <p:ph type="title"/>
          </p:nvPr>
        </p:nvSpPr>
        <p:spPr>
          <a:xfrm>
            <a:off x="690563" y="128588"/>
            <a:ext cx="7772400" cy="649287"/>
          </a:xfrm>
          <a:noFill/>
          <a:ln/>
        </p:spPr>
        <p:txBody>
          <a:bodyPr/>
          <a:lstStyle/>
          <a:p>
            <a:r>
              <a:rPr lang="en-US"/>
              <a:t>Chebyshev’s Theorem</a:t>
            </a:r>
          </a:p>
        </p:txBody>
      </p:sp>
      <p:grpSp>
        <p:nvGrpSpPr>
          <p:cNvPr id="10839" name="Group 599"/>
          <p:cNvGrpSpPr>
            <a:grpSpLocks/>
          </p:cNvGrpSpPr>
          <p:nvPr/>
        </p:nvGrpSpPr>
        <p:grpSpPr bwMode="auto">
          <a:xfrm>
            <a:off x="1695450" y="1536700"/>
            <a:ext cx="5791200" cy="552450"/>
            <a:chOff x="1068" y="1152"/>
            <a:chExt cx="3648" cy="348"/>
          </a:xfrm>
        </p:grpSpPr>
        <p:sp>
          <p:nvSpPr>
            <p:cNvPr id="10837" name="Rectangle 597"/>
            <p:cNvSpPr>
              <a:spLocks noChangeArrowheads="1"/>
            </p:cNvSpPr>
            <p:nvPr/>
          </p:nvSpPr>
          <p:spPr bwMode="auto">
            <a:xfrm>
              <a:off x="1068" y="1152"/>
              <a:ext cx="3648" cy="34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en-US" sz="2400">
                  <a:effectLst>
                    <a:outerShdw blurRad="38100" dist="38100" dir="2700000" algn="tl">
                      <a:srgbClr val="000000"/>
                    </a:outerShdw>
                  </a:effectLst>
                  <a:latin typeface="Book Antiqua" pitchFamily="18" charset="0"/>
                </a:rPr>
                <a:t>Let </a:t>
              </a:r>
              <a:r>
                <a:rPr lang="en-US" sz="2400" i="1">
                  <a:effectLst>
                    <a:outerShdw blurRad="38100" dist="38100" dir="2700000" algn="tl">
                      <a:srgbClr val="000000"/>
                    </a:outerShdw>
                  </a:effectLst>
                  <a:latin typeface="Book Antiqua" pitchFamily="18" charset="0"/>
                </a:rPr>
                <a:t>z</a:t>
              </a:r>
              <a:r>
                <a:rPr lang="en-US" sz="2400">
                  <a:effectLst>
                    <a:outerShdw blurRad="38100" dist="38100" dir="2700000" algn="tl">
                      <a:srgbClr val="000000"/>
                    </a:outerShdw>
                  </a:effectLst>
                  <a:latin typeface="Book Antiqua" pitchFamily="18" charset="0"/>
                </a:rPr>
                <a:t> = 1.5 with      = 490.80 and  </a:t>
              </a:r>
              <a:r>
                <a:rPr lang="en-US" sz="2400" i="1">
                  <a:effectLst>
                    <a:outerShdw blurRad="38100" dist="38100" dir="2700000" algn="tl">
                      <a:srgbClr val="000000"/>
                    </a:outerShdw>
                  </a:effectLst>
                  <a:latin typeface="Book Antiqua" pitchFamily="18" charset="0"/>
                </a:rPr>
                <a:t>s</a:t>
              </a:r>
              <a:r>
                <a:rPr lang="en-US" sz="2400">
                  <a:effectLst>
                    <a:outerShdw blurRad="38100" dist="38100" dir="2700000" algn="tl">
                      <a:srgbClr val="000000"/>
                    </a:outerShdw>
                  </a:effectLst>
                  <a:latin typeface="Book Antiqua" pitchFamily="18" charset="0"/>
                </a:rPr>
                <a:t> = 54.74</a:t>
              </a:r>
            </a:p>
          </p:txBody>
        </p:sp>
        <p:graphicFrame>
          <p:nvGraphicFramePr>
            <p:cNvPr id="10838" name="Object 598">
              <a:hlinkClick r:id="" action="ppaction://ole?verb=0"/>
            </p:cNvPr>
            <p:cNvGraphicFramePr>
              <a:graphicFrameLocks/>
            </p:cNvGraphicFramePr>
            <p:nvPr/>
          </p:nvGraphicFramePr>
          <p:xfrm>
            <a:off x="2574" y="1257"/>
            <a:ext cx="135" cy="14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890" name="Equation" r:id="rId4" imgW="163440" imgH="163440" progId="Equation">
                    <p:embed/>
                  </p:oleObj>
                </mc:Choice>
                <mc:Fallback>
                  <p:oleObj name="Equation" r:id="rId4" imgW="163440" imgH="163440" progId="Equation">
                    <p:embed/>
                    <p:pic>
                      <p:nvPicPr>
                        <p:cNvPr id="0" name="Picture 598"/>
                        <p:cNvPicPr>
                          <a:picLocks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574" y="1257"/>
                          <a:ext cx="135" cy="143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>
                          <a:outerShdw dist="17961" dir="2700000" algn="ctr" rotWithShape="0">
                            <a:srgbClr val="000000"/>
                          </a:outerShdw>
                        </a:effectLst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12700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10840" name="Line 600"/>
          <p:cNvSpPr>
            <a:spLocks noChangeShapeType="1"/>
          </p:cNvSpPr>
          <p:nvPr/>
        </p:nvSpPr>
        <p:spPr bwMode="auto">
          <a:xfrm>
            <a:off x="1695450" y="2127250"/>
            <a:ext cx="58674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>
            <a:outerShdw dist="17961" dir="2700000" algn="ctr" rotWithShape="0">
              <a:schemeClr val="bg2"/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0841" name="Rectangle 601"/>
          <p:cNvSpPr>
            <a:spLocks noChangeArrowheads="1"/>
          </p:cNvSpPr>
          <p:nvPr/>
        </p:nvSpPr>
        <p:spPr bwMode="auto">
          <a:xfrm>
            <a:off x="1466850" y="2260600"/>
            <a:ext cx="6267450" cy="590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At least (1 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Symbol" pitchFamily="18" charset="2"/>
              </a:rPr>
              <a:t>-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1/(1.5)</a:t>
            </a:r>
            <a:r>
              <a:rPr lang="en-US" sz="2400" baseline="300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2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) = 1 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Symbol" pitchFamily="18" charset="2"/>
              </a:rPr>
              <a:t>-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0.44 = 0.56 or   56%</a:t>
            </a:r>
          </a:p>
        </p:txBody>
      </p:sp>
      <p:sp>
        <p:nvSpPr>
          <p:cNvPr id="10842" name="Oval 602"/>
          <p:cNvSpPr>
            <a:spLocks noChangeArrowheads="1"/>
          </p:cNvSpPr>
          <p:nvPr/>
        </p:nvSpPr>
        <p:spPr bwMode="auto">
          <a:xfrm>
            <a:off x="6943725" y="2298700"/>
            <a:ext cx="838200" cy="495300"/>
          </a:xfrm>
          <a:prstGeom prst="ellipse">
            <a:avLst/>
          </a:prstGeom>
          <a:noFill/>
          <a:ln w="28575">
            <a:solidFill>
              <a:srgbClr val="66FFFF"/>
            </a:solidFill>
            <a:round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10843" name="Rectangle 603"/>
          <p:cNvSpPr>
            <a:spLocks noChangeArrowheads="1"/>
          </p:cNvSpPr>
          <p:nvPr/>
        </p:nvSpPr>
        <p:spPr bwMode="auto">
          <a:xfrm>
            <a:off x="2057400" y="2736850"/>
            <a:ext cx="5029200" cy="5524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of the rent values must be between</a:t>
            </a:r>
          </a:p>
        </p:txBody>
      </p:sp>
      <p:grpSp>
        <p:nvGrpSpPr>
          <p:cNvPr id="10848" name="Group 608"/>
          <p:cNvGrpSpPr>
            <a:grpSpLocks/>
          </p:cNvGrpSpPr>
          <p:nvPr/>
        </p:nvGrpSpPr>
        <p:grpSpPr bwMode="auto">
          <a:xfrm>
            <a:off x="2076450" y="3308350"/>
            <a:ext cx="4591050" cy="457200"/>
            <a:chOff x="1392" y="2280"/>
            <a:chExt cx="2892" cy="288"/>
          </a:xfrm>
        </p:grpSpPr>
        <p:graphicFrame>
          <p:nvGraphicFramePr>
            <p:cNvPr id="10244" name="Object 4">
              <a:hlinkClick r:id="" action="ppaction://ole?verb=0"/>
            </p:cNvPr>
            <p:cNvGraphicFramePr>
              <a:graphicFrameLocks/>
            </p:cNvGraphicFramePr>
            <p:nvPr/>
          </p:nvGraphicFramePr>
          <p:xfrm>
            <a:off x="1484" y="2366"/>
            <a:ext cx="136" cy="13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891" name="Equation" r:id="rId6" imgW="163440" imgH="163440" progId="Equation">
                    <p:embed/>
                  </p:oleObj>
                </mc:Choice>
                <mc:Fallback>
                  <p:oleObj name="Equation" r:id="rId6" imgW="163440" imgH="163440" progId="Equation">
                    <p:embed/>
                    <p:pic>
                      <p:nvPicPr>
                        <p:cNvPr id="0" name="Picture 4"/>
                        <p:cNvPicPr>
                          <a:picLocks noChangeArrowheads="1"/>
                        </p:cNvPicPr>
                        <p:nvPr/>
                      </p:nvPicPr>
                      <p:blipFill>
                        <a:blip r:embed="rId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484" y="2366"/>
                          <a:ext cx="136" cy="136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>
                          <a:outerShdw dist="17961" dir="2700000" algn="ctr" rotWithShape="0">
                            <a:srgbClr val="000000"/>
                          </a:outerShdw>
                        </a:effectLst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12700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0844" name="Rectangle 604"/>
            <p:cNvSpPr>
              <a:spLocks noChangeArrowheads="1"/>
            </p:cNvSpPr>
            <p:nvPr/>
          </p:nvSpPr>
          <p:spPr bwMode="auto">
            <a:xfrm>
              <a:off x="1392" y="2280"/>
              <a:ext cx="2892" cy="28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/>
              <a:r>
                <a:rPr lang="en-US" sz="2400">
                  <a:effectLst>
                    <a:outerShdw blurRad="38100" dist="38100" dir="2700000" algn="tl">
                      <a:srgbClr val="000000"/>
                    </a:outerShdw>
                  </a:effectLst>
                  <a:latin typeface="Book Antiqua" pitchFamily="18" charset="0"/>
                </a:rPr>
                <a:t>    - </a:t>
              </a:r>
              <a:r>
                <a:rPr lang="en-US" sz="2400" i="1">
                  <a:effectLst>
                    <a:outerShdw blurRad="38100" dist="38100" dir="2700000" algn="tl">
                      <a:srgbClr val="000000"/>
                    </a:outerShdw>
                  </a:effectLst>
                  <a:latin typeface="Book Antiqua" pitchFamily="18" charset="0"/>
                </a:rPr>
                <a:t>z</a:t>
              </a:r>
              <a:r>
                <a:rPr lang="en-US" sz="2400">
                  <a:effectLst>
                    <a:outerShdw blurRad="38100" dist="38100" dir="2700000" algn="tl">
                      <a:srgbClr val="000000"/>
                    </a:outerShdw>
                  </a:effectLst>
                  <a:latin typeface="Book Antiqua" pitchFamily="18" charset="0"/>
                </a:rPr>
                <a:t>(</a:t>
              </a:r>
              <a:r>
                <a:rPr lang="en-US" sz="2400" i="1">
                  <a:effectLst>
                    <a:outerShdw blurRad="38100" dist="38100" dir="2700000" algn="tl">
                      <a:srgbClr val="000000"/>
                    </a:outerShdw>
                  </a:effectLst>
                  <a:latin typeface="Book Antiqua" pitchFamily="18" charset="0"/>
                </a:rPr>
                <a:t>s</a:t>
              </a:r>
              <a:r>
                <a:rPr lang="en-US" sz="2400">
                  <a:effectLst>
                    <a:outerShdw blurRad="38100" dist="38100" dir="2700000" algn="tl">
                      <a:srgbClr val="000000"/>
                    </a:outerShdw>
                  </a:effectLst>
                  <a:latin typeface="Book Antiqua" pitchFamily="18" charset="0"/>
                </a:rPr>
                <a:t>) = 490.80 </a:t>
              </a:r>
              <a:r>
                <a:rPr lang="en-US" sz="2400">
                  <a:effectLst>
                    <a:outerShdw blurRad="38100" dist="38100" dir="2700000" algn="tl">
                      <a:srgbClr val="000000"/>
                    </a:outerShdw>
                  </a:effectLst>
                  <a:latin typeface="Symbol" pitchFamily="18" charset="2"/>
                </a:rPr>
                <a:t>-</a:t>
              </a:r>
              <a:r>
                <a:rPr lang="en-US" sz="2400">
                  <a:effectLst>
                    <a:outerShdw blurRad="38100" dist="38100" dir="2700000" algn="tl">
                      <a:srgbClr val="000000"/>
                    </a:outerShdw>
                  </a:effectLst>
                  <a:latin typeface="Book Antiqua" pitchFamily="18" charset="0"/>
                </a:rPr>
                <a:t> 1.5(54.74) =   409</a:t>
              </a:r>
            </a:p>
          </p:txBody>
        </p:sp>
      </p:grpSp>
      <p:sp>
        <p:nvSpPr>
          <p:cNvPr id="10846" name="Rectangle 606"/>
          <p:cNvSpPr>
            <a:spLocks noChangeArrowheads="1"/>
          </p:cNvSpPr>
          <p:nvPr/>
        </p:nvSpPr>
        <p:spPr bwMode="auto">
          <a:xfrm>
            <a:off x="4114800" y="3784600"/>
            <a:ext cx="762000" cy="4000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and</a:t>
            </a:r>
          </a:p>
        </p:txBody>
      </p:sp>
      <p:grpSp>
        <p:nvGrpSpPr>
          <p:cNvPr id="10856" name="Group 616"/>
          <p:cNvGrpSpPr>
            <a:grpSpLocks/>
          </p:cNvGrpSpPr>
          <p:nvPr/>
        </p:nvGrpSpPr>
        <p:grpSpPr bwMode="auto">
          <a:xfrm>
            <a:off x="2000250" y="4146550"/>
            <a:ext cx="4876800" cy="514350"/>
            <a:chOff x="1260" y="2796"/>
            <a:chExt cx="3072" cy="324"/>
          </a:xfrm>
        </p:grpSpPr>
        <p:graphicFrame>
          <p:nvGraphicFramePr>
            <p:cNvPr id="10245" name="Object 5">
              <a:hlinkClick r:id="" action="ppaction://ole?verb=0"/>
            </p:cNvPr>
            <p:cNvGraphicFramePr>
              <a:graphicFrameLocks/>
            </p:cNvGraphicFramePr>
            <p:nvPr/>
          </p:nvGraphicFramePr>
          <p:xfrm>
            <a:off x="1373" y="2913"/>
            <a:ext cx="130" cy="13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892" name="Equation" r:id="rId8" imgW="163440" imgH="163440" progId="Equation">
                    <p:embed/>
                  </p:oleObj>
                </mc:Choice>
                <mc:Fallback>
                  <p:oleObj name="Equation" r:id="rId8" imgW="163440" imgH="163440" progId="Equation">
                    <p:embed/>
                    <p:pic>
                      <p:nvPicPr>
                        <p:cNvPr id="0" name="Picture 5"/>
                        <p:cNvPicPr>
                          <a:picLocks noChangeArrowheads="1"/>
                        </p:cNvPicPr>
                        <p:nvPr/>
                      </p:nvPicPr>
                      <p:blipFill>
                        <a:blip r:embed="rId9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373" y="2913"/>
                          <a:ext cx="130" cy="131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>
                          <a:outerShdw dist="17961" dir="2700000" algn="ctr" rotWithShape="0">
                            <a:srgbClr val="000000"/>
                          </a:outerShdw>
                        </a:effectLst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12700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0847" name="Rectangle 607"/>
            <p:cNvSpPr>
              <a:spLocks noChangeArrowheads="1"/>
            </p:cNvSpPr>
            <p:nvPr/>
          </p:nvSpPr>
          <p:spPr bwMode="auto">
            <a:xfrm>
              <a:off x="1260" y="2796"/>
              <a:ext cx="3072" cy="32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/>
              <a:r>
                <a:rPr lang="en-US" sz="2400">
                  <a:effectLst>
                    <a:outerShdw blurRad="38100" dist="38100" dir="2700000" algn="tl">
                      <a:srgbClr val="000000"/>
                    </a:outerShdw>
                  </a:effectLst>
                  <a:latin typeface="Book Antiqua" pitchFamily="18" charset="0"/>
                </a:rPr>
                <a:t>    + </a:t>
              </a:r>
              <a:r>
                <a:rPr lang="en-US" sz="2400" i="1">
                  <a:effectLst>
                    <a:outerShdw blurRad="38100" dist="38100" dir="2700000" algn="tl">
                      <a:srgbClr val="000000"/>
                    </a:outerShdw>
                  </a:effectLst>
                  <a:latin typeface="Book Antiqua" pitchFamily="18" charset="0"/>
                </a:rPr>
                <a:t>z</a:t>
              </a:r>
              <a:r>
                <a:rPr lang="en-US" sz="2400">
                  <a:effectLst>
                    <a:outerShdw blurRad="38100" dist="38100" dir="2700000" algn="tl">
                      <a:srgbClr val="000000"/>
                    </a:outerShdw>
                  </a:effectLst>
                  <a:latin typeface="Book Antiqua" pitchFamily="18" charset="0"/>
                </a:rPr>
                <a:t>(</a:t>
              </a:r>
              <a:r>
                <a:rPr lang="en-US" sz="2400" i="1">
                  <a:effectLst>
                    <a:outerShdw blurRad="38100" dist="38100" dir="2700000" algn="tl">
                      <a:srgbClr val="000000"/>
                    </a:outerShdw>
                  </a:effectLst>
                  <a:latin typeface="Book Antiqua" pitchFamily="18" charset="0"/>
                </a:rPr>
                <a:t>s</a:t>
              </a:r>
              <a:r>
                <a:rPr lang="en-US" sz="2400">
                  <a:effectLst>
                    <a:outerShdw blurRad="38100" dist="38100" dir="2700000" algn="tl">
                      <a:srgbClr val="000000"/>
                    </a:outerShdw>
                  </a:effectLst>
                  <a:latin typeface="Book Antiqua" pitchFamily="18" charset="0"/>
                </a:rPr>
                <a:t>) = 490.80 + 1.5(54.74) =   573</a:t>
              </a:r>
            </a:p>
          </p:txBody>
        </p:sp>
      </p:grpSp>
      <p:sp>
        <p:nvSpPr>
          <p:cNvPr id="10850" name="AutoShape 610"/>
          <p:cNvSpPr>
            <a:spLocks noChangeArrowheads="1"/>
          </p:cNvSpPr>
          <p:nvPr/>
        </p:nvSpPr>
        <p:spPr bwMode="auto">
          <a:xfrm rot="5400000">
            <a:off x="1119188" y="1727200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10851" name="Oval 611"/>
          <p:cNvSpPr>
            <a:spLocks noChangeArrowheads="1"/>
          </p:cNvSpPr>
          <p:nvPr/>
        </p:nvSpPr>
        <p:spPr bwMode="auto">
          <a:xfrm>
            <a:off x="6191250" y="3295650"/>
            <a:ext cx="781050" cy="495300"/>
          </a:xfrm>
          <a:prstGeom prst="ellipse">
            <a:avLst/>
          </a:prstGeom>
          <a:noFill/>
          <a:ln w="28575">
            <a:solidFill>
              <a:srgbClr val="66FFFF"/>
            </a:solidFill>
            <a:round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10852" name="Oval 612"/>
          <p:cNvSpPr>
            <a:spLocks noChangeArrowheads="1"/>
          </p:cNvSpPr>
          <p:nvPr/>
        </p:nvSpPr>
        <p:spPr bwMode="auto">
          <a:xfrm>
            <a:off x="6210300" y="4146550"/>
            <a:ext cx="779463" cy="495300"/>
          </a:xfrm>
          <a:prstGeom prst="ellipse">
            <a:avLst/>
          </a:prstGeom>
          <a:noFill/>
          <a:ln w="28575">
            <a:solidFill>
              <a:srgbClr val="66FFFF"/>
            </a:solidFill>
            <a:round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10854" name="AutoShape 614"/>
          <p:cNvSpPr>
            <a:spLocks noChangeArrowheads="1"/>
          </p:cNvSpPr>
          <p:nvPr/>
        </p:nvSpPr>
        <p:spPr bwMode="auto">
          <a:xfrm rot="5400000">
            <a:off x="1119188" y="2470150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10857" name="Rectangle 617"/>
          <p:cNvSpPr>
            <a:spLocks noChangeArrowheads="1"/>
          </p:cNvSpPr>
          <p:nvPr/>
        </p:nvSpPr>
        <p:spPr bwMode="auto">
          <a:xfrm>
            <a:off x="1790700" y="5003800"/>
            <a:ext cx="5429250" cy="7810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90000"/>
              </a:lnSpc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(Actually, 86% of the rent values</a:t>
            </a:r>
          </a:p>
          <a:p>
            <a:pPr>
              <a:lnSpc>
                <a:spcPct val="90000"/>
              </a:lnSpc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are between 409 and 573.)</a:t>
            </a:r>
          </a:p>
        </p:txBody>
      </p:sp>
      <p:sp>
        <p:nvSpPr>
          <p:cNvPr id="10858" name="Line 618"/>
          <p:cNvSpPr>
            <a:spLocks noChangeShapeType="1"/>
          </p:cNvSpPr>
          <p:nvPr/>
        </p:nvSpPr>
        <p:spPr bwMode="auto">
          <a:xfrm>
            <a:off x="1657350" y="4832350"/>
            <a:ext cx="58674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>
            <a:outerShdw dist="17961" dir="2700000" algn="ctr" rotWithShape="0">
              <a:schemeClr val="bg2"/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0861" name="Rectangle 621"/>
          <p:cNvSpPr>
            <a:spLocks noChangeArrowheads="1"/>
          </p:cNvSpPr>
          <p:nvPr/>
        </p:nvSpPr>
        <p:spPr bwMode="auto">
          <a:xfrm>
            <a:off x="654050" y="1022350"/>
            <a:ext cx="6305550" cy="4953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>
              <a:buClr>
                <a:srgbClr val="66FFFF"/>
              </a:buClr>
              <a:buFont typeface="Wingdings" pitchFamily="2" charset="2"/>
              <a:buChar char="n"/>
            </a:pPr>
            <a:r>
              <a:rPr lang="en-US" sz="24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  Example:  Apartment Rents</a:t>
            </a:r>
          </a:p>
        </p:txBody>
      </p:sp>
      <p:sp>
        <p:nvSpPr>
          <p:cNvPr id="10862" name="AutoShape 622"/>
          <p:cNvSpPr>
            <a:spLocks noChangeArrowheads="1"/>
          </p:cNvSpPr>
          <p:nvPr/>
        </p:nvSpPr>
        <p:spPr bwMode="auto">
          <a:xfrm rot="5400000">
            <a:off x="1119188" y="3486150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1085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8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2" dur="500"/>
                                        <p:tgtEl>
                                          <p:spTgt spid="108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2" presetClass="entr" presetSubtype="8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6" dur="500"/>
                                        <p:tgtEl>
                                          <p:spTgt spid="108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4000"/>
                            </p:stCondLst>
                            <p:childTnLst>
                              <p:par>
                                <p:cTn id="18" presetID="1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20" dur="500"/>
                                        <p:tgtEl>
                                          <p:spTgt spid="1085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8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25" dur="500"/>
                                        <p:tgtEl>
                                          <p:spTgt spid="108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16" presetClass="entr" presetSubtype="21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108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3000"/>
                            </p:stCondLst>
                            <p:childTnLst>
                              <p:par>
                                <p:cTn id="31" presetID="12" presetClass="entr" presetSubtype="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33" dur="500"/>
                                        <p:tgtEl>
                                          <p:spTgt spid="108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4500"/>
                            </p:stCondLst>
                            <p:childTnLst>
                              <p:par>
                                <p:cTn id="35" presetID="12" presetClass="entr" presetSubtype="8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37" dur="500"/>
                                        <p:tgtEl>
                                          <p:spTgt spid="1086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8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42" dur="500"/>
                                        <p:tgtEl>
                                          <p:spTgt spid="108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500"/>
                            </p:stCondLst>
                            <p:childTnLst>
                              <p:par>
                                <p:cTn id="44" presetID="12" presetClass="entr" presetSubtype="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46" dur="500"/>
                                        <p:tgtEl>
                                          <p:spTgt spid="108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2000"/>
                            </p:stCondLst>
                            <p:childTnLst>
                              <p:par>
                                <p:cTn id="48" presetID="12" presetClass="entr" presetSubtype="1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50" dur="500"/>
                                        <p:tgtEl>
                                          <p:spTgt spid="108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3500"/>
                            </p:stCondLst>
                            <p:childTnLst>
                              <p:par>
                                <p:cTn id="52" presetID="16" presetClass="entr" presetSubtype="2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4" dur="500"/>
                                        <p:tgtEl>
                                          <p:spTgt spid="108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5000"/>
                            </p:stCondLst>
                            <p:childTnLst>
                              <p:par>
                                <p:cTn id="56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8" dur="500"/>
                                        <p:tgtEl>
                                          <p:spTgt spid="108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5500"/>
                            </p:stCondLst>
                            <p:childTnLst>
                              <p:par>
                                <p:cTn id="60" presetID="12" presetClass="entr" presetSubtype="8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62" dur="500"/>
                                        <p:tgtEl>
                                          <p:spTgt spid="108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8000"/>
                            </p:stCondLst>
                            <p:childTnLst>
                              <p:par>
                                <p:cTn id="64" presetID="12" presetClass="entr" presetSubtype="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66" dur="500"/>
                                        <p:tgtEl>
                                          <p:spTgt spid="108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840" grpId="0" animBg="1"/>
      <p:bldP spid="10841" grpId="0" autoUpdateAnimBg="0"/>
      <p:bldP spid="10842" grpId="0" animBg="1"/>
      <p:bldP spid="10843" grpId="0" autoUpdateAnimBg="0"/>
      <p:bldP spid="10846" grpId="0" autoUpdateAnimBg="0"/>
      <p:bldP spid="10850" grpId="0" animBg="1"/>
      <p:bldP spid="10851" grpId="0" animBg="1"/>
      <p:bldP spid="10852" grpId="0" animBg="1"/>
      <p:bldP spid="10854" grpId="0" animBg="1"/>
      <p:bldP spid="10857" grpId="0" autoUpdateAnimBg="0"/>
      <p:bldP spid="10858" grpId="0" animBg="1"/>
      <p:bldP spid="10862" grpId="0" animBg="1"/>
    </p:bld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938" name="Rectangle 2"/>
          <p:cNvSpPr>
            <a:spLocks noChangeArrowheads="1"/>
          </p:cNvSpPr>
          <p:nvPr/>
        </p:nvSpPr>
        <p:spPr bwMode="auto">
          <a:xfrm>
            <a:off x="677863" y="104775"/>
            <a:ext cx="7772400" cy="6937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r>
              <a:rPr lang="en-US"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Empirical Rule</a:t>
            </a:r>
          </a:p>
        </p:txBody>
      </p:sp>
      <p:sp>
        <p:nvSpPr>
          <p:cNvPr id="167940" name="Rectangle 4"/>
          <p:cNvSpPr>
            <a:spLocks noChangeArrowheads="1"/>
          </p:cNvSpPr>
          <p:nvPr/>
        </p:nvSpPr>
        <p:spPr bwMode="auto">
          <a:xfrm>
            <a:off x="939800" y="949325"/>
            <a:ext cx="6927850" cy="946150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/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When the data are believed to approximate a</a:t>
            </a:r>
          </a:p>
          <a:p>
            <a:pPr algn="l"/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bell-shaped distribution …</a:t>
            </a:r>
          </a:p>
        </p:txBody>
      </p:sp>
      <p:sp>
        <p:nvSpPr>
          <p:cNvPr id="167944" name="AutoShape 8"/>
          <p:cNvSpPr>
            <a:spLocks noChangeArrowheads="1"/>
          </p:cNvSpPr>
          <p:nvPr/>
        </p:nvSpPr>
        <p:spPr bwMode="auto">
          <a:xfrm rot="5400000">
            <a:off x="790575" y="4156075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167946" name="Rectangle 10"/>
          <p:cNvSpPr>
            <a:spLocks noChangeArrowheads="1"/>
          </p:cNvSpPr>
          <p:nvPr/>
        </p:nvSpPr>
        <p:spPr bwMode="auto">
          <a:xfrm>
            <a:off x="1104900" y="3749675"/>
            <a:ext cx="6927850" cy="971550"/>
          </a:xfrm>
          <a:prstGeom prst="rect">
            <a:avLst/>
          </a:prstGeom>
          <a:gradFill flip="none" rotWithShape="1">
            <a:gsLst>
              <a:gs pos="0">
                <a:srgbClr val="7AAF23">
                  <a:shade val="30000"/>
                  <a:satMod val="115000"/>
                </a:srgbClr>
              </a:gs>
              <a:gs pos="50000">
                <a:srgbClr val="7AAF23">
                  <a:shade val="67500"/>
                  <a:satMod val="115000"/>
                </a:srgbClr>
              </a:gs>
              <a:gs pos="100000">
                <a:srgbClr val="7AAF23">
                  <a:shade val="100000"/>
                  <a:satMod val="115000"/>
                </a:srgbClr>
              </a:gs>
            </a:gsLst>
            <a:lin ang="16200000" scaled="1"/>
            <a:tileRect/>
          </a:gradFill>
          <a:ln w="6350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pPr algn="l"/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The empirical rule is based on the normal</a:t>
            </a:r>
          </a:p>
          <a:p>
            <a:pPr algn="l"/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distribution, which is covered in Chapter 6.</a:t>
            </a:r>
          </a:p>
        </p:txBody>
      </p:sp>
      <p:sp>
        <p:nvSpPr>
          <p:cNvPr id="167949" name="Rectangle 13"/>
          <p:cNvSpPr>
            <a:spLocks noChangeArrowheads="1"/>
          </p:cNvSpPr>
          <p:nvPr/>
        </p:nvSpPr>
        <p:spPr bwMode="auto">
          <a:xfrm>
            <a:off x="1104900" y="1978025"/>
            <a:ext cx="6927850" cy="1657350"/>
          </a:xfrm>
          <a:prstGeom prst="rect">
            <a:avLst/>
          </a:prstGeom>
          <a:gradFill flip="none" rotWithShape="1">
            <a:gsLst>
              <a:gs pos="0">
                <a:srgbClr val="7AAF23">
                  <a:shade val="30000"/>
                  <a:satMod val="115000"/>
                </a:srgbClr>
              </a:gs>
              <a:gs pos="50000">
                <a:srgbClr val="7AAF23">
                  <a:shade val="67500"/>
                  <a:satMod val="115000"/>
                </a:srgbClr>
              </a:gs>
              <a:gs pos="100000">
                <a:srgbClr val="7AAF23">
                  <a:shade val="100000"/>
                  <a:satMod val="115000"/>
                </a:srgbClr>
              </a:gs>
            </a:gsLst>
            <a:lin ang="16200000" scaled="1"/>
            <a:tileRect/>
          </a:gradFill>
          <a:ln w="6350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pPr algn="l"/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The </a:t>
            </a:r>
            <a:r>
              <a:rPr lang="en-US" sz="2400" u="sng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empirical rule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can be used to determine the</a:t>
            </a:r>
          </a:p>
          <a:p>
            <a:pPr algn="l"/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percentage of data values that must be within a</a:t>
            </a:r>
          </a:p>
          <a:p>
            <a:pPr algn="l"/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specified number of standard deviations of the</a:t>
            </a:r>
          </a:p>
          <a:p>
            <a:pPr algn="l"/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mean.</a:t>
            </a:r>
          </a:p>
        </p:txBody>
      </p:sp>
      <p:sp>
        <p:nvSpPr>
          <p:cNvPr id="167950" name="AutoShape 14"/>
          <p:cNvSpPr>
            <a:spLocks noChangeArrowheads="1"/>
          </p:cNvSpPr>
          <p:nvPr/>
        </p:nvSpPr>
        <p:spPr bwMode="auto">
          <a:xfrm rot="5400000">
            <a:off x="790575" y="2733675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9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679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679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500"/>
                            </p:stCondLst>
                            <p:childTnLst>
                              <p:par>
                                <p:cTn id="10" presetID="12" presetClass="entr" presetSubtype="8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9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2" dur="500"/>
                                        <p:tgtEl>
                                          <p:spTgt spid="16795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679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9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679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679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500"/>
                            </p:stCondLst>
                            <p:childTnLst>
                              <p:par>
                                <p:cTn id="20" presetID="12" presetClass="entr" presetSubtype="8" fill="hold" grpId="0" nodeType="after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9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22" dur="500"/>
                                        <p:tgtEl>
                                          <p:spTgt spid="16794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679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9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679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679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7940" grpId="0" autoUpdateAnimBg="0"/>
      <p:bldP spid="167944" grpId="0" animBg="1"/>
      <p:bldP spid="167946" grpId="0" animBg="1" autoUpdateAnimBg="0"/>
      <p:bldP spid="167949" grpId="0" animBg="1" autoUpdateAnimBg="0"/>
      <p:bldP spid="167950" grpId="0" animBg="1"/>
    </p:bld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677863" y="104775"/>
            <a:ext cx="7772400" cy="693738"/>
          </a:xfrm>
          <a:noFill/>
          <a:ln/>
        </p:spPr>
        <p:txBody>
          <a:bodyPr/>
          <a:lstStyle/>
          <a:p>
            <a:r>
              <a:rPr lang="en-US"/>
              <a:t>Empirical Rule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28663" y="1014413"/>
            <a:ext cx="7772400" cy="4775200"/>
          </a:xfrm>
          <a:noFill/>
          <a:ln/>
        </p:spPr>
        <p:txBody>
          <a:bodyPr/>
          <a:lstStyle/>
          <a:p>
            <a:pPr>
              <a:buFont typeface="Monotype Sorts" pitchFamily="2" charset="2"/>
              <a:buNone/>
            </a:pPr>
            <a:r>
              <a:rPr lang="en-US"/>
              <a:t>	       For data having a bell-shaped distribution: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1104900" y="1543050"/>
            <a:ext cx="7270750" cy="1060450"/>
            <a:chOff x="1104900" y="1543050"/>
            <a:chExt cx="7270750" cy="1060450"/>
          </a:xfrm>
        </p:grpSpPr>
        <p:sp>
          <p:nvSpPr>
            <p:cNvPr id="12297" name="Rectangle 9"/>
            <p:cNvSpPr>
              <a:spLocks noChangeArrowheads="1"/>
            </p:cNvSpPr>
            <p:nvPr/>
          </p:nvSpPr>
          <p:spPr bwMode="auto">
            <a:xfrm>
              <a:off x="1104900" y="1543050"/>
              <a:ext cx="7270750" cy="1060450"/>
            </a:xfrm>
            <a:prstGeom prst="rect">
              <a:avLst/>
            </a:prstGeom>
            <a:gradFill flip="none" rotWithShape="1">
              <a:gsLst>
                <a:gs pos="0">
                  <a:srgbClr val="648F1D">
                    <a:shade val="30000"/>
                    <a:satMod val="115000"/>
                  </a:srgbClr>
                </a:gs>
                <a:gs pos="50000">
                  <a:srgbClr val="648F1D">
                    <a:shade val="67500"/>
                    <a:satMod val="115000"/>
                  </a:srgbClr>
                </a:gs>
                <a:gs pos="100000">
                  <a:srgbClr val="648F1D">
                    <a:shade val="100000"/>
                    <a:satMod val="115000"/>
                  </a:srgbClr>
                </a:gs>
              </a:gsLst>
              <a:lin ang="16200000" scaled="1"/>
              <a:tileRect/>
            </a:gradFill>
            <a:ln w="6350">
              <a:noFill/>
              <a:miter lim="800000"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txBody>
            <a:bodyPr wrap="none" anchor="ctr"/>
            <a:lstStyle/>
            <a:p>
              <a:pPr algn="l">
                <a:lnSpc>
                  <a:spcPct val="110000"/>
                </a:lnSpc>
              </a:pPr>
              <a:r>
                <a:rPr lang="en-US" sz="2400">
                  <a:effectLst>
                    <a:outerShdw blurRad="38100" dist="38100" dir="2700000" algn="tl">
                      <a:srgbClr val="000000"/>
                    </a:outerShdw>
                  </a:effectLst>
                  <a:latin typeface="Book Antiqua" pitchFamily="18" charset="0"/>
                </a:rPr>
                <a:t>                of the values of a normal random variable</a:t>
              </a:r>
            </a:p>
            <a:p>
              <a:pPr algn="l">
                <a:lnSpc>
                  <a:spcPct val="110000"/>
                </a:lnSpc>
              </a:pPr>
              <a:r>
                <a:rPr lang="en-US" sz="2400">
                  <a:effectLst>
                    <a:outerShdw blurRad="38100" dist="38100" dir="2700000" algn="tl">
                      <a:srgbClr val="000000"/>
                    </a:outerShdw>
                  </a:effectLst>
                  <a:latin typeface="Book Antiqua" pitchFamily="18" charset="0"/>
                </a:rPr>
                <a:t> are within                                                   of its mean.</a:t>
              </a:r>
            </a:p>
          </p:txBody>
        </p:sp>
        <p:sp>
          <p:nvSpPr>
            <p:cNvPr id="12298" name="Rectangle 10"/>
            <p:cNvSpPr>
              <a:spLocks noChangeArrowheads="1"/>
            </p:cNvSpPr>
            <p:nvPr/>
          </p:nvSpPr>
          <p:spPr bwMode="auto">
            <a:xfrm>
              <a:off x="1276350" y="1657350"/>
              <a:ext cx="1047750" cy="419100"/>
            </a:xfrm>
            <a:prstGeom prst="rect">
              <a:avLst/>
            </a:prstGeom>
            <a:solidFill>
              <a:srgbClr val="7C7C7C"/>
            </a:solidFill>
            <a:ln w="6350">
              <a:noFill/>
              <a:miter lim="800000"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txBody>
            <a:bodyPr wrap="none" anchor="ctr"/>
            <a:lstStyle/>
            <a:p>
              <a:r>
                <a:rPr lang="en-US" sz="2400">
                  <a:effectLst>
                    <a:outerShdw blurRad="38100" dist="38100" dir="2700000" algn="tl">
                      <a:srgbClr val="000000"/>
                    </a:outerShdw>
                  </a:effectLst>
                  <a:latin typeface="Book Antiqua" pitchFamily="18" charset="0"/>
                </a:rPr>
                <a:t>68.26%</a:t>
              </a:r>
            </a:p>
          </p:txBody>
        </p:sp>
        <p:sp>
          <p:nvSpPr>
            <p:cNvPr id="12299" name="Rectangle 11"/>
            <p:cNvSpPr>
              <a:spLocks noChangeArrowheads="1"/>
            </p:cNvSpPr>
            <p:nvPr/>
          </p:nvSpPr>
          <p:spPr bwMode="auto">
            <a:xfrm>
              <a:off x="2781300" y="2076450"/>
              <a:ext cx="3676650" cy="419100"/>
            </a:xfrm>
            <a:prstGeom prst="rect">
              <a:avLst/>
            </a:prstGeom>
            <a:solidFill>
              <a:srgbClr val="7C7C7C"/>
            </a:solidFill>
            <a:ln w="6350">
              <a:noFill/>
              <a:miter lim="800000"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txBody>
            <a:bodyPr wrap="none" anchor="ctr"/>
            <a:lstStyle/>
            <a:p>
              <a:r>
                <a:rPr lang="en-US" sz="2400">
                  <a:effectLst>
                    <a:outerShdw blurRad="38100" dist="38100" dir="2700000" algn="tl">
                      <a:srgbClr val="000000"/>
                    </a:outerShdw>
                  </a:effectLst>
                  <a:latin typeface="Book Antiqua" pitchFamily="18" charset="0"/>
                </a:rPr>
                <a:t>+/- 1 standard deviation</a:t>
              </a:r>
            </a:p>
          </p:txBody>
        </p:sp>
      </p:grpSp>
      <p:grpSp>
        <p:nvGrpSpPr>
          <p:cNvPr id="3" name="Group 2"/>
          <p:cNvGrpSpPr/>
          <p:nvPr/>
        </p:nvGrpSpPr>
        <p:grpSpPr>
          <a:xfrm>
            <a:off x="1123950" y="2754082"/>
            <a:ext cx="7270750" cy="1079500"/>
            <a:chOff x="1123950" y="2754082"/>
            <a:chExt cx="7270750" cy="1079500"/>
          </a:xfrm>
        </p:grpSpPr>
        <p:sp>
          <p:nvSpPr>
            <p:cNvPr id="12301" name="Rectangle 13"/>
            <p:cNvSpPr>
              <a:spLocks noChangeArrowheads="1"/>
            </p:cNvSpPr>
            <p:nvPr/>
          </p:nvSpPr>
          <p:spPr bwMode="auto">
            <a:xfrm>
              <a:off x="1123950" y="2754082"/>
              <a:ext cx="7270750" cy="1079500"/>
            </a:xfrm>
            <a:prstGeom prst="rect">
              <a:avLst/>
            </a:prstGeom>
            <a:gradFill flip="none" rotWithShape="1">
              <a:gsLst>
                <a:gs pos="0">
                  <a:srgbClr val="648F1D">
                    <a:shade val="30000"/>
                    <a:satMod val="115000"/>
                  </a:srgbClr>
                </a:gs>
                <a:gs pos="50000">
                  <a:srgbClr val="648F1D">
                    <a:shade val="67500"/>
                    <a:satMod val="115000"/>
                  </a:srgbClr>
                </a:gs>
                <a:gs pos="100000">
                  <a:srgbClr val="648F1D">
                    <a:shade val="100000"/>
                    <a:satMod val="115000"/>
                  </a:srgbClr>
                </a:gs>
              </a:gsLst>
              <a:lin ang="16200000" scaled="1"/>
              <a:tileRect/>
            </a:gradFill>
            <a:ln w="6350">
              <a:noFill/>
              <a:miter lim="800000"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txBody>
            <a:bodyPr wrap="none" anchor="ctr"/>
            <a:lstStyle/>
            <a:p>
              <a:pPr algn="l">
                <a:lnSpc>
                  <a:spcPct val="110000"/>
                </a:lnSpc>
              </a:pPr>
              <a:r>
                <a:rPr lang="en-US" sz="2400">
                  <a:effectLst>
                    <a:outerShdw blurRad="38100" dist="38100" dir="2700000" algn="tl">
                      <a:srgbClr val="000000"/>
                    </a:outerShdw>
                  </a:effectLst>
                  <a:latin typeface="Book Antiqua" pitchFamily="18" charset="0"/>
                </a:rPr>
                <a:t>                of the values of a normal random variable</a:t>
              </a:r>
            </a:p>
            <a:p>
              <a:pPr algn="l">
                <a:lnSpc>
                  <a:spcPct val="110000"/>
                </a:lnSpc>
              </a:pPr>
              <a:r>
                <a:rPr lang="en-US" sz="2400">
                  <a:effectLst>
                    <a:outerShdw blurRad="38100" dist="38100" dir="2700000" algn="tl">
                      <a:srgbClr val="000000"/>
                    </a:outerShdw>
                  </a:effectLst>
                  <a:latin typeface="Book Antiqua" pitchFamily="18" charset="0"/>
                </a:rPr>
                <a:t> are within                                                   of its mean.</a:t>
              </a:r>
            </a:p>
          </p:txBody>
        </p:sp>
        <p:sp>
          <p:nvSpPr>
            <p:cNvPr id="12302" name="Rectangle 14"/>
            <p:cNvSpPr>
              <a:spLocks noChangeArrowheads="1"/>
            </p:cNvSpPr>
            <p:nvPr/>
          </p:nvSpPr>
          <p:spPr bwMode="auto">
            <a:xfrm>
              <a:off x="1276350" y="2895600"/>
              <a:ext cx="1047750" cy="419100"/>
            </a:xfrm>
            <a:prstGeom prst="rect">
              <a:avLst/>
            </a:prstGeom>
            <a:solidFill>
              <a:srgbClr val="7C7C7C"/>
            </a:solidFill>
            <a:ln w="6350">
              <a:noFill/>
              <a:miter lim="800000"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txBody>
            <a:bodyPr wrap="none" anchor="ctr"/>
            <a:lstStyle/>
            <a:p>
              <a:r>
                <a:rPr lang="en-US" sz="2400">
                  <a:effectLst>
                    <a:outerShdw blurRad="38100" dist="38100" dir="2700000" algn="tl">
                      <a:srgbClr val="000000"/>
                    </a:outerShdw>
                  </a:effectLst>
                  <a:latin typeface="Book Antiqua" pitchFamily="18" charset="0"/>
                </a:rPr>
                <a:t>95.44%</a:t>
              </a:r>
            </a:p>
          </p:txBody>
        </p:sp>
        <p:sp>
          <p:nvSpPr>
            <p:cNvPr id="12303" name="Rectangle 15"/>
            <p:cNvSpPr>
              <a:spLocks noChangeArrowheads="1"/>
            </p:cNvSpPr>
            <p:nvPr/>
          </p:nvSpPr>
          <p:spPr bwMode="auto">
            <a:xfrm>
              <a:off x="2762250" y="3314700"/>
              <a:ext cx="3714750" cy="419100"/>
            </a:xfrm>
            <a:prstGeom prst="rect">
              <a:avLst/>
            </a:prstGeom>
            <a:solidFill>
              <a:srgbClr val="7C7C7C"/>
            </a:solidFill>
            <a:ln w="6350">
              <a:noFill/>
              <a:miter lim="800000"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txBody>
            <a:bodyPr wrap="none" anchor="ctr"/>
            <a:lstStyle/>
            <a:p>
              <a:pPr algn="l"/>
              <a:r>
                <a:rPr lang="en-US" sz="2400">
                  <a:effectLst>
                    <a:outerShdw blurRad="38100" dist="38100" dir="2700000" algn="tl">
                      <a:srgbClr val="000000"/>
                    </a:outerShdw>
                  </a:effectLst>
                  <a:latin typeface="Book Antiqua" pitchFamily="18" charset="0"/>
                </a:rPr>
                <a:t>+/- 2 standard deviations</a:t>
              </a:r>
            </a:p>
          </p:txBody>
        </p:sp>
      </p:grpSp>
      <p:grpSp>
        <p:nvGrpSpPr>
          <p:cNvPr id="4" name="Group 3"/>
          <p:cNvGrpSpPr/>
          <p:nvPr/>
        </p:nvGrpSpPr>
        <p:grpSpPr>
          <a:xfrm>
            <a:off x="1123950" y="4019550"/>
            <a:ext cx="7251700" cy="1079500"/>
            <a:chOff x="1123950" y="4019550"/>
            <a:chExt cx="7251700" cy="1079500"/>
          </a:xfrm>
        </p:grpSpPr>
        <p:sp>
          <p:nvSpPr>
            <p:cNvPr id="12305" name="Rectangle 17"/>
            <p:cNvSpPr>
              <a:spLocks noChangeArrowheads="1"/>
            </p:cNvSpPr>
            <p:nvPr/>
          </p:nvSpPr>
          <p:spPr bwMode="auto">
            <a:xfrm>
              <a:off x="1123950" y="4019550"/>
              <a:ext cx="7251700" cy="1079500"/>
            </a:xfrm>
            <a:prstGeom prst="rect">
              <a:avLst/>
            </a:prstGeom>
            <a:gradFill flip="none" rotWithShape="1">
              <a:gsLst>
                <a:gs pos="0">
                  <a:srgbClr val="648F1D">
                    <a:shade val="30000"/>
                    <a:satMod val="115000"/>
                  </a:srgbClr>
                </a:gs>
                <a:gs pos="50000">
                  <a:srgbClr val="648F1D">
                    <a:shade val="67500"/>
                    <a:satMod val="115000"/>
                  </a:srgbClr>
                </a:gs>
                <a:gs pos="100000">
                  <a:srgbClr val="648F1D">
                    <a:shade val="100000"/>
                    <a:satMod val="115000"/>
                  </a:srgbClr>
                </a:gs>
              </a:gsLst>
              <a:lin ang="16200000" scaled="1"/>
              <a:tileRect/>
            </a:gradFill>
            <a:ln w="6350">
              <a:noFill/>
              <a:miter lim="800000"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txBody>
            <a:bodyPr wrap="none" anchor="ctr"/>
            <a:lstStyle/>
            <a:p>
              <a:pPr algn="l">
                <a:lnSpc>
                  <a:spcPct val="110000"/>
                </a:lnSpc>
              </a:pPr>
              <a:r>
                <a:rPr lang="en-US" sz="2400">
                  <a:effectLst>
                    <a:outerShdw blurRad="38100" dist="38100" dir="2700000" algn="tl">
                      <a:srgbClr val="000000"/>
                    </a:outerShdw>
                  </a:effectLst>
                  <a:latin typeface="Book Antiqua" pitchFamily="18" charset="0"/>
                </a:rPr>
                <a:t>                of the values of a normal random variable</a:t>
              </a:r>
            </a:p>
            <a:p>
              <a:pPr algn="l">
                <a:lnSpc>
                  <a:spcPct val="110000"/>
                </a:lnSpc>
              </a:pPr>
              <a:r>
                <a:rPr lang="en-US" sz="2400">
                  <a:effectLst>
                    <a:outerShdw blurRad="38100" dist="38100" dir="2700000" algn="tl">
                      <a:srgbClr val="000000"/>
                    </a:outerShdw>
                  </a:effectLst>
                  <a:latin typeface="Book Antiqua" pitchFamily="18" charset="0"/>
                </a:rPr>
                <a:t> are within                                                   of its mean.</a:t>
              </a:r>
            </a:p>
          </p:txBody>
        </p:sp>
        <p:sp>
          <p:nvSpPr>
            <p:cNvPr id="12306" name="Rectangle 18"/>
            <p:cNvSpPr>
              <a:spLocks noChangeArrowheads="1"/>
            </p:cNvSpPr>
            <p:nvPr/>
          </p:nvSpPr>
          <p:spPr bwMode="auto">
            <a:xfrm>
              <a:off x="1276350" y="4133850"/>
              <a:ext cx="1047750" cy="419100"/>
            </a:xfrm>
            <a:prstGeom prst="rect">
              <a:avLst/>
            </a:prstGeom>
            <a:solidFill>
              <a:srgbClr val="7C7C7C"/>
            </a:solidFill>
            <a:ln w="6350">
              <a:noFill/>
              <a:miter lim="800000"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txBody>
            <a:bodyPr wrap="none" anchor="ctr"/>
            <a:lstStyle/>
            <a:p>
              <a:r>
                <a:rPr lang="en-US" sz="2400">
                  <a:effectLst>
                    <a:outerShdw blurRad="38100" dist="38100" dir="2700000" algn="tl">
                      <a:srgbClr val="000000"/>
                    </a:outerShdw>
                  </a:effectLst>
                  <a:latin typeface="Book Antiqua" pitchFamily="18" charset="0"/>
                </a:rPr>
                <a:t>99.72%</a:t>
              </a:r>
            </a:p>
          </p:txBody>
        </p:sp>
        <p:sp>
          <p:nvSpPr>
            <p:cNvPr id="12307" name="Rectangle 19"/>
            <p:cNvSpPr>
              <a:spLocks noChangeArrowheads="1"/>
            </p:cNvSpPr>
            <p:nvPr/>
          </p:nvSpPr>
          <p:spPr bwMode="auto">
            <a:xfrm>
              <a:off x="2781300" y="4552950"/>
              <a:ext cx="3714750" cy="419100"/>
            </a:xfrm>
            <a:prstGeom prst="rect">
              <a:avLst/>
            </a:prstGeom>
            <a:solidFill>
              <a:srgbClr val="7C7C7C"/>
            </a:solidFill>
            <a:ln w="6350">
              <a:noFill/>
              <a:miter lim="800000"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txBody>
            <a:bodyPr wrap="none" anchor="ctr"/>
            <a:lstStyle/>
            <a:p>
              <a:pPr algn="l"/>
              <a:r>
                <a:rPr lang="en-US" sz="2400">
                  <a:effectLst>
                    <a:outerShdw blurRad="38100" dist="38100" dir="2700000" algn="tl">
                      <a:srgbClr val="000000"/>
                    </a:outerShdw>
                  </a:effectLst>
                  <a:latin typeface="Book Antiqua" pitchFamily="18" charset="0"/>
                </a:rPr>
                <a:t>+/- 3 standard deviations</a:t>
              </a:r>
            </a:p>
          </p:txBody>
        </p:sp>
      </p:grpSp>
      <p:sp>
        <p:nvSpPr>
          <p:cNvPr id="12308" name="AutoShape 20"/>
          <p:cNvSpPr>
            <a:spLocks noChangeArrowheads="1"/>
          </p:cNvSpPr>
          <p:nvPr/>
        </p:nvSpPr>
        <p:spPr bwMode="auto">
          <a:xfrm rot="5400000">
            <a:off x="790575" y="1993900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12309" name="AutoShape 21"/>
          <p:cNvSpPr>
            <a:spLocks noChangeArrowheads="1"/>
          </p:cNvSpPr>
          <p:nvPr/>
        </p:nvSpPr>
        <p:spPr bwMode="auto">
          <a:xfrm rot="5400000">
            <a:off x="790575" y="3232150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12310" name="AutoShape 22"/>
          <p:cNvSpPr>
            <a:spLocks noChangeArrowheads="1"/>
          </p:cNvSpPr>
          <p:nvPr/>
        </p:nvSpPr>
        <p:spPr bwMode="auto">
          <a:xfrm rot="5400000">
            <a:off x="790575" y="4470400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1230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2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2" presetClass="entr" presetSubtype="8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6" dur="500"/>
                                        <p:tgtEl>
                                          <p:spTgt spid="1230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23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12" presetClass="entr" presetSubtype="8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25" dur="500"/>
                                        <p:tgtEl>
                                          <p:spTgt spid="1231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23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308" grpId="0" animBg="1"/>
      <p:bldP spid="12309" grpId="0" animBg="1"/>
      <p:bldP spid="12310" grpId="0" animBg="1"/>
    </p:bld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1113"/>
            <a:ext cx="7772400" cy="877887"/>
          </a:xfrm>
        </p:spPr>
        <p:txBody>
          <a:bodyPr/>
          <a:lstStyle/>
          <a:p>
            <a:r>
              <a:rPr lang="en-US"/>
              <a:t>Empirical Rule</a:t>
            </a:r>
          </a:p>
        </p:txBody>
      </p:sp>
      <p:sp>
        <p:nvSpPr>
          <p:cNvPr id="82953" name="Rectangle 9"/>
          <p:cNvSpPr>
            <a:spLocks noChangeArrowheads="1"/>
          </p:cNvSpPr>
          <p:nvPr/>
        </p:nvSpPr>
        <p:spPr bwMode="auto">
          <a:xfrm>
            <a:off x="952500" y="1136650"/>
            <a:ext cx="7188200" cy="4705350"/>
          </a:xfrm>
          <a:prstGeom prst="rect">
            <a:avLst/>
          </a:prstGeom>
          <a:gradFill rotWithShape="0">
            <a:gsLst>
              <a:gs pos="0">
                <a:srgbClr val="808080">
                  <a:gamma/>
                  <a:shade val="46275"/>
                  <a:invGamma/>
                </a:srgbClr>
              </a:gs>
              <a:gs pos="50000">
                <a:srgbClr val="808080"/>
              </a:gs>
              <a:gs pos="100000">
                <a:srgbClr val="808080">
                  <a:gamma/>
                  <a:shade val="46275"/>
                  <a:invGamma/>
                </a:srgbClr>
              </a:gs>
            </a:gsLst>
            <a:lin ang="5400000" scaled="1"/>
          </a:gradFill>
          <a:ln w="6350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en-US"/>
          </a:p>
        </p:txBody>
      </p:sp>
      <p:sp>
        <p:nvSpPr>
          <p:cNvPr id="82954" name="Line 10"/>
          <p:cNvSpPr>
            <a:spLocks noChangeShapeType="1"/>
          </p:cNvSpPr>
          <p:nvPr/>
        </p:nvSpPr>
        <p:spPr bwMode="auto">
          <a:xfrm>
            <a:off x="4565650" y="4773613"/>
            <a:ext cx="0" cy="14446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82955" name="Freeform 11"/>
          <p:cNvSpPr>
            <a:spLocks/>
          </p:cNvSpPr>
          <p:nvPr/>
        </p:nvSpPr>
        <p:spPr bwMode="auto">
          <a:xfrm>
            <a:off x="2185988" y="2535238"/>
            <a:ext cx="4732337" cy="2374900"/>
          </a:xfrm>
          <a:custGeom>
            <a:avLst/>
            <a:gdLst/>
            <a:ahLst/>
            <a:cxnLst>
              <a:cxn ang="0">
                <a:pos x="1441" y="15"/>
              </a:cxn>
              <a:cxn ang="0">
                <a:pos x="1351" y="84"/>
              </a:cxn>
              <a:cxn ang="0">
                <a:pos x="1290" y="168"/>
              </a:cxn>
              <a:cxn ang="0">
                <a:pos x="1241" y="252"/>
              </a:cxn>
              <a:cxn ang="0">
                <a:pos x="1197" y="334"/>
              </a:cxn>
              <a:cxn ang="0">
                <a:pos x="1163" y="408"/>
              </a:cxn>
              <a:cxn ang="0">
                <a:pos x="1123" y="505"/>
              </a:cxn>
              <a:cxn ang="0">
                <a:pos x="1087" y="590"/>
              </a:cxn>
              <a:cxn ang="0">
                <a:pos x="1053" y="674"/>
              </a:cxn>
              <a:cxn ang="0">
                <a:pos x="1023" y="755"/>
              </a:cxn>
              <a:cxn ang="0">
                <a:pos x="987" y="846"/>
              </a:cxn>
              <a:cxn ang="0">
                <a:pos x="951" y="928"/>
              </a:cxn>
              <a:cxn ang="0">
                <a:pos x="914" y="1008"/>
              </a:cxn>
              <a:cxn ang="0">
                <a:pos x="858" y="1100"/>
              </a:cxn>
              <a:cxn ang="0">
                <a:pos x="781" y="1190"/>
              </a:cxn>
              <a:cxn ang="0">
                <a:pos x="709" y="1253"/>
              </a:cxn>
              <a:cxn ang="0">
                <a:pos x="606" y="1316"/>
              </a:cxn>
              <a:cxn ang="0">
                <a:pos x="508" y="1357"/>
              </a:cxn>
              <a:cxn ang="0">
                <a:pos x="401" y="1390"/>
              </a:cxn>
              <a:cxn ang="0">
                <a:pos x="312" y="1415"/>
              </a:cxn>
              <a:cxn ang="0">
                <a:pos x="190" y="1441"/>
              </a:cxn>
              <a:cxn ang="0">
                <a:pos x="94" y="1461"/>
              </a:cxn>
              <a:cxn ang="0">
                <a:pos x="2981" y="1496"/>
              </a:cxn>
              <a:cxn ang="0">
                <a:pos x="2849" y="1461"/>
              </a:cxn>
              <a:cxn ang="0">
                <a:pos x="2786" y="1448"/>
              </a:cxn>
              <a:cxn ang="0">
                <a:pos x="2647" y="1410"/>
              </a:cxn>
              <a:cxn ang="0">
                <a:pos x="2521" y="1367"/>
              </a:cxn>
              <a:cxn ang="0">
                <a:pos x="2394" y="1314"/>
              </a:cxn>
              <a:cxn ang="0">
                <a:pos x="2358" y="1293"/>
              </a:cxn>
              <a:cxn ang="0">
                <a:pos x="2279" y="1237"/>
              </a:cxn>
              <a:cxn ang="0">
                <a:pos x="2213" y="1168"/>
              </a:cxn>
              <a:cxn ang="0">
                <a:pos x="2144" y="1078"/>
              </a:cxn>
              <a:cxn ang="0">
                <a:pos x="2102" y="1011"/>
              </a:cxn>
              <a:cxn ang="0">
                <a:pos x="2066" y="931"/>
              </a:cxn>
              <a:cxn ang="0">
                <a:pos x="2037" y="861"/>
              </a:cxn>
              <a:cxn ang="0">
                <a:pos x="2008" y="791"/>
              </a:cxn>
              <a:cxn ang="0">
                <a:pos x="1967" y="697"/>
              </a:cxn>
              <a:cxn ang="0">
                <a:pos x="1928" y="608"/>
              </a:cxn>
              <a:cxn ang="0">
                <a:pos x="1882" y="507"/>
              </a:cxn>
              <a:cxn ang="0">
                <a:pos x="1838" y="411"/>
              </a:cxn>
              <a:cxn ang="0">
                <a:pos x="1794" y="320"/>
              </a:cxn>
              <a:cxn ang="0">
                <a:pos x="1762" y="259"/>
              </a:cxn>
              <a:cxn ang="0">
                <a:pos x="1727" y="191"/>
              </a:cxn>
              <a:cxn ang="0">
                <a:pos x="1696" y="146"/>
              </a:cxn>
              <a:cxn ang="0">
                <a:pos x="1676" y="121"/>
              </a:cxn>
              <a:cxn ang="0">
                <a:pos x="1642" y="80"/>
              </a:cxn>
              <a:cxn ang="0">
                <a:pos x="1598" y="38"/>
              </a:cxn>
              <a:cxn ang="0">
                <a:pos x="1533" y="5"/>
              </a:cxn>
            </a:cxnLst>
            <a:rect l="0" t="0" r="r" b="b"/>
            <a:pathLst>
              <a:path w="2981" h="1496">
                <a:moveTo>
                  <a:pt x="1503" y="0"/>
                </a:moveTo>
                <a:lnTo>
                  <a:pt x="1474" y="7"/>
                </a:lnTo>
                <a:lnTo>
                  <a:pt x="1441" y="15"/>
                </a:lnTo>
                <a:lnTo>
                  <a:pt x="1406" y="34"/>
                </a:lnTo>
                <a:lnTo>
                  <a:pt x="1377" y="58"/>
                </a:lnTo>
                <a:lnTo>
                  <a:pt x="1351" y="84"/>
                </a:lnTo>
                <a:lnTo>
                  <a:pt x="1329" y="109"/>
                </a:lnTo>
                <a:lnTo>
                  <a:pt x="1311" y="135"/>
                </a:lnTo>
                <a:lnTo>
                  <a:pt x="1290" y="168"/>
                </a:lnTo>
                <a:lnTo>
                  <a:pt x="1276" y="190"/>
                </a:lnTo>
                <a:lnTo>
                  <a:pt x="1258" y="223"/>
                </a:lnTo>
                <a:lnTo>
                  <a:pt x="1241" y="252"/>
                </a:lnTo>
                <a:lnTo>
                  <a:pt x="1222" y="285"/>
                </a:lnTo>
                <a:lnTo>
                  <a:pt x="1211" y="307"/>
                </a:lnTo>
                <a:lnTo>
                  <a:pt x="1197" y="334"/>
                </a:lnTo>
                <a:lnTo>
                  <a:pt x="1186" y="360"/>
                </a:lnTo>
                <a:lnTo>
                  <a:pt x="1175" y="383"/>
                </a:lnTo>
                <a:lnTo>
                  <a:pt x="1163" y="408"/>
                </a:lnTo>
                <a:lnTo>
                  <a:pt x="1151" y="439"/>
                </a:lnTo>
                <a:lnTo>
                  <a:pt x="1136" y="476"/>
                </a:lnTo>
                <a:lnTo>
                  <a:pt x="1123" y="505"/>
                </a:lnTo>
                <a:lnTo>
                  <a:pt x="1114" y="526"/>
                </a:lnTo>
                <a:lnTo>
                  <a:pt x="1099" y="558"/>
                </a:lnTo>
                <a:lnTo>
                  <a:pt x="1087" y="590"/>
                </a:lnTo>
                <a:lnTo>
                  <a:pt x="1077" y="612"/>
                </a:lnTo>
                <a:lnTo>
                  <a:pt x="1063" y="646"/>
                </a:lnTo>
                <a:lnTo>
                  <a:pt x="1053" y="674"/>
                </a:lnTo>
                <a:lnTo>
                  <a:pt x="1043" y="701"/>
                </a:lnTo>
                <a:lnTo>
                  <a:pt x="1033" y="728"/>
                </a:lnTo>
                <a:lnTo>
                  <a:pt x="1023" y="755"/>
                </a:lnTo>
                <a:lnTo>
                  <a:pt x="1013" y="781"/>
                </a:lnTo>
                <a:lnTo>
                  <a:pt x="1002" y="809"/>
                </a:lnTo>
                <a:lnTo>
                  <a:pt x="987" y="846"/>
                </a:lnTo>
                <a:lnTo>
                  <a:pt x="972" y="881"/>
                </a:lnTo>
                <a:lnTo>
                  <a:pt x="962" y="904"/>
                </a:lnTo>
                <a:lnTo>
                  <a:pt x="951" y="928"/>
                </a:lnTo>
                <a:lnTo>
                  <a:pt x="941" y="953"/>
                </a:lnTo>
                <a:lnTo>
                  <a:pt x="930" y="977"/>
                </a:lnTo>
                <a:lnTo>
                  <a:pt x="914" y="1008"/>
                </a:lnTo>
                <a:lnTo>
                  <a:pt x="898" y="1040"/>
                </a:lnTo>
                <a:lnTo>
                  <a:pt x="879" y="1070"/>
                </a:lnTo>
                <a:lnTo>
                  <a:pt x="858" y="1100"/>
                </a:lnTo>
                <a:lnTo>
                  <a:pt x="836" y="1130"/>
                </a:lnTo>
                <a:lnTo>
                  <a:pt x="810" y="1158"/>
                </a:lnTo>
                <a:lnTo>
                  <a:pt x="781" y="1190"/>
                </a:lnTo>
                <a:lnTo>
                  <a:pt x="761" y="1209"/>
                </a:lnTo>
                <a:lnTo>
                  <a:pt x="737" y="1230"/>
                </a:lnTo>
                <a:lnTo>
                  <a:pt x="709" y="1253"/>
                </a:lnTo>
                <a:lnTo>
                  <a:pt x="686" y="1269"/>
                </a:lnTo>
                <a:lnTo>
                  <a:pt x="654" y="1289"/>
                </a:lnTo>
                <a:lnTo>
                  <a:pt x="606" y="1316"/>
                </a:lnTo>
                <a:lnTo>
                  <a:pt x="566" y="1334"/>
                </a:lnTo>
                <a:lnTo>
                  <a:pt x="536" y="1345"/>
                </a:lnTo>
                <a:lnTo>
                  <a:pt x="508" y="1357"/>
                </a:lnTo>
                <a:lnTo>
                  <a:pt x="473" y="1370"/>
                </a:lnTo>
                <a:lnTo>
                  <a:pt x="437" y="1381"/>
                </a:lnTo>
                <a:lnTo>
                  <a:pt x="401" y="1390"/>
                </a:lnTo>
                <a:lnTo>
                  <a:pt x="374" y="1398"/>
                </a:lnTo>
                <a:lnTo>
                  <a:pt x="341" y="1407"/>
                </a:lnTo>
                <a:lnTo>
                  <a:pt x="312" y="1415"/>
                </a:lnTo>
                <a:lnTo>
                  <a:pt x="274" y="1423"/>
                </a:lnTo>
                <a:lnTo>
                  <a:pt x="230" y="1433"/>
                </a:lnTo>
                <a:lnTo>
                  <a:pt x="190" y="1441"/>
                </a:lnTo>
                <a:lnTo>
                  <a:pt x="160" y="1448"/>
                </a:lnTo>
                <a:lnTo>
                  <a:pt x="131" y="1454"/>
                </a:lnTo>
                <a:lnTo>
                  <a:pt x="94" y="1461"/>
                </a:lnTo>
                <a:lnTo>
                  <a:pt x="51" y="1473"/>
                </a:lnTo>
                <a:lnTo>
                  <a:pt x="0" y="1494"/>
                </a:lnTo>
                <a:lnTo>
                  <a:pt x="2981" y="1496"/>
                </a:lnTo>
                <a:lnTo>
                  <a:pt x="2933" y="1478"/>
                </a:lnTo>
                <a:lnTo>
                  <a:pt x="2883" y="1467"/>
                </a:lnTo>
                <a:lnTo>
                  <a:pt x="2849" y="1461"/>
                </a:lnTo>
                <a:lnTo>
                  <a:pt x="2809" y="1453"/>
                </a:lnTo>
                <a:lnTo>
                  <a:pt x="2761" y="1441"/>
                </a:lnTo>
                <a:lnTo>
                  <a:pt x="2786" y="1448"/>
                </a:lnTo>
                <a:lnTo>
                  <a:pt x="2731" y="1433"/>
                </a:lnTo>
                <a:lnTo>
                  <a:pt x="2700" y="1425"/>
                </a:lnTo>
                <a:lnTo>
                  <a:pt x="2647" y="1410"/>
                </a:lnTo>
                <a:lnTo>
                  <a:pt x="2599" y="1394"/>
                </a:lnTo>
                <a:lnTo>
                  <a:pt x="2559" y="1380"/>
                </a:lnTo>
                <a:lnTo>
                  <a:pt x="2521" y="1367"/>
                </a:lnTo>
                <a:lnTo>
                  <a:pt x="2478" y="1352"/>
                </a:lnTo>
                <a:lnTo>
                  <a:pt x="2442" y="1337"/>
                </a:lnTo>
                <a:lnTo>
                  <a:pt x="2394" y="1314"/>
                </a:lnTo>
                <a:lnTo>
                  <a:pt x="2374" y="1302"/>
                </a:lnTo>
                <a:lnTo>
                  <a:pt x="2373" y="1302"/>
                </a:lnTo>
                <a:lnTo>
                  <a:pt x="2358" y="1293"/>
                </a:lnTo>
                <a:lnTo>
                  <a:pt x="2331" y="1278"/>
                </a:lnTo>
                <a:lnTo>
                  <a:pt x="2305" y="1259"/>
                </a:lnTo>
                <a:lnTo>
                  <a:pt x="2279" y="1237"/>
                </a:lnTo>
                <a:lnTo>
                  <a:pt x="2260" y="1219"/>
                </a:lnTo>
                <a:lnTo>
                  <a:pt x="2238" y="1198"/>
                </a:lnTo>
                <a:lnTo>
                  <a:pt x="2213" y="1168"/>
                </a:lnTo>
                <a:lnTo>
                  <a:pt x="2188" y="1137"/>
                </a:lnTo>
                <a:lnTo>
                  <a:pt x="2167" y="1108"/>
                </a:lnTo>
                <a:lnTo>
                  <a:pt x="2144" y="1078"/>
                </a:lnTo>
                <a:lnTo>
                  <a:pt x="2129" y="1053"/>
                </a:lnTo>
                <a:lnTo>
                  <a:pt x="2115" y="1033"/>
                </a:lnTo>
                <a:lnTo>
                  <a:pt x="2102" y="1011"/>
                </a:lnTo>
                <a:lnTo>
                  <a:pt x="2089" y="986"/>
                </a:lnTo>
                <a:lnTo>
                  <a:pt x="2077" y="959"/>
                </a:lnTo>
                <a:lnTo>
                  <a:pt x="2066" y="931"/>
                </a:lnTo>
                <a:lnTo>
                  <a:pt x="2055" y="902"/>
                </a:lnTo>
                <a:lnTo>
                  <a:pt x="2046" y="883"/>
                </a:lnTo>
                <a:lnTo>
                  <a:pt x="2037" y="861"/>
                </a:lnTo>
                <a:lnTo>
                  <a:pt x="2028" y="839"/>
                </a:lnTo>
                <a:lnTo>
                  <a:pt x="2018" y="818"/>
                </a:lnTo>
                <a:lnTo>
                  <a:pt x="2008" y="791"/>
                </a:lnTo>
                <a:lnTo>
                  <a:pt x="1996" y="763"/>
                </a:lnTo>
                <a:lnTo>
                  <a:pt x="1981" y="725"/>
                </a:lnTo>
                <a:lnTo>
                  <a:pt x="1967" y="697"/>
                </a:lnTo>
                <a:lnTo>
                  <a:pt x="1952" y="667"/>
                </a:lnTo>
                <a:lnTo>
                  <a:pt x="1938" y="634"/>
                </a:lnTo>
                <a:lnTo>
                  <a:pt x="1928" y="608"/>
                </a:lnTo>
                <a:lnTo>
                  <a:pt x="1914" y="577"/>
                </a:lnTo>
                <a:lnTo>
                  <a:pt x="1903" y="549"/>
                </a:lnTo>
                <a:lnTo>
                  <a:pt x="1882" y="507"/>
                </a:lnTo>
                <a:lnTo>
                  <a:pt x="1866" y="468"/>
                </a:lnTo>
                <a:lnTo>
                  <a:pt x="1850" y="434"/>
                </a:lnTo>
                <a:lnTo>
                  <a:pt x="1838" y="411"/>
                </a:lnTo>
                <a:lnTo>
                  <a:pt x="1824" y="381"/>
                </a:lnTo>
                <a:lnTo>
                  <a:pt x="1807" y="346"/>
                </a:lnTo>
                <a:lnTo>
                  <a:pt x="1794" y="320"/>
                </a:lnTo>
                <a:lnTo>
                  <a:pt x="1783" y="301"/>
                </a:lnTo>
                <a:lnTo>
                  <a:pt x="1776" y="285"/>
                </a:lnTo>
                <a:lnTo>
                  <a:pt x="1762" y="259"/>
                </a:lnTo>
                <a:lnTo>
                  <a:pt x="1749" y="234"/>
                </a:lnTo>
                <a:lnTo>
                  <a:pt x="1738" y="213"/>
                </a:lnTo>
                <a:lnTo>
                  <a:pt x="1727" y="191"/>
                </a:lnTo>
                <a:lnTo>
                  <a:pt x="1714" y="172"/>
                </a:lnTo>
                <a:lnTo>
                  <a:pt x="1703" y="160"/>
                </a:lnTo>
                <a:lnTo>
                  <a:pt x="1696" y="146"/>
                </a:lnTo>
                <a:lnTo>
                  <a:pt x="1689" y="136"/>
                </a:lnTo>
                <a:lnTo>
                  <a:pt x="1681" y="126"/>
                </a:lnTo>
                <a:lnTo>
                  <a:pt x="1676" y="121"/>
                </a:lnTo>
                <a:lnTo>
                  <a:pt x="1667" y="110"/>
                </a:lnTo>
                <a:lnTo>
                  <a:pt x="1655" y="95"/>
                </a:lnTo>
                <a:lnTo>
                  <a:pt x="1642" y="80"/>
                </a:lnTo>
                <a:lnTo>
                  <a:pt x="1628" y="63"/>
                </a:lnTo>
                <a:lnTo>
                  <a:pt x="1613" y="50"/>
                </a:lnTo>
                <a:lnTo>
                  <a:pt x="1598" y="38"/>
                </a:lnTo>
                <a:lnTo>
                  <a:pt x="1582" y="25"/>
                </a:lnTo>
                <a:lnTo>
                  <a:pt x="1557" y="14"/>
                </a:lnTo>
                <a:lnTo>
                  <a:pt x="1533" y="5"/>
                </a:lnTo>
                <a:lnTo>
                  <a:pt x="1503" y="0"/>
                </a:lnTo>
              </a:path>
            </a:pathLst>
          </a:custGeom>
          <a:noFill/>
          <a:ln w="19050" cap="rnd" cmpd="sng">
            <a:solidFill>
              <a:srgbClr val="66FF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2956" name="Line 12"/>
          <p:cNvSpPr>
            <a:spLocks noChangeShapeType="1"/>
          </p:cNvSpPr>
          <p:nvPr/>
        </p:nvSpPr>
        <p:spPr bwMode="auto">
          <a:xfrm>
            <a:off x="1782763" y="4908550"/>
            <a:ext cx="5534025" cy="1588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2957" name="Text Box 13"/>
          <p:cNvSpPr txBox="1">
            <a:spLocks noChangeArrowheads="1"/>
          </p:cNvSpPr>
          <p:nvPr/>
        </p:nvSpPr>
        <p:spPr bwMode="auto">
          <a:xfrm>
            <a:off x="7318375" y="4672013"/>
            <a:ext cx="33655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x</a:t>
            </a:r>
          </a:p>
        </p:txBody>
      </p:sp>
      <p:sp>
        <p:nvSpPr>
          <p:cNvPr id="82958" name="Line 14"/>
          <p:cNvSpPr>
            <a:spLocks noChangeShapeType="1"/>
          </p:cNvSpPr>
          <p:nvPr/>
        </p:nvSpPr>
        <p:spPr bwMode="auto">
          <a:xfrm>
            <a:off x="3841750" y="2182813"/>
            <a:ext cx="3175" cy="2849562"/>
          </a:xfrm>
          <a:prstGeom prst="line">
            <a:avLst/>
          </a:prstGeom>
          <a:noFill/>
          <a:ln w="28575">
            <a:solidFill>
              <a:schemeClr val="tx1"/>
            </a:solidFill>
            <a:prstDash val="dash"/>
            <a:round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82959" name="Line 15"/>
          <p:cNvSpPr>
            <a:spLocks noChangeShapeType="1"/>
          </p:cNvSpPr>
          <p:nvPr/>
        </p:nvSpPr>
        <p:spPr bwMode="auto">
          <a:xfrm flipH="1">
            <a:off x="5289550" y="2182813"/>
            <a:ext cx="0" cy="2830512"/>
          </a:xfrm>
          <a:prstGeom prst="line">
            <a:avLst/>
          </a:prstGeom>
          <a:noFill/>
          <a:ln w="28575">
            <a:solidFill>
              <a:schemeClr val="tx1"/>
            </a:solidFill>
            <a:prstDash val="dash"/>
            <a:round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82960" name="Line 16"/>
          <p:cNvSpPr>
            <a:spLocks noChangeShapeType="1"/>
          </p:cNvSpPr>
          <p:nvPr/>
        </p:nvSpPr>
        <p:spPr bwMode="auto">
          <a:xfrm flipH="1">
            <a:off x="6016625" y="1782763"/>
            <a:ext cx="6350" cy="3529012"/>
          </a:xfrm>
          <a:prstGeom prst="line">
            <a:avLst/>
          </a:prstGeom>
          <a:noFill/>
          <a:ln w="28575">
            <a:solidFill>
              <a:schemeClr val="tx1"/>
            </a:solidFill>
            <a:prstDash val="dash"/>
            <a:round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82961" name="Line 17"/>
          <p:cNvSpPr>
            <a:spLocks noChangeShapeType="1"/>
          </p:cNvSpPr>
          <p:nvPr/>
        </p:nvSpPr>
        <p:spPr bwMode="auto">
          <a:xfrm flipH="1">
            <a:off x="6775450" y="1373188"/>
            <a:ext cx="0" cy="3687762"/>
          </a:xfrm>
          <a:prstGeom prst="line">
            <a:avLst/>
          </a:prstGeom>
          <a:noFill/>
          <a:ln w="28575">
            <a:solidFill>
              <a:schemeClr val="tx1"/>
            </a:solidFill>
            <a:prstDash val="dash"/>
            <a:round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82962" name="Text Box 18"/>
          <p:cNvSpPr txBox="1">
            <a:spLocks noChangeArrowheads="1"/>
          </p:cNvSpPr>
          <p:nvPr/>
        </p:nvSpPr>
        <p:spPr bwMode="auto">
          <a:xfrm>
            <a:off x="1843088" y="5013325"/>
            <a:ext cx="931862" cy="4270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i="1">
                <a:effectLst>
                  <a:outerShdw blurRad="38100" dist="38100" dir="2700000" algn="tl">
                    <a:srgbClr val="000000"/>
                  </a:outerShdw>
                </a:effectLst>
                <a:latin typeface="Symbol" pitchFamily="18" charset="2"/>
              </a:rPr>
              <a:t>m</a:t>
            </a:r>
            <a:r>
              <a:rPr lang="en-US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– 3</a:t>
            </a:r>
            <a:r>
              <a:rPr lang="en-US" i="1">
                <a:effectLst>
                  <a:outerShdw blurRad="38100" dist="38100" dir="2700000" algn="tl">
                    <a:srgbClr val="000000"/>
                  </a:outerShdw>
                </a:effectLst>
                <a:latin typeface="Symbol" pitchFamily="18" charset="2"/>
              </a:rPr>
              <a:t>s</a:t>
            </a:r>
          </a:p>
        </p:txBody>
      </p:sp>
      <p:sp>
        <p:nvSpPr>
          <p:cNvPr id="82963" name="Text Box 19"/>
          <p:cNvSpPr txBox="1">
            <a:spLocks noChangeArrowheads="1"/>
          </p:cNvSpPr>
          <p:nvPr/>
        </p:nvSpPr>
        <p:spPr bwMode="auto">
          <a:xfrm>
            <a:off x="3348038" y="5013325"/>
            <a:ext cx="931862" cy="4270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i="1">
                <a:effectLst>
                  <a:outerShdw blurRad="38100" dist="38100" dir="2700000" algn="tl">
                    <a:srgbClr val="000000"/>
                  </a:outerShdw>
                </a:effectLst>
                <a:latin typeface="Symbol" pitchFamily="18" charset="2"/>
              </a:rPr>
              <a:t>m</a:t>
            </a:r>
            <a:r>
              <a:rPr lang="en-US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– 1</a:t>
            </a:r>
            <a:r>
              <a:rPr lang="en-US" i="1">
                <a:effectLst>
                  <a:outerShdw blurRad="38100" dist="38100" dir="2700000" algn="tl">
                    <a:srgbClr val="000000"/>
                  </a:outerShdw>
                </a:effectLst>
                <a:latin typeface="Symbol" pitchFamily="18" charset="2"/>
              </a:rPr>
              <a:t>s</a:t>
            </a:r>
          </a:p>
        </p:txBody>
      </p:sp>
      <p:sp>
        <p:nvSpPr>
          <p:cNvPr id="82964" name="Text Box 20"/>
          <p:cNvSpPr txBox="1">
            <a:spLocks noChangeArrowheads="1"/>
          </p:cNvSpPr>
          <p:nvPr/>
        </p:nvSpPr>
        <p:spPr bwMode="auto">
          <a:xfrm>
            <a:off x="2566988" y="5318125"/>
            <a:ext cx="931862" cy="4270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i="1">
                <a:effectLst>
                  <a:outerShdw blurRad="38100" dist="38100" dir="2700000" algn="tl">
                    <a:srgbClr val="000000"/>
                  </a:outerShdw>
                </a:effectLst>
                <a:latin typeface="Symbol" pitchFamily="18" charset="2"/>
              </a:rPr>
              <a:t>m</a:t>
            </a:r>
            <a:r>
              <a:rPr lang="en-US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– 2</a:t>
            </a:r>
            <a:r>
              <a:rPr lang="en-US" i="1">
                <a:effectLst>
                  <a:outerShdw blurRad="38100" dist="38100" dir="2700000" algn="tl">
                    <a:srgbClr val="000000"/>
                  </a:outerShdw>
                </a:effectLst>
                <a:latin typeface="Symbol" pitchFamily="18" charset="2"/>
              </a:rPr>
              <a:t>s</a:t>
            </a:r>
          </a:p>
        </p:txBody>
      </p:sp>
      <p:sp>
        <p:nvSpPr>
          <p:cNvPr id="82965" name="Text Box 21"/>
          <p:cNvSpPr txBox="1">
            <a:spLocks noChangeArrowheads="1"/>
          </p:cNvSpPr>
          <p:nvPr/>
        </p:nvSpPr>
        <p:spPr bwMode="auto">
          <a:xfrm>
            <a:off x="4762500" y="5013325"/>
            <a:ext cx="962025" cy="4270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i="1">
                <a:effectLst>
                  <a:outerShdw blurRad="38100" dist="38100" dir="2700000" algn="tl">
                    <a:srgbClr val="000000"/>
                  </a:outerShdw>
                </a:effectLst>
                <a:latin typeface="Symbol" pitchFamily="18" charset="2"/>
              </a:rPr>
              <a:t>m</a:t>
            </a:r>
            <a:r>
              <a:rPr lang="en-US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+ 1</a:t>
            </a:r>
            <a:r>
              <a:rPr lang="en-US" i="1">
                <a:effectLst>
                  <a:outerShdw blurRad="38100" dist="38100" dir="2700000" algn="tl">
                    <a:srgbClr val="000000"/>
                  </a:outerShdw>
                </a:effectLst>
                <a:latin typeface="Symbol" pitchFamily="18" charset="2"/>
              </a:rPr>
              <a:t>s</a:t>
            </a:r>
          </a:p>
        </p:txBody>
      </p:sp>
      <p:sp>
        <p:nvSpPr>
          <p:cNvPr id="82966" name="Text Box 22"/>
          <p:cNvSpPr txBox="1">
            <a:spLocks noChangeArrowheads="1"/>
          </p:cNvSpPr>
          <p:nvPr/>
        </p:nvSpPr>
        <p:spPr bwMode="auto">
          <a:xfrm>
            <a:off x="5486400" y="5318125"/>
            <a:ext cx="962025" cy="4270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i="1">
                <a:effectLst>
                  <a:outerShdw blurRad="38100" dist="38100" dir="2700000" algn="tl">
                    <a:srgbClr val="000000"/>
                  </a:outerShdw>
                </a:effectLst>
                <a:latin typeface="Symbol" pitchFamily="18" charset="2"/>
              </a:rPr>
              <a:t>m</a:t>
            </a:r>
            <a:r>
              <a:rPr lang="en-US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+ 2</a:t>
            </a:r>
            <a:r>
              <a:rPr lang="en-US" i="1">
                <a:effectLst>
                  <a:outerShdw blurRad="38100" dist="38100" dir="2700000" algn="tl">
                    <a:srgbClr val="000000"/>
                  </a:outerShdw>
                </a:effectLst>
                <a:latin typeface="Symbol" pitchFamily="18" charset="2"/>
              </a:rPr>
              <a:t>s</a:t>
            </a:r>
          </a:p>
        </p:txBody>
      </p:sp>
      <p:sp>
        <p:nvSpPr>
          <p:cNvPr id="82967" name="Text Box 23"/>
          <p:cNvSpPr txBox="1">
            <a:spLocks noChangeArrowheads="1"/>
          </p:cNvSpPr>
          <p:nvPr/>
        </p:nvSpPr>
        <p:spPr bwMode="auto">
          <a:xfrm>
            <a:off x="6248400" y="4994275"/>
            <a:ext cx="962025" cy="4270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i="1">
                <a:effectLst>
                  <a:outerShdw blurRad="38100" dist="38100" dir="2700000" algn="tl">
                    <a:srgbClr val="000000"/>
                  </a:outerShdw>
                </a:effectLst>
                <a:latin typeface="Symbol" pitchFamily="18" charset="2"/>
              </a:rPr>
              <a:t>m</a:t>
            </a:r>
            <a:r>
              <a:rPr lang="en-US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+ 3</a:t>
            </a:r>
            <a:r>
              <a:rPr lang="en-US" i="1">
                <a:effectLst>
                  <a:outerShdw blurRad="38100" dist="38100" dir="2700000" algn="tl">
                    <a:srgbClr val="000000"/>
                  </a:outerShdw>
                </a:effectLst>
                <a:latin typeface="Symbol" pitchFamily="18" charset="2"/>
              </a:rPr>
              <a:t>s</a:t>
            </a:r>
          </a:p>
        </p:txBody>
      </p:sp>
      <p:sp>
        <p:nvSpPr>
          <p:cNvPr id="82968" name="Text Box 24"/>
          <p:cNvSpPr txBox="1">
            <a:spLocks noChangeArrowheads="1"/>
          </p:cNvSpPr>
          <p:nvPr/>
        </p:nvSpPr>
        <p:spPr bwMode="auto">
          <a:xfrm>
            <a:off x="4384675" y="4848225"/>
            <a:ext cx="344488" cy="4270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i="1">
                <a:effectLst>
                  <a:outerShdw blurRad="38100" dist="38100" dir="2700000" algn="tl">
                    <a:srgbClr val="000000"/>
                  </a:outerShdw>
                </a:effectLst>
                <a:latin typeface="Symbol" pitchFamily="18" charset="2"/>
              </a:rPr>
              <a:t>m</a:t>
            </a:r>
          </a:p>
        </p:txBody>
      </p:sp>
      <p:sp>
        <p:nvSpPr>
          <p:cNvPr id="82969" name="Line 25"/>
          <p:cNvSpPr>
            <a:spLocks noChangeShapeType="1"/>
          </p:cNvSpPr>
          <p:nvPr/>
        </p:nvSpPr>
        <p:spPr bwMode="auto">
          <a:xfrm flipH="1">
            <a:off x="2317750" y="1373188"/>
            <a:ext cx="0" cy="3690937"/>
          </a:xfrm>
          <a:prstGeom prst="line">
            <a:avLst/>
          </a:prstGeom>
          <a:noFill/>
          <a:ln w="28575">
            <a:solidFill>
              <a:schemeClr val="tx1"/>
            </a:solidFill>
            <a:prstDash val="dash"/>
            <a:round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82970" name="Line 26"/>
          <p:cNvSpPr>
            <a:spLocks noChangeShapeType="1"/>
          </p:cNvSpPr>
          <p:nvPr/>
        </p:nvSpPr>
        <p:spPr bwMode="auto">
          <a:xfrm flipH="1">
            <a:off x="3079750" y="1785938"/>
            <a:ext cx="0" cy="3557587"/>
          </a:xfrm>
          <a:prstGeom prst="line">
            <a:avLst/>
          </a:prstGeom>
          <a:noFill/>
          <a:ln w="28575">
            <a:solidFill>
              <a:schemeClr val="tx1"/>
            </a:solidFill>
            <a:prstDash val="dash"/>
            <a:round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82971" name="Group 27"/>
          <p:cNvGrpSpPr>
            <a:grpSpLocks/>
          </p:cNvGrpSpPr>
          <p:nvPr/>
        </p:nvGrpSpPr>
        <p:grpSpPr bwMode="auto">
          <a:xfrm>
            <a:off x="3844925" y="2025650"/>
            <a:ext cx="1428750" cy="427038"/>
            <a:chOff x="2514" y="1560"/>
            <a:chExt cx="912" cy="269"/>
          </a:xfrm>
        </p:grpSpPr>
        <p:sp>
          <p:nvSpPr>
            <p:cNvPr id="82972" name="Text Box 28"/>
            <p:cNvSpPr txBox="1">
              <a:spLocks noChangeArrowheads="1"/>
            </p:cNvSpPr>
            <p:nvPr/>
          </p:nvSpPr>
          <p:spPr bwMode="auto">
            <a:xfrm>
              <a:off x="2648" y="1560"/>
              <a:ext cx="669" cy="26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>
                  <a:effectLst>
                    <a:outerShdw blurRad="38100" dist="38100" dir="2700000" algn="tl">
                      <a:srgbClr val="000000"/>
                    </a:outerShdw>
                  </a:effectLst>
                  <a:latin typeface="Book Antiqua" pitchFamily="18" charset="0"/>
                </a:rPr>
                <a:t>68.26%</a:t>
              </a:r>
            </a:p>
          </p:txBody>
        </p:sp>
        <p:sp>
          <p:nvSpPr>
            <p:cNvPr id="82973" name="Line 29"/>
            <p:cNvSpPr>
              <a:spLocks noChangeShapeType="1"/>
            </p:cNvSpPr>
            <p:nvPr/>
          </p:nvSpPr>
          <p:spPr bwMode="auto">
            <a:xfrm>
              <a:off x="3270" y="1686"/>
              <a:ext cx="15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>
              <a:outerShdw dist="17961" dir="2700000" algn="ctr" rotWithShape="0">
                <a:srgbClr val="292929"/>
              </a:outerShdw>
            </a:effectLst>
          </p:spPr>
          <p:txBody>
            <a:bodyPr/>
            <a:lstStyle/>
            <a:p>
              <a:endParaRPr lang="en-US"/>
            </a:p>
          </p:txBody>
        </p:sp>
        <p:sp>
          <p:nvSpPr>
            <p:cNvPr id="82974" name="Line 30"/>
            <p:cNvSpPr>
              <a:spLocks noChangeShapeType="1"/>
            </p:cNvSpPr>
            <p:nvPr/>
          </p:nvSpPr>
          <p:spPr bwMode="auto">
            <a:xfrm flipH="1">
              <a:off x="2514" y="1686"/>
              <a:ext cx="15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>
              <a:outerShdw dist="17961" dir="2700000" algn="ctr" rotWithShape="0">
                <a:srgbClr val="292929"/>
              </a:outerShdw>
            </a:effec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82975" name="Group 31"/>
          <p:cNvGrpSpPr>
            <a:grpSpLocks/>
          </p:cNvGrpSpPr>
          <p:nvPr/>
        </p:nvGrpSpPr>
        <p:grpSpPr bwMode="auto">
          <a:xfrm>
            <a:off x="3095625" y="1616075"/>
            <a:ext cx="2895600" cy="427038"/>
            <a:chOff x="2046" y="1302"/>
            <a:chExt cx="1824" cy="269"/>
          </a:xfrm>
        </p:grpSpPr>
        <p:sp>
          <p:nvSpPr>
            <p:cNvPr id="82976" name="Text Box 32"/>
            <p:cNvSpPr txBox="1">
              <a:spLocks noChangeArrowheads="1"/>
            </p:cNvSpPr>
            <p:nvPr/>
          </p:nvSpPr>
          <p:spPr bwMode="auto">
            <a:xfrm>
              <a:off x="2652" y="1302"/>
              <a:ext cx="660" cy="26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>
                  <a:effectLst>
                    <a:outerShdw blurRad="38100" dist="38100" dir="2700000" algn="tl">
                      <a:srgbClr val="000000"/>
                    </a:outerShdw>
                  </a:effectLst>
                  <a:latin typeface="Book Antiqua" pitchFamily="18" charset="0"/>
                </a:rPr>
                <a:t>95.44%</a:t>
              </a:r>
            </a:p>
          </p:txBody>
        </p:sp>
        <p:sp>
          <p:nvSpPr>
            <p:cNvPr id="82977" name="Line 33"/>
            <p:cNvSpPr>
              <a:spLocks noChangeShapeType="1"/>
            </p:cNvSpPr>
            <p:nvPr/>
          </p:nvSpPr>
          <p:spPr bwMode="auto">
            <a:xfrm flipH="1">
              <a:off x="2046" y="1434"/>
              <a:ext cx="61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>
              <a:outerShdw dist="17961" dir="2700000" algn="ctr" rotWithShape="0">
                <a:srgbClr val="292929"/>
              </a:outerShdw>
            </a:effectLst>
          </p:spPr>
          <p:txBody>
            <a:bodyPr/>
            <a:lstStyle/>
            <a:p>
              <a:endParaRPr lang="en-US"/>
            </a:p>
          </p:txBody>
        </p:sp>
        <p:sp>
          <p:nvSpPr>
            <p:cNvPr id="82978" name="Line 34"/>
            <p:cNvSpPr>
              <a:spLocks noChangeShapeType="1"/>
            </p:cNvSpPr>
            <p:nvPr/>
          </p:nvSpPr>
          <p:spPr bwMode="auto">
            <a:xfrm>
              <a:off x="3264" y="1434"/>
              <a:ext cx="60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>
              <a:outerShdw dist="17961" dir="2700000" algn="ctr" rotWithShape="0">
                <a:srgbClr val="292929"/>
              </a:outerShdw>
            </a:effec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82979" name="Group 35"/>
          <p:cNvGrpSpPr>
            <a:grpSpLocks/>
          </p:cNvGrpSpPr>
          <p:nvPr/>
        </p:nvGrpSpPr>
        <p:grpSpPr bwMode="auto">
          <a:xfrm>
            <a:off x="2362200" y="1216025"/>
            <a:ext cx="4381500" cy="427038"/>
            <a:chOff x="1584" y="1050"/>
            <a:chExt cx="2760" cy="269"/>
          </a:xfrm>
        </p:grpSpPr>
        <p:sp>
          <p:nvSpPr>
            <p:cNvPr id="82980" name="Text Box 36"/>
            <p:cNvSpPr txBox="1">
              <a:spLocks noChangeArrowheads="1"/>
            </p:cNvSpPr>
            <p:nvPr/>
          </p:nvSpPr>
          <p:spPr bwMode="auto">
            <a:xfrm>
              <a:off x="2652" y="1050"/>
              <a:ext cx="660" cy="26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>
                  <a:effectLst>
                    <a:outerShdw blurRad="38100" dist="38100" dir="2700000" algn="tl">
                      <a:srgbClr val="000000"/>
                    </a:outerShdw>
                  </a:effectLst>
                  <a:latin typeface="Book Antiqua" pitchFamily="18" charset="0"/>
                </a:rPr>
                <a:t>99.72%</a:t>
              </a:r>
            </a:p>
          </p:txBody>
        </p:sp>
        <p:sp>
          <p:nvSpPr>
            <p:cNvPr id="82981" name="Line 37"/>
            <p:cNvSpPr>
              <a:spLocks noChangeShapeType="1"/>
            </p:cNvSpPr>
            <p:nvPr/>
          </p:nvSpPr>
          <p:spPr bwMode="auto">
            <a:xfrm>
              <a:off x="3270" y="1176"/>
              <a:ext cx="107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>
              <a:outerShdw dist="17961" dir="2700000" algn="ctr" rotWithShape="0">
                <a:srgbClr val="292929"/>
              </a:outerShdw>
            </a:effectLst>
          </p:spPr>
          <p:txBody>
            <a:bodyPr/>
            <a:lstStyle/>
            <a:p>
              <a:endParaRPr lang="en-US"/>
            </a:p>
          </p:txBody>
        </p:sp>
        <p:sp>
          <p:nvSpPr>
            <p:cNvPr id="82982" name="Line 38"/>
            <p:cNvSpPr>
              <a:spLocks noChangeShapeType="1"/>
            </p:cNvSpPr>
            <p:nvPr/>
          </p:nvSpPr>
          <p:spPr bwMode="auto">
            <a:xfrm flipH="1">
              <a:off x="1584" y="1176"/>
              <a:ext cx="107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>
              <a:outerShdw dist="17961" dir="2700000" algn="ctr" rotWithShape="0">
                <a:srgbClr val="292929"/>
              </a:outerShdw>
            </a:effec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82983" name="AutoShape 39"/>
          <p:cNvSpPr>
            <a:spLocks noChangeArrowheads="1"/>
          </p:cNvSpPr>
          <p:nvPr/>
        </p:nvSpPr>
        <p:spPr bwMode="auto">
          <a:xfrm rot="5400000">
            <a:off x="638175" y="2152650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82984" name="AutoShape 40"/>
          <p:cNvSpPr>
            <a:spLocks noChangeArrowheads="1"/>
          </p:cNvSpPr>
          <p:nvPr/>
        </p:nvSpPr>
        <p:spPr bwMode="auto">
          <a:xfrm rot="5400000">
            <a:off x="638175" y="1771650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82985" name="AutoShape 41"/>
          <p:cNvSpPr>
            <a:spLocks noChangeArrowheads="1"/>
          </p:cNvSpPr>
          <p:nvPr/>
        </p:nvSpPr>
        <p:spPr bwMode="auto">
          <a:xfrm rot="5400000">
            <a:off x="638175" y="1371600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82986" name="AutoShape 42"/>
          <p:cNvSpPr>
            <a:spLocks noChangeArrowheads="1"/>
          </p:cNvSpPr>
          <p:nvPr/>
        </p:nvSpPr>
        <p:spPr bwMode="auto">
          <a:xfrm rot="5400000">
            <a:off x="638175" y="3371850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8298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29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829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6" dur="500"/>
                                        <p:tgtEl>
                                          <p:spTgt spid="829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000"/>
                            </p:stCondLst>
                            <p:childTnLst>
                              <p:par>
                                <p:cTn id="18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20" dur="500"/>
                                        <p:tgtEl>
                                          <p:spTgt spid="829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500"/>
                            </p:stCondLst>
                            <p:childTnLst>
                              <p:par>
                                <p:cTn id="22" presetID="1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24" dur="500"/>
                                        <p:tgtEl>
                                          <p:spTgt spid="829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3000"/>
                            </p:stCondLst>
                            <p:childTnLst>
                              <p:par>
                                <p:cTn id="26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28" dur="500"/>
                                        <p:tgtEl>
                                          <p:spTgt spid="829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3500"/>
                            </p:stCondLst>
                            <p:childTnLst>
                              <p:par>
                                <p:cTn id="30" presetID="12" presetClass="entr" presetSubtype="4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2" dur="500"/>
                                        <p:tgtEl>
                                          <p:spTgt spid="829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6000"/>
                            </p:stCondLst>
                            <p:childTnLst>
                              <p:par>
                                <p:cTn id="34" presetID="1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36" dur="500"/>
                                        <p:tgtEl>
                                          <p:spTgt spid="8298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29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1" dur="500"/>
                                        <p:tgtEl>
                                          <p:spTgt spid="829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500"/>
                            </p:stCondLst>
                            <p:childTnLst>
                              <p:par>
                                <p:cTn id="43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5" dur="500"/>
                                        <p:tgtEl>
                                          <p:spTgt spid="829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1000"/>
                            </p:stCondLst>
                            <p:childTnLst>
                              <p:par>
                                <p:cTn id="47" presetID="1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9" dur="500"/>
                                        <p:tgtEl>
                                          <p:spTgt spid="829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2500"/>
                            </p:stCondLst>
                            <p:childTnLst>
                              <p:par>
                                <p:cTn id="51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3" dur="500"/>
                                        <p:tgtEl>
                                          <p:spTgt spid="829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3000"/>
                            </p:stCondLst>
                            <p:childTnLst>
                              <p:par>
                                <p:cTn id="55" presetID="3" presetClass="entr" presetSubtype="1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829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4500"/>
                            </p:stCondLst>
                            <p:childTnLst>
                              <p:par>
                                <p:cTn id="59" presetID="1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61" dur="500"/>
                                        <p:tgtEl>
                                          <p:spTgt spid="8298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29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66" dur="500"/>
                                        <p:tgtEl>
                                          <p:spTgt spid="829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500"/>
                            </p:stCondLst>
                            <p:childTnLst>
                              <p:par>
                                <p:cTn id="68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0" dur="500"/>
                                        <p:tgtEl>
                                          <p:spTgt spid="829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1000"/>
                            </p:stCondLst>
                            <p:childTnLst>
                              <p:par>
                                <p:cTn id="72" presetID="1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4" dur="500"/>
                                        <p:tgtEl>
                                          <p:spTgt spid="829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2500"/>
                            </p:stCondLst>
                            <p:childTnLst>
                              <p:par>
                                <p:cTn id="76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8" dur="500"/>
                                        <p:tgtEl>
                                          <p:spTgt spid="829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3000"/>
                            </p:stCondLst>
                            <p:childTnLst>
                              <p:par>
                                <p:cTn id="80" presetID="3" presetClass="entr" presetSubtype="1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829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4500"/>
                            </p:stCondLst>
                            <p:childTnLst>
                              <p:par>
                                <p:cTn id="84" presetID="1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86" dur="500"/>
                                        <p:tgtEl>
                                          <p:spTgt spid="8298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29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91" dur="500"/>
                                        <p:tgtEl>
                                          <p:spTgt spid="829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500"/>
                            </p:stCondLst>
                            <p:childTnLst>
                              <p:par>
                                <p:cTn id="93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95" dur="500"/>
                                        <p:tgtEl>
                                          <p:spTgt spid="829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>
                            <p:stCondLst>
                              <p:cond delay="1000"/>
                            </p:stCondLst>
                            <p:childTnLst>
                              <p:par>
                                <p:cTn id="97" presetID="1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99" dur="500"/>
                                        <p:tgtEl>
                                          <p:spTgt spid="829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>
                            <p:stCondLst>
                              <p:cond delay="2500"/>
                            </p:stCondLst>
                            <p:childTnLst>
                              <p:par>
                                <p:cTn id="101" presetID="1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103" dur="500"/>
                                        <p:tgtEl>
                                          <p:spTgt spid="829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>
                            <p:stCondLst>
                              <p:cond delay="3000"/>
                            </p:stCondLst>
                            <p:childTnLst>
                              <p:par>
                                <p:cTn id="105" presetID="3" presetClass="entr" presetSubtype="1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7" dur="500"/>
                                        <p:tgtEl>
                                          <p:spTgt spid="829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953" grpId="0" animBg="1"/>
      <p:bldP spid="82954" grpId="0" animBg="1"/>
      <p:bldP spid="82955" grpId="0" animBg="1"/>
      <p:bldP spid="82956" grpId="0" animBg="1"/>
      <p:bldP spid="82957" grpId="0" autoUpdateAnimBg="0"/>
      <p:bldP spid="82958" grpId="0" animBg="1"/>
      <p:bldP spid="82959" grpId="0" animBg="1"/>
      <p:bldP spid="82960" grpId="0" animBg="1"/>
      <p:bldP spid="82961" grpId="0" animBg="1"/>
      <p:bldP spid="82962" grpId="0" autoUpdateAnimBg="0"/>
      <p:bldP spid="82963" grpId="0" autoUpdateAnimBg="0"/>
      <p:bldP spid="82964" grpId="0" autoUpdateAnimBg="0"/>
      <p:bldP spid="82965" grpId="0" autoUpdateAnimBg="0"/>
      <p:bldP spid="82966" grpId="0" autoUpdateAnimBg="0"/>
      <p:bldP spid="82967" grpId="0" autoUpdateAnimBg="0"/>
      <p:bldP spid="82968" grpId="0" autoUpdateAnimBg="0"/>
      <p:bldP spid="82969" grpId="0" animBg="1"/>
      <p:bldP spid="82970" grpId="0" animBg="1"/>
      <p:bldP spid="82983" grpId="0" animBg="1"/>
      <p:bldP spid="82984" grpId="0" animBg="1"/>
      <p:bldP spid="82985" grpId="0" animBg="1"/>
      <p:bldP spid="82986" grpId="0" animBg="1"/>
    </p:bld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88900"/>
            <a:ext cx="7772400" cy="723900"/>
          </a:xfrm>
          <a:noFill/>
          <a:ln/>
        </p:spPr>
        <p:txBody>
          <a:bodyPr/>
          <a:lstStyle/>
          <a:p>
            <a:r>
              <a:rPr lang="en-US"/>
              <a:t>Detecting Outliers</a:t>
            </a:r>
          </a:p>
        </p:txBody>
      </p:sp>
      <p:sp>
        <p:nvSpPr>
          <p:cNvPr id="14340" name="Rectangle 4"/>
          <p:cNvSpPr>
            <a:spLocks noChangeArrowheads="1"/>
          </p:cNvSpPr>
          <p:nvPr/>
        </p:nvSpPr>
        <p:spPr bwMode="auto">
          <a:xfrm>
            <a:off x="654050" y="1000125"/>
            <a:ext cx="7772400" cy="8953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>
              <a:buClr>
                <a:srgbClr val="66FFFF"/>
              </a:buClr>
              <a:buFont typeface="Wingdings" pitchFamily="2" charset="2"/>
              <a:buChar char="n"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  An </a:t>
            </a:r>
            <a:r>
              <a:rPr lang="en-US" sz="2400" u="sng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outlier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is an unusually small or unusually large</a:t>
            </a:r>
          </a:p>
          <a:p>
            <a:pPr algn="l"/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     value in a data set.</a:t>
            </a:r>
          </a:p>
        </p:txBody>
      </p:sp>
      <p:sp>
        <p:nvSpPr>
          <p:cNvPr id="14341" name="Rectangle 5"/>
          <p:cNvSpPr>
            <a:spLocks noChangeArrowheads="1"/>
          </p:cNvSpPr>
          <p:nvPr/>
        </p:nvSpPr>
        <p:spPr bwMode="auto">
          <a:xfrm>
            <a:off x="654050" y="1857375"/>
            <a:ext cx="7753350" cy="8572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>
              <a:buClr>
                <a:srgbClr val="66FFFF"/>
              </a:buClr>
              <a:buFont typeface="Wingdings" pitchFamily="2" charset="2"/>
              <a:buChar char="n"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  A data value with a z-score less than -3 or greater</a:t>
            </a:r>
          </a:p>
          <a:p>
            <a:pPr algn="l"/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     than +3 might be considered an outlier.</a:t>
            </a:r>
          </a:p>
        </p:txBody>
      </p:sp>
      <p:sp>
        <p:nvSpPr>
          <p:cNvPr id="14342" name="Rectangle 6"/>
          <p:cNvSpPr>
            <a:spLocks noChangeArrowheads="1"/>
          </p:cNvSpPr>
          <p:nvPr/>
        </p:nvSpPr>
        <p:spPr bwMode="auto">
          <a:xfrm>
            <a:off x="654050" y="2581275"/>
            <a:ext cx="7753350" cy="27813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>
              <a:spcBef>
                <a:spcPct val="20000"/>
              </a:spcBef>
              <a:buClr>
                <a:srgbClr val="66FFFF"/>
              </a:buClr>
              <a:buFont typeface="Wingdings" pitchFamily="2" charset="2"/>
              <a:buChar char="n"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  It might be:</a:t>
            </a:r>
          </a:p>
          <a:p>
            <a:pPr lvl="1" algn="l">
              <a:lnSpc>
                <a:spcPct val="90000"/>
              </a:lnSpc>
              <a:spcBef>
                <a:spcPct val="20000"/>
              </a:spcBef>
              <a:buClr>
                <a:srgbClr val="66FFFF"/>
              </a:buClr>
              <a:buSzPct val="125000"/>
              <a:buFontTx/>
              <a:buChar char="•"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 an incorrectly recorded data value</a:t>
            </a:r>
          </a:p>
          <a:p>
            <a:pPr lvl="1" algn="l">
              <a:lnSpc>
                <a:spcPct val="90000"/>
              </a:lnSpc>
              <a:spcBef>
                <a:spcPct val="20000"/>
              </a:spcBef>
              <a:buClr>
                <a:srgbClr val="66FFFF"/>
              </a:buClr>
              <a:buSzPct val="125000"/>
              <a:buFontTx/>
              <a:buChar char="•"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 a data value that was incorrectly included in the</a:t>
            </a:r>
          </a:p>
          <a:p>
            <a:pPr lvl="1" algn="l">
              <a:lnSpc>
                <a:spcPct val="90000"/>
              </a:lnSpc>
              <a:spcBef>
                <a:spcPct val="20000"/>
              </a:spcBef>
              <a:buClr>
                <a:srgbClr val="66FFFF"/>
              </a:buClr>
              <a:buSzPct val="125000"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    data set</a:t>
            </a:r>
          </a:p>
          <a:p>
            <a:pPr lvl="1" algn="l">
              <a:lnSpc>
                <a:spcPct val="90000"/>
              </a:lnSpc>
              <a:spcBef>
                <a:spcPct val="20000"/>
              </a:spcBef>
              <a:buClr>
                <a:srgbClr val="66FFFF"/>
              </a:buClr>
              <a:buSzPct val="125000"/>
              <a:buFontTx/>
              <a:buChar char="•"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 a correctly recorded data value that belongs in</a:t>
            </a:r>
          </a:p>
          <a:p>
            <a:pPr lvl="1" algn="l">
              <a:lnSpc>
                <a:spcPct val="90000"/>
              </a:lnSpc>
              <a:spcBef>
                <a:spcPct val="20000"/>
              </a:spcBef>
              <a:buClr>
                <a:srgbClr val="66FFFF"/>
              </a:buClr>
              <a:buSzPct val="125000"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    the data set</a:t>
            </a:r>
          </a:p>
        </p:txBody>
      </p:sp>
      <p:sp>
        <p:nvSpPr>
          <p:cNvPr id="14344" name="AutoShape 8"/>
          <p:cNvSpPr>
            <a:spLocks noChangeArrowheads="1"/>
          </p:cNvSpPr>
          <p:nvPr/>
        </p:nvSpPr>
        <p:spPr bwMode="auto">
          <a:xfrm rot="5400000">
            <a:off x="492125" y="2879725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14345" name="AutoShape 9"/>
          <p:cNvSpPr>
            <a:spLocks noChangeArrowheads="1"/>
          </p:cNvSpPr>
          <p:nvPr/>
        </p:nvSpPr>
        <p:spPr bwMode="auto">
          <a:xfrm rot="5400000">
            <a:off x="492125" y="1184275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14346" name="AutoShape 10"/>
          <p:cNvSpPr>
            <a:spLocks noChangeArrowheads="1"/>
          </p:cNvSpPr>
          <p:nvPr/>
        </p:nvSpPr>
        <p:spPr bwMode="auto">
          <a:xfrm rot="5400000">
            <a:off x="492125" y="2022475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1434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4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2" dur="500"/>
                                        <p:tgtEl>
                                          <p:spTgt spid="143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2" presetClass="entr" presetSubtype="8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6" dur="500"/>
                                        <p:tgtEl>
                                          <p:spTgt spid="1434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4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21" dur="500"/>
                                        <p:tgtEl>
                                          <p:spTgt spid="143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12" presetClass="entr" presetSubtype="8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25" dur="500"/>
                                        <p:tgtEl>
                                          <p:spTgt spid="1434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4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30" dur="500"/>
                                        <p:tgtEl>
                                          <p:spTgt spid="143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40" grpId="0" autoUpdateAnimBg="0"/>
      <p:bldP spid="14341" grpId="0" autoUpdateAnimBg="0"/>
      <p:bldP spid="14342" grpId="0" autoUpdateAnimBg="0"/>
      <p:bldP spid="14344" grpId="0" animBg="1"/>
      <p:bldP spid="14345" grpId="0" animBg="1"/>
      <p:bldP spid="14346" grpId="0" animBg="1"/>
    </p:bld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8100"/>
            <a:ext cx="7772400" cy="825500"/>
          </a:xfrm>
          <a:noFill/>
          <a:ln/>
        </p:spPr>
        <p:txBody>
          <a:bodyPr/>
          <a:lstStyle/>
          <a:p>
            <a:r>
              <a:rPr lang="en-US"/>
              <a:t>Detecting Outliers</a:t>
            </a:r>
          </a:p>
        </p:txBody>
      </p:sp>
      <p:sp>
        <p:nvSpPr>
          <p:cNvPr id="15956" name="Rectangle 596"/>
          <p:cNvSpPr>
            <a:spLocks noChangeArrowheads="1"/>
          </p:cNvSpPr>
          <p:nvPr/>
        </p:nvSpPr>
        <p:spPr bwMode="auto">
          <a:xfrm>
            <a:off x="1085850" y="1466850"/>
            <a:ext cx="6305550" cy="4953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>
              <a:buClr>
                <a:srgbClr val="66FFFF"/>
              </a:buClr>
              <a:buSzPct val="125000"/>
              <a:buFontTx/>
              <a:buChar char="•"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 The most extreme z-scores are -1.20 and 2.27</a:t>
            </a:r>
          </a:p>
        </p:txBody>
      </p:sp>
      <p:sp>
        <p:nvSpPr>
          <p:cNvPr id="15957" name="Rectangle 597"/>
          <p:cNvSpPr>
            <a:spLocks noChangeArrowheads="1"/>
          </p:cNvSpPr>
          <p:nvPr/>
        </p:nvSpPr>
        <p:spPr bwMode="auto">
          <a:xfrm>
            <a:off x="1085850" y="1892300"/>
            <a:ext cx="7499350" cy="971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>
              <a:lnSpc>
                <a:spcPct val="90000"/>
              </a:lnSpc>
              <a:spcBef>
                <a:spcPct val="20000"/>
              </a:spcBef>
              <a:buClr>
                <a:srgbClr val="66FFFF"/>
              </a:buClr>
              <a:buSzPct val="125000"/>
              <a:buFontTx/>
              <a:buChar char="•"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 Using |</a:t>
            </a: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z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| </a:t>
            </a:r>
            <a:r>
              <a:rPr lang="en-US" sz="2400" u="sng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&gt;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3 as the criterion for an outlier, there</a:t>
            </a:r>
          </a:p>
          <a:p>
            <a:pPr algn="l">
              <a:lnSpc>
                <a:spcPct val="90000"/>
              </a:lnSpc>
              <a:spcBef>
                <a:spcPct val="20000"/>
              </a:spcBef>
              <a:buClr>
                <a:srgbClr val="66FFFF"/>
              </a:buClr>
              <a:buSzPct val="125000"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    are no outliers in this data set.</a:t>
            </a:r>
          </a:p>
        </p:txBody>
      </p:sp>
      <p:sp>
        <p:nvSpPr>
          <p:cNvPr id="15961" name="AutoShape 601"/>
          <p:cNvSpPr>
            <a:spLocks noChangeArrowheads="1"/>
          </p:cNvSpPr>
          <p:nvPr/>
        </p:nvSpPr>
        <p:spPr bwMode="auto">
          <a:xfrm rot="5400000">
            <a:off x="733425" y="2038350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15962" name="AutoShape 602"/>
          <p:cNvSpPr>
            <a:spLocks noChangeArrowheads="1"/>
          </p:cNvSpPr>
          <p:nvPr/>
        </p:nvSpPr>
        <p:spPr bwMode="auto">
          <a:xfrm rot="5400000">
            <a:off x="733425" y="1593850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pic>
        <p:nvPicPr>
          <p:cNvPr id="15963" name="Picture 60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60400" y="3446463"/>
            <a:ext cx="7823200" cy="24542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</p:pic>
      <p:sp>
        <p:nvSpPr>
          <p:cNvPr id="15954" name="Rectangle 594"/>
          <p:cNvSpPr>
            <a:spLocks noChangeArrowheads="1"/>
          </p:cNvSpPr>
          <p:nvPr/>
        </p:nvSpPr>
        <p:spPr bwMode="auto">
          <a:xfrm>
            <a:off x="658813" y="3436938"/>
            <a:ext cx="784225" cy="385762"/>
          </a:xfrm>
          <a:prstGeom prst="rect">
            <a:avLst/>
          </a:prstGeom>
          <a:noFill/>
          <a:ln w="5715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15955" name="Rectangle 595"/>
          <p:cNvSpPr>
            <a:spLocks noChangeArrowheads="1"/>
          </p:cNvSpPr>
          <p:nvPr/>
        </p:nvSpPr>
        <p:spPr bwMode="auto">
          <a:xfrm>
            <a:off x="7677150" y="5503863"/>
            <a:ext cx="800100" cy="385762"/>
          </a:xfrm>
          <a:prstGeom prst="rect">
            <a:avLst/>
          </a:prstGeom>
          <a:noFill/>
          <a:ln w="5715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15959" name="Rectangle 599"/>
          <p:cNvSpPr>
            <a:spLocks noChangeArrowheads="1"/>
          </p:cNvSpPr>
          <p:nvPr/>
        </p:nvSpPr>
        <p:spPr bwMode="auto">
          <a:xfrm>
            <a:off x="1638300" y="2975202"/>
            <a:ext cx="5886450" cy="495300"/>
          </a:xfrm>
          <a:prstGeom prst="rect">
            <a:avLst/>
          </a:prstGeom>
          <a:gradFill rotWithShape="0">
            <a:gsLst>
              <a:gs pos="0">
                <a:schemeClr val="hlink">
                  <a:gamma/>
                  <a:shade val="46275"/>
                  <a:invGamma/>
                </a:schemeClr>
              </a:gs>
              <a:gs pos="5000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lin ang="5400000" scaled="1"/>
          </a:gradFill>
          <a:ln w="12700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Standardized Values for Apartment Rents</a:t>
            </a:r>
          </a:p>
        </p:txBody>
      </p:sp>
      <p:sp>
        <p:nvSpPr>
          <p:cNvPr id="15965" name="Rectangle 605"/>
          <p:cNvSpPr>
            <a:spLocks noChangeArrowheads="1"/>
          </p:cNvSpPr>
          <p:nvPr/>
        </p:nvSpPr>
        <p:spPr bwMode="auto">
          <a:xfrm>
            <a:off x="654050" y="1022350"/>
            <a:ext cx="6305550" cy="4953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>
              <a:buClr>
                <a:srgbClr val="66FFFF"/>
              </a:buClr>
              <a:buFont typeface="Wingdings" pitchFamily="2" charset="2"/>
              <a:buChar char="n"/>
            </a:pPr>
            <a:r>
              <a:rPr lang="en-US" sz="24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  Example:  Apartment Rents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1596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59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2" dur="500"/>
                                        <p:tgtEl>
                                          <p:spTgt spid="159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6" presetClass="entr" presetSubtype="37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6" dur="500"/>
                                        <p:tgtEl>
                                          <p:spTgt spid="159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000"/>
                            </p:stCondLst>
                            <p:childTnLst>
                              <p:par>
                                <p:cTn id="18" presetID="16" presetClass="entr" presetSubtype="37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20" dur="500"/>
                                        <p:tgtEl>
                                          <p:spTgt spid="159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3500"/>
                            </p:stCondLst>
                            <p:childTnLst>
                              <p:par>
                                <p:cTn id="22" presetID="1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24" dur="500"/>
                                        <p:tgtEl>
                                          <p:spTgt spid="1596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59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29" dur="500"/>
                                        <p:tgtEl>
                                          <p:spTgt spid="159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956" grpId="0" autoUpdateAnimBg="0"/>
      <p:bldP spid="15957" grpId="0" autoUpdateAnimBg="0"/>
      <p:bldP spid="15961" grpId="0" animBg="1"/>
      <p:bldP spid="15962" grpId="0" animBg="1"/>
      <p:bldP spid="15954" grpId="0" animBg="1"/>
      <p:bldP spid="15955" grpId="0" animBg="1"/>
    </p:bld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12484"/>
            <a:ext cx="7772400" cy="850900"/>
          </a:xfrm>
          <a:noFill/>
          <a:ln/>
        </p:spPr>
        <p:txBody>
          <a:bodyPr/>
          <a:lstStyle/>
          <a:p>
            <a:r>
              <a:rPr lang="en-US" dirty="0"/>
              <a:t>Five-Number Summaries</a:t>
            </a:r>
            <a:br>
              <a:rPr lang="en-US" dirty="0"/>
            </a:br>
            <a:r>
              <a:rPr lang="en-US" dirty="0"/>
              <a:t>and Box Plots</a:t>
            </a:r>
          </a:p>
        </p:txBody>
      </p:sp>
      <p:sp>
        <p:nvSpPr>
          <p:cNvPr id="16388" name="Rectangle 4"/>
          <p:cNvSpPr>
            <a:spLocks noChangeArrowheads="1"/>
          </p:cNvSpPr>
          <p:nvPr/>
        </p:nvSpPr>
        <p:spPr bwMode="auto">
          <a:xfrm>
            <a:off x="800100" y="1215570"/>
            <a:ext cx="7562850" cy="1048657"/>
          </a:xfrm>
          <a:prstGeom prst="rect">
            <a:avLst/>
          </a:prstGeom>
          <a:gradFill flip="none" rotWithShape="1">
            <a:gsLst>
              <a:gs pos="0">
                <a:srgbClr val="7AAF23">
                  <a:shade val="30000"/>
                  <a:satMod val="115000"/>
                </a:srgbClr>
              </a:gs>
              <a:gs pos="50000">
                <a:srgbClr val="7AAF23">
                  <a:shade val="67500"/>
                  <a:satMod val="115000"/>
                </a:srgbClr>
              </a:gs>
              <a:gs pos="100000">
                <a:srgbClr val="7AAF23">
                  <a:shade val="100000"/>
                  <a:satMod val="115000"/>
                </a:srgbClr>
              </a:gs>
            </a:gsLst>
            <a:lin ang="16200000" scaled="1"/>
            <a:tileRect/>
          </a:gradFill>
          <a:ln w="6350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pPr algn="l">
              <a:lnSpc>
                <a:spcPct val="90000"/>
              </a:lnSpc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Summary statistics and easy-to-draw graphs can be</a:t>
            </a:r>
          </a:p>
          <a:p>
            <a:pPr algn="l">
              <a:lnSpc>
                <a:spcPct val="90000"/>
              </a:lnSpc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used to quickly summarize large quantities of data.</a:t>
            </a:r>
          </a:p>
        </p:txBody>
      </p:sp>
      <p:sp>
        <p:nvSpPr>
          <p:cNvPr id="16389" name="AutoShape 5"/>
          <p:cNvSpPr>
            <a:spLocks noChangeArrowheads="1"/>
          </p:cNvSpPr>
          <p:nvPr/>
        </p:nvSpPr>
        <p:spPr bwMode="auto">
          <a:xfrm rot="5400000">
            <a:off x="504825" y="1657352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90" name="AutoShape 6"/>
          <p:cNvSpPr>
            <a:spLocks noChangeArrowheads="1"/>
          </p:cNvSpPr>
          <p:nvPr/>
        </p:nvSpPr>
        <p:spPr bwMode="auto">
          <a:xfrm rot="5400000">
            <a:off x="498475" y="2914656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91" name="Rectangle 7"/>
          <p:cNvSpPr>
            <a:spLocks noChangeArrowheads="1"/>
          </p:cNvSpPr>
          <p:nvPr/>
        </p:nvSpPr>
        <p:spPr bwMode="auto">
          <a:xfrm>
            <a:off x="800100" y="2464710"/>
            <a:ext cx="7562850" cy="1018718"/>
          </a:xfrm>
          <a:prstGeom prst="rect">
            <a:avLst/>
          </a:prstGeom>
          <a:gradFill flip="none" rotWithShape="1">
            <a:gsLst>
              <a:gs pos="0">
                <a:srgbClr val="7AAF23">
                  <a:shade val="30000"/>
                  <a:satMod val="115000"/>
                </a:srgbClr>
              </a:gs>
              <a:gs pos="50000">
                <a:srgbClr val="7AAF23">
                  <a:shade val="67500"/>
                  <a:satMod val="115000"/>
                </a:srgbClr>
              </a:gs>
              <a:gs pos="100000">
                <a:srgbClr val="7AAF23">
                  <a:shade val="100000"/>
                  <a:satMod val="115000"/>
                </a:srgbClr>
              </a:gs>
            </a:gsLst>
            <a:lin ang="16200000" scaled="1"/>
            <a:tileRect/>
          </a:gradFill>
          <a:ln w="6350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pPr algn="l"/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Two tools that accomplish this are </a:t>
            </a:r>
            <a:r>
              <a:rPr lang="en-US" sz="2400" u="sng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five-number</a:t>
            </a:r>
          </a:p>
          <a:p>
            <a:pPr algn="l"/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</a:t>
            </a:r>
            <a:r>
              <a:rPr lang="en-US" sz="2400" u="sng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summaries</a:t>
            </a: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and </a:t>
            </a:r>
            <a:r>
              <a:rPr lang="en-US" sz="2400" u="sng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box plots</a:t>
            </a: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.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1638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6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2" dur="500"/>
                                        <p:tgtEl>
                                          <p:spTgt spid="163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2" presetClass="entr" presetSubtype="8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6" dur="500"/>
                                        <p:tgtEl>
                                          <p:spTgt spid="1639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6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21" dur="500"/>
                                        <p:tgtEl>
                                          <p:spTgt spid="163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8" grpId="0" animBg="1" autoUpdateAnimBg="0"/>
      <p:bldP spid="16389" grpId="0" animBg="1"/>
      <p:bldP spid="16390" grpId="0" animBg="1"/>
      <p:bldP spid="16391" grpId="0" animBg="1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7" name="Rectangle 3"/>
          <p:cNvSpPr>
            <a:spLocks noChangeArrowheads="1"/>
          </p:cNvSpPr>
          <p:nvPr/>
        </p:nvSpPr>
        <p:spPr bwMode="auto">
          <a:xfrm>
            <a:off x="1160463" y="1541463"/>
            <a:ext cx="7175500" cy="1524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342900" indent="-342900"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    Seventy efficiency apartments were randomly</a:t>
            </a:r>
          </a:p>
          <a:p>
            <a:pPr marL="342900" indent="-342900"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sampled in a small college town.  The monthly rent</a:t>
            </a:r>
          </a:p>
          <a:p>
            <a:pPr marL="342900" indent="-342900"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prices for these apartments are listed below.</a:t>
            </a:r>
            <a:endParaRPr lang="en-US" sz="2000">
              <a:effectLst>
                <a:outerShdw blurRad="38100" dist="38100" dir="2700000" algn="tl">
                  <a:srgbClr val="000000"/>
                </a:outerShdw>
              </a:effectLst>
              <a:latin typeface="Book Antiqua" pitchFamily="18" charset="0"/>
            </a:endParaRPr>
          </a:p>
        </p:txBody>
      </p:sp>
      <p:sp>
        <p:nvSpPr>
          <p:cNvPr id="150096" name="Rectangle 592"/>
          <p:cNvSpPr>
            <a:spLocks noChangeArrowheads="1"/>
          </p:cNvSpPr>
          <p:nvPr/>
        </p:nvSpPr>
        <p:spPr bwMode="auto">
          <a:xfrm>
            <a:off x="685800" y="139700"/>
            <a:ext cx="7772400" cy="6223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r>
              <a:rPr lang="en-US"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Sample Mean</a:t>
            </a:r>
          </a:p>
        </p:txBody>
      </p:sp>
      <p:sp>
        <p:nvSpPr>
          <p:cNvPr id="150097" name="Rectangle 593"/>
          <p:cNvSpPr>
            <a:spLocks noChangeArrowheads="1"/>
          </p:cNvSpPr>
          <p:nvPr/>
        </p:nvSpPr>
        <p:spPr bwMode="auto">
          <a:xfrm>
            <a:off x="647700" y="1028700"/>
            <a:ext cx="5353050" cy="5143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>
              <a:buClr>
                <a:srgbClr val="66FFFF"/>
              </a:buClr>
              <a:buFont typeface="Wingdings" pitchFamily="2" charset="2"/>
              <a:buChar char="n"/>
            </a:pPr>
            <a:r>
              <a:rPr lang="en-US" sz="2400" dirty="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  Example:  Apartment Rents</a:t>
            </a:r>
          </a:p>
        </p:txBody>
      </p:sp>
      <p:sp>
        <p:nvSpPr>
          <p:cNvPr id="150098" name="AutoShape 594"/>
          <p:cNvSpPr>
            <a:spLocks noChangeArrowheads="1"/>
          </p:cNvSpPr>
          <p:nvPr/>
        </p:nvSpPr>
        <p:spPr bwMode="auto">
          <a:xfrm rot="5400000">
            <a:off x="752475" y="1670050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pic>
        <p:nvPicPr>
          <p:cNvPr id="150099" name="Picture 59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0413" y="3021013"/>
            <a:ext cx="7775575" cy="25177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</p:pic>
      <p:sp>
        <p:nvSpPr>
          <p:cNvPr id="150100" name="AutoShape 596"/>
          <p:cNvSpPr>
            <a:spLocks noChangeArrowheads="1"/>
          </p:cNvSpPr>
          <p:nvPr/>
        </p:nvSpPr>
        <p:spPr bwMode="auto">
          <a:xfrm rot="5400000">
            <a:off x="485775" y="4171950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5527138"/>
      </p:ext>
    </p:extLst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15009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50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495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2" presetClass="entr" presetSubtype="8" fill="hold" grpId="0" nodeType="after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6" dur="500"/>
                                        <p:tgtEl>
                                          <p:spTgt spid="15010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50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150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9507" grpId="0" autoUpdateAnimBg="0"/>
      <p:bldP spid="150098" grpId="0" animBg="1"/>
      <p:bldP spid="150100" grpId="0" animBg="1"/>
    </p:bld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8100"/>
            <a:ext cx="7772400" cy="825500"/>
          </a:xfrm>
          <a:noFill/>
          <a:ln/>
        </p:spPr>
        <p:txBody>
          <a:bodyPr/>
          <a:lstStyle/>
          <a:p>
            <a:r>
              <a:rPr lang="en-US"/>
              <a:t>Five-Number Summary</a:t>
            </a:r>
          </a:p>
        </p:txBody>
      </p:sp>
      <p:sp>
        <p:nvSpPr>
          <p:cNvPr id="17413" name="Rectangle 5"/>
          <p:cNvSpPr>
            <a:spLocks noChangeArrowheads="1"/>
          </p:cNvSpPr>
          <p:nvPr/>
        </p:nvSpPr>
        <p:spPr bwMode="auto">
          <a:xfrm>
            <a:off x="781050" y="1133475"/>
            <a:ext cx="571500" cy="552450"/>
          </a:xfrm>
          <a:prstGeom prst="rect">
            <a:avLst/>
          </a:prstGeom>
          <a:gradFill flip="none" rotWithShape="1">
            <a:gsLst>
              <a:gs pos="0">
                <a:srgbClr val="7AAF23">
                  <a:shade val="30000"/>
                  <a:satMod val="115000"/>
                </a:srgbClr>
              </a:gs>
              <a:gs pos="50000">
                <a:srgbClr val="7AAF23">
                  <a:shade val="67500"/>
                  <a:satMod val="115000"/>
                </a:srgbClr>
              </a:gs>
              <a:gs pos="100000">
                <a:srgbClr val="7AAF23">
                  <a:shade val="100000"/>
                  <a:satMod val="115000"/>
                </a:srgbClr>
              </a:gs>
            </a:gsLst>
            <a:lin ang="16200000" scaled="1"/>
            <a:tileRect/>
          </a:gradFill>
          <a:ln w="6350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1</a:t>
            </a:r>
          </a:p>
        </p:txBody>
      </p:sp>
      <p:sp>
        <p:nvSpPr>
          <p:cNvPr id="17419" name="Rectangle 11"/>
          <p:cNvSpPr>
            <a:spLocks noChangeArrowheads="1"/>
          </p:cNvSpPr>
          <p:nvPr/>
        </p:nvSpPr>
        <p:spPr bwMode="auto">
          <a:xfrm>
            <a:off x="1451430" y="1133475"/>
            <a:ext cx="2276475" cy="552450"/>
          </a:xfrm>
          <a:prstGeom prst="rect">
            <a:avLst/>
          </a:prstGeom>
          <a:gradFill rotWithShape="0">
            <a:gsLst>
              <a:gs pos="0">
                <a:srgbClr val="006699">
                  <a:gamma/>
                  <a:shade val="46275"/>
                  <a:invGamma/>
                </a:srgbClr>
              </a:gs>
              <a:gs pos="50000">
                <a:srgbClr val="006699"/>
              </a:gs>
              <a:gs pos="100000">
                <a:srgbClr val="006699">
                  <a:gamma/>
                  <a:shade val="46275"/>
                  <a:invGamma/>
                </a:srgbClr>
              </a:gs>
            </a:gsLst>
            <a:lin ang="5400000" scaled="1"/>
          </a:gradFill>
          <a:ln w="6350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pPr algn="l"/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Smallest Value</a:t>
            </a:r>
          </a:p>
        </p:txBody>
      </p:sp>
      <p:sp>
        <p:nvSpPr>
          <p:cNvPr id="17424" name="Rectangle 16"/>
          <p:cNvSpPr>
            <a:spLocks noChangeArrowheads="1"/>
          </p:cNvSpPr>
          <p:nvPr/>
        </p:nvSpPr>
        <p:spPr bwMode="auto">
          <a:xfrm>
            <a:off x="1451430" y="1781175"/>
            <a:ext cx="2276475" cy="552450"/>
          </a:xfrm>
          <a:prstGeom prst="rect">
            <a:avLst/>
          </a:prstGeom>
          <a:gradFill rotWithShape="0">
            <a:gsLst>
              <a:gs pos="0">
                <a:srgbClr val="006699">
                  <a:gamma/>
                  <a:shade val="46275"/>
                  <a:invGamma/>
                </a:srgbClr>
              </a:gs>
              <a:gs pos="50000">
                <a:srgbClr val="006699"/>
              </a:gs>
              <a:gs pos="100000">
                <a:srgbClr val="006699">
                  <a:gamma/>
                  <a:shade val="46275"/>
                  <a:invGamma/>
                </a:srgbClr>
              </a:gs>
            </a:gsLst>
            <a:lin ang="5400000" scaled="1"/>
          </a:gradFill>
          <a:ln w="6350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pPr algn="l"/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First Quartile</a:t>
            </a:r>
          </a:p>
        </p:txBody>
      </p:sp>
      <p:sp>
        <p:nvSpPr>
          <p:cNvPr id="17425" name="Rectangle 17"/>
          <p:cNvSpPr>
            <a:spLocks noChangeArrowheads="1"/>
          </p:cNvSpPr>
          <p:nvPr/>
        </p:nvSpPr>
        <p:spPr bwMode="auto">
          <a:xfrm>
            <a:off x="1451430" y="2409825"/>
            <a:ext cx="2276475" cy="552450"/>
          </a:xfrm>
          <a:prstGeom prst="rect">
            <a:avLst/>
          </a:prstGeom>
          <a:gradFill rotWithShape="0">
            <a:gsLst>
              <a:gs pos="0">
                <a:srgbClr val="006699">
                  <a:gamma/>
                  <a:shade val="46275"/>
                  <a:invGamma/>
                </a:srgbClr>
              </a:gs>
              <a:gs pos="50000">
                <a:srgbClr val="006699"/>
              </a:gs>
              <a:gs pos="100000">
                <a:srgbClr val="006699">
                  <a:gamma/>
                  <a:shade val="46275"/>
                  <a:invGamma/>
                </a:srgbClr>
              </a:gs>
            </a:gsLst>
            <a:lin ang="5400000" scaled="1"/>
          </a:gradFill>
          <a:ln w="6350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pPr algn="l"/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Median</a:t>
            </a:r>
          </a:p>
        </p:txBody>
      </p:sp>
      <p:sp>
        <p:nvSpPr>
          <p:cNvPr id="17426" name="Rectangle 18"/>
          <p:cNvSpPr>
            <a:spLocks noChangeArrowheads="1"/>
          </p:cNvSpPr>
          <p:nvPr/>
        </p:nvSpPr>
        <p:spPr bwMode="auto">
          <a:xfrm>
            <a:off x="1451430" y="3048000"/>
            <a:ext cx="2276475" cy="552450"/>
          </a:xfrm>
          <a:prstGeom prst="rect">
            <a:avLst/>
          </a:prstGeom>
          <a:gradFill rotWithShape="0">
            <a:gsLst>
              <a:gs pos="0">
                <a:srgbClr val="006699">
                  <a:gamma/>
                  <a:shade val="46275"/>
                  <a:invGamma/>
                </a:srgbClr>
              </a:gs>
              <a:gs pos="50000">
                <a:srgbClr val="006699"/>
              </a:gs>
              <a:gs pos="100000">
                <a:srgbClr val="006699">
                  <a:gamma/>
                  <a:shade val="46275"/>
                  <a:invGamma/>
                </a:srgbClr>
              </a:gs>
            </a:gsLst>
            <a:lin ang="5400000" scaled="1"/>
          </a:gradFill>
          <a:ln w="6350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pPr algn="l"/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Third Quartile</a:t>
            </a:r>
          </a:p>
        </p:txBody>
      </p:sp>
      <p:sp>
        <p:nvSpPr>
          <p:cNvPr id="17427" name="Rectangle 19"/>
          <p:cNvSpPr>
            <a:spLocks noChangeArrowheads="1"/>
          </p:cNvSpPr>
          <p:nvPr/>
        </p:nvSpPr>
        <p:spPr bwMode="auto">
          <a:xfrm>
            <a:off x="1451430" y="3686175"/>
            <a:ext cx="2276475" cy="552450"/>
          </a:xfrm>
          <a:prstGeom prst="rect">
            <a:avLst/>
          </a:prstGeom>
          <a:gradFill rotWithShape="0">
            <a:gsLst>
              <a:gs pos="0">
                <a:srgbClr val="006699">
                  <a:gamma/>
                  <a:shade val="46275"/>
                  <a:invGamma/>
                </a:srgbClr>
              </a:gs>
              <a:gs pos="50000">
                <a:srgbClr val="006699"/>
              </a:gs>
              <a:gs pos="100000">
                <a:srgbClr val="006699">
                  <a:gamma/>
                  <a:shade val="46275"/>
                  <a:invGamma/>
                </a:srgbClr>
              </a:gs>
            </a:gsLst>
            <a:lin ang="5400000" scaled="1"/>
          </a:gradFill>
          <a:ln w="6350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pPr algn="l"/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Largest Value</a:t>
            </a:r>
          </a:p>
        </p:txBody>
      </p:sp>
      <p:sp>
        <p:nvSpPr>
          <p:cNvPr id="17428" name="Rectangle 20"/>
          <p:cNvSpPr>
            <a:spLocks noChangeArrowheads="1"/>
          </p:cNvSpPr>
          <p:nvPr/>
        </p:nvSpPr>
        <p:spPr bwMode="auto">
          <a:xfrm>
            <a:off x="781050" y="1781175"/>
            <a:ext cx="571500" cy="552450"/>
          </a:xfrm>
          <a:prstGeom prst="rect">
            <a:avLst/>
          </a:prstGeom>
          <a:gradFill flip="none" rotWithShape="1">
            <a:gsLst>
              <a:gs pos="0">
                <a:srgbClr val="7AAF23">
                  <a:shade val="30000"/>
                  <a:satMod val="115000"/>
                </a:srgbClr>
              </a:gs>
              <a:gs pos="50000">
                <a:srgbClr val="7AAF23">
                  <a:shade val="67500"/>
                  <a:satMod val="115000"/>
                </a:srgbClr>
              </a:gs>
              <a:gs pos="100000">
                <a:srgbClr val="7AAF23">
                  <a:shade val="100000"/>
                  <a:satMod val="115000"/>
                </a:srgbClr>
              </a:gs>
            </a:gsLst>
            <a:lin ang="16200000" scaled="1"/>
            <a:tileRect/>
          </a:gradFill>
          <a:ln w="6350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2</a:t>
            </a:r>
          </a:p>
        </p:txBody>
      </p:sp>
      <p:sp>
        <p:nvSpPr>
          <p:cNvPr id="17429" name="Rectangle 21"/>
          <p:cNvSpPr>
            <a:spLocks noChangeArrowheads="1"/>
          </p:cNvSpPr>
          <p:nvPr/>
        </p:nvSpPr>
        <p:spPr bwMode="auto">
          <a:xfrm>
            <a:off x="781050" y="2409825"/>
            <a:ext cx="571500" cy="552450"/>
          </a:xfrm>
          <a:prstGeom prst="rect">
            <a:avLst/>
          </a:prstGeom>
          <a:gradFill flip="none" rotWithShape="1">
            <a:gsLst>
              <a:gs pos="0">
                <a:srgbClr val="7AAF23">
                  <a:shade val="30000"/>
                  <a:satMod val="115000"/>
                </a:srgbClr>
              </a:gs>
              <a:gs pos="50000">
                <a:srgbClr val="7AAF23">
                  <a:shade val="67500"/>
                  <a:satMod val="115000"/>
                </a:srgbClr>
              </a:gs>
              <a:gs pos="100000">
                <a:srgbClr val="7AAF23">
                  <a:shade val="100000"/>
                  <a:satMod val="115000"/>
                </a:srgbClr>
              </a:gs>
            </a:gsLst>
            <a:lin ang="16200000" scaled="1"/>
            <a:tileRect/>
          </a:gradFill>
          <a:ln w="6350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3</a:t>
            </a:r>
          </a:p>
        </p:txBody>
      </p:sp>
      <p:sp>
        <p:nvSpPr>
          <p:cNvPr id="17430" name="Rectangle 22"/>
          <p:cNvSpPr>
            <a:spLocks noChangeArrowheads="1"/>
          </p:cNvSpPr>
          <p:nvPr/>
        </p:nvSpPr>
        <p:spPr bwMode="auto">
          <a:xfrm>
            <a:off x="781050" y="3048000"/>
            <a:ext cx="571500" cy="552450"/>
          </a:xfrm>
          <a:prstGeom prst="rect">
            <a:avLst/>
          </a:prstGeom>
          <a:gradFill flip="none" rotWithShape="1">
            <a:gsLst>
              <a:gs pos="0">
                <a:srgbClr val="7AAF23">
                  <a:shade val="30000"/>
                  <a:satMod val="115000"/>
                </a:srgbClr>
              </a:gs>
              <a:gs pos="50000">
                <a:srgbClr val="7AAF23">
                  <a:shade val="67500"/>
                  <a:satMod val="115000"/>
                </a:srgbClr>
              </a:gs>
              <a:gs pos="100000">
                <a:srgbClr val="7AAF23">
                  <a:shade val="100000"/>
                  <a:satMod val="115000"/>
                </a:srgbClr>
              </a:gs>
            </a:gsLst>
            <a:lin ang="16200000" scaled="1"/>
            <a:tileRect/>
          </a:gradFill>
          <a:ln w="6350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4</a:t>
            </a:r>
          </a:p>
        </p:txBody>
      </p:sp>
      <p:sp>
        <p:nvSpPr>
          <p:cNvPr id="17431" name="Rectangle 23"/>
          <p:cNvSpPr>
            <a:spLocks noChangeArrowheads="1"/>
          </p:cNvSpPr>
          <p:nvPr/>
        </p:nvSpPr>
        <p:spPr bwMode="auto">
          <a:xfrm>
            <a:off x="781050" y="3686175"/>
            <a:ext cx="571500" cy="552450"/>
          </a:xfrm>
          <a:prstGeom prst="rect">
            <a:avLst/>
          </a:prstGeom>
          <a:gradFill flip="none" rotWithShape="1">
            <a:gsLst>
              <a:gs pos="0">
                <a:srgbClr val="7AAF23">
                  <a:shade val="30000"/>
                  <a:satMod val="115000"/>
                </a:srgbClr>
              </a:gs>
              <a:gs pos="50000">
                <a:srgbClr val="7AAF23">
                  <a:shade val="67500"/>
                  <a:satMod val="115000"/>
                </a:srgbClr>
              </a:gs>
              <a:gs pos="100000">
                <a:srgbClr val="7AAF23">
                  <a:shade val="100000"/>
                  <a:satMod val="115000"/>
                </a:srgbClr>
              </a:gs>
            </a:gsLst>
            <a:lin ang="16200000" scaled="1"/>
            <a:tileRect/>
          </a:gradFill>
          <a:ln w="6350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5</a:t>
            </a:r>
          </a:p>
        </p:txBody>
      </p:sp>
      <p:sp>
        <p:nvSpPr>
          <p:cNvPr id="17433" name="AutoShape 25"/>
          <p:cNvSpPr>
            <a:spLocks noChangeArrowheads="1"/>
          </p:cNvSpPr>
          <p:nvPr/>
        </p:nvSpPr>
        <p:spPr bwMode="auto">
          <a:xfrm rot="5400000">
            <a:off x="498475" y="1317625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34" name="AutoShape 26"/>
          <p:cNvSpPr>
            <a:spLocks noChangeArrowheads="1"/>
          </p:cNvSpPr>
          <p:nvPr/>
        </p:nvSpPr>
        <p:spPr bwMode="auto">
          <a:xfrm rot="5400000">
            <a:off x="498475" y="1965325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35" name="AutoShape 27"/>
          <p:cNvSpPr>
            <a:spLocks noChangeArrowheads="1"/>
          </p:cNvSpPr>
          <p:nvPr/>
        </p:nvSpPr>
        <p:spPr bwMode="auto">
          <a:xfrm rot="5400000">
            <a:off x="498475" y="2587625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36" name="AutoShape 28"/>
          <p:cNvSpPr>
            <a:spLocks noChangeArrowheads="1"/>
          </p:cNvSpPr>
          <p:nvPr/>
        </p:nvSpPr>
        <p:spPr bwMode="auto">
          <a:xfrm rot="5400000">
            <a:off x="498475" y="3222625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37" name="AutoShape 29"/>
          <p:cNvSpPr>
            <a:spLocks noChangeArrowheads="1"/>
          </p:cNvSpPr>
          <p:nvPr/>
        </p:nvSpPr>
        <p:spPr bwMode="auto">
          <a:xfrm rot="5400000">
            <a:off x="498475" y="3870325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1743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74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3" presetClass="entr" presetSubtype="52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74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74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74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74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23" presetClass="entr" presetSubtype="27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74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74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1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24" dur="500"/>
                                        <p:tgtEl>
                                          <p:spTgt spid="1743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7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3" presetClass="entr" presetSubtype="52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74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74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74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74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"/>
                            </p:stCondLst>
                            <p:childTnLst>
                              <p:par>
                                <p:cTn id="34" presetID="23" presetClass="entr" presetSubtype="27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74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74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2000"/>
                            </p:stCondLst>
                            <p:childTnLst>
                              <p:par>
                                <p:cTn id="39" presetID="1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41" dur="500"/>
                                        <p:tgtEl>
                                          <p:spTgt spid="1743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7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3" presetClass="entr" presetSubtype="52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174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74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74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74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500"/>
                            </p:stCondLst>
                            <p:childTnLst>
                              <p:par>
                                <p:cTn id="51" presetID="23" presetClass="entr" presetSubtype="27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174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174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2000"/>
                            </p:stCondLst>
                            <p:childTnLst>
                              <p:par>
                                <p:cTn id="56" presetID="1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58" dur="500"/>
                                        <p:tgtEl>
                                          <p:spTgt spid="1743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7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3" presetClass="entr" presetSubtype="52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174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174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174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174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500"/>
                            </p:stCondLst>
                            <p:childTnLst>
                              <p:par>
                                <p:cTn id="68" presetID="23" presetClass="entr" presetSubtype="27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174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174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2000"/>
                            </p:stCondLst>
                            <p:childTnLst>
                              <p:par>
                                <p:cTn id="73" presetID="1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5" dur="500"/>
                                        <p:tgtEl>
                                          <p:spTgt spid="1743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7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3" presetClass="entr" presetSubtype="52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174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174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174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174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500"/>
                            </p:stCondLst>
                            <p:childTnLst>
                              <p:par>
                                <p:cTn id="85" presetID="23" presetClass="entr" presetSubtype="27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174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174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3" grpId="0" animBg="1" autoUpdateAnimBg="0"/>
      <p:bldP spid="17419" grpId="0" animBg="1" autoUpdateAnimBg="0"/>
      <p:bldP spid="17424" grpId="0" animBg="1" autoUpdateAnimBg="0"/>
      <p:bldP spid="17425" grpId="0" animBg="1" autoUpdateAnimBg="0"/>
      <p:bldP spid="17426" grpId="0" animBg="1" autoUpdateAnimBg="0"/>
      <p:bldP spid="17427" grpId="0" animBg="1" autoUpdateAnimBg="0"/>
      <p:bldP spid="17428" grpId="0" animBg="1" autoUpdateAnimBg="0"/>
      <p:bldP spid="17429" grpId="0" animBg="1" autoUpdateAnimBg="0"/>
      <p:bldP spid="17430" grpId="0" animBg="1" autoUpdateAnimBg="0"/>
      <p:bldP spid="17431" grpId="0" animBg="1" autoUpdateAnimBg="0"/>
      <p:bldP spid="17433" grpId="0" animBg="1"/>
      <p:bldP spid="17434" grpId="0" animBg="1"/>
      <p:bldP spid="17435" grpId="0" animBg="1"/>
      <p:bldP spid="17436" grpId="0" animBg="1"/>
      <p:bldP spid="17437" grpId="0" animBg="1"/>
    </p:bld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692377" y="53975"/>
            <a:ext cx="7772400" cy="795338"/>
          </a:xfrm>
          <a:noFill/>
          <a:ln/>
        </p:spPr>
        <p:txBody>
          <a:bodyPr/>
          <a:lstStyle/>
          <a:p>
            <a:r>
              <a:rPr lang="en-US" dirty="0"/>
              <a:t>Five-Number Summary</a:t>
            </a:r>
          </a:p>
        </p:txBody>
      </p:sp>
      <p:graphicFrame>
        <p:nvGraphicFramePr>
          <p:cNvPr id="18436" name="Object 4">
            <a:hlinkClick r:id="" action="ppaction://ole?verb=0"/>
          </p:cNvPr>
          <p:cNvGraphicFramePr>
            <a:graphicFrameLocks/>
          </p:cNvGraphicFramePr>
          <p:nvPr/>
        </p:nvGraphicFramePr>
        <p:xfrm>
          <a:off x="706438" y="3106738"/>
          <a:ext cx="7808912" cy="2438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54" name="Worksheet" r:id="rId4" imgW="3819395" imgH="1209717" progId="Excel.Sheet.8">
                  <p:embed/>
                </p:oleObj>
              </mc:Choice>
              <mc:Fallback>
                <p:oleObj name="Worksheet" r:id="rId4" imgW="3819395" imgH="1209717" progId="Excel.Sheet.8">
                  <p:embed/>
                  <p:pic>
                    <p:nvPicPr>
                      <p:cNvPr id="0" name="Picture 4"/>
                      <p:cNvPicPr>
                        <a:picLocks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6438" y="3106738"/>
                        <a:ext cx="7808912" cy="2438400"/>
                      </a:xfrm>
                      <a:prstGeom prst="rect">
                        <a:avLst/>
                      </a:prstGeom>
                      <a:gradFill rotWithShape="0">
                        <a:gsLst>
                          <a:gs pos="0">
                            <a:srgbClr val="006699">
                              <a:gamma/>
                              <a:shade val="46275"/>
                              <a:invGamma/>
                            </a:srgbClr>
                          </a:gs>
                          <a:gs pos="50000">
                            <a:srgbClr val="006699"/>
                          </a:gs>
                          <a:gs pos="100000">
                            <a:srgbClr val="006699">
                              <a:gamma/>
                              <a:shade val="46275"/>
                              <a:invGamma/>
                            </a:srgbClr>
                          </a:gs>
                        </a:gsLst>
                        <a:lin ang="5400000" scaled="1"/>
                      </a:gradFill>
                      <a:ln>
                        <a:noFill/>
                      </a:ln>
                      <a:effectLst>
                        <a:outerShdw dist="17961" dir="2700000" algn="ctr" rotWithShape="0">
                          <a:srgbClr val="000000"/>
                        </a:outerShdw>
                      </a:effectLst>
                      <a:extLs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026" name="Rectangle 594"/>
          <p:cNvSpPr>
            <a:spLocks noChangeArrowheads="1"/>
          </p:cNvSpPr>
          <p:nvPr/>
        </p:nvSpPr>
        <p:spPr bwMode="auto">
          <a:xfrm>
            <a:off x="700088" y="3094038"/>
            <a:ext cx="800100" cy="379412"/>
          </a:xfrm>
          <a:prstGeom prst="rect">
            <a:avLst/>
          </a:prstGeom>
          <a:noFill/>
          <a:ln w="5715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19027" name="Rectangle 595"/>
          <p:cNvSpPr>
            <a:spLocks noChangeArrowheads="1"/>
          </p:cNvSpPr>
          <p:nvPr/>
        </p:nvSpPr>
        <p:spPr bwMode="auto">
          <a:xfrm>
            <a:off x="6172200" y="3451225"/>
            <a:ext cx="781050" cy="365125"/>
          </a:xfrm>
          <a:prstGeom prst="rect">
            <a:avLst/>
          </a:prstGeom>
          <a:noFill/>
          <a:ln w="5715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19028" name="Rectangle 596"/>
          <p:cNvSpPr>
            <a:spLocks noChangeArrowheads="1"/>
          </p:cNvSpPr>
          <p:nvPr/>
        </p:nvSpPr>
        <p:spPr bwMode="auto">
          <a:xfrm>
            <a:off x="7715250" y="5165725"/>
            <a:ext cx="800100" cy="381000"/>
          </a:xfrm>
          <a:prstGeom prst="rect">
            <a:avLst/>
          </a:prstGeom>
          <a:noFill/>
          <a:ln w="5715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19029" name="Rectangle 597"/>
          <p:cNvSpPr>
            <a:spLocks noChangeArrowheads="1"/>
          </p:cNvSpPr>
          <p:nvPr/>
        </p:nvSpPr>
        <p:spPr bwMode="auto">
          <a:xfrm>
            <a:off x="2262188" y="4813300"/>
            <a:ext cx="781050" cy="379413"/>
          </a:xfrm>
          <a:prstGeom prst="rect">
            <a:avLst/>
          </a:prstGeom>
          <a:noFill/>
          <a:ln w="5715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19030" name="Rectangle 598"/>
          <p:cNvSpPr>
            <a:spLocks noChangeArrowheads="1"/>
          </p:cNvSpPr>
          <p:nvPr/>
        </p:nvSpPr>
        <p:spPr bwMode="auto">
          <a:xfrm>
            <a:off x="3835400" y="4135438"/>
            <a:ext cx="1546225" cy="381000"/>
          </a:xfrm>
          <a:prstGeom prst="rect">
            <a:avLst/>
          </a:prstGeom>
          <a:noFill/>
          <a:ln w="5715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19031" name="Rectangle 599"/>
          <p:cNvSpPr>
            <a:spLocks noChangeArrowheads="1"/>
          </p:cNvSpPr>
          <p:nvPr/>
        </p:nvSpPr>
        <p:spPr bwMode="auto">
          <a:xfrm>
            <a:off x="1562100" y="1587500"/>
            <a:ext cx="2895600" cy="5143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Lowest Value = 425</a:t>
            </a:r>
          </a:p>
        </p:txBody>
      </p:sp>
      <p:sp>
        <p:nvSpPr>
          <p:cNvPr id="19032" name="Rectangle 600"/>
          <p:cNvSpPr>
            <a:spLocks noChangeArrowheads="1"/>
          </p:cNvSpPr>
          <p:nvPr/>
        </p:nvSpPr>
        <p:spPr bwMode="auto">
          <a:xfrm>
            <a:off x="4781550" y="1587500"/>
            <a:ext cx="2819400" cy="4953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First Quartile = 445</a:t>
            </a:r>
          </a:p>
        </p:txBody>
      </p:sp>
      <p:sp>
        <p:nvSpPr>
          <p:cNvPr id="19033" name="Rectangle 601"/>
          <p:cNvSpPr>
            <a:spLocks noChangeArrowheads="1"/>
          </p:cNvSpPr>
          <p:nvPr/>
        </p:nvSpPr>
        <p:spPr bwMode="auto">
          <a:xfrm>
            <a:off x="3562350" y="2051050"/>
            <a:ext cx="2076450" cy="4381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Median = 475</a:t>
            </a:r>
          </a:p>
        </p:txBody>
      </p:sp>
      <p:sp>
        <p:nvSpPr>
          <p:cNvPr id="19034" name="Rectangle 602"/>
          <p:cNvSpPr>
            <a:spLocks noChangeArrowheads="1"/>
          </p:cNvSpPr>
          <p:nvPr/>
        </p:nvSpPr>
        <p:spPr bwMode="auto">
          <a:xfrm>
            <a:off x="1581150" y="2489200"/>
            <a:ext cx="2952750" cy="4381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Third Quartile = 525</a:t>
            </a:r>
          </a:p>
        </p:txBody>
      </p:sp>
      <p:sp>
        <p:nvSpPr>
          <p:cNvPr id="19035" name="Rectangle 603"/>
          <p:cNvSpPr>
            <a:spLocks noChangeArrowheads="1"/>
          </p:cNvSpPr>
          <p:nvPr/>
        </p:nvSpPr>
        <p:spPr bwMode="auto">
          <a:xfrm>
            <a:off x="4724400" y="2470150"/>
            <a:ext cx="2990850" cy="4762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Largest Value = 615</a:t>
            </a:r>
          </a:p>
        </p:txBody>
      </p:sp>
      <p:sp>
        <p:nvSpPr>
          <p:cNvPr id="19036" name="AutoShape 604"/>
          <p:cNvSpPr>
            <a:spLocks noChangeArrowheads="1"/>
          </p:cNvSpPr>
          <p:nvPr/>
        </p:nvSpPr>
        <p:spPr bwMode="auto">
          <a:xfrm rot="5400000">
            <a:off x="727075" y="1752600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19038" name="Rectangle 606"/>
          <p:cNvSpPr>
            <a:spLocks noChangeArrowheads="1"/>
          </p:cNvSpPr>
          <p:nvPr/>
        </p:nvSpPr>
        <p:spPr bwMode="auto">
          <a:xfrm>
            <a:off x="654050" y="1022350"/>
            <a:ext cx="6305550" cy="4953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>
              <a:buClr>
                <a:srgbClr val="66FFFF"/>
              </a:buClr>
              <a:buFont typeface="Wingdings" pitchFamily="2" charset="2"/>
              <a:buChar char="n"/>
            </a:pPr>
            <a:r>
              <a:rPr lang="en-US" sz="24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  Example:  Apartment Rents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1903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9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90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90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16" presetClass="entr" presetSubtype="37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7" dur="500"/>
                                        <p:tgtEl>
                                          <p:spTgt spid="19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000"/>
                            </p:stCondLst>
                            <p:childTnLst>
                              <p:par>
                                <p:cTn id="19" presetID="23" presetClass="entr" presetSubtype="272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90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90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4500"/>
                            </p:stCondLst>
                            <p:childTnLst>
                              <p:par>
                                <p:cTn id="24" presetID="16" presetClass="entr" presetSubtype="37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26" dur="500"/>
                                        <p:tgtEl>
                                          <p:spTgt spid="19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6000"/>
                            </p:stCondLst>
                            <p:childTnLst>
                              <p:par>
                                <p:cTn id="28" presetID="23" presetClass="entr" presetSubtype="272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90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90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8500"/>
                            </p:stCondLst>
                            <p:childTnLst>
                              <p:par>
                                <p:cTn id="33" presetID="16" presetClass="entr" presetSubtype="37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35" dur="500"/>
                                        <p:tgtEl>
                                          <p:spTgt spid="190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0000"/>
                            </p:stCondLst>
                            <p:childTnLst>
                              <p:par>
                                <p:cTn id="37" presetID="23" presetClass="entr" presetSubtype="272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90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90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12500"/>
                            </p:stCondLst>
                            <p:childTnLst>
                              <p:par>
                                <p:cTn id="42" presetID="16" presetClass="entr" presetSubtype="37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44" dur="500"/>
                                        <p:tgtEl>
                                          <p:spTgt spid="190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14000"/>
                            </p:stCondLst>
                            <p:childTnLst>
                              <p:par>
                                <p:cTn id="46" presetID="23" presetClass="entr" presetSubtype="272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90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90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16500"/>
                            </p:stCondLst>
                            <p:childTnLst>
                              <p:par>
                                <p:cTn id="51" presetID="16" presetClass="entr" presetSubtype="37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53" dur="500"/>
                                        <p:tgtEl>
                                          <p:spTgt spid="19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026" grpId="0" animBg="1"/>
      <p:bldP spid="19027" grpId="0" animBg="1"/>
      <p:bldP spid="19028" grpId="0" animBg="1"/>
      <p:bldP spid="19029" grpId="0" animBg="1"/>
      <p:bldP spid="19030" grpId="0" animBg="1"/>
      <p:bldP spid="19031" grpId="0" autoUpdateAnimBg="0"/>
      <p:bldP spid="19032" grpId="0" autoUpdateAnimBg="0"/>
      <p:bldP spid="19033" grpId="0" autoUpdateAnimBg="0"/>
      <p:bldP spid="19034" grpId="0" autoUpdateAnimBg="0"/>
      <p:bldP spid="19035" grpId="0" autoUpdateAnimBg="0"/>
      <p:bldP spid="19036" grpId="0" animBg="1"/>
    </p:bld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962" name="Rectangle 2"/>
          <p:cNvSpPr>
            <a:spLocks noChangeArrowheads="1"/>
          </p:cNvSpPr>
          <p:nvPr/>
        </p:nvSpPr>
        <p:spPr bwMode="auto">
          <a:xfrm>
            <a:off x="690563" y="82550"/>
            <a:ext cx="7772400" cy="7572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r>
              <a:rPr lang="en-US"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Box Plot</a:t>
            </a:r>
          </a:p>
        </p:txBody>
      </p:sp>
      <p:sp>
        <p:nvSpPr>
          <p:cNvPr id="168963" name="Rectangle 3"/>
          <p:cNvSpPr>
            <a:spLocks noChangeArrowheads="1"/>
          </p:cNvSpPr>
          <p:nvPr/>
        </p:nvSpPr>
        <p:spPr bwMode="auto">
          <a:xfrm>
            <a:off x="800100" y="1273175"/>
            <a:ext cx="7562850" cy="1022350"/>
          </a:xfrm>
          <a:prstGeom prst="rect">
            <a:avLst/>
          </a:prstGeom>
          <a:gradFill flip="none" rotWithShape="1">
            <a:gsLst>
              <a:gs pos="0">
                <a:srgbClr val="7AAF23">
                  <a:shade val="30000"/>
                  <a:satMod val="115000"/>
                </a:srgbClr>
              </a:gs>
              <a:gs pos="50000">
                <a:srgbClr val="7AAF23">
                  <a:shade val="67500"/>
                  <a:satMod val="115000"/>
                </a:srgbClr>
              </a:gs>
              <a:gs pos="100000">
                <a:srgbClr val="7AAF23">
                  <a:shade val="100000"/>
                  <a:satMod val="115000"/>
                </a:srgbClr>
              </a:gs>
            </a:gsLst>
            <a:lin ang="16200000" scaled="1"/>
            <a:tileRect/>
          </a:gradFill>
          <a:ln w="6350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pPr algn="l">
              <a:lnSpc>
                <a:spcPct val="90000"/>
              </a:lnSpc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A </a:t>
            </a:r>
            <a:r>
              <a:rPr lang="en-US" sz="2400" u="sng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box plot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is a graphical summary of data that is</a:t>
            </a:r>
          </a:p>
          <a:p>
            <a:pPr algn="l">
              <a:lnSpc>
                <a:spcPct val="90000"/>
              </a:lnSpc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based on a five-number summary.</a:t>
            </a:r>
          </a:p>
        </p:txBody>
      </p:sp>
      <p:sp>
        <p:nvSpPr>
          <p:cNvPr id="168964" name="AutoShape 4"/>
          <p:cNvSpPr>
            <a:spLocks noChangeArrowheads="1"/>
          </p:cNvSpPr>
          <p:nvPr/>
        </p:nvSpPr>
        <p:spPr bwMode="auto">
          <a:xfrm rot="5400000">
            <a:off x="504825" y="1584325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168965" name="AutoShape 5"/>
          <p:cNvSpPr>
            <a:spLocks noChangeArrowheads="1"/>
          </p:cNvSpPr>
          <p:nvPr/>
        </p:nvSpPr>
        <p:spPr bwMode="auto">
          <a:xfrm rot="5400000">
            <a:off x="498475" y="2867025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168966" name="Rectangle 6"/>
          <p:cNvSpPr>
            <a:spLocks noChangeArrowheads="1"/>
          </p:cNvSpPr>
          <p:nvPr/>
        </p:nvSpPr>
        <p:spPr bwMode="auto">
          <a:xfrm>
            <a:off x="800100" y="2397125"/>
            <a:ext cx="7562850" cy="1339850"/>
          </a:xfrm>
          <a:prstGeom prst="rect">
            <a:avLst/>
          </a:prstGeom>
          <a:gradFill flip="none" rotWithShape="1">
            <a:gsLst>
              <a:gs pos="0">
                <a:srgbClr val="7AAF23">
                  <a:shade val="30000"/>
                  <a:satMod val="115000"/>
                </a:srgbClr>
              </a:gs>
              <a:gs pos="50000">
                <a:srgbClr val="7AAF23">
                  <a:shade val="67500"/>
                  <a:satMod val="115000"/>
                </a:srgbClr>
              </a:gs>
              <a:gs pos="100000">
                <a:srgbClr val="7AAF23">
                  <a:shade val="100000"/>
                  <a:satMod val="115000"/>
                </a:srgbClr>
              </a:gs>
            </a:gsLst>
            <a:lin ang="16200000" scaled="1"/>
            <a:tileRect/>
          </a:gradFill>
          <a:ln w="6350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pPr algn="l"/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A key to the development of a box plot is the</a:t>
            </a:r>
          </a:p>
          <a:p>
            <a:pPr algn="l"/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computation of the median and the quartiles </a:t>
            </a: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Q</a:t>
            </a:r>
            <a:r>
              <a:rPr lang="en-US" sz="2400" baseline="-250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1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and</a:t>
            </a:r>
          </a:p>
          <a:p>
            <a:pPr algn="l"/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</a:t>
            </a: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Q</a:t>
            </a:r>
            <a:r>
              <a:rPr lang="en-US" sz="2400" baseline="-250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3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.</a:t>
            </a:r>
          </a:p>
        </p:txBody>
      </p:sp>
      <p:sp>
        <p:nvSpPr>
          <p:cNvPr id="168967" name="AutoShape 7"/>
          <p:cNvSpPr>
            <a:spLocks noChangeArrowheads="1"/>
          </p:cNvSpPr>
          <p:nvPr/>
        </p:nvSpPr>
        <p:spPr bwMode="auto">
          <a:xfrm rot="5400000">
            <a:off x="498475" y="4060823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168968" name="Rectangle 8"/>
          <p:cNvSpPr>
            <a:spLocks noChangeArrowheads="1"/>
          </p:cNvSpPr>
          <p:nvPr/>
        </p:nvSpPr>
        <p:spPr bwMode="auto">
          <a:xfrm>
            <a:off x="800100" y="3819523"/>
            <a:ext cx="7562850" cy="641350"/>
          </a:xfrm>
          <a:prstGeom prst="rect">
            <a:avLst/>
          </a:prstGeom>
          <a:gradFill flip="none" rotWithShape="1">
            <a:gsLst>
              <a:gs pos="0">
                <a:srgbClr val="7AAF23">
                  <a:shade val="30000"/>
                  <a:satMod val="115000"/>
                </a:srgbClr>
              </a:gs>
              <a:gs pos="50000">
                <a:srgbClr val="7AAF23">
                  <a:shade val="67500"/>
                  <a:satMod val="115000"/>
                </a:srgbClr>
              </a:gs>
              <a:gs pos="100000">
                <a:srgbClr val="7AAF23">
                  <a:shade val="100000"/>
                  <a:satMod val="115000"/>
                </a:srgbClr>
              </a:gs>
            </a:gsLst>
            <a:lin ang="16200000" scaled="1"/>
            <a:tileRect/>
          </a:gradFill>
          <a:ln w="6350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pPr algn="l"/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Box plots provide another way to identify outliers.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9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16896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689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9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2" dur="500"/>
                                        <p:tgtEl>
                                          <p:spTgt spid="1689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2" presetClass="entr" presetSubtype="8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9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6" dur="500"/>
                                        <p:tgtEl>
                                          <p:spTgt spid="16896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689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9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21" dur="500"/>
                                        <p:tgtEl>
                                          <p:spTgt spid="1689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12" presetClass="entr" presetSubtype="8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9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25" dur="500"/>
                                        <p:tgtEl>
                                          <p:spTgt spid="16896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689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9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30" dur="500"/>
                                        <p:tgtEl>
                                          <p:spTgt spid="1689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8963" grpId="0" animBg="1" autoUpdateAnimBg="0"/>
      <p:bldP spid="168964" grpId="0" animBg="1"/>
      <p:bldP spid="168965" grpId="0" animBg="1"/>
      <p:bldP spid="168966" grpId="0" animBg="1" autoUpdateAnimBg="0"/>
      <p:bldP spid="168967" grpId="0" animBg="1"/>
      <p:bldP spid="168968" grpId="0" animBg="1" autoUpdateAnimBg="0"/>
    </p:bld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4" name="Rectangle 2"/>
          <p:cNvSpPr>
            <a:spLocks noChangeArrowheads="1"/>
          </p:cNvSpPr>
          <p:nvPr/>
        </p:nvSpPr>
        <p:spPr bwMode="auto">
          <a:xfrm>
            <a:off x="1190625" y="3238500"/>
            <a:ext cx="7258050" cy="1981200"/>
          </a:xfrm>
          <a:prstGeom prst="rect">
            <a:avLst/>
          </a:prstGeom>
          <a:gradFill rotWithShape="0">
            <a:gsLst>
              <a:gs pos="0">
                <a:srgbClr val="006699">
                  <a:gamma/>
                  <a:shade val="46275"/>
                  <a:invGamma/>
                </a:srgbClr>
              </a:gs>
              <a:gs pos="50000">
                <a:srgbClr val="006699"/>
              </a:gs>
              <a:gs pos="100000">
                <a:srgbClr val="006699">
                  <a:gamma/>
                  <a:shade val="46275"/>
                  <a:invGamma/>
                </a:srgbClr>
              </a:gs>
            </a:gsLst>
            <a:lin ang="5400000" scaled="1"/>
          </a:gradFill>
          <a:ln w="6350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en-US"/>
          </a:p>
        </p:txBody>
      </p:sp>
      <p:sp>
        <p:nvSpPr>
          <p:cNvPr id="115715" name="Line 3"/>
          <p:cNvSpPr>
            <a:spLocks noChangeShapeType="1"/>
          </p:cNvSpPr>
          <p:nvPr/>
        </p:nvSpPr>
        <p:spPr bwMode="auto">
          <a:xfrm>
            <a:off x="1400175" y="4468813"/>
            <a:ext cx="6856413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116367" name="Group 655"/>
          <p:cNvGrpSpPr>
            <a:grpSpLocks/>
          </p:cNvGrpSpPr>
          <p:nvPr/>
        </p:nvGrpSpPr>
        <p:grpSpPr bwMode="auto">
          <a:xfrm>
            <a:off x="1824038" y="4491038"/>
            <a:ext cx="5994400" cy="184150"/>
            <a:chOff x="1245" y="2909"/>
            <a:chExt cx="3776" cy="116"/>
          </a:xfrm>
        </p:grpSpPr>
        <p:sp>
          <p:nvSpPr>
            <p:cNvPr id="115717" name="Line 5"/>
            <p:cNvSpPr>
              <a:spLocks noChangeShapeType="1"/>
            </p:cNvSpPr>
            <p:nvPr/>
          </p:nvSpPr>
          <p:spPr bwMode="auto">
            <a:xfrm>
              <a:off x="1245" y="2911"/>
              <a:ext cx="0" cy="11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>
              <a:outerShdw dist="17961" dir="2700000" algn="ctr" rotWithShape="0">
                <a:srgbClr val="000000"/>
              </a:outerShdw>
            </a:effec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5718" name="Line 6"/>
            <p:cNvSpPr>
              <a:spLocks noChangeShapeType="1"/>
            </p:cNvSpPr>
            <p:nvPr/>
          </p:nvSpPr>
          <p:spPr bwMode="auto">
            <a:xfrm>
              <a:off x="2925" y="2911"/>
              <a:ext cx="0" cy="11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>
              <a:outerShdw dist="17961" dir="2700000" algn="ctr" rotWithShape="0">
                <a:srgbClr val="000000"/>
              </a:outerShdw>
            </a:effec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5719" name="Line 7"/>
            <p:cNvSpPr>
              <a:spLocks noChangeShapeType="1"/>
            </p:cNvSpPr>
            <p:nvPr/>
          </p:nvSpPr>
          <p:spPr bwMode="auto">
            <a:xfrm>
              <a:off x="2505" y="2911"/>
              <a:ext cx="0" cy="11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>
              <a:outerShdw dist="17961" dir="2700000" algn="ctr" rotWithShape="0">
                <a:srgbClr val="000000"/>
              </a:outerShdw>
            </a:effec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5720" name="Line 8"/>
            <p:cNvSpPr>
              <a:spLocks noChangeShapeType="1"/>
            </p:cNvSpPr>
            <p:nvPr/>
          </p:nvSpPr>
          <p:spPr bwMode="auto">
            <a:xfrm>
              <a:off x="2085" y="2911"/>
              <a:ext cx="0" cy="11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>
              <a:outerShdw dist="17961" dir="2700000" algn="ctr" rotWithShape="0">
                <a:srgbClr val="000000"/>
              </a:outerShdw>
            </a:effec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5721" name="Line 9"/>
            <p:cNvSpPr>
              <a:spLocks noChangeShapeType="1"/>
            </p:cNvSpPr>
            <p:nvPr/>
          </p:nvSpPr>
          <p:spPr bwMode="auto">
            <a:xfrm>
              <a:off x="1665" y="2911"/>
              <a:ext cx="0" cy="11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>
              <a:outerShdw dist="17961" dir="2700000" algn="ctr" rotWithShape="0">
                <a:srgbClr val="000000"/>
              </a:outerShdw>
            </a:effec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5722" name="Line 10"/>
            <p:cNvSpPr>
              <a:spLocks noChangeShapeType="1"/>
            </p:cNvSpPr>
            <p:nvPr/>
          </p:nvSpPr>
          <p:spPr bwMode="auto">
            <a:xfrm>
              <a:off x="3342" y="2911"/>
              <a:ext cx="0" cy="11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>
              <a:outerShdw dist="17961" dir="2700000" algn="ctr" rotWithShape="0">
                <a:srgbClr val="000000"/>
              </a:outerShdw>
            </a:effec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5730" name="Line 18"/>
            <p:cNvSpPr>
              <a:spLocks noChangeShapeType="1"/>
            </p:cNvSpPr>
            <p:nvPr/>
          </p:nvSpPr>
          <p:spPr bwMode="auto">
            <a:xfrm>
              <a:off x="4181" y="2909"/>
              <a:ext cx="0" cy="11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>
              <a:outerShdw dist="17961" dir="2700000" algn="ctr" rotWithShape="0">
                <a:srgbClr val="000000"/>
              </a:outerShdw>
            </a:effec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5731" name="Line 19"/>
            <p:cNvSpPr>
              <a:spLocks noChangeShapeType="1"/>
            </p:cNvSpPr>
            <p:nvPr/>
          </p:nvSpPr>
          <p:spPr bwMode="auto">
            <a:xfrm>
              <a:off x="3762" y="2910"/>
              <a:ext cx="0" cy="11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>
              <a:outerShdw dist="17961" dir="2700000" algn="ctr" rotWithShape="0">
                <a:srgbClr val="000000"/>
              </a:outerShdw>
            </a:effec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5733" name="Line 21"/>
            <p:cNvSpPr>
              <a:spLocks noChangeShapeType="1"/>
            </p:cNvSpPr>
            <p:nvPr/>
          </p:nvSpPr>
          <p:spPr bwMode="auto">
            <a:xfrm>
              <a:off x="4601" y="2909"/>
              <a:ext cx="0" cy="11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>
              <a:outerShdw dist="17961" dir="2700000" algn="ctr" rotWithShape="0">
                <a:srgbClr val="000000"/>
              </a:outerShdw>
            </a:effec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5739" name="Line 27"/>
            <p:cNvSpPr>
              <a:spLocks noChangeShapeType="1"/>
            </p:cNvSpPr>
            <p:nvPr/>
          </p:nvSpPr>
          <p:spPr bwMode="auto">
            <a:xfrm>
              <a:off x="5021" y="2909"/>
              <a:ext cx="0" cy="11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>
              <a:outerShdw dist="17961" dir="2700000" algn="ctr" rotWithShape="0">
                <a:srgbClr val="000000"/>
              </a:outerShdw>
            </a:effec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16366" name="Group 654"/>
          <p:cNvGrpSpPr>
            <a:grpSpLocks/>
          </p:cNvGrpSpPr>
          <p:nvPr/>
        </p:nvGrpSpPr>
        <p:grpSpPr bwMode="auto">
          <a:xfrm>
            <a:off x="1509713" y="4672013"/>
            <a:ext cx="6681787" cy="465137"/>
            <a:chOff x="1047" y="3023"/>
            <a:chExt cx="4209" cy="293"/>
          </a:xfrm>
        </p:grpSpPr>
        <p:sp>
          <p:nvSpPr>
            <p:cNvPr id="115724" name="Rectangle 12"/>
            <p:cNvSpPr>
              <a:spLocks noChangeArrowheads="1"/>
            </p:cNvSpPr>
            <p:nvPr/>
          </p:nvSpPr>
          <p:spPr bwMode="auto">
            <a:xfrm>
              <a:off x="1047" y="3029"/>
              <a:ext cx="414" cy="286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>
              <a:outerShdw dist="17961" dir="2700000" algn="ctr" rotWithShape="0">
                <a:srgbClr val="000000"/>
              </a:outerShdw>
            </a:effectLst>
          </p:spPr>
          <p:txBody>
            <a:bodyPr lIns="90488" tIns="44450" rIns="90488" bIns="44450">
              <a:spAutoFit/>
            </a:bodyPr>
            <a:lstStyle/>
            <a:p>
              <a:pPr algn="l"/>
              <a:r>
                <a:rPr lang="en-US" sz="2400">
                  <a:effectLst/>
                  <a:latin typeface="Book Antiqua" pitchFamily="18" charset="0"/>
                </a:rPr>
                <a:t>400</a:t>
              </a:r>
            </a:p>
          </p:txBody>
        </p:sp>
        <p:sp>
          <p:nvSpPr>
            <p:cNvPr id="115725" name="Rectangle 13"/>
            <p:cNvSpPr>
              <a:spLocks noChangeArrowheads="1"/>
            </p:cNvSpPr>
            <p:nvPr/>
          </p:nvSpPr>
          <p:spPr bwMode="auto">
            <a:xfrm>
              <a:off x="1464" y="3030"/>
              <a:ext cx="426" cy="286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>
              <a:outerShdw dist="17961" dir="2700000" algn="ctr" rotWithShape="0">
                <a:srgbClr val="000000"/>
              </a:outerShdw>
            </a:effectLst>
          </p:spPr>
          <p:txBody>
            <a:bodyPr lIns="90488" tIns="44450" rIns="90488" bIns="44450">
              <a:spAutoFit/>
            </a:bodyPr>
            <a:lstStyle/>
            <a:p>
              <a:pPr algn="l"/>
              <a:r>
                <a:rPr lang="en-US" sz="2400">
                  <a:effectLst/>
                  <a:latin typeface="Book Antiqua" pitchFamily="18" charset="0"/>
                </a:rPr>
                <a:t>425</a:t>
              </a:r>
            </a:p>
          </p:txBody>
        </p:sp>
        <p:sp>
          <p:nvSpPr>
            <p:cNvPr id="115726" name="Rectangle 14"/>
            <p:cNvSpPr>
              <a:spLocks noChangeArrowheads="1"/>
            </p:cNvSpPr>
            <p:nvPr/>
          </p:nvSpPr>
          <p:spPr bwMode="auto">
            <a:xfrm>
              <a:off x="1874" y="3028"/>
              <a:ext cx="426" cy="286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>
              <a:outerShdw dist="17961" dir="2700000" algn="ctr" rotWithShape="0">
                <a:srgbClr val="000000"/>
              </a:outerShdw>
            </a:effectLst>
          </p:spPr>
          <p:txBody>
            <a:bodyPr lIns="90488" tIns="44450" rIns="90488" bIns="44450">
              <a:spAutoFit/>
            </a:bodyPr>
            <a:lstStyle/>
            <a:p>
              <a:pPr algn="l"/>
              <a:r>
                <a:rPr lang="en-US" sz="2400">
                  <a:effectLst/>
                  <a:latin typeface="Book Antiqua" pitchFamily="18" charset="0"/>
                </a:rPr>
                <a:t>450</a:t>
              </a:r>
            </a:p>
          </p:txBody>
        </p:sp>
        <p:sp>
          <p:nvSpPr>
            <p:cNvPr id="115727" name="Rectangle 15"/>
            <p:cNvSpPr>
              <a:spLocks noChangeArrowheads="1"/>
            </p:cNvSpPr>
            <p:nvPr/>
          </p:nvSpPr>
          <p:spPr bwMode="auto">
            <a:xfrm>
              <a:off x="2289" y="3030"/>
              <a:ext cx="414" cy="286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>
              <a:outerShdw dist="17961" dir="2700000" algn="ctr" rotWithShape="0">
                <a:srgbClr val="000000"/>
              </a:outerShdw>
            </a:effectLst>
          </p:spPr>
          <p:txBody>
            <a:bodyPr lIns="90488" tIns="44450" rIns="90488" bIns="44450">
              <a:spAutoFit/>
            </a:bodyPr>
            <a:lstStyle/>
            <a:p>
              <a:pPr algn="l"/>
              <a:r>
                <a:rPr lang="en-US" sz="2400">
                  <a:effectLst/>
                  <a:latin typeface="Book Antiqua" pitchFamily="18" charset="0"/>
                </a:rPr>
                <a:t>475</a:t>
              </a:r>
            </a:p>
          </p:txBody>
        </p:sp>
        <p:sp>
          <p:nvSpPr>
            <p:cNvPr id="115728" name="Rectangle 16"/>
            <p:cNvSpPr>
              <a:spLocks noChangeArrowheads="1"/>
            </p:cNvSpPr>
            <p:nvPr/>
          </p:nvSpPr>
          <p:spPr bwMode="auto">
            <a:xfrm>
              <a:off x="2715" y="3029"/>
              <a:ext cx="438" cy="286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>
              <a:outerShdw dist="17961" dir="2700000" algn="ctr" rotWithShape="0">
                <a:srgbClr val="000000"/>
              </a:outerShdw>
            </a:effectLst>
          </p:spPr>
          <p:txBody>
            <a:bodyPr lIns="90488" tIns="44450" rIns="90488" bIns="44450">
              <a:spAutoFit/>
            </a:bodyPr>
            <a:lstStyle/>
            <a:p>
              <a:pPr algn="l"/>
              <a:r>
                <a:rPr lang="en-US" sz="2400">
                  <a:effectLst/>
                  <a:latin typeface="Book Antiqua" pitchFamily="18" charset="0"/>
                </a:rPr>
                <a:t>500</a:t>
              </a:r>
            </a:p>
          </p:txBody>
        </p:sp>
        <p:sp>
          <p:nvSpPr>
            <p:cNvPr id="115729" name="Rectangle 17"/>
            <p:cNvSpPr>
              <a:spLocks noChangeArrowheads="1"/>
            </p:cNvSpPr>
            <p:nvPr/>
          </p:nvSpPr>
          <p:spPr bwMode="auto">
            <a:xfrm>
              <a:off x="3138" y="3029"/>
              <a:ext cx="438" cy="286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>
              <a:outerShdw dist="17961" dir="2700000" algn="ctr" rotWithShape="0">
                <a:srgbClr val="000000"/>
              </a:outerShdw>
            </a:effectLst>
          </p:spPr>
          <p:txBody>
            <a:bodyPr lIns="90488" tIns="44450" rIns="90488" bIns="44450">
              <a:spAutoFit/>
            </a:bodyPr>
            <a:lstStyle/>
            <a:p>
              <a:pPr algn="l"/>
              <a:r>
                <a:rPr lang="en-US" sz="2400">
                  <a:effectLst/>
                  <a:latin typeface="Book Antiqua" pitchFamily="18" charset="0"/>
                </a:rPr>
                <a:t>525</a:t>
              </a:r>
            </a:p>
          </p:txBody>
        </p:sp>
        <p:sp>
          <p:nvSpPr>
            <p:cNvPr id="115732" name="Rectangle 20"/>
            <p:cNvSpPr>
              <a:spLocks noChangeArrowheads="1"/>
            </p:cNvSpPr>
            <p:nvPr/>
          </p:nvSpPr>
          <p:spPr bwMode="auto">
            <a:xfrm>
              <a:off x="3558" y="3029"/>
              <a:ext cx="414" cy="286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>
              <a:outerShdw dist="17961" dir="2700000" algn="ctr" rotWithShape="0">
                <a:srgbClr val="000000"/>
              </a:outerShdw>
            </a:effectLst>
          </p:spPr>
          <p:txBody>
            <a:bodyPr lIns="90488" tIns="44450" rIns="90488" bIns="44450">
              <a:spAutoFit/>
            </a:bodyPr>
            <a:lstStyle/>
            <a:p>
              <a:pPr algn="l"/>
              <a:r>
                <a:rPr lang="en-US" sz="2400">
                  <a:effectLst/>
                  <a:latin typeface="Book Antiqua" pitchFamily="18" charset="0"/>
                </a:rPr>
                <a:t>550</a:t>
              </a:r>
            </a:p>
          </p:txBody>
        </p:sp>
        <p:sp>
          <p:nvSpPr>
            <p:cNvPr id="115734" name="Rectangle 22"/>
            <p:cNvSpPr>
              <a:spLocks noChangeArrowheads="1"/>
            </p:cNvSpPr>
            <p:nvPr/>
          </p:nvSpPr>
          <p:spPr bwMode="auto">
            <a:xfrm>
              <a:off x="3981" y="3029"/>
              <a:ext cx="414" cy="286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>
              <a:outerShdw dist="17961" dir="2700000" algn="ctr" rotWithShape="0">
                <a:srgbClr val="000000"/>
              </a:outerShdw>
            </a:effectLst>
          </p:spPr>
          <p:txBody>
            <a:bodyPr lIns="90488" tIns="44450" rIns="90488" bIns="44450">
              <a:spAutoFit/>
            </a:bodyPr>
            <a:lstStyle/>
            <a:p>
              <a:pPr algn="l"/>
              <a:r>
                <a:rPr lang="en-US" sz="2400">
                  <a:effectLst/>
                  <a:latin typeface="Book Antiqua" pitchFamily="18" charset="0"/>
                </a:rPr>
                <a:t>575</a:t>
              </a:r>
            </a:p>
          </p:txBody>
        </p:sp>
        <p:sp>
          <p:nvSpPr>
            <p:cNvPr id="115735" name="Rectangle 23"/>
            <p:cNvSpPr>
              <a:spLocks noChangeArrowheads="1"/>
            </p:cNvSpPr>
            <p:nvPr/>
          </p:nvSpPr>
          <p:spPr bwMode="auto">
            <a:xfrm>
              <a:off x="4407" y="3029"/>
              <a:ext cx="426" cy="286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>
              <a:outerShdw dist="17961" dir="2700000" algn="ctr" rotWithShape="0">
                <a:srgbClr val="000000"/>
              </a:outerShdw>
            </a:effectLst>
          </p:spPr>
          <p:txBody>
            <a:bodyPr lIns="90488" tIns="44450" rIns="90488" bIns="44450">
              <a:spAutoFit/>
            </a:bodyPr>
            <a:lstStyle/>
            <a:p>
              <a:pPr algn="l"/>
              <a:r>
                <a:rPr lang="en-US" sz="2400">
                  <a:effectLst/>
                  <a:latin typeface="Book Antiqua" pitchFamily="18" charset="0"/>
                </a:rPr>
                <a:t>600</a:t>
              </a:r>
            </a:p>
          </p:txBody>
        </p:sp>
        <p:sp>
          <p:nvSpPr>
            <p:cNvPr id="115740" name="Rectangle 28"/>
            <p:cNvSpPr>
              <a:spLocks noChangeArrowheads="1"/>
            </p:cNvSpPr>
            <p:nvPr/>
          </p:nvSpPr>
          <p:spPr bwMode="auto">
            <a:xfrm>
              <a:off x="4818" y="3023"/>
              <a:ext cx="438" cy="286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>
              <a:outerShdw dist="17961" dir="2700000" algn="ctr" rotWithShape="0">
                <a:srgbClr val="000000"/>
              </a:outerShdw>
            </a:effectLst>
          </p:spPr>
          <p:txBody>
            <a:bodyPr lIns="90488" tIns="44450" rIns="90488" bIns="44450">
              <a:spAutoFit/>
            </a:bodyPr>
            <a:lstStyle/>
            <a:p>
              <a:pPr algn="l"/>
              <a:r>
                <a:rPr lang="en-US" sz="2400">
                  <a:effectLst/>
                  <a:latin typeface="Book Antiqua" pitchFamily="18" charset="0"/>
                </a:rPr>
                <a:t>625</a:t>
              </a:r>
            </a:p>
          </p:txBody>
        </p:sp>
      </p:grpSp>
      <p:sp>
        <p:nvSpPr>
          <p:cNvPr id="115741" name="Rectangle 29"/>
          <p:cNvSpPr>
            <a:spLocks noChangeArrowheads="1"/>
          </p:cNvSpPr>
          <p:nvPr/>
        </p:nvSpPr>
        <p:spPr bwMode="auto">
          <a:xfrm>
            <a:off x="3038475" y="3481388"/>
            <a:ext cx="2111375" cy="711200"/>
          </a:xfrm>
          <a:prstGeom prst="rect">
            <a:avLst/>
          </a:prstGeom>
          <a:gradFill rotWithShape="0">
            <a:gsLst>
              <a:gs pos="0">
                <a:srgbClr val="993366">
                  <a:gamma/>
                  <a:shade val="46275"/>
                  <a:invGamma/>
                </a:srgbClr>
              </a:gs>
              <a:gs pos="50000">
                <a:srgbClr val="993366"/>
              </a:gs>
              <a:gs pos="100000">
                <a:srgbClr val="993366">
                  <a:gamma/>
                  <a:shade val="46275"/>
                  <a:invGamma/>
                </a:srgbClr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5742" name="Line 30"/>
          <p:cNvSpPr>
            <a:spLocks noChangeShapeType="1"/>
          </p:cNvSpPr>
          <p:nvPr/>
        </p:nvSpPr>
        <p:spPr bwMode="auto">
          <a:xfrm>
            <a:off x="3824288" y="3479800"/>
            <a:ext cx="0" cy="70643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115743" name="AutoShape 31"/>
          <p:cNvSpPr>
            <a:spLocks noChangeArrowheads="1"/>
          </p:cNvSpPr>
          <p:nvPr/>
        </p:nvSpPr>
        <p:spPr bwMode="auto">
          <a:xfrm rot="5400000">
            <a:off x="708025" y="4114800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115744" name="Rectangle 32"/>
          <p:cNvSpPr>
            <a:spLocks noChangeArrowheads="1"/>
          </p:cNvSpPr>
          <p:nvPr/>
        </p:nvSpPr>
        <p:spPr bwMode="auto">
          <a:xfrm>
            <a:off x="1016000" y="1368425"/>
            <a:ext cx="7524750" cy="10477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>
              <a:lnSpc>
                <a:spcPct val="90000"/>
              </a:lnSpc>
              <a:spcBef>
                <a:spcPct val="20000"/>
              </a:spcBef>
              <a:buClr>
                <a:srgbClr val="66FFFF"/>
              </a:buClr>
              <a:buSzPct val="125000"/>
              <a:buFontTx/>
              <a:buChar char="•"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 A box is drawn with its ends located at the first and</a:t>
            </a:r>
          </a:p>
          <a:p>
            <a:pPr algn="l">
              <a:lnSpc>
                <a:spcPct val="90000"/>
              </a:lnSpc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    third quartiles.</a:t>
            </a:r>
            <a:endParaRPr lang="en-US">
              <a:effectLst>
                <a:outerShdw blurRad="38100" dist="38100" dir="2700000" algn="tl">
                  <a:srgbClr val="000000"/>
                </a:outerShdw>
              </a:effectLst>
              <a:latin typeface="Book Antiqua" pitchFamily="18" charset="0"/>
            </a:endParaRPr>
          </a:p>
        </p:txBody>
      </p:sp>
      <p:sp>
        <p:nvSpPr>
          <p:cNvPr id="115745" name="Rectangle 33"/>
          <p:cNvSpPr>
            <a:spLocks noChangeArrowheads="1"/>
          </p:cNvSpPr>
          <p:nvPr/>
        </p:nvSpPr>
        <p:spPr bwMode="auto">
          <a:xfrm>
            <a:off x="690563" y="82550"/>
            <a:ext cx="7772400" cy="7572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r>
              <a:rPr lang="en-US"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Box Plot</a:t>
            </a:r>
          </a:p>
        </p:txBody>
      </p:sp>
      <p:sp>
        <p:nvSpPr>
          <p:cNvPr id="115749" name="Rectangle 37"/>
          <p:cNvSpPr>
            <a:spLocks noChangeArrowheads="1"/>
          </p:cNvSpPr>
          <p:nvPr/>
        </p:nvSpPr>
        <p:spPr bwMode="auto">
          <a:xfrm>
            <a:off x="1016000" y="2219325"/>
            <a:ext cx="7524750" cy="10477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>
              <a:lnSpc>
                <a:spcPct val="90000"/>
              </a:lnSpc>
              <a:spcBef>
                <a:spcPct val="20000"/>
              </a:spcBef>
              <a:buClr>
                <a:srgbClr val="66FFFF"/>
              </a:buClr>
              <a:buSzPct val="125000"/>
              <a:buFontTx/>
              <a:buChar char="•"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A vertical line is drawn in the box at the location of</a:t>
            </a:r>
          </a:p>
          <a:p>
            <a:pPr algn="l">
              <a:lnSpc>
                <a:spcPct val="90000"/>
              </a:lnSpc>
              <a:spcBef>
                <a:spcPct val="20000"/>
              </a:spcBef>
              <a:buClr>
                <a:srgbClr val="66FFFF"/>
              </a:buClr>
              <a:buSzPct val="125000"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   the median (second quartile).</a:t>
            </a:r>
          </a:p>
        </p:txBody>
      </p:sp>
      <p:sp>
        <p:nvSpPr>
          <p:cNvPr id="115750" name="AutoShape 38"/>
          <p:cNvSpPr>
            <a:spLocks noChangeArrowheads="1"/>
          </p:cNvSpPr>
          <p:nvPr/>
        </p:nvSpPr>
        <p:spPr bwMode="auto">
          <a:xfrm rot="5400000">
            <a:off x="727075" y="1558925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115751" name="AutoShape 39"/>
          <p:cNvSpPr>
            <a:spLocks noChangeArrowheads="1"/>
          </p:cNvSpPr>
          <p:nvPr/>
        </p:nvSpPr>
        <p:spPr bwMode="auto">
          <a:xfrm rot="5400000">
            <a:off x="727075" y="2416175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115754" name="Text Box 42"/>
          <p:cNvSpPr txBox="1">
            <a:spLocks noChangeArrowheads="1"/>
          </p:cNvSpPr>
          <p:nvPr/>
        </p:nvSpPr>
        <p:spPr bwMode="auto">
          <a:xfrm>
            <a:off x="2376488" y="5313363"/>
            <a:ext cx="1370012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Q1 = 445</a:t>
            </a:r>
          </a:p>
        </p:txBody>
      </p:sp>
      <p:sp>
        <p:nvSpPr>
          <p:cNvPr id="115757" name="Text Box 45"/>
          <p:cNvSpPr txBox="1">
            <a:spLocks noChangeArrowheads="1"/>
          </p:cNvSpPr>
          <p:nvPr/>
        </p:nvSpPr>
        <p:spPr bwMode="auto">
          <a:xfrm>
            <a:off x="4522788" y="5313363"/>
            <a:ext cx="1370012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Q3 = 525</a:t>
            </a:r>
          </a:p>
        </p:txBody>
      </p:sp>
      <p:sp>
        <p:nvSpPr>
          <p:cNvPr id="115760" name="Text Box 48"/>
          <p:cNvSpPr txBox="1">
            <a:spLocks noChangeArrowheads="1"/>
          </p:cNvSpPr>
          <p:nvPr/>
        </p:nvSpPr>
        <p:spPr bwMode="auto">
          <a:xfrm>
            <a:off x="3173413" y="5751513"/>
            <a:ext cx="1370012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Q2 = 475</a:t>
            </a:r>
          </a:p>
        </p:txBody>
      </p:sp>
      <p:grpSp>
        <p:nvGrpSpPr>
          <p:cNvPr id="116361" name="Group 649"/>
          <p:cNvGrpSpPr>
            <a:grpSpLocks/>
          </p:cNvGrpSpPr>
          <p:nvPr/>
        </p:nvGrpSpPr>
        <p:grpSpPr bwMode="auto">
          <a:xfrm>
            <a:off x="3041650" y="4083050"/>
            <a:ext cx="0" cy="1311275"/>
            <a:chOff x="3041650" y="4083050"/>
            <a:chExt cx="0" cy="1311275"/>
          </a:xfrm>
        </p:grpSpPr>
        <p:sp>
          <p:nvSpPr>
            <p:cNvPr id="115761" name="Line 49"/>
            <p:cNvSpPr>
              <a:spLocks noChangeShapeType="1"/>
            </p:cNvSpPr>
            <p:nvPr/>
          </p:nvSpPr>
          <p:spPr bwMode="auto">
            <a:xfrm>
              <a:off x="2012" y="3338"/>
              <a:ext cx="0" cy="164"/>
            </a:xfrm>
            <a:prstGeom prst="line">
              <a:avLst/>
            </a:prstGeom>
            <a:noFill/>
            <a:ln w="12700">
              <a:solidFill>
                <a:srgbClr val="66FFFF"/>
              </a:solidFill>
              <a:prstDash val="dash"/>
              <a:round/>
              <a:headEnd/>
              <a:tailEnd/>
            </a:ln>
            <a:effectLst>
              <a:outerShdw dist="17961" dir="2700000" algn="ctr" rotWithShape="0">
                <a:srgbClr val="000000"/>
              </a:outerShdw>
            </a:effectLst>
          </p:spPr>
          <p:txBody>
            <a:bodyPr/>
            <a:lstStyle/>
            <a:p>
              <a:endParaRPr lang="en-US"/>
            </a:p>
          </p:txBody>
        </p:sp>
        <p:sp>
          <p:nvSpPr>
            <p:cNvPr id="115764" name="Line 52"/>
            <p:cNvSpPr>
              <a:spLocks noChangeShapeType="1"/>
            </p:cNvSpPr>
            <p:nvPr/>
          </p:nvSpPr>
          <p:spPr bwMode="auto">
            <a:xfrm>
              <a:off x="2012" y="2676"/>
              <a:ext cx="0" cy="392"/>
            </a:xfrm>
            <a:prstGeom prst="line">
              <a:avLst/>
            </a:prstGeom>
            <a:noFill/>
            <a:ln w="12700">
              <a:solidFill>
                <a:srgbClr val="66FFFF"/>
              </a:solidFill>
              <a:prstDash val="dash"/>
              <a:round/>
              <a:headEnd/>
              <a:tailEnd/>
            </a:ln>
            <a:effectLst>
              <a:outerShdw dist="17961" dir="2700000" algn="ctr" rotWithShape="0">
                <a:srgbClr val="000000"/>
              </a:outerShdw>
            </a:effec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16362" name="Group 650"/>
          <p:cNvGrpSpPr>
            <a:grpSpLocks/>
          </p:cNvGrpSpPr>
          <p:nvPr/>
        </p:nvGrpSpPr>
        <p:grpSpPr bwMode="auto">
          <a:xfrm>
            <a:off x="3822700" y="4095750"/>
            <a:ext cx="0" cy="1720850"/>
            <a:chOff x="3822700" y="4095750"/>
            <a:chExt cx="0" cy="1720850"/>
          </a:xfrm>
        </p:grpSpPr>
        <p:sp>
          <p:nvSpPr>
            <p:cNvPr id="115765" name="Line 53"/>
            <p:cNvSpPr>
              <a:spLocks noChangeShapeType="1"/>
            </p:cNvSpPr>
            <p:nvPr/>
          </p:nvSpPr>
          <p:spPr bwMode="auto">
            <a:xfrm>
              <a:off x="2504" y="3340"/>
              <a:ext cx="0" cy="428"/>
            </a:xfrm>
            <a:prstGeom prst="line">
              <a:avLst/>
            </a:prstGeom>
            <a:noFill/>
            <a:ln w="12700">
              <a:solidFill>
                <a:srgbClr val="66FFFF"/>
              </a:solidFill>
              <a:prstDash val="dash"/>
              <a:round/>
              <a:headEnd/>
              <a:tailEnd/>
            </a:ln>
            <a:effectLst>
              <a:outerShdw dist="17961" dir="2700000" algn="ctr" rotWithShape="0">
                <a:srgbClr val="000000"/>
              </a:outerShdw>
            </a:effectLst>
          </p:spPr>
          <p:txBody>
            <a:bodyPr/>
            <a:lstStyle/>
            <a:p>
              <a:endParaRPr lang="en-US"/>
            </a:p>
          </p:txBody>
        </p:sp>
        <p:sp>
          <p:nvSpPr>
            <p:cNvPr id="115766" name="Line 54"/>
            <p:cNvSpPr>
              <a:spLocks noChangeShapeType="1"/>
            </p:cNvSpPr>
            <p:nvPr/>
          </p:nvSpPr>
          <p:spPr bwMode="auto">
            <a:xfrm>
              <a:off x="2504" y="2684"/>
              <a:ext cx="0" cy="236"/>
            </a:xfrm>
            <a:prstGeom prst="line">
              <a:avLst/>
            </a:prstGeom>
            <a:noFill/>
            <a:ln w="12700">
              <a:solidFill>
                <a:srgbClr val="66FFFF"/>
              </a:solidFill>
              <a:prstDash val="dash"/>
              <a:round/>
              <a:headEnd/>
              <a:tailEnd/>
            </a:ln>
            <a:effectLst>
              <a:outerShdw dist="17961" dir="2700000" algn="ctr" rotWithShape="0">
                <a:srgbClr val="000000"/>
              </a:outerShdw>
            </a:effec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16363" name="Group 651"/>
          <p:cNvGrpSpPr>
            <a:grpSpLocks/>
          </p:cNvGrpSpPr>
          <p:nvPr/>
        </p:nvGrpSpPr>
        <p:grpSpPr bwMode="auto">
          <a:xfrm>
            <a:off x="5149850" y="4095750"/>
            <a:ext cx="0" cy="1301750"/>
            <a:chOff x="5149850" y="4095750"/>
            <a:chExt cx="0" cy="1301750"/>
          </a:xfrm>
        </p:grpSpPr>
        <p:sp>
          <p:nvSpPr>
            <p:cNvPr id="115767" name="Line 55"/>
            <p:cNvSpPr>
              <a:spLocks noChangeShapeType="1"/>
            </p:cNvSpPr>
            <p:nvPr/>
          </p:nvSpPr>
          <p:spPr bwMode="auto">
            <a:xfrm>
              <a:off x="3340" y="3340"/>
              <a:ext cx="0" cy="164"/>
            </a:xfrm>
            <a:prstGeom prst="line">
              <a:avLst/>
            </a:prstGeom>
            <a:noFill/>
            <a:ln w="12700">
              <a:solidFill>
                <a:srgbClr val="66FFFF"/>
              </a:solidFill>
              <a:prstDash val="dash"/>
              <a:round/>
              <a:headEnd/>
              <a:tailEnd/>
            </a:ln>
            <a:effectLst>
              <a:outerShdw dist="17961" dir="2700000" algn="ctr" rotWithShape="0">
                <a:srgbClr val="000000"/>
              </a:outerShdw>
            </a:effectLst>
          </p:spPr>
          <p:txBody>
            <a:bodyPr/>
            <a:lstStyle/>
            <a:p>
              <a:endParaRPr lang="en-US"/>
            </a:p>
          </p:txBody>
        </p:sp>
        <p:sp>
          <p:nvSpPr>
            <p:cNvPr id="115768" name="Line 56"/>
            <p:cNvSpPr>
              <a:spLocks noChangeShapeType="1"/>
            </p:cNvSpPr>
            <p:nvPr/>
          </p:nvSpPr>
          <p:spPr bwMode="auto">
            <a:xfrm>
              <a:off x="3340" y="2684"/>
              <a:ext cx="0" cy="236"/>
            </a:xfrm>
            <a:prstGeom prst="line">
              <a:avLst/>
            </a:prstGeom>
            <a:noFill/>
            <a:ln w="12700">
              <a:solidFill>
                <a:srgbClr val="66FFFF"/>
              </a:solidFill>
              <a:prstDash val="dash"/>
              <a:round/>
              <a:headEnd/>
              <a:tailEnd/>
            </a:ln>
            <a:effectLst>
              <a:outerShdw dist="17961" dir="2700000" algn="ctr" rotWithShape="0">
                <a:srgbClr val="000000"/>
              </a:outerShdw>
            </a:effec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16368" name="Rectangle 656"/>
          <p:cNvSpPr>
            <a:spLocks noChangeArrowheads="1"/>
          </p:cNvSpPr>
          <p:nvPr/>
        </p:nvSpPr>
        <p:spPr bwMode="auto">
          <a:xfrm>
            <a:off x="654050" y="993775"/>
            <a:ext cx="6305550" cy="4953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>
              <a:buClr>
                <a:srgbClr val="66FFFF"/>
              </a:buClr>
              <a:buFont typeface="Wingdings" pitchFamily="2" charset="2"/>
              <a:buChar char="n"/>
            </a:pPr>
            <a:r>
              <a:rPr lang="en-US" sz="24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  Example:  Apartment Rents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11574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157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157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6" dur="500"/>
                                        <p:tgtEl>
                                          <p:spTgt spid="1157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000"/>
                            </p:stCondLst>
                            <p:childTnLst>
                              <p:par>
                                <p:cTn id="18" presetID="12" presetClass="entr" presetSubtype="8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20" dur="500"/>
                                        <p:tgtEl>
                                          <p:spTgt spid="1163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3500"/>
                            </p:stCondLst>
                            <p:childTnLst>
                              <p:par>
                                <p:cTn id="22" presetID="12" presetClass="entr" presetSubtype="8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24" dur="500"/>
                                        <p:tgtEl>
                                          <p:spTgt spid="1163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0"/>
                            </p:stCondLst>
                            <p:childTnLst>
                              <p:par>
                                <p:cTn id="26" presetID="12" presetClass="entr" presetSubtype="8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28" dur="500"/>
                                        <p:tgtEl>
                                          <p:spTgt spid="11575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157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33" dur="500"/>
                                        <p:tgtEl>
                                          <p:spTgt spid="1157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"/>
                            </p:stCondLst>
                            <p:childTnLst>
                              <p:par>
                                <p:cTn id="35" presetID="12" presetClass="entr" presetSubtype="1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37" dur="500"/>
                                        <p:tgtEl>
                                          <p:spTgt spid="1157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2500"/>
                            </p:stCondLst>
                            <p:childTnLst>
                              <p:par>
                                <p:cTn id="39" presetID="12" presetClass="entr" presetSubtype="4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3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1" dur="500"/>
                                        <p:tgtEl>
                                          <p:spTgt spid="1163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4000"/>
                            </p:stCondLst>
                            <p:childTnLst>
                              <p:par>
                                <p:cTn id="43" presetID="12" presetClass="entr" presetSubtype="1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45" dur="500"/>
                                        <p:tgtEl>
                                          <p:spTgt spid="1157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5000"/>
                            </p:stCondLst>
                            <p:childTnLst>
                              <p:par>
                                <p:cTn id="47" presetID="12" presetClass="entr" presetSubtype="4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9" dur="500"/>
                                        <p:tgtEl>
                                          <p:spTgt spid="1163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6500"/>
                            </p:stCondLst>
                            <p:childTnLst>
                              <p:par>
                                <p:cTn id="51" presetID="16" presetClass="entr" presetSubtype="21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3" dur="500"/>
                                        <p:tgtEl>
                                          <p:spTgt spid="1157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9000"/>
                            </p:stCondLst>
                            <p:childTnLst>
                              <p:par>
                                <p:cTn id="55" presetID="12" presetClass="entr" presetSubtype="8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57" dur="500"/>
                                        <p:tgtEl>
                                          <p:spTgt spid="11575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157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62" dur="500"/>
                                        <p:tgtEl>
                                          <p:spTgt spid="1157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500"/>
                            </p:stCondLst>
                            <p:childTnLst>
                              <p:par>
                                <p:cTn id="64" presetID="12" presetClass="entr" presetSubtype="1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66" dur="500"/>
                                        <p:tgtEl>
                                          <p:spTgt spid="1157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2500"/>
                            </p:stCondLst>
                            <p:childTnLst>
                              <p:par>
                                <p:cTn id="68" presetID="12" presetClass="entr" presetSubtype="4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0" dur="500"/>
                                        <p:tgtEl>
                                          <p:spTgt spid="1163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4000"/>
                            </p:stCondLst>
                            <p:childTnLst>
                              <p:par>
                                <p:cTn id="72" presetID="1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4" dur="500"/>
                                        <p:tgtEl>
                                          <p:spTgt spid="1157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5714" grpId="0" animBg="1"/>
      <p:bldP spid="115715" grpId="0" animBg="1"/>
      <p:bldP spid="115741" grpId="0" animBg="1"/>
      <p:bldP spid="115742" grpId="0" animBg="1"/>
      <p:bldP spid="115743" grpId="0" animBg="1"/>
      <p:bldP spid="115744" grpId="0" autoUpdateAnimBg="0"/>
      <p:bldP spid="115749" grpId="0" autoUpdateAnimBg="0"/>
      <p:bldP spid="115750" grpId="0" animBg="1"/>
      <p:bldP spid="115751" grpId="0" animBg="1"/>
      <p:bldP spid="115754" grpId="0" autoUpdateAnimBg="0"/>
      <p:bldP spid="115757" grpId="0" autoUpdateAnimBg="0"/>
      <p:bldP spid="115760" grpId="0" autoUpdateAnimBg="0"/>
    </p:bld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Rectangle 2"/>
          <p:cNvSpPr>
            <a:spLocks noChangeArrowheads="1"/>
          </p:cNvSpPr>
          <p:nvPr/>
        </p:nvSpPr>
        <p:spPr bwMode="auto">
          <a:xfrm>
            <a:off x="690563" y="82550"/>
            <a:ext cx="7772400" cy="7572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r>
              <a:rPr lang="en-US"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Box Plot</a:t>
            </a:r>
          </a:p>
        </p:txBody>
      </p:sp>
      <p:sp>
        <p:nvSpPr>
          <p:cNvPr id="116739" name="Rectangle 3"/>
          <p:cNvSpPr>
            <a:spLocks noChangeArrowheads="1"/>
          </p:cNvSpPr>
          <p:nvPr/>
        </p:nvSpPr>
        <p:spPr bwMode="auto">
          <a:xfrm>
            <a:off x="652463" y="1016000"/>
            <a:ext cx="7772400" cy="8826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342900" indent="-342900" algn="l">
              <a:spcBef>
                <a:spcPct val="20000"/>
              </a:spcBef>
              <a:buClr>
                <a:srgbClr val="66FFFF"/>
              </a:buClr>
              <a:buFont typeface="Wingdings" pitchFamily="2" charset="2"/>
              <a:buChar char="n"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Limits are located (not drawn) using the interquartile range (IQR).</a:t>
            </a:r>
          </a:p>
        </p:txBody>
      </p:sp>
      <p:sp>
        <p:nvSpPr>
          <p:cNvPr id="117335" name="AutoShape 599"/>
          <p:cNvSpPr>
            <a:spLocks noChangeArrowheads="1"/>
          </p:cNvSpPr>
          <p:nvPr/>
        </p:nvSpPr>
        <p:spPr bwMode="auto">
          <a:xfrm rot="5400000">
            <a:off x="469900" y="1938338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117336" name="AutoShape 600"/>
          <p:cNvSpPr>
            <a:spLocks noChangeArrowheads="1"/>
          </p:cNvSpPr>
          <p:nvPr/>
        </p:nvSpPr>
        <p:spPr bwMode="auto">
          <a:xfrm rot="5400000">
            <a:off x="469900" y="1133475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117337" name="AutoShape 601"/>
          <p:cNvSpPr>
            <a:spLocks noChangeArrowheads="1"/>
          </p:cNvSpPr>
          <p:nvPr/>
        </p:nvSpPr>
        <p:spPr bwMode="auto">
          <a:xfrm rot="5400000">
            <a:off x="469900" y="2357438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117338" name="Rectangle 602"/>
          <p:cNvSpPr>
            <a:spLocks noChangeArrowheads="1"/>
          </p:cNvSpPr>
          <p:nvPr/>
        </p:nvSpPr>
        <p:spPr bwMode="auto">
          <a:xfrm>
            <a:off x="652463" y="1816100"/>
            <a:ext cx="7772400" cy="4127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342900" indent="-342900" algn="l">
              <a:spcBef>
                <a:spcPct val="20000"/>
              </a:spcBef>
              <a:buClr>
                <a:srgbClr val="66FFFF"/>
              </a:buClr>
              <a:buFont typeface="Wingdings" pitchFamily="2" charset="2"/>
              <a:buChar char="n"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Data outside these limits are considered </a:t>
            </a:r>
            <a:r>
              <a:rPr lang="en-US" sz="2400" u="sng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outliers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.</a:t>
            </a:r>
          </a:p>
        </p:txBody>
      </p:sp>
      <p:sp>
        <p:nvSpPr>
          <p:cNvPr id="117339" name="Rectangle 603"/>
          <p:cNvSpPr>
            <a:spLocks noChangeArrowheads="1"/>
          </p:cNvSpPr>
          <p:nvPr/>
        </p:nvSpPr>
        <p:spPr bwMode="auto">
          <a:xfrm>
            <a:off x="652463" y="2260600"/>
            <a:ext cx="7772400" cy="9207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342900" indent="-342900" algn="l">
              <a:spcBef>
                <a:spcPct val="20000"/>
              </a:spcBef>
              <a:buClr>
                <a:srgbClr val="66FFFF"/>
              </a:buClr>
              <a:buFont typeface="Wingdings" pitchFamily="2" charset="2"/>
              <a:buChar char="n"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The locations of each outlier is shown with the symbol</a:t>
            </a:r>
            <a:r>
              <a:rPr lang="en-US" sz="28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 </a:t>
            </a:r>
            <a:r>
              <a:rPr lang="en-US" sz="3600" baseline="-100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* 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.		</a:t>
            </a:r>
          </a:p>
        </p:txBody>
      </p:sp>
      <p:grpSp>
        <p:nvGrpSpPr>
          <p:cNvPr id="117341" name="Group 605"/>
          <p:cNvGrpSpPr>
            <a:grpSpLocks/>
          </p:cNvGrpSpPr>
          <p:nvPr/>
        </p:nvGrpSpPr>
        <p:grpSpPr bwMode="auto">
          <a:xfrm>
            <a:off x="5099050" y="3192463"/>
            <a:ext cx="1949450" cy="457200"/>
            <a:chOff x="3212" y="2089"/>
            <a:chExt cx="1228" cy="288"/>
          </a:xfrm>
        </p:grpSpPr>
        <p:sp>
          <p:nvSpPr>
            <p:cNvPr id="117331" name="Line 595"/>
            <p:cNvSpPr>
              <a:spLocks noChangeShapeType="1"/>
            </p:cNvSpPr>
            <p:nvPr/>
          </p:nvSpPr>
          <p:spPr bwMode="auto">
            <a:xfrm>
              <a:off x="4188" y="2240"/>
              <a:ext cx="252" cy="0"/>
            </a:xfrm>
            <a:prstGeom prst="line">
              <a:avLst/>
            </a:prstGeom>
            <a:noFill/>
            <a:ln w="19050">
              <a:solidFill>
                <a:srgbClr val="66FFFF"/>
              </a:solidFill>
              <a:round/>
              <a:headEnd/>
              <a:tailEnd type="triangle" w="med" len="med"/>
            </a:ln>
            <a:effectLst>
              <a:outerShdw dist="17961" dir="2700000" algn="ctr" rotWithShape="0">
                <a:srgbClr val="000000"/>
              </a:outerShdw>
            </a:effectLst>
          </p:spPr>
          <p:txBody>
            <a:bodyPr/>
            <a:lstStyle/>
            <a:p>
              <a:endParaRPr lang="en-US"/>
            </a:p>
          </p:txBody>
        </p:sp>
        <p:sp>
          <p:nvSpPr>
            <p:cNvPr id="117340" name="Text Box 604"/>
            <p:cNvSpPr txBox="1">
              <a:spLocks noChangeArrowheads="1"/>
            </p:cNvSpPr>
            <p:nvPr/>
          </p:nvSpPr>
          <p:spPr bwMode="auto">
            <a:xfrm>
              <a:off x="3212" y="2089"/>
              <a:ext cx="974" cy="28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2400">
                  <a:solidFill>
                    <a:srgbClr val="66FF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Book Antiqua" pitchFamily="18" charset="0"/>
                </a:rPr>
                <a:t>continued</a:t>
              </a:r>
            </a:p>
          </p:txBody>
        </p:sp>
      </p:grp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3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11733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173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167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2" presetClass="entr" presetSubtype="8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3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6" dur="500"/>
                                        <p:tgtEl>
                                          <p:spTgt spid="11733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173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1173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12" presetClass="entr" presetSubtype="8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3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25" dur="500"/>
                                        <p:tgtEl>
                                          <p:spTgt spid="11733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173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1173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12" presetClass="entr" presetSubtype="8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34" dur="500"/>
                                        <p:tgtEl>
                                          <p:spTgt spid="1173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6739" grpId="0" autoUpdateAnimBg="0"/>
      <p:bldP spid="117335" grpId="0" animBg="1"/>
      <p:bldP spid="117336" grpId="0" animBg="1"/>
      <p:bldP spid="117337" grpId="0" animBg="1"/>
      <p:bldP spid="117338" grpId="0" autoUpdateAnimBg="0"/>
      <p:bldP spid="117339" grpId="0" autoUpdateAnimBg="0"/>
    </p:bld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452" name="Rectangle 596"/>
          <p:cNvSpPr>
            <a:spLocks noChangeArrowheads="1"/>
          </p:cNvSpPr>
          <p:nvPr/>
        </p:nvSpPr>
        <p:spPr bwMode="auto">
          <a:xfrm>
            <a:off x="1212850" y="3470275"/>
            <a:ext cx="7105650" cy="609600"/>
          </a:xfrm>
          <a:prstGeom prst="rect">
            <a:avLst/>
          </a:prstGeom>
          <a:gradFill rotWithShape="0">
            <a:gsLst>
              <a:gs pos="0">
                <a:schemeClr val="hlink">
                  <a:gamma/>
                  <a:shade val="46275"/>
                  <a:invGamma/>
                </a:schemeClr>
              </a:gs>
              <a:gs pos="5000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lin ang="5400000" scaled="1"/>
          </a:gradFill>
          <a:ln w="6350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en-US"/>
          </a:p>
        </p:txBody>
      </p:sp>
      <p:sp>
        <p:nvSpPr>
          <p:cNvPr id="122451" name="Rectangle 595"/>
          <p:cNvSpPr>
            <a:spLocks noChangeArrowheads="1"/>
          </p:cNvSpPr>
          <p:nvPr/>
        </p:nvSpPr>
        <p:spPr bwMode="auto">
          <a:xfrm>
            <a:off x="1212850" y="2117725"/>
            <a:ext cx="7105650" cy="609600"/>
          </a:xfrm>
          <a:prstGeom prst="rect">
            <a:avLst/>
          </a:prstGeom>
          <a:gradFill rotWithShape="0">
            <a:gsLst>
              <a:gs pos="0">
                <a:schemeClr val="hlink">
                  <a:gamma/>
                  <a:shade val="46275"/>
                  <a:invGamma/>
                </a:schemeClr>
              </a:gs>
              <a:gs pos="5000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lin ang="5400000" scaled="1"/>
          </a:gradFill>
          <a:ln w="6350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en-US"/>
          </a:p>
        </p:txBody>
      </p:sp>
      <p:sp>
        <p:nvSpPr>
          <p:cNvPr id="121858" name="Rectangle 2"/>
          <p:cNvSpPr>
            <a:spLocks noChangeArrowheads="1"/>
          </p:cNvSpPr>
          <p:nvPr/>
        </p:nvSpPr>
        <p:spPr bwMode="auto">
          <a:xfrm>
            <a:off x="690563" y="82550"/>
            <a:ext cx="7772400" cy="7572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r>
              <a:rPr lang="en-US"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Box Plot</a:t>
            </a:r>
          </a:p>
        </p:txBody>
      </p:sp>
      <p:sp>
        <p:nvSpPr>
          <p:cNvPr id="122448" name="Rectangle 592"/>
          <p:cNvSpPr>
            <a:spLocks noChangeArrowheads="1"/>
          </p:cNvSpPr>
          <p:nvPr/>
        </p:nvSpPr>
        <p:spPr bwMode="auto">
          <a:xfrm>
            <a:off x="1270000" y="2136775"/>
            <a:ext cx="7029450" cy="5524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Lower Limit:  Q1  - 1.5(IQR) = 445  - 1.5(80) = 325</a:t>
            </a:r>
          </a:p>
        </p:txBody>
      </p:sp>
      <p:sp>
        <p:nvSpPr>
          <p:cNvPr id="122449" name="Rectangle 593"/>
          <p:cNvSpPr>
            <a:spLocks noChangeArrowheads="1"/>
          </p:cNvSpPr>
          <p:nvPr/>
        </p:nvSpPr>
        <p:spPr bwMode="auto">
          <a:xfrm>
            <a:off x="1250950" y="3470275"/>
            <a:ext cx="7048500" cy="5715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Upper Limit:  Q3 + 1.5(IQR) = 525 + 1.5(80) = 645</a:t>
            </a:r>
          </a:p>
        </p:txBody>
      </p:sp>
      <p:sp>
        <p:nvSpPr>
          <p:cNvPr id="122453" name="AutoShape 597"/>
          <p:cNvSpPr>
            <a:spLocks noChangeArrowheads="1"/>
          </p:cNvSpPr>
          <p:nvPr/>
        </p:nvSpPr>
        <p:spPr bwMode="auto">
          <a:xfrm rot="5400000">
            <a:off x="733425" y="4378325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122454" name="AutoShape 598"/>
          <p:cNvSpPr>
            <a:spLocks noChangeArrowheads="1"/>
          </p:cNvSpPr>
          <p:nvPr/>
        </p:nvSpPr>
        <p:spPr bwMode="auto">
          <a:xfrm rot="5400000">
            <a:off x="733425" y="1609725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122455" name="AutoShape 599"/>
          <p:cNvSpPr>
            <a:spLocks noChangeArrowheads="1"/>
          </p:cNvSpPr>
          <p:nvPr/>
        </p:nvSpPr>
        <p:spPr bwMode="auto">
          <a:xfrm rot="5400000">
            <a:off x="733425" y="3025775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122456" name="Rectangle 600"/>
          <p:cNvSpPr>
            <a:spLocks noChangeArrowheads="1"/>
          </p:cNvSpPr>
          <p:nvPr/>
        </p:nvSpPr>
        <p:spPr bwMode="auto">
          <a:xfrm>
            <a:off x="1104900" y="1431925"/>
            <a:ext cx="6915150" cy="609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>
              <a:buClr>
                <a:srgbClr val="66FFFF"/>
              </a:buClr>
              <a:buSzPct val="125000"/>
              <a:buFontTx/>
              <a:buChar char="•"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  The lower limit is located 1.5(IQR) below </a:t>
            </a: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Q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1.</a:t>
            </a:r>
          </a:p>
        </p:txBody>
      </p:sp>
      <p:sp>
        <p:nvSpPr>
          <p:cNvPr id="122457" name="Rectangle 601"/>
          <p:cNvSpPr>
            <a:spLocks noChangeArrowheads="1"/>
          </p:cNvSpPr>
          <p:nvPr/>
        </p:nvSpPr>
        <p:spPr bwMode="auto">
          <a:xfrm>
            <a:off x="1104900" y="2803525"/>
            <a:ext cx="7181850" cy="685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>
              <a:buClr>
                <a:srgbClr val="66FFFF"/>
              </a:buClr>
              <a:buSzPct val="125000"/>
              <a:buFontTx/>
              <a:buChar char="•"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  The upper limit is located 1.5(IQR) above </a:t>
            </a: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Q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3.</a:t>
            </a:r>
          </a:p>
        </p:txBody>
      </p:sp>
      <p:sp>
        <p:nvSpPr>
          <p:cNvPr id="122458" name="Rectangle 602"/>
          <p:cNvSpPr>
            <a:spLocks noChangeArrowheads="1"/>
          </p:cNvSpPr>
          <p:nvPr/>
        </p:nvSpPr>
        <p:spPr bwMode="auto">
          <a:xfrm>
            <a:off x="1104900" y="4175125"/>
            <a:ext cx="7162800" cy="10287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>
              <a:buClr>
                <a:srgbClr val="66FFFF"/>
              </a:buClr>
              <a:buSzPct val="125000"/>
              <a:buFontTx/>
              <a:buChar char="•"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  There are no outliers (values less than 325 or</a:t>
            </a:r>
          </a:p>
          <a:p>
            <a:pPr algn="l"/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     greater than 645) in the apartment rent data.</a:t>
            </a:r>
          </a:p>
        </p:txBody>
      </p:sp>
      <p:sp>
        <p:nvSpPr>
          <p:cNvPr id="122459" name="Rectangle 603"/>
          <p:cNvSpPr>
            <a:spLocks noChangeArrowheads="1"/>
          </p:cNvSpPr>
          <p:nvPr/>
        </p:nvSpPr>
        <p:spPr bwMode="auto">
          <a:xfrm>
            <a:off x="654050" y="993775"/>
            <a:ext cx="6305550" cy="4953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>
              <a:buClr>
                <a:srgbClr val="66FFFF"/>
              </a:buClr>
              <a:buFont typeface="Wingdings" pitchFamily="2" charset="2"/>
              <a:buChar char="n"/>
            </a:pPr>
            <a:r>
              <a:rPr lang="en-US" sz="24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  Example:  Apartment Rents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4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12245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224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4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2" dur="500"/>
                                        <p:tgtEl>
                                          <p:spTgt spid="1224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9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4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1224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3000"/>
                            </p:stCondLst>
                            <p:childTnLst>
                              <p:par>
                                <p:cTn id="18" presetID="23" presetClass="entr" presetSubtype="27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4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224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224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4500"/>
                            </p:stCondLst>
                            <p:childTnLst>
                              <p:par>
                                <p:cTn id="23" presetID="12" presetClass="entr" presetSubtype="8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4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25" dur="500"/>
                                        <p:tgtEl>
                                          <p:spTgt spid="12245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224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4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30" dur="500"/>
                                        <p:tgtEl>
                                          <p:spTgt spid="1224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9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4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1224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2000"/>
                            </p:stCondLst>
                            <p:childTnLst>
                              <p:par>
                                <p:cTn id="36" presetID="23" presetClass="entr" presetSubtype="27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4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224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224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3500"/>
                            </p:stCondLst>
                            <p:childTnLst>
                              <p:par>
                                <p:cTn id="41" presetID="12" presetClass="entr" presetSubtype="8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4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43" dur="500"/>
                                        <p:tgtEl>
                                          <p:spTgt spid="12245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224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48" dur="500"/>
                                        <p:tgtEl>
                                          <p:spTgt spid="1224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452" grpId="0" animBg="1"/>
      <p:bldP spid="122451" grpId="0" animBg="1"/>
      <p:bldP spid="122448" grpId="0" autoUpdateAnimBg="0"/>
      <p:bldP spid="122449" grpId="0" autoUpdateAnimBg="0"/>
      <p:bldP spid="122453" grpId="0" animBg="1"/>
      <p:bldP spid="122454" grpId="0" animBg="1"/>
      <p:bldP spid="122455" grpId="0" animBg="1"/>
      <p:bldP spid="122456" grpId="0" autoUpdateAnimBg="0"/>
      <p:bldP spid="122457" grpId="0" autoUpdateAnimBg="0"/>
      <p:bldP spid="122458" grpId="0" autoUpdateAnimBg="0"/>
    </p:bld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688975" y="23813"/>
            <a:ext cx="7772400" cy="877887"/>
          </a:xfrm>
          <a:noFill/>
          <a:ln/>
        </p:spPr>
        <p:txBody>
          <a:bodyPr/>
          <a:lstStyle/>
          <a:p>
            <a:r>
              <a:rPr lang="en-US" dirty="0"/>
              <a:t>Box Plot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76325" y="1546225"/>
            <a:ext cx="7543800" cy="1352550"/>
          </a:xfrm>
          <a:noFill/>
          <a:ln/>
        </p:spPr>
        <p:txBody>
          <a:bodyPr/>
          <a:lstStyle/>
          <a:p>
            <a:pPr>
              <a:lnSpc>
                <a:spcPct val="90000"/>
              </a:lnSpc>
              <a:buSzPct val="125000"/>
              <a:buFontTx/>
              <a:buChar char="•"/>
            </a:pPr>
            <a:r>
              <a:rPr lang="en-US" dirty="0"/>
              <a:t>Whiskers (dashed lines) are drawn from the ends</a:t>
            </a:r>
          </a:p>
          <a:p>
            <a:pPr>
              <a:lnSpc>
                <a:spcPct val="90000"/>
              </a:lnSpc>
              <a:buSzPct val="125000"/>
              <a:buFontTx/>
              <a:buNone/>
            </a:pPr>
            <a:r>
              <a:rPr lang="en-US" dirty="0"/>
              <a:t>     of the box to the smallest and largest data values</a:t>
            </a:r>
          </a:p>
          <a:p>
            <a:pPr>
              <a:lnSpc>
                <a:spcPct val="90000"/>
              </a:lnSpc>
              <a:buSzPct val="125000"/>
              <a:buFontTx/>
              <a:buNone/>
            </a:pPr>
            <a:r>
              <a:rPr lang="en-US" dirty="0"/>
              <a:t>     inside the limits.</a:t>
            </a:r>
          </a:p>
        </p:txBody>
      </p:sp>
      <p:sp>
        <p:nvSpPr>
          <p:cNvPr id="20484" name="Rectangle 4"/>
          <p:cNvSpPr>
            <a:spLocks noChangeArrowheads="1"/>
          </p:cNvSpPr>
          <p:nvPr/>
        </p:nvSpPr>
        <p:spPr bwMode="auto">
          <a:xfrm>
            <a:off x="1508125" y="2898775"/>
            <a:ext cx="7156450" cy="2082800"/>
          </a:xfrm>
          <a:prstGeom prst="rect">
            <a:avLst/>
          </a:prstGeom>
          <a:gradFill rotWithShape="0">
            <a:gsLst>
              <a:gs pos="0">
                <a:srgbClr val="006699">
                  <a:gamma/>
                  <a:shade val="46275"/>
                  <a:invGamma/>
                </a:srgbClr>
              </a:gs>
              <a:gs pos="50000">
                <a:srgbClr val="006699"/>
              </a:gs>
              <a:gs pos="100000">
                <a:srgbClr val="006699">
                  <a:gamma/>
                  <a:shade val="46275"/>
                  <a:invGamma/>
                </a:srgbClr>
              </a:gs>
            </a:gsLst>
            <a:lin ang="5400000" scaled="1"/>
          </a:gradFill>
          <a:ln w="6350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en-US"/>
          </a:p>
        </p:txBody>
      </p:sp>
      <p:sp>
        <p:nvSpPr>
          <p:cNvPr id="20485" name="Line 5"/>
          <p:cNvSpPr>
            <a:spLocks noChangeShapeType="1"/>
          </p:cNvSpPr>
          <p:nvPr/>
        </p:nvSpPr>
        <p:spPr bwMode="auto">
          <a:xfrm>
            <a:off x="1762125" y="4244975"/>
            <a:ext cx="6710363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1121" name="Group 641"/>
          <p:cNvGrpSpPr>
            <a:grpSpLocks/>
          </p:cNvGrpSpPr>
          <p:nvPr/>
        </p:nvGrpSpPr>
        <p:grpSpPr bwMode="auto">
          <a:xfrm>
            <a:off x="2090738" y="4267200"/>
            <a:ext cx="5994400" cy="184150"/>
            <a:chOff x="1245" y="2772"/>
            <a:chExt cx="3776" cy="116"/>
          </a:xfrm>
        </p:grpSpPr>
        <p:sp>
          <p:nvSpPr>
            <p:cNvPr id="20488" name="Line 8"/>
            <p:cNvSpPr>
              <a:spLocks noChangeShapeType="1"/>
            </p:cNvSpPr>
            <p:nvPr/>
          </p:nvSpPr>
          <p:spPr bwMode="auto">
            <a:xfrm>
              <a:off x="1245" y="2774"/>
              <a:ext cx="0" cy="11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>
              <a:outerShdw dist="17961" dir="2700000" algn="ctr" rotWithShape="0">
                <a:srgbClr val="000000"/>
              </a:outerShdw>
            </a:effec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489" name="Line 9"/>
            <p:cNvSpPr>
              <a:spLocks noChangeShapeType="1"/>
            </p:cNvSpPr>
            <p:nvPr/>
          </p:nvSpPr>
          <p:spPr bwMode="auto">
            <a:xfrm>
              <a:off x="2925" y="2774"/>
              <a:ext cx="0" cy="11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>
              <a:outerShdw dist="17961" dir="2700000" algn="ctr" rotWithShape="0">
                <a:srgbClr val="000000"/>
              </a:outerShdw>
            </a:effec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490" name="Line 10"/>
            <p:cNvSpPr>
              <a:spLocks noChangeShapeType="1"/>
            </p:cNvSpPr>
            <p:nvPr/>
          </p:nvSpPr>
          <p:spPr bwMode="auto">
            <a:xfrm>
              <a:off x="2505" y="2774"/>
              <a:ext cx="0" cy="11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>
              <a:outerShdw dist="17961" dir="2700000" algn="ctr" rotWithShape="0">
                <a:srgbClr val="000000"/>
              </a:outerShdw>
            </a:effec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491" name="Line 11"/>
            <p:cNvSpPr>
              <a:spLocks noChangeShapeType="1"/>
            </p:cNvSpPr>
            <p:nvPr/>
          </p:nvSpPr>
          <p:spPr bwMode="auto">
            <a:xfrm>
              <a:off x="2085" y="2774"/>
              <a:ext cx="0" cy="11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>
              <a:outerShdw dist="17961" dir="2700000" algn="ctr" rotWithShape="0">
                <a:srgbClr val="000000"/>
              </a:outerShdw>
            </a:effec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492" name="Line 12"/>
            <p:cNvSpPr>
              <a:spLocks noChangeShapeType="1"/>
            </p:cNvSpPr>
            <p:nvPr/>
          </p:nvSpPr>
          <p:spPr bwMode="auto">
            <a:xfrm>
              <a:off x="1665" y="2774"/>
              <a:ext cx="0" cy="11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>
              <a:outerShdw dist="17961" dir="2700000" algn="ctr" rotWithShape="0">
                <a:srgbClr val="000000"/>
              </a:outerShdw>
            </a:effec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493" name="Line 13"/>
            <p:cNvSpPr>
              <a:spLocks noChangeShapeType="1"/>
            </p:cNvSpPr>
            <p:nvPr/>
          </p:nvSpPr>
          <p:spPr bwMode="auto">
            <a:xfrm>
              <a:off x="3342" y="2774"/>
              <a:ext cx="0" cy="11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>
              <a:outerShdw dist="17961" dir="2700000" algn="ctr" rotWithShape="0">
                <a:srgbClr val="000000"/>
              </a:outerShdw>
            </a:effec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494" name="Line 14"/>
            <p:cNvSpPr>
              <a:spLocks noChangeShapeType="1"/>
            </p:cNvSpPr>
            <p:nvPr/>
          </p:nvSpPr>
          <p:spPr bwMode="auto">
            <a:xfrm>
              <a:off x="4181" y="2772"/>
              <a:ext cx="0" cy="11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>
              <a:outerShdw dist="17961" dir="2700000" algn="ctr" rotWithShape="0">
                <a:srgbClr val="000000"/>
              </a:outerShdw>
            </a:effec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495" name="Line 15"/>
            <p:cNvSpPr>
              <a:spLocks noChangeShapeType="1"/>
            </p:cNvSpPr>
            <p:nvPr/>
          </p:nvSpPr>
          <p:spPr bwMode="auto">
            <a:xfrm>
              <a:off x="3762" y="2773"/>
              <a:ext cx="0" cy="11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>
              <a:outerShdw dist="17961" dir="2700000" algn="ctr" rotWithShape="0">
                <a:srgbClr val="000000"/>
              </a:outerShdw>
            </a:effec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496" name="Line 16"/>
            <p:cNvSpPr>
              <a:spLocks noChangeShapeType="1"/>
            </p:cNvSpPr>
            <p:nvPr/>
          </p:nvSpPr>
          <p:spPr bwMode="auto">
            <a:xfrm>
              <a:off x="4601" y="2772"/>
              <a:ext cx="0" cy="11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>
              <a:outerShdw dist="17961" dir="2700000" algn="ctr" rotWithShape="0">
                <a:srgbClr val="000000"/>
              </a:outerShdw>
            </a:effec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497" name="Line 17"/>
            <p:cNvSpPr>
              <a:spLocks noChangeShapeType="1"/>
            </p:cNvSpPr>
            <p:nvPr/>
          </p:nvSpPr>
          <p:spPr bwMode="auto">
            <a:xfrm>
              <a:off x="5021" y="2772"/>
              <a:ext cx="0" cy="11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>
              <a:outerShdw dist="17961" dir="2700000" algn="ctr" rotWithShape="0">
                <a:srgbClr val="000000"/>
              </a:outerShdw>
            </a:effec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1120" name="Group 640"/>
          <p:cNvGrpSpPr>
            <a:grpSpLocks/>
          </p:cNvGrpSpPr>
          <p:nvPr/>
        </p:nvGrpSpPr>
        <p:grpSpPr bwMode="auto">
          <a:xfrm>
            <a:off x="1776413" y="4448175"/>
            <a:ext cx="6681787" cy="465138"/>
            <a:chOff x="1047" y="2886"/>
            <a:chExt cx="4209" cy="293"/>
          </a:xfrm>
        </p:grpSpPr>
        <p:sp>
          <p:nvSpPr>
            <p:cNvPr id="20500" name="Rectangle 20"/>
            <p:cNvSpPr>
              <a:spLocks noChangeArrowheads="1"/>
            </p:cNvSpPr>
            <p:nvPr/>
          </p:nvSpPr>
          <p:spPr bwMode="auto">
            <a:xfrm>
              <a:off x="1047" y="2892"/>
              <a:ext cx="414" cy="286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>
              <a:outerShdw dist="17961" dir="2700000" algn="ctr" rotWithShape="0">
                <a:srgbClr val="000000"/>
              </a:outerShdw>
            </a:effectLst>
          </p:spPr>
          <p:txBody>
            <a:bodyPr lIns="90488" tIns="44450" rIns="90488" bIns="44450">
              <a:spAutoFit/>
            </a:bodyPr>
            <a:lstStyle/>
            <a:p>
              <a:pPr algn="l"/>
              <a:r>
                <a:rPr lang="en-US" sz="2400">
                  <a:effectLst/>
                  <a:latin typeface="Book Antiqua" pitchFamily="18" charset="0"/>
                </a:rPr>
                <a:t>400</a:t>
              </a:r>
            </a:p>
          </p:txBody>
        </p:sp>
        <p:sp>
          <p:nvSpPr>
            <p:cNvPr id="20501" name="Rectangle 21"/>
            <p:cNvSpPr>
              <a:spLocks noChangeArrowheads="1"/>
            </p:cNvSpPr>
            <p:nvPr/>
          </p:nvSpPr>
          <p:spPr bwMode="auto">
            <a:xfrm>
              <a:off x="1464" y="2893"/>
              <a:ext cx="426" cy="286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>
              <a:outerShdw dist="17961" dir="2700000" algn="ctr" rotWithShape="0">
                <a:srgbClr val="000000"/>
              </a:outerShdw>
            </a:effectLst>
          </p:spPr>
          <p:txBody>
            <a:bodyPr lIns="90488" tIns="44450" rIns="90488" bIns="44450">
              <a:spAutoFit/>
            </a:bodyPr>
            <a:lstStyle/>
            <a:p>
              <a:pPr algn="l"/>
              <a:r>
                <a:rPr lang="en-US" sz="2400">
                  <a:effectLst/>
                  <a:latin typeface="Book Antiqua" pitchFamily="18" charset="0"/>
                </a:rPr>
                <a:t>425</a:t>
              </a:r>
            </a:p>
          </p:txBody>
        </p:sp>
        <p:sp>
          <p:nvSpPr>
            <p:cNvPr id="20502" name="Rectangle 22"/>
            <p:cNvSpPr>
              <a:spLocks noChangeArrowheads="1"/>
            </p:cNvSpPr>
            <p:nvPr/>
          </p:nvSpPr>
          <p:spPr bwMode="auto">
            <a:xfrm>
              <a:off x="1874" y="2891"/>
              <a:ext cx="426" cy="286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>
              <a:outerShdw dist="17961" dir="2700000" algn="ctr" rotWithShape="0">
                <a:srgbClr val="000000"/>
              </a:outerShdw>
            </a:effectLst>
          </p:spPr>
          <p:txBody>
            <a:bodyPr lIns="90488" tIns="44450" rIns="90488" bIns="44450">
              <a:spAutoFit/>
            </a:bodyPr>
            <a:lstStyle/>
            <a:p>
              <a:pPr algn="l"/>
              <a:r>
                <a:rPr lang="en-US" sz="2400">
                  <a:effectLst/>
                  <a:latin typeface="Book Antiqua" pitchFamily="18" charset="0"/>
                </a:rPr>
                <a:t>450</a:t>
              </a:r>
            </a:p>
          </p:txBody>
        </p:sp>
        <p:sp>
          <p:nvSpPr>
            <p:cNvPr id="20503" name="Rectangle 23"/>
            <p:cNvSpPr>
              <a:spLocks noChangeArrowheads="1"/>
            </p:cNvSpPr>
            <p:nvPr/>
          </p:nvSpPr>
          <p:spPr bwMode="auto">
            <a:xfrm>
              <a:off x="2289" y="2893"/>
              <a:ext cx="414" cy="286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>
              <a:outerShdw dist="17961" dir="2700000" algn="ctr" rotWithShape="0">
                <a:srgbClr val="000000"/>
              </a:outerShdw>
            </a:effectLst>
          </p:spPr>
          <p:txBody>
            <a:bodyPr lIns="90488" tIns="44450" rIns="90488" bIns="44450">
              <a:spAutoFit/>
            </a:bodyPr>
            <a:lstStyle/>
            <a:p>
              <a:pPr algn="l"/>
              <a:r>
                <a:rPr lang="en-US" sz="2400">
                  <a:effectLst/>
                  <a:latin typeface="Book Antiqua" pitchFamily="18" charset="0"/>
                </a:rPr>
                <a:t>475</a:t>
              </a:r>
            </a:p>
          </p:txBody>
        </p:sp>
        <p:sp>
          <p:nvSpPr>
            <p:cNvPr id="20504" name="Rectangle 24"/>
            <p:cNvSpPr>
              <a:spLocks noChangeArrowheads="1"/>
            </p:cNvSpPr>
            <p:nvPr/>
          </p:nvSpPr>
          <p:spPr bwMode="auto">
            <a:xfrm>
              <a:off x="2715" y="2892"/>
              <a:ext cx="438" cy="286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>
              <a:outerShdw dist="17961" dir="2700000" algn="ctr" rotWithShape="0">
                <a:srgbClr val="000000"/>
              </a:outerShdw>
            </a:effectLst>
          </p:spPr>
          <p:txBody>
            <a:bodyPr lIns="90488" tIns="44450" rIns="90488" bIns="44450">
              <a:spAutoFit/>
            </a:bodyPr>
            <a:lstStyle/>
            <a:p>
              <a:pPr algn="l"/>
              <a:r>
                <a:rPr lang="en-US" sz="2400">
                  <a:effectLst/>
                  <a:latin typeface="Book Antiqua" pitchFamily="18" charset="0"/>
                </a:rPr>
                <a:t>500</a:t>
              </a:r>
            </a:p>
          </p:txBody>
        </p:sp>
        <p:sp>
          <p:nvSpPr>
            <p:cNvPr id="20505" name="Rectangle 25"/>
            <p:cNvSpPr>
              <a:spLocks noChangeArrowheads="1"/>
            </p:cNvSpPr>
            <p:nvPr/>
          </p:nvSpPr>
          <p:spPr bwMode="auto">
            <a:xfrm>
              <a:off x="3138" y="2892"/>
              <a:ext cx="438" cy="286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>
              <a:outerShdw dist="17961" dir="2700000" algn="ctr" rotWithShape="0">
                <a:srgbClr val="000000"/>
              </a:outerShdw>
            </a:effectLst>
          </p:spPr>
          <p:txBody>
            <a:bodyPr lIns="90488" tIns="44450" rIns="90488" bIns="44450">
              <a:spAutoFit/>
            </a:bodyPr>
            <a:lstStyle/>
            <a:p>
              <a:pPr algn="l"/>
              <a:r>
                <a:rPr lang="en-US" sz="2400">
                  <a:effectLst/>
                  <a:latin typeface="Book Antiqua" pitchFamily="18" charset="0"/>
                </a:rPr>
                <a:t>525</a:t>
              </a:r>
            </a:p>
          </p:txBody>
        </p:sp>
        <p:sp>
          <p:nvSpPr>
            <p:cNvPr id="20506" name="Rectangle 26"/>
            <p:cNvSpPr>
              <a:spLocks noChangeArrowheads="1"/>
            </p:cNvSpPr>
            <p:nvPr/>
          </p:nvSpPr>
          <p:spPr bwMode="auto">
            <a:xfrm>
              <a:off x="3558" y="2892"/>
              <a:ext cx="414" cy="286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>
              <a:outerShdw dist="17961" dir="2700000" algn="ctr" rotWithShape="0">
                <a:srgbClr val="000000"/>
              </a:outerShdw>
            </a:effectLst>
          </p:spPr>
          <p:txBody>
            <a:bodyPr lIns="90488" tIns="44450" rIns="90488" bIns="44450">
              <a:spAutoFit/>
            </a:bodyPr>
            <a:lstStyle/>
            <a:p>
              <a:pPr algn="l"/>
              <a:r>
                <a:rPr lang="en-US" sz="2400">
                  <a:effectLst/>
                  <a:latin typeface="Book Antiqua" pitchFamily="18" charset="0"/>
                </a:rPr>
                <a:t>550</a:t>
              </a:r>
            </a:p>
          </p:txBody>
        </p:sp>
        <p:sp>
          <p:nvSpPr>
            <p:cNvPr id="20507" name="Rectangle 27"/>
            <p:cNvSpPr>
              <a:spLocks noChangeArrowheads="1"/>
            </p:cNvSpPr>
            <p:nvPr/>
          </p:nvSpPr>
          <p:spPr bwMode="auto">
            <a:xfrm>
              <a:off x="3981" y="2892"/>
              <a:ext cx="414" cy="286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>
              <a:outerShdw dist="17961" dir="2700000" algn="ctr" rotWithShape="0">
                <a:srgbClr val="000000"/>
              </a:outerShdw>
            </a:effectLst>
          </p:spPr>
          <p:txBody>
            <a:bodyPr lIns="90488" tIns="44450" rIns="90488" bIns="44450">
              <a:spAutoFit/>
            </a:bodyPr>
            <a:lstStyle/>
            <a:p>
              <a:pPr algn="l"/>
              <a:r>
                <a:rPr lang="en-US" sz="2400">
                  <a:effectLst/>
                  <a:latin typeface="Book Antiqua" pitchFamily="18" charset="0"/>
                </a:rPr>
                <a:t>575</a:t>
              </a:r>
            </a:p>
          </p:txBody>
        </p:sp>
        <p:sp>
          <p:nvSpPr>
            <p:cNvPr id="20508" name="Rectangle 28"/>
            <p:cNvSpPr>
              <a:spLocks noChangeArrowheads="1"/>
            </p:cNvSpPr>
            <p:nvPr/>
          </p:nvSpPr>
          <p:spPr bwMode="auto">
            <a:xfrm>
              <a:off x="4407" y="2892"/>
              <a:ext cx="426" cy="286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>
              <a:outerShdw dist="17961" dir="2700000" algn="ctr" rotWithShape="0">
                <a:srgbClr val="000000"/>
              </a:outerShdw>
            </a:effectLst>
          </p:spPr>
          <p:txBody>
            <a:bodyPr lIns="90488" tIns="44450" rIns="90488" bIns="44450">
              <a:spAutoFit/>
            </a:bodyPr>
            <a:lstStyle/>
            <a:p>
              <a:pPr algn="l"/>
              <a:r>
                <a:rPr lang="en-US" sz="2400">
                  <a:effectLst/>
                  <a:latin typeface="Book Antiqua" pitchFamily="18" charset="0"/>
                </a:rPr>
                <a:t>600</a:t>
              </a:r>
            </a:p>
          </p:txBody>
        </p:sp>
        <p:sp>
          <p:nvSpPr>
            <p:cNvPr id="20509" name="Rectangle 29"/>
            <p:cNvSpPr>
              <a:spLocks noChangeArrowheads="1"/>
            </p:cNvSpPr>
            <p:nvPr/>
          </p:nvSpPr>
          <p:spPr bwMode="auto">
            <a:xfrm>
              <a:off x="4818" y="2886"/>
              <a:ext cx="438" cy="286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>
              <a:outerShdw dist="17961" dir="2700000" algn="ctr" rotWithShape="0">
                <a:srgbClr val="000000"/>
              </a:outerShdw>
            </a:effectLst>
          </p:spPr>
          <p:txBody>
            <a:bodyPr lIns="90488" tIns="44450" rIns="90488" bIns="44450">
              <a:spAutoFit/>
            </a:bodyPr>
            <a:lstStyle/>
            <a:p>
              <a:pPr algn="l"/>
              <a:r>
                <a:rPr lang="en-US" sz="2400">
                  <a:effectLst/>
                  <a:latin typeface="Book Antiqua" pitchFamily="18" charset="0"/>
                </a:rPr>
                <a:t>625</a:t>
              </a:r>
            </a:p>
          </p:txBody>
        </p:sp>
      </p:grpSp>
      <p:sp>
        <p:nvSpPr>
          <p:cNvPr id="20510" name="Rectangle 30"/>
          <p:cNvSpPr>
            <a:spLocks noChangeArrowheads="1"/>
          </p:cNvSpPr>
          <p:nvPr/>
        </p:nvSpPr>
        <p:spPr bwMode="auto">
          <a:xfrm>
            <a:off x="3302000" y="3162300"/>
            <a:ext cx="2114550" cy="711200"/>
          </a:xfrm>
          <a:prstGeom prst="rect">
            <a:avLst/>
          </a:prstGeom>
          <a:gradFill rotWithShape="0">
            <a:gsLst>
              <a:gs pos="0">
                <a:srgbClr val="993366">
                  <a:gamma/>
                  <a:shade val="46275"/>
                  <a:invGamma/>
                </a:srgbClr>
              </a:gs>
              <a:gs pos="50000">
                <a:srgbClr val="993366"/>
              </a:gs>
              <a:gs pos="100000">
                <a:srgbClr val="993366">
                  <a:gamma/>
                  <a:shade val="46275"/>
                  <a:invGamma/>
                </a:srgbClr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511" name="Line 31"/>
          <p:cNvSpPr>
            <a:spLocks noChangeShapeType="1"/>
          </p:cNvSpPr>
          <p:nvPr/>
        </p:nvSpPr>
        <p:spPr bwMode="auto">
          <a:xfrm>
            <a:off x="4090988" y="3160713"/>
            <a:ext cx="0" cy="70643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20513" name="Text Box 33"/>
          <p:cNvSpPr txBox="1">
            <a:spLocks noChangeArrowheads="1"/>
          </p:cNvSpPr>
          <p:nvPr/>
        </p:nvSpPr>
        <p:spPr bwMode="auto">
          <a:xfrm>
            <a:off x="1449388" y="5254625"/>
            <a:ext cx="2635250" cy="8223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dirty="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Smallest value</a:t>
            </a:r>
          </a:p>
          <a:p>
            <a:r>
              <a:rPr lang="en-US" sz="2400" dirty="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inside limits = 425</a:t>
            </a:r>
          </a:p>
        </p:txBody>
      </p:sp>
      <p:sp>
        <p:nvSpPr>
          <p:cNvPr id="20514" name="Text Box 34"/>
          <p:cNvSpPr txBox="1">
            <a:spLocks noChangeArrowheads="1"/>
          </p:cNvSpPr>
          <p:nvPr/>
        </p:nvSpPr>
        <p:spPr bwMode="auto">
          <a:xfrm>
            <a:off x="6084888" y="5254625"/>
            <a:ext cx="2635250" cy="8223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dirty="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Largest value</a:t>
            </a:r>
          </a:p>
          <a:p>
            <a:r>
              <a:rPr lang="en-US" sz="2400" dirty="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inside limits = 615</a:t>
            </a:r>
          </a:p>
        </p:txBody>
      </p:sp>
      <p:grpSp>
        <p:nvGrpSpPr>
          <p:cNvPr id="21115" name="Group 635"/>
          <p:cNvGrpSpPr>
            <a:grpSpLocks/>
          </p:cNvGrpSpPr>
          <p:nvPr/>
        </p:nvGrpSpPr>
        <p:grpSpPr bwMode="auto">
          <a:xfrm>
            <a:off x="2752725" y="3592513"/>
            <a:ext cx="0" cy="1730375"/>
            <a:chOff x="2752725" y="3592513"/>
            <a:chExt cx="0" cy="1730375"/>
          </a:xfrm>
        </p:grpSpPr>
        <p:sp>
          <p:nvSpPr>
            <p:cNvPr id="20517" name="Line 37"/>
            <p:cNvSpPr>
              <a:spLocks noChangeShapeType="1"/>
            </p:cNvSpPr>
            <p:nvPr/>
          </p:nvSpPr>
          <p:spPr bwMode="auto">
            <a:xfrm>
              <a:off x="1662" y="3308"/>
              <a:ext cx="0" cy="236"/>
            </a:xfrm>
            <a:prstGeom prst="line">
              <a:avLst/>
            </a:prstGeom>
            <a:noFill/>
            <a:ln w="12700">
              <a:solidFill>
                <a:srgbClr val="66FFFF"/>
              </a:solidFill>
              <a:prstDash val="dash"/>
              <a:round/>
              <a:headEnd/>
              <a:tailEnd/>
            </a:ln>
            <a:effectLst>
              <a:outerShdw dist="17961" dir="2700000" algn="ctr" rotWithShape="0">
                <a:srgbClr val="000000"/>
              </a:outerShdw>
            </a:effectLst>
          </p:spPr>
          <p:txBody>
            <a:bodyPr/>
            <a:lstStyle/>
            <a:p>
              <a:endParaRPr lang="en-US"/>
            </a:p>
          </p:txBody>
        </p:sp>
        <p:sp>
          <p:nvSpPr>
            <p:cNvPr id="20518" name="Line 38"/>
            <p:cNvSpPr>
              <a:spLocks noChangeShapeType="1"/>
            </p:cNvSpPr>
            <p:nvPr/>
          </p:nvSpPr>
          <p:spPr bwMode="auto">
            <a:xfrm>
              <a:off x="1662" y="2454"/>
              <a:ext cx="0" cy="458"/>
            </a:xfrm>
            <a:prstGeom prst="line">
              <a:avLst/>
            </a:prstGeom>
            <a:noFill/>
            <a:ln w="12700">
              <a:solidFill>
                <a:srgbClr val="66FFFF"/>
              </a:solidFill>
              <a:prstDash val="dash"/>
              <a:round/>
              <a:headEnd/>
              <a:tailEnd/>
            </a:ln>
            <a:effectLst>
              <a:outerShdw dist="17961" dir="2700000" algn="ctr" rotWithShape="0">
                <a:srgbClr val="000000"/>
              </a:outerShdw>
            </a:effec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0524" name="Line 44"/>
          <p:cNvSpPr>
            <a:spLocks noChangeShapeType="1"/>
          </p:cNvSpPr>
          <p:nvPr/>
        </p:nvSpPr>
        <p:spPr bwMode="auto">
          <a:xfrm>
            <a:off x="7778750" y="3519483"/>
            <a:ext cx="0" cy="1755775"/>
          </a:xfrm>
          <a:prstGeom prst="line">
            <a:avLst/>
          </a:prstGeom>
          <a:noFill/>
          <a:ln w="12700">
            <a:solidFill>
              <a:srgbClr val="66FFFF"/>
            </a:solidFill>
            <a:prstDash val="dash"/>
            <a:round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0525" name="Line 45"/>
          <p:cNvSpPr>
            <a:spLocks noChangeShapeType="1"/>
          </p:cNvSpPr>
          <p:nvPr/>
        </p:nvSpPr>
        <p:spPr bwMode="auto">
          <a:xfrm flipH="1">
            <a:off x="2716213" y="3516313"/>
            <a:ext cx="546100" cy="0"/>
          </a:xfrm>
          <a:prstGeom prst="line">
            <a:avLst/>
          </a:prstGeom>
          <a:noFill/>
          <a:ln w="28575">
            <a:solidFill>
              <a:schemeClr val="tx1"/>
            </a:solidFill>
            <a:prstDash val="dash"/>
            <a:round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20526" name="Line 46"/>
          <p:cNvSpPr>
            <a:spLocks noChangeShapeType="1"/>
          </p:cNvSpPr>
          <p:nvPr/>
        </p:nvSpPr>
        <p:spPr bwMode="auto">
          <a:xfrm flipV="1">
            <a:off x="5449888" y="3521075"/>
            <a:ext cx="2346325" cy="0"/>
          </a:xfrm>
          <a:prstGeom prst="line">
            <a:avLst/>
          </a:prstGeom>
          <a:noFill/>
          <a:ln w="28575">
            <a:solidFill>
              <a:schemeClr val="tx1"/>
            </a:solidFill>
            <a:prstDash val="dash"/>
            <a:round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21117" name="AutoShape 637"/>
          <p:cNvSpPr>
            <a:spLocks noChangeArrowheads="1"/>
          </p:cNvSpPr>
          <p:nvPr/>
        </p:nvSpPr>
        <p:spPr bwMode="auto">
          <a:xfrm rot="5400000">
            <a:off x="727075" y="1628775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21119" name="Rectangle 639"/>
          <p:cNvSpPr>
            <a:spLocks noChangeArrowheads="1"/>
          </p:cNvSpPr>
          <p:nvPr/>
        </p:nvSpPr>
        <p:spPr bwMode="auto">
          <a:xfrm>
            <a:off x="654050" y="993775"/>
            <a:ext cx="6305550" cy="4953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>
              <a:buClr>
                <a:srgbClr val="66FFFF"/>
              </a:buClr>
              <a:buFont typeface="Wingdings" pitchFamily="2" charset="2"/>
              <a:buChar char="n"/>
            </a:pPr>
            <a:r>
              <a:rPr lang="en-US" sz="24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  Example:  Apartment Rents</a:t>
            </a:r>
          </a:p>
        </p:txBody>
      </p:sp>
      <p:sp>
        <p:nvSpPr>
          <p:cNvPr id="41" name="Line 44"/>
          <p:cNvSpPr>
            <a:spLocks noChangeShapeType="1"/>
          </p:cNvSpPr>
          <p:nvPr/>
        </p:nvSpPr>
        <p:spPr bwMode="auto">
          <a:xfrm>
            <a:off x="2749552" y="3557588"/>
            <a:ext cx="0" cy="1755775"/>
          </a:xfrm>
          <a:prstGeom prst="line">
            <a:avLst/>
          </a:prstGeom>
          <a:noFill/>
          <a:ln w="12700">
            <a:solidFill>
              <a:srgbClr val="66FFFF"/>
            </a:solidFill>
            <a:prstDash val="dash"/>
            <a:round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2111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1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2" dur="500"/>
                                        <p:tgtEl>
                                          <p:spTgt spid="204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2" presetClass="entr" presetSubtype="1" fill="hold" grpId="0" nodeType="after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6" dur="500"/>
                                        <p:tgtEl>
                                          <p:spTgt spid="205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3500"/>
                            </p:stCondLst>
                            <p:childTnLst>
                              <p:par>
                                <p:cTn id="18" presetID="12" presetClass="entr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0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4500"/>
                            </p:stCondLst>
                            <p:childTnLst>
                              <p:par>
                                <p:cTn id="22" presetID="12" presetClass="entr" presetSubtype="4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4" dur="500"/>
                                        <p:tgtEl>
                                          <p:spTgt spid="21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6000"/>
                            </p:stCondLst>
                            <p:childTnLst>
                              <p:par>
                                <p:cTn id="26" presetID="1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28" dur="500"/>
                                        <p:tgtEl>
                                          <p:spTgt spid="205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7500"/>
                            </p:stCondLst>
                            <p:childTnLst>
                              <p:par>
                                <p:cTn id="30" presetID="12" presetClass="entr" presetSubtype="1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32" dur="500"/>
                                        <p:tgtEl>
                                          <p:spTgt spid="205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0000"/>
                            </p:stCondLst>
                            <p:childTnLst>
                              <p:par>
                                <p:cTn id="34" presetID="1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6" dur="500"/>
                                        <p:tgtEl>
                                          <p:spTgt spid="205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1500"/>
                            </p:stCondLst>
                            <p:childTnLst>
                              <p:par>
                                <p:cTn id="38" presetID="12" presetClass="entr" presetSubtype="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40" dur="500"/>
                                        <p:tgtEl>
                                          <p:spTgt spid="205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3" grpId="0" autoUpdateAnimBg="0"/>
      <p:bldP spid="20513" grpId="0" autoUpdateAnimBg="0"/>
      <p:bldP spid="20514" grpId="0" autoUpdateAnimBg="0"/>
      <p:bldP spid="20524" grpId="0" animBg="1"/>
      <p:bldP spid="20525" grpId="0" animBg="1"/>
      <p:bldP spid="20526" grpId="0" animBg="1"/>
      <p:bldP spid="21117" grpId="0" animBg="1"/>
      <p:bldP spid="41" grpId="0" animBg="1"/>
    </p:bld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46050"/>
            <a:ext cx="7772400" cy="814388"/>
          </a:xfrm>
          <a:noFill/>
          <a:ln/>
        </p:spPr>
        <p:txBody>
          <a:bodyPr/>
          <a:lstStyle/>
          <a:p>
            <a:r>
              <a:rPr lang="en-US"/>
              <a:t>Measures of Association </a:t>
            </a:r>
            <a:br>
              <a:rPr lang="en-US"/>
            </a:br>
            <a:r>
              <a:rPr lang="en-US"/>
              <a:t>Between Two Variables</a:t>
            </a:r>
          </a:p>
        </p:txBody>
      </p:sp>
      <p:sp>
        <p:nvSpPr>
          <p:cNvPr id="22533" name="Rectangle 5"/>
          <p:cNvSpPr>
            <a:spLocks noChangeArrowheads="1"/>
          </p:cNvSpPr>
          <p:nvPr/>
        </p:nvSpPr>
        <p:spPr bwMode="auto">
          <a:xfrm>
            <a:off x="800100" y="1133475"/>
            <a:ext cx="7562850" cy="1009650"/>
          </a:xfrm>
          <a:prstGeom prst="rect">
            <a:avLst/>
          </a:prstGeom>
          <a:gradFill flip="none" rotWithShape="1">
            <a:gsLst>
              <a:gs pos="0">
                <a:srgbClr val="7AAF23">
                  <a:shade val="30000"/>
                  <a:satMod val="115000"/>
                </a:srgbClr>
              </a:gs>
              <a:gs pos="50000">
                <a:srgbClr val="7AAF23">
                  <a:shade val="67500"/>
                  <a:satMod val="115000"/>
                </a:srgbClr>
              </a:gs>
              <a:gs pos="100000">
                <a:srgbClr val="7AAF23">
                  <a:shade val="100000"/>
                  <a:satMod val="115000"/>
                </a:srgbClr>
              </a:gs>
            </a:gsLst>
            <a:lin ang="16200000" scaled="1"/>
            <a:tileRect/>
          </a:gradFill>
          <a:ln w="6350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pPr algn="l"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Thus far we have examined numerical methods used</a:t>
            </a:r>
          </a:p>
          <a:p>
            <a:pPr algn="l"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to summarize the data for one variable at a time.</a:t>
            </a:r>
          </a:p>
        </p:txBody>
      </p:sp>
      <p:sp>
        <p:nvSpPr>
          <p:cNvPr id="22534" name="AutoShape 6"/>
          <p:cNvSpPr>
            <a:spLocks noChangeArrowheads="1"/>
          </p:cNvSpPr>
          <p:nvPr/>
        </p:nvSpPr>
        <p:spPr bwMode="auto">
          <a:xfrm rot="5400000">
            <a:off x="504825" y="1571625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22535" name="AutoShape 7"/>
          <p:cNvSpPr>
            <a:spLocks noChangeArrowheads="1"/>
          </p:cNvSpPr>
          <p:nvPr/>
        </p:nvSpPr>
        <p:spPr bwMode="auto">
          <a:xfrm rot="5400000">
            <a:off x="498475" y="2701925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22536" name="Rectangle 8"/>
          <p:cNvSpPr>
            <a:spLocks noChangeArrowheads="1"/>
          </p:cNvSpPr>
          <p:nvPr/>
        </p:nvSpPr>
        <p:spPr bwMode="auto">
          <a:xfrm>
            <a:off x="800100" y="2244725"/>
            <a:ext cx="7562850" cy="1022350"/>
          </a:xfrm>
          <a:prstGeom prst="rect">
            <a:avLst/>
          </a:prstGeom>
          <a:gradFill flip="none" rotWithShape="1">
            <a:gsLst>
              <a:gs pos="0">
                <a:srgbClr val="7AAF23">
                  <a:shade val="30000"/>
                  <a:satMod val="115000"/>
                </a:srgbClr>
              </a:gs>
              <a:gs pos="50000">
                <a:srgbClr val="7AAF23">
                  <a:shade val="67500"/>
                  <a:satMod val="115000"/>
                </a:srgbClr>
              </a:gs>
              <a:gs pos="100000">
                <a:srgbClr val="7AAF23">
                  <a:shade val="100000"/>
                  <a:satMod val="115000"/>
                </a:srgbClr>
              </a:gs>
            </a:gsLst>
            <a:lin ang="16200000" scaled="1"/>
            <a:tileRect/>
          </a:gradFill>
          <a:ln w="6350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pPr algn="l"/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Often a manager or decision maker is interested in</a:t>
            </a:r>
          </a:p>
          <a:p>
            <a:pPr algn="l"/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the </a:t>
            </a:r>
            <a:r>
              <a:rPr lang="en-US" sz="2400" u="sng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relationship between two variables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.</a:t>
            </a:r>
          </a:p>
        </p:txBody>
      </p:sp>
      <p:sp>
        <p:nvSpPr>
          <p:cNvPr id="22537" name="AutoShape 9"/>
          <p:cNvSpPr>
            <a:spLocks noChangeArrowheads="1"/>
          </p:cNvSpPr>
          <p:nvPr/>
        </p:nvSpPr>
        <p:spPr bwMode="auto">
          <a:xfrm rot="5400000">
            <a:off x="498475" y="3959225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22538" name="Rectangle 10"/>
          <p:cNvSpPr>
            <a:spLocks noChangeArrowheads="1"/>
          </p:cNvSpPr>
          <p:nvPr/>
        </p:nvSpPr>
        <p:spPr bwMode="auto">
          <a:xfrm>
            <a:off x="800100" y="3375025"/>
            <a:ext cx="7562850" cy="1327150"/>
          </a:xfrm>
          <a:prstGeom prst="rect">
            <a:avLst/>
          </a:prstGeom>
          <a:gradFill flip="none" rotWithShape="1">
            <a:gsLst>
              <a:gs pos="0">
                <a:srgbClr val="7AAF23">
                  <a:shade val="30000"/>
                  <a:satMod val="115000"/>
                </a:srgbClr>
              </a:gs>
              <a:gs pos="50000">
                <a:srgbClr val="7AAF23">
                  <a:shade val="67500"/>
                  <a:satMod val="115000"/>
                </a:srgbClr>
              </a:gs>
              <a:gs pos="100000">
                <a:srgbClr val="7AAF23">
                  <a:shade val="100000"/>
                  <a:satMod val="115000"/>
                </a:srgbClr>
              </a:gs>
            </a:gsLst>
            <a:lin ang="16200000" scaled="1"/>
            <a:tileRect/>
          </a:gradFill>
          <a:ln w="6350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pPr algn="l"/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Two descriptive measures of the relationship </a:t>
            </a:r>
          </a:p>
          <a:p>
            <a:pPr algn="l"/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between two variables are </a:t>
            </a:r>
            <a:r>
              <a:rPr lang="en-US" sz="2400" u="sng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covariance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and </a:t>
            </a:r>
            <a:r>
              <a:rPr lang="en-US" sz="2400" u="sng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correlation</a:t>
            </a:r>
          </a:p>
          <a:p>
            <a:pPr algn="l"/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</a:t>
            </a:r>
            <a:r>
              <a:rPr lang="en-US" sz="2400" u="sng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coefficient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.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2253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25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2" dur="500"/>
                                        <p:tgtEl>
                                          <p:spTgt spid="225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2" presetClass="entr" presetSubtype="8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6" dur="500"/>
                                        <p:tgtEl>
                                          <p:spTgt spid="2253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25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21" dur="500"/>
                                        <p:tgtEl>
                                          <p:spTgt spid="225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12" presetClass="entr" presetSubtype="8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25" dur="500"/>
                                        <p:tgtEl>
                                          <p:spTgt spid="2253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25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30" dur="500"/>
                                        <p:tgtEl>
                                          <p:spTgt spid="225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3" grpId="0" animBg="1" autoUpdateAnimBg="0"/>
      <p:bldP spid="22534" grpId="0" animBg="1"/>
      <p:bldP spid="22535" grpId="0" animBg="1"/>
      <p:bldP spid="22536" grpId="0" animBg="1" autoUpdateAnimBg="0"/>
      <p:bldP spid="22537" grpId="0" animBg="1"/>
      <p:bldP spid="22538" grpId="0" animBg="1" autoUpdateAnimBg="0"/>
    </p:bld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00013"/>
            <a:ext cx="7772400" cy="681037"/>
          </a:xfrm>
          <a:noFill/>
          <a:ln/>
        </p:spPr>
        <p:txBody>
          <a:bodyPr/>
          <a:lstStyle/>
          <a:p>
            <a:r>
              <a:rPr lang="en-US"/>
              <a:t>Covariance</a:t>
            </a:r>
          </a:p>
        </p:txBody>
      </p:sp>
      <p:sp>
        <p:nvSpPr>
          <p:cNvPr id="23559" name="AutoShape 7"/>
          <p:cNvSpPr>
            <a:spLocks noChangeArrowheads="1"/>
          </p:cNvSpPr>
          <p:nvPr/>
        </p:nvSpPr>
        <p:spPr bwMode="auto">
          <a:xfrm rot="5400000">
            <a:off x="514350" y="1574347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23560" name="AutoShape 8"/>
          <p:cNvSpPr>
            <a:spLocks noChangeArrowheads="1"/>
          </p:cNvSpPr>
          <p:nvPr/>
        </p:nvSpPr>
        <p:spPr bwMode="auto">
          <a:xfrm rot="5400000">
            <a:off x="514350" y="2530477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23561" name="AutoShape 9"/>
          <p:cNvSpPr>
            <a:spLocks noChangeArrowheads="1"/>
          </p:cNvSpPr>
          <p:nvPr/>
        </p:nvSpPr>
        <p:spPr bwMode="auto">
          <a:xfrm rot="5400000">
            <a:off x="514350" y="3387727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23562" name="Rectangle 10"/>
          <p:cNvSpPr>
            <a:spLocks noChangeArrowheads="1"/>
          </p:cNvSpPr>
          <p:nvPr/>
        </p:nvSpPr>
        <p:spPr bwMode="auto">
          <a:xfrm>
            <a:off x="819150" y="2251077"/>
            <a:ext cx="7524750" cy="742950"/>
          </a:xfrm>
          <a:prstGeom prst="rect">
            <a:avLst/>
          </a:prstGeom>
          <a:gradFill flip="none" rotWithShape="1">
            <a:gsLst>
              <a:gs pos="0">
                <a:srgbClr val="7AAF23">
                  <a:shade val="30000"/>
                  <a:satMod val="115000"/>
                </a:srgbClr>
              </a:gs>
              <a:gs pos="50000">
                <a:srgbClr val="7AAF23">
                  <a:shade val="67500"/>
                  <a:satMod val="115000"/>
                </a:srgbClr>
              </a:gs>
              <a:gs pos="100000">
                <a:srgbClr val="7AAF23">
                  <a:shade val="100000"/>
                  <a:satMod val="115000"/>
                </a:srgbClr>
              </a:gs>
            </a:gsLst>
            <a:lin ang="16200000" scaled="1"/>
            <a:tileRect/>
          </a:gradFill>
          <a:ln w="6350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pPr algn="l"/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Positive values indicate a positive relationship.</a:t>
            </a:r>
          </a:p>
        </p:txBody>
      </p:sp>
      <p:sp>
        <p:nvSpPr>
          <p:cNvPr id="23563" name="Rectangle 11"/>
          <p:cNvSpPr>
            <a:spLocks noChangeArrowheads="1"/>
          </p:cNvSpPr>
          <p:nvPr/>
        </p:nvSpPr>
        <p:spPr bwMode="auto">
          <a:xfrm>
            <a:off x="819150" y="3108327"/>
            <a:ext cx="7524750" cy="742950"/>
          </a:xfrm>
          <a:prstGeom prst="rect">
            <a:avLst/>
          </a:prstGeom>
          <a:gradFill flip="none" rotWithShape="1">
            <a:gsLst>
              <a:gs pos="0">
                <a:srgbClr val="7AAF23">
                  <a:shade val="30000"/>
                  <a:satMod val="115000"/>
                </a:srgbClr>
              </a:gs>
              <a:gs pos="50000">
                <a:srgbClr val="7AAF23">
                  <a:shade val="67500"/>
                  <a:satMod val="115000"/>
                </a:srgbClr>
              </a:gs>
              <a:gs pos="100000">
                <a:srgbClr val="7AAF23">
                  <a:shade val="100000"/>
                  <a:satMod val="115000"/>
                </a:srgbClr>
              </a:gs>
            </a:gsLst>
            <a:lin ang="16200000" scaled="1"/>
            <a:tileRect/>
          </a:gradFill>
          <a:ln w="6350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pPr algn="l"/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Negative values indicate a negative relationship.</a:t>
            </a:r>
          </a:p>
        </p:txBody>
      </p:sp>
      <p:sp>
        <p:nvSpPr>
          <p:cNvPr id="23564" name="Rectangle 12"/>
          <p:cNvSpPr>
            <a:spLocks noChangeArrowheads="1"/>
          </p:cNvSpPr>
          <p:nvPr/>
        </p:nvSpPr>
        <p:spPr bwMode="auto">
          <a:xfrm>
            <a:off x="800100" y="1133475"/>
            <a:ext cx="7543800" cy="985611"/>
          </a:xfrm>
          <a:prstGeom prst="rect">
            <a:avLst/>
          </a:prstGeom>
          <a:gradFill flip="none" rotWithShape="1">
            <a:gsLst>
              <a:gs pos="0">
                <a:srgbClr val="7AAF23">
                  <a:shade val="30000"/>
                  <a:satMod val="115000"/>
                </a:srgbClr>
              </a:gs>
              <a:gs pos="50000">
                <a:srgbClr val="7AAF23">
                  <a:shade val="67500"/>
                  <a:satMod val="115000"/>
                </a:srgbClr>
              </a:gs>
              <a:gs pos="100000">
                <a:srgbClr val="7AAF23">
                  <a:shade val="100000"/>
                  <a:satMod val="115000"/>
                </a:srgbClr>
              </a:gs>
            </a:gsLst>
            <a:lin ang="16200000" scaled="1"/>
            <a:tileRect/>
          </a:gradFill>
          <a:ln w="6350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pPr algn="l"/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The </a:t>
            </a:r>
            <a:r>
              <a:rPr lang="en-US" sz="2400" u="sng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covariance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is a measure of the linear association</a:t>
            </a:r>
          </a:p>
          <a:p>
            <a:pPr algn="l"/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between two variables.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2355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35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35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35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12" presetClass="entr" presetSubtype="8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7" dur="500"/>
                                        <p:tgtEl>
                                          <p:spTgt spid="2356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35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35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35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"/>
                            </p:stCondLst>
                            <p:childTnLst>
                              <p:par>
                                <p:cTn id="25" presetID="12" presetClass="entr" presetSubtype="8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27" dur="500"/>
                                        <p:tgtEl>
                                          <p:spTgt spid="2356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35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235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235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9" grpId="0" animBg="1"/>
      <p:bldP spid="23560" grpId="0" animBg="1"/>
      <p:bldP spid="23561" grpId="0" animBg="1"/>
      <p:bldP spid="23562" grpId="0" animBg="1" autoUpdateAnimBg="0"/>
      <p:bldP spid="23563" grpId="0" animBg="1" autoUpdateAnimBg="0"/>
      <p:bldP spid="23564" grpId="0" animBg="1" autoUpdateAnimBg="0"/>
    </p:bld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2"/>
          <p:cNvSpPr>
            <a:spLocks noChangeArrowheads="1"/>
          </p:cNvSpPr>
          <p:nvPr/>
        </p:nvSpPr>
        <p:spPr bwMode="auto">
          <a:xfrm>
            <a:off x="685800" y="38100"/>
            <a:ext cx="7772400" cy="8255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r>
              <a:rPr lang="en-US"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Covariance</a:t>
            </a:r>
          </a:p>
        </p:txBody>
      </p:sp>
      <p:sp>
        <p:nvSpPr>
          <p:cNvPr id="112643" name="Rectangle 3"/>
          <p:cNvSpPr>
            <a:spLocks noChangeArrowheads="1"/>
          </p:cNvSpPr>
          <p:nvPr/>
        </p:nvSpPr>
        <p:spPr bwMode="auto">
          <a:xfrm>
            <a:off x="838200" y="1133475"/>
            <a:ext cx="7467600" cy="3657600"/>
          </a:xfrm>
          <a:prstGeom prst="rect">
            <a:avLst/>
          </a:prstGeom>
          <a:gradFill flip="none" rotWithShape="1">
            <a:gsLst>
              <a:gs pos="0">
                <a:srgbClr val="7AAF23">
                  <a:shade val="30000"/>
                  <a:satMod val="115000"/>
                </a:srgbClr>
              </a:gs>
              <a:gs pos="50000">
                <a:srgbClr val="7AAF23">
                  <a:shade val="67500"/>
                  <a:satMod val="115000"/>
                </a:srgbClr>
              </a:gs>
              <a:gs pos="100000">
                <a:srgbClr val="7AAF23">
                  <a:shade val="100000"/>
                  <a:satMod val="115000"/>
                </a:srgbClr>
              </a:gs>
            </a:gsLst>
            <a:lin ang="16200000" scaled="1"/>
            <a:tileRect/>
          </a:gradFill>
          <a:ln w="6350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pPr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The covariance is computed as follows:</a:t>
            </a:r>
          </a:p>
          <a:p>
            <a:pPr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endParaRPr lang="en-US" sz="2400">
              <a:effectLst>
                <a:outerShdw blurRad="38100" dist="38100" dir="2700000" algn="tl">
                  <a:srgbClr val="000000"/>
                </a:outerShdw>
              </a:effectLst>
              <a:latin typeface="Book Antiqua" pitchFamily="18" charset="0"/>
            </a:endParaRPr>
          </a:p>
          <a:p>
            <a:pPr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endParaRPr lang="en-US" sz="2000">
              <a:effectLst>
                <a:outerShdw blurRad="38100" dist="38100" dir="2700000" algn="tl">
                  <a:srgbClr val="000000"/>
                </a:outerShdw>
              </a:effectLst>
              <a:latin typeface="Book Antiqua" pitchFamily="18" charset="0"/>
            </a:endParaRPr>
          </a:p>
          <a:p>
            <a:pPr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endParaRPr lang="en-US" sz="2400">
              <a:effectLst>
                <a:outerShdw blurRad="38100" dist="38100" dir="2700000" algn="tl">
                  <a:srgbClr val="000000"/>
                </a:outerShdw>
              </a:effectLst>
              <a:latin typeface="Book Antiqua" pitchFamily="18" charset="0"/>
            </a:endParaRPr>
          </a:p>
          <a:p>
            <a:pPr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                     </a:t>
            </a:r>
          </a:p>
          <a:p>
            <a:pPr algn="l">
              <a:lnSpc>
                <a:spcPct val="90000"/>
              </a:lnSpc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endParaRPr lang="en-US" sz="2400">
              <a:effectLst>
                <a:outerShdw blurRad="38100" dist="38100" dir="2700000" algn="tl">
                  <a:srgbClr val="000000"/>
                </a:outerShdw>
              </a:effectLst>
              <a:latin typeface="Book Antiqua" pitchFamily="18" charset="0"/>
            </a:endParaRPr>
          </a:p>
          <a:p>
            <a:pPr algn="l">
              <a:lnSpc>
                <a:spcPct val="90000"/>
              </a:lnSpc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endParaRPr lang="en-US" sz="1600">
              <a:effectLst>
                <a:outerShdw blurRad="38100" dist="38100" dir="2700000" algn="tl">
                  <a:srgbClr val="000000"/>
                </a:outerShdw>
              </a:effectLst>
              <a:latin typeface="Book Antiqua" pitchFamily="18" charset="0"/>
            </a:endParaRPr>
          </a:p>
          <a:p>
            <a:pPr algn="l">
              <a:lnSpc>
                <a:spcPct val="90000"/>
              </a:lnSpc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endParaRPr lang="en-US" sz="1600">
              <a:effectLst>
                <a:outerShdw blurRad="38100" dist="38100" dir="2700000" algn="tl">
                  <a:srgbClr val="000000"/>
                </a:outerShdw>
              </a:effectLst>
              <a:latin typeface="Book Antiqua" pitchFamily="18" charset="0"/>
            </a:endParaRPr>
          </a:p>
          <a:p>
            <a:pPr algn="l">
              <a:lnSpc>
                <a:spcPct val="90000"/>
              </a:lnSpc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endParaRPr lang="en-US">
              <a:effectLst>
                <a:outerShdw blurRad="38100" dist="38100" dir="2700000" algn="tl">
                  <a:srgbClr val="000000"/>
                </a:outerShdw>
              </a:effectLst>
              <a:latin typeface="Book Antiqua" pitchFamily="18" charset="0"/>
            </a:endParaRPr>
          </a:p>
        </p:txBody>
      </p:sp>
      <p:sp>
        <p:nvSpPr>
          <p:cNvPr id="112645" name="Text Box 5"/>
          <p:cNvSpPr txBox="1">
            <a:spLocks noChangeArrowheads="1"/>
          </p:cNvSpPr>
          <p:nvPr/>
        </p:nvSpPr>
        <p:spPr bwMode="auto">
          <a:xfrm>
            <a:off x="5783263" y="2071688"/>
            <a:ext cx="1281112" cy="7493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90000"/>
              </a:lnSpc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for</a:t>
            </a:r>
          </a:p>
          <a:p>
            <a:pPr algn="l">
              <a:lnSpc>
                <a:spcPct val="90000"/>
              </a:lnSpc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samples</a:t>
            </a:r>
          </a:p>
        </p:txBody>
      </p:sp>
      <p:sp>
        <p:nvSpPr>
          <p:cNvPr id="112646" name="Text Box 6"/>
          <p:cNvSpPr txBox="1">
            <a:spLocks noChangeArrowheads="1"/>
          </p:cNvSpPr>
          <p:nvPr/>
        </p:nvSpPr>
        <p:spPr bwMode="auto">
          <a:xfrm>
            <a:off x="5772150" y="3557588"/>
            <a:ext cx="1803400" cy="7493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90000"/>
              </a:lnSpc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for</a:t>
            </a:r>
          </a:p>
          <a:p>
            <a:pPr algn="l">
              <a:lnSpc>
                <a:spcPct val="90000"/>
              </a:lnSpc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populations</a:t>
            </a:r>
          </a:p>
        </p:txBody>
      </p:sp>
      <p:sp>
        <p:nvSpPr>
          <p:cNvPr id="112647" name="AutoShape 7"/>
          <p:cNvSpPr>
            <a:spLocks noChangeArrowheads="1"/>
          </p:cNvSpPr>
          <p:nvPr/>
        </p:nvSpPr>
        <p:spPr bwMode="auto">
          <a:xfrm rot="5400000">
            <a:off x="561975" y="1374775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649" name="AutoShape 9"/>
          <p:cNvSpPr>
            <a:spLocks noChangeArrowheads="1"/>
          </p:cNvSpPr>
          <p:nvPr/>
        </p:nvSpPr>
        <p:spPr bwMode="auto">
          <a:xfrm rot="5400000">
            <a:off x="1590675" y="2327275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653" name="AutoShape 13"/>
          <p:cNvSpPr>
            <a:spLocks noChangeArrowheads="1"/>
          </p:cNvSpPr>
          <p:nvPr/>
        </p:nvSpPr>
        <p:spPr bwMode="auto">
          <a:xfrm rot="5400000">
            <a:off x="1590675" y="3508375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654" name="Rectangle 14"/>
          <p:cNvSpPr>
            <a:spLocks noChangeArrowheads="1"/>
          </p:cNvSpPr>
          <p:nvPr/>
        </p:nvSpPr>
        <p:spPr bwMode="auto">
          <a:xfrm>
            <a:off x="1893888" y="1847850"/>
            <a:ext cx="3738562" cy="1189038"/>
          </a:xfrm>
          <a:prstGeom prst="rect">
            <a:avLst/>
          </a:prstGeom>
          <a:gradFill rotWithShape="0">
            <a:gsLst>
              <a:gs pos="0">
                <a:srgbClr val="006699">
                  <a:gamma/>
                  <a:shade val="46275"/>
                  <a:invGamma/>
                </a:srgbClr>
              </a:gs>
              <a:gs pos="50000">
                <a:srgbClr val="006699"/>
              </a:gs>
              <a:gs pos="100000">
                <a:srgbClr val="006699">
                  <a:gamma/>
                  <a:shade val="46275"/>
                  <a:invGamma/>
                </a:srgbClr>
              </a:gs>
            </a:gsLst>
            <a:lin ang="5400000" scaled="1"/>
          </a:gradFill>
          <a:ln w="12700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en-US"/>
          </a:p>
        </p:txBody>
      </p:sp>
      <p:sp>
        <p:nvSpPr>
          <p:cNvPr id="112655" name="Rectangle 15"/>
          <p:cNvSpPr>
            <a:spLocks noChangeArrowheads="1"/>
          </p:cNvSpPr>
          <p:nvPr/>
        </p:nvSpPr>
        <p:spPr bwMode="auto">
          <a:xfrm>
            <a:off x="1893888" y="3333750"/>
            <a:ext cx="3738562" cy="1189038"/>
          </a:xfrm>
          <a:prstGeom prst="rect">
            <a:avLst/>
          </a:prstGeom>
          <a:gradFill rotWithShape="0">
            <a:gsLst>
              <a:gs pos="0">
                <a:srgbClr val="006699">
                  <a:gamma/>
                  <a:shade val="46275"/>
                  <a:invGamma/>
                </a:srgbClr>
              </a:gs>
              <a:gs pos="50000">
                <a:srgbClr val="006699"/>
              </a:gs>
              <a:gs pos="100000">
                <a:srgbClr val="006699">
                  <a:gamma/>
                  <a:shade val="46275"/>
                  <a:invGamma/>
                </a:srgbClr>
              </a:gs>
            </a:gsLst>
            <a:lin ang="5400000" scaled="1"/>
          </a:gradFill>
          <a:ln w="12700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112656" name="Object 16">
            <a:hlinkClick r:id="" action="ppaction://ole?verb=0"/>
          </p:cNvPr>
          <p:cNvGraphicFramePr>
            <a:graphicFrameLocks/>
          </p:cNvGraphicFramePr>
          <p:nvPr/>
        </p:nvGraphicFramePr>
        <p:xfrm>
          <a:off x="2287588" y="2078038"/>
          <a:ext cx="2919412" cy="688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692" name="Equation" r:id="rId4" imgW="2436480" imgH="582480" progId="Equation">
                  <p:embed/>
                </p:oleObj>
              </mc:Choice>
              <mc:Fallback>
                <p:oleObj name="Equation" r:id="rId4" imgW="2436480" imgH="582480" progId="Equation">
                  <p:embed/>
                  <p:pic>
                    <p:nvPicPr>
                      <p:cNvPr id="0" name="Picture 16"/>
                      <p:cNvPicPr>
                        <a:picLocks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7588" y="2078038"/>
                        <a:ext cx="2919412" cy="688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>
                        <a:outerShdw dist="17961" dir="2700000" algn="ctr" rotWithShape="0">
                          <a:srgbClr val="000000"/>
                        </a:outerShdw>
                      </a:effectLst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657" name="Object 17">
            <a:hlinkClick r:id="" action="ppaction://ole?verb=0"/>
          </p:cNvPr>
          <p:cNvGraphicFramePr>
            <a:graphicFrameLocks/>
          </p:cNvGraphicFramePr>
          <p:nvPr/>
        </p:nvGraphicFramePr>
        <p:xfrm>
          <a:off x="2085975" y="3573463"/>
          <a:ext cx="3300413" cy="746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693" name="Equation" r:id="rId6" imgW="2792160" imgH="620640" progId="Equation">
                  <p:embed/>
                </p:oleObj>
              </mc:Choice>
              <mc:Fallback>
                <p:oleObj name="Equation" r:id="rId6" imgW="2792160" imgH="620640" progId="Equation">
                  <p:embed/>
                  <p:pic>
                    <p:nvPicPr>
                      <p:cNvPr id="0" name="Picture 17"/>
                      <p:cNvPicPr>
                        <a:picLocks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85975" y="3573463"/>
                        <a:ext cx="3300413" cy="746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>
                        <a:outerShdw dist="17961" dir="2700000" algn="ctr" rotWithShape="0">
                          <a:srgbClr val="000000"/>
                        </a:outerShdw>
                      </a:effectLst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11264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126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2" dur="500"/>
                                        <p:tgtEl>
                                          <p:spTgt spid="1126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6" dur="500"/>
                                        <p:tgtEl>
                                          <p:spTgt spid="11264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126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1126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23" presetClass="entr" presetSubtype="272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126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126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000"/>
                            </p:stCondLst>
                            <p:childTnLst>
                              <p:par>
                                <p:cTn id="28" presetID="12" presetClass="entr" presetSubtype="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30" dur="500"/>
                                        <p:tgtEl>
                                          <p:spTgt spid="1126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3500"/>
                            </p:stCondLst>
                            <p:childTnLst>
                              <p:par>
                                <p:cTn id="32" presetID="12" presetClass="entr" presetSubtype="8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34" dur="500"/>
                                        <p:tgtEl>
                                          <p:spTgt spid="11265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126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9" dur="500"/>
                                        <p:tgtEl>
                                          <p:spTgt spid="1126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500"/>
                            </p:stCondLst>
                            <p:childTnLst>
                              <p:par>
                                <p:cTn id="41" presetID="23" presetClass="entr" presetSubtype="272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126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126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2000"/>
                            </p:stCondLst>
                            <p:childTnLst>
                              <p:par>
                                <p:cTn id="46" presetID="12" presetClass="entr" presetSubtype="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48" dur="500"/>
                                        <p:tgtEl>
                                          <p:spTgt spid="1126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43" grpId="0" animBg="1" autoUpdateAnimBg="0"/>
      <p:bldP spid="112645" grpId="0" autoUpdateAnimBg="0"/>
      <p:bldP spid="112646" grpId="0" autoUpdateAnimBg="0"/>
      <p:bldP spid="112647" grpId="0" animBg="1"/>
      <p:bldP spid="112649" grpId="0" animBg="1"/>
      <p:bldP spid="112653" grpId="0" animBg="1"/>
      <p:bldP spid="112654" grpId="0" animBg="1"/>
      <p:bldP spid="11265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39700"/>
            <a:ext cx="7772400" cy="622300"/>
          </a:xfrm>
          <a:noFill/>
          <a:ln/>
        </p:spPr>
        <p:txBody>
          <a:bodyPr/>
          <a:lstStyle/>
          <a:p>
            <a:r>
              <a:rPr lang="en-US" dirty="0"/>
              <a:t>Sample Mean</a:t>
            </a:r>
          </a:p>
        </p:txBody>
      </p:sp>
      <p:graphicFrame>
        <p:nvGraphicFramePr>
          <p:cNvPr id="9220" name="Object 4">
            <a:hlinkClick r:id="" action="ppaction://ole?verb=0"/>
          </p:cNvPr>
          <p:cNvGraphicFramePr>
            <a:graphicFrameLocks/>
          </p:cNvGraphicFramePr>
          <p:nvPr/>
        </p:nvGraphicFramePr>
        <p:xfrm>
          <a:off x="2743200" y="1204913"/>
          <a:ext cx="3937000" cy="14716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1011" name="Equation" r:id="rId4" imgW="368280" imgH="126720" progId="Equation.DSMT4">
                  <p:embed/>
                </p:oleObj>
              </mc:Choice>
              <mc:Fallback>
                <p:oleObj name="Equation" r:id="rId4" imgW="368280" imgH="126720" progId="Equation.DSMT4">
                  <p:embed/>
                  <p:pic>
                    <p:nvPicPr>
                      <p:cNvPr id="9220" name="Object 4">
                        <a:hlinkClick r:id="" action="ppaction://ole?verb=0"/>
                      </p:cNvPr>
                      <p:cNvPicPr>
                        <a:picLocks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3200" y="1204913"/>
                        <a:ext cx="3937000" cy="14716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>
                        <a:outerShdw dist="17961" dir="2700000" algn="ctr" rotWithShape="0">
                          <a:srgbClr val="000000"/>
                        </a:outerShdw>
                      </a:effectLst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9185" name="AutoShape 1185"/>
          <p:cNvSpPr>
            <a:spLocks noChangeArrowheads="1"/>
          </p:cNvSpPr>
          <p:nvPr/>
        </p:nvSpPr>
        <p:spPr bwMode="auto">
          <a:xfrm rot="5400000">
            <a:off x="2581275" y="1924050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129186" name="Oval 1186"/>
          <p:cNvSpPr>
            <a:spLocks noChangeArrowheads="1"/>
          </p:cNvSpPr>
          <p:nvPr/>
        </p:nvSpPr>
        <p:spPr bwMode="auto">
          <a:xfrm>
            <a:off x="5490030" y="1706791"/>
            <a:ext cx="1028700" cy="514350"/>
          </a:xfrm>
          <a:prstGeom prst="ellipse">
            <a:avLst/>
          </a:prstGeom>
          <a:noFill/>
          <a:ln w="19050">
            <a:solidFill>
              <a:srgbClr val="66FFFF"/>
            </a:solidFill>
            <a:round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pic>
        <p:nvPicPr>
          <p:cNvPr id="129780" name="Picture 1780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760413" y="2576513"/>
            <a:ext cx="7775575" cy="25177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</p:pic>
      <p:sp>
        <p:nvSpPr>
          <p:cNvPr id="129781" name="Rectangle 1781"/>
          <p:cNvSpPr>
            <a:spLocks noChangeArrowheads="1"/>
          </p:cNvSpPr>
          <p:nvPr/>
        </p:nvSpPr>
        <p:spPr bwMode="auto">
          <a:xfrm>
            <a:off x="647700" y="1028700"/>
            <a:ext cx="5353050" cy="5143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>
              <a:buClr>
                <a:srgbClr val="66FFFF"/>
              </a:buClr>
              <a:buFont typeface="Wingdings" pitchFamily="2" charset="2"/>
              <a:buChar char="n"/>
            </a:pPr>
            <a:r>
              <a:rPr lang="en-US" sz="24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  Example:  Apartment Rents</a:t>
            </a:r>
          </a:p>
        </p:txBody>
      </p:sp>
    </p:spTree>
    <p:extLst>
      <p:ext uri="{BB962C8B-B14F-4D97-AF65-F5344CB8AC3E}">
        <p14:creationId xmlns:p14="http://schemas.microsoft.com/office/powerpoint/2010/main" val="2103673813"/>
      </p:ext>
    </p:extLst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12918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29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2" dur="500"/>
                                        <p:tgtEl>
                                          <p:spTgt spid="92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6" presetClass="entr" presetSubtype="21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1291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9185" grpId="0" animBg="1"/>
      <p:bldP spid="129186" grpId="0" animBg="1"/>
    </p:bld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42" name="Rectangle 2"/>
          <p:cNvSpPr>
            <a:spLocks noChangeArrowheads="1"/>
          </p:cNvSpPr>
          <p:nvPr/>
        </p:nvSpPr>
        <p:spPr bwMode="auto">
          <a:xfrm>
            <a:off x="685800" y="38100"/>
            <a:ext cx="7772400" cy="8255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r>
              <a:rPr lang="en-US"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Correlation Coefficient</a:t>
            </a:r>
          </a:p>
        </p:txBody>
      </p:sp>
      <p:sp>
        <p:nvSpPr>
          <p:cNvPr id="163843" name="Rectangle 3"/>
          <p:cNvSpPr>
            <a:spLocks noChangeArrowheads="1"/>
          </p:cNvSpPr>
          <p:nvPr/>
        </p:nvSpPr>
        <p:spPr bwMode="auto">
          <a:xfrm>
            <a:off x="857250" y="2355850"/>
            <a:ext cx="7543800" cy="1447800"/>
          </a:xfrm>
          <a:prstGeom prst="rect">
            <a:avLst/>
          </a:prstGeom>
          <a:gradFill flip="none" rotWithShape="1">
            <a:gsLst>
              <a:gs pos="0">
                <a:srgbClr val="7AAF23">
                  <a:shade val="30000"/>
                  <a:satMod val="115000"/>
                </a:srgbClr>
              </a:gs>
              <a:gs pos="50000">
                <a:srgbClr val="7AAF23">
                  <a:shade val="67500"/>
                  <a:satMod val="115000"/>
                </a:srgbClr>
              </a:gs>
              <a:gs pos="100000">
                <a:srgbClr val="7AAF23">
                  <a:shade val="100000"/>
                  <a:satMod val="115000"/>
                </a:srgbClr>
              </a:gs>
            </a:gsLst>
            <a:lin ang="16200000" scaled="1"/>
            <a:tileRect/>
          </a:gradFill>
          <a:ln w="6350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pPr algn="l"/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Just because two variables are highly correlated, it </a:t>
            </a:r>
          </a:p>
          <a:p>
            <a:pPr algn="l"/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does not mean that one variable is the cause of the</a:t>
            </a:r>
          </a:p>
          <a:p>
            <a:pPr algn="l"/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other.</a:t>
            </a:r>
          </a:p>
        </p:txBody>
      </p:sp>
      <p:sp>
        <p:nvSpPr>
          <p:cNvPr id="163844" name="Rectangle 4"/>
          <p:cNvSpPr>
            <a:spLocks noChangeArrowheads="1"/>
          </p:cNvSpPr>
          <p:nvPr/>
        </p:nvSpPr>
        <p:spPr bwMode="auto">
          <a:xfrm>
            <a:off x="857250" y="1136650"/>
            <a:ext cx="7543800" cy="1104900"/>
          </a:xfrm>
          <a:prstGeom prst="rect">
            <a:avLst/>
          </a:prstGeom>
          <a:gradFill flip="none" rotWithShape="1">
            <a:gsLst>
              <a:gs pos="0">
                <a:srgbClr val="7AAF23">
                  <a:shade val="30000"/>
                  <a:satMod val="115000"/>
                </a:srgbClr>
              </a:gs>
              <a:gs pos="50000">
                <a:srgbClr val="7AAF23">
                  <a:shade val="67500"/>
                  <a:satMod val="115000"/>
                </a:srgbClr>
              </a:gs>
              <a:gs pos="100000">
                <a:srgbClr val="7AAF23">
                  <a:shade val="100000"/>
                  <a:satMod val="115000"/>
                </a:srgbClr>
              </a:gs>
            </a:gsLst>
            <a:lin ang="16200000" scaled="1"/>
            <a:tileRect/>
          </a:gradFill>
          <a:ln w="6350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pPr algn="l"/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Correlation is a measure of linear association and not</a:t>
            </a:r>
          </a:p>
          <a:p>
            <a:pPr algn="l"/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necessarily causation. </a:t>
            </a:r>
          </a:p>
        </p:txBody>
      </p:sp>
      <p:sp>
        <p:nvSpPr>
          <p:cNvPr id="163845" name="AutoShape 5"/>
          <p:cNvSpPr>
            <a:spLocks noChangeArrowheads="1"/>
          </p:cNvSpPr>
          <p:nvPr/>
        </p:nvSpPr>
        <p:spPr bwMode="auto">
          <a:xfrm rot="5400000">
            <a:off x="600075" y="1606550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846" name="AutoShape 6"/>
          <p:cNvSpPr>
            <a:spLocks noChangeArrowheads="1"/>
          </p:cNvSpPr>
          <p:nvPr/>
        </p:nvSpPr>
        <p:spPr bwMode="auto">
          <a:xfrm rot="5400000">
            <a:off x="600075" y="3016250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16384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638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638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638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12" presetClass="entr" presetSubtype="8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7" dur="500"/>
                                        <p:tgtEl>
                                          <p:spTgt spid="16384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638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638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638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43" grpId="0" animBg="1" autoUpdateAnimBg="0"/>
      <p:bldP spid="163844" grpId="0" animBg="1" autoUpdateAnimBg="0"/>
      <p:bldP spid="163845" grpId="0" animBg="1"/>
      <p:bldP spid="163846" grpId="0" animBg="1"/>
    </p:bldLst>
  </p:timing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866" name="Rectangle 2"/>
          <p:cNvSpPr>
            <a:spLocks noChangeArrowheads="1"/>
          </p:cNvSpPr>
          <p:nvPr/>
        </p:nvSpPr>
        <p:spPr bwMode="auto">
          <a:xfrm>
            <a:off x="828675" y="1136650"/>
            <a:ext cx="7467600" cy="2819400"/>
          </a:xfrm>
          <a:prstGeom prst="rect">
            <a:avLst/>
          </a:prstGeom>
          <a:gradFill flip="none" rotWithShape="1">
            <a:gsLst>
              <a:gs pos="0">
                <a:srgbClr val="7AAF23">
                  <a:shade val="30000"/>
                  <a:satMod val="115000"/>
                </a:srgbClr>
              </a:gs>
              <a:gs pos="50000">
                <a:srgbClr val="7AAF23">
                  <a:shade val="67500"/>
                  <a:satMod val="115000"/>
                </a:srgbClr>
              </a:gs>
              <a:gs pos="100000">
                <a:srgbClr val="7AAF23">
                  <a:shade val="100000"/>
                  <a:satMod val="115000"/>
                </a:srgbClr>
              </a:gs>
            </a:gsLst>
            <a:lin ang="16200000" scaled="1"/>
            <a:tileRect/>
          </a:gradFill>
          <a:ln w="6350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pPr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The correlation coefficient is computed as follows:</a:t>
            </a:r>
          </a:p>
          <a:p>
            <a:pPr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endParaRPr lang="en-US" sz="2400">
              <a:effectLst>
                <a:outerShdw blurRad="38100" dist="38100" dir="2700000" algn="tl">
                  <a:srgbClr val="000000"/>
                </a:outerShdw>
              </a:effectLst>
              <a:latin typeface="Book Antiqua" pitchFamily="18" charset="0"/>
            </a:endParaRPr>
          </a:p>
          <a:p>
            <a:pPr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endParaRPr lang="en-US" sz="2000">
              <a:effectLst>
                <a:outerShdw blurRad="38100" dist="38100" dir="2700000" algn="tl">
                  <a:srgbClr val="000000"/>
                </a:outerShdw>
              </a:effectLst>
              <a:latin typeface="Book Antiqua" pitchFamily="18" charset="0"/>
            </a:endParaRPr>
          </a:p>
          <a:p>
            <a:pPr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endParaRPr lang="en-US" sz="1400">
              <a:effectLst>
                <a:outerShdw blurRad="38100" dist="38100" dir="2700000" algn="tl">
                  <a:srgbClr val="000000"/>
                </a:outerShdw>
              </a:effectLst>
              <a:latin typeface="Book Antiqua" pitchFamily="18" charset="0"/>
            </a:endParaRPr>
          </a:p>
          <a:p>
            <a:pPr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endParaRPr lang="en-US" sz="2000">
              <a:effectLst>
                <a:outerShdw blurRad="38100" dist="38100" dir="2700000" algn="tl">
                  <a:srgbClr val="000000"/>
                </a:outerShdw>
              </a:effectLst>
              <a:latin typeface="Book Antiqua" pitchFamily="18" charset="0"/>
            </a:endParaRPr>
          </a:p>
          <a:p>
            <a:pPr algn="l">
              <a:lnSpc>
                <a:spcPct val="90000"/>
              </a:lnSpc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                     </a:t>
            </a:r>
          </a:p>
          <a:p>
            <a:pPr algn="l">
              <a:lnSpc>
                <a:spcPct val="90000"/>
              </a:lnSpc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endParaRPr lang="en-US">
              <a:effectLst>
                <a:outerShdw blurRad="38100" dist="38100" dir="2700000" algn="tl">
                  <a:srgbClr val="000000"/>
                </a:outerShdw>
              </a:effectLst>
              <a:latin typeface="Book Antiqua" pitchFamily="18" charset="0"/>
            </a:endParaRPr>
          </a:p>
        </p:txBody>
      </p:sp>
      <p:sp>
        <p:nvSpPr>
          <p:cNvPr id="164867" name="Rectangle 3"/>
          <p:cNvSpPr>
            <a:spLocks noChangeArrowheads="1"/>
          </p:cNvSpPr>
          <p:nvPr/>
        </p:nvSpPr>
        <p:spPr bwMode="auto">
          <a:xfrm>
            <a:off x="4657725" y="1765300"/>
            <a:ext cx="2038350" cy="1162050"/>
          </a:xfrm>
          <a:prstGeom prst="rect">
            <a:avLst/>
          </a:prstGeom>
          <a:gradFill rotWithShape="0">
            <a:gsLst>
              <a:gs pos="0">
                <a:srgbClr val="006699">
                  <a:gamma/>
                  <a:shade val="46275"/>
                  <a:invGamma/>
                </a:srgbClr>
              </a:gs>
              <a:gs pos="50000">
                <a:srgbClr val="006699"/>
              </a:gs>
              <a:gs pos="100000">
                <a:srgbClr val="006699">
                  <a:gamma/>
                  <a:shade val="46275"/>
                  <a:invGamma/>
                </a:srgbClr>
              </a:gs>
            </a:gsLst>
            <a:lin ang="5400000" scaled="1"/>
          </a:gradFill>
          <a:ln w="12700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en-US"/>
          </a:p>
        </p:txBody>
      </p:sp>
      <p:sp>
        <p:nvSpPr>
          <p:cNvPr id="164868" name="Text Box 4"/>
          <p:cNvSpPr txBox="1">
            <a:spLocks noChangeArrowheads="1"/>
          </p:cNvSpPr>
          <p:nvPr/>
        </p:nvSpPr>
        <p:spPr bwMode="auto">
          <a:xfrm>
            <a:off x="2687638" y="3046413"/>
            <a:ext cx="1281112" cy="7493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lnSpc>
                <a:spcPct val="90000"/>
              </a:lnSpc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for</a:t>
            </a:r>
          </a:p>
          <a:p>
            <a:pPr>
              <a:lnSpc>
                <a:spcPct val="90000"/>
              </a:lnSpc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samples</a:t>
            </a:r>
          </a:p>
        </p:txBody>
      </p:sp>
      <p:sp>
        <p:nvSpPr>
          <p:cNvPr id="164869" name="Text Box 5"/>
          <p:cNvSpPr txBox="1">
            <a:spLocks noChangeArrowheads="1"/>
          </p:cNvSpPr>
          <p:nvPr/>
        </p:nvSpPr>
        <p:spPr bwMode="auto">
          <a:xfrm>
            <a:off x="4791075" y="3046413"/>
            <a:ext cx="1803400" cy="7493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lnSpc>
                <a:spcPct val="90000"/>
              </a:lnSpc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for</a:t>
            </a:r>
          </a:p>
          <a:p>
            <a:pPr>
              <a:lnSpc>
                <a:spcPct val="90000"/>
              </a:lnSpc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populations</a:t>
            </a:r>
          </a:p>
        </p:txBody>
      </p:sp>
      <p:sp>
        <p:nvSpPr>
          <p:cNvPr id="164870" name="AutoShape 6"/>
          <p:cNvSpPr>
            <a:spLocks noChangeArrowheads="1"/>
          </p:cNvSpPr>
          <p:nvPr/>
        </p:nvSpPr>
        <p:spPr bwMode="auto">
          <a:xfrm rot="5400000">
            <a:off x="552450" y="1377950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164871" name="Rectangle 7"/>
          <p:cNvSpPr>
            <a:spLocks noChangeArrowheads="1"/>
          </p:cNvSpPr>
          <p:nvPr/>
        </p:nvSpPr>
        <p:spPr bwMode="auto">
          <a:xfrm>
            <a:off x="2276475" y="1765300"/>
            <a:ext cx="2038350" cy="1162050"/>
          </a:xfrm>
          <a:prstGeom prst="rect">
            <a:avLst/>
          </a:prstGeom>
          <a:gradFill rotWithShape="0">
            <a:gsLst>
              <a:gs pos="0">
                <a:srgbClr val="006699">
                  <a:gamma/>
                  <a:shade val="46275"/>
                  <a:invGamma/>
                </a:srgbClr>
              </a:gs>
              <a:gs pos="50000">
                <a:srgbClr val="006699"/>
              </a:gs>
              <a:gs pos="100000">
                <a:srgbClr val="006699">
                  <a:gamma/>
                  <a:shade val="46275"/>
                  <a:invGamma/>
                </a:srgbClr>
              </a:gs>
            </a:gsLst>
            <a:lin ang="5400000" scaled="1"/>
          </a:gradFill>
          <a:ln w="12700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en-US"/>
          </a:p>
        </p:txBody>
      </p:sp>
      <p:sp>
        <p:nvSpPr>
          <p:cNvPr id="164872" name="AutoShape 8"/>
          <p:cNvSpPr>
            <a:spLocks noChangeArrowheads="1"/>
          </p:cNvSpPr>
          <p:nvPr/>
        </p:nvSpPr>
        <p:spPr bwMode="auto">
          <a:xfrm rot="5400000">
            <a:off x="1981200" y="2235200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164873" name="AutoShape 9"/>
          <p:cNvSpPr>
            <a:spLocks noChangeArrowheads="1"/>
          </p:cNvSpPr>
          <p:nvPr/>
        </p:nvSpPr>
        <p:spPr bwMode="auto">
          <a:xfrm rot="16200000" flipH="1">
            <a:off x="6743700" y="2235200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164874" name="Object 10">
            <a:hlinkClick r:id="" action="ppaction://ole?verb=0"/>
          </p:cNvPr>
          <p:cNvGraphicFramePr>
            <a:graphicFrameLocks/>
          </p:cNvGraphicFramePr>
          <p:nvPr/>
        </p:nvGraphicFramePr>
        <p:xfrm>
          <a:off x="2606675" y="1820863"/>
          <a:ext cx="1401763" cy="957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910" name="Equation" r:id="rId4" imgW="1052280" imgH="722160" progId="Equation">
                  <p:embed/>
                </p:oleObj>
              </mc:Choice>
              <mc:Fallback>
                <p:oleObj name="Equation" r:id="rId4" imgW="1052280" imgH="722160" progId="Equation">
                  <p:embed/>
                  <p:pic>
                    <p:nvPicPr>
                      <p:cNvPr id="0" name="Picture 10"/>
                      <p:cNvPicPr>
                        <a:picLocks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06675" y="1820863"/>
                        <a:ext cx="1401763" cy="9572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>
                        <a:outerShdw dist="17961" dir="2700000" algn="ctr" rotWithShape="0">
                          <a:srgbClr val="000000"/>
                        </a:outerShdw>
                      </a:effectLst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4875" name="Object 11">
            <a:hlinkClick r:id="" action="ppaction://ole?verb=0"/>
          </p:cNvPr>
          <p:cNvGraphicFramePr>
            <a:graphicFrameLocks/>
          </p:cNvGraphicFramePr>
          <p:nvPr/>
        </p:nvGraphicFramePr>
        <p:xfrm>
          <a:off x="4914900" y="1831975"/>
          <a:ext cx="1576388" cy="920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911" name="Equation" r:id="rId6" imgW="1268280" imgH="722160" progId="Equation">
                  <p:embed/>
                </p:oleObj>
              </mc:Choice>
              <mc:Fallback>
                <p:oleObj name="Equation" r:id="rId6" imgW="1268280" imgH="722160" progId="Equation">
                  <p:embed/>
                  <p:pic>
                    <p:nvPicPr>
                      <p:cNvPr id="0" name="Picture 11"/>
                      <p:cNvPicPr>
                        <a:picLocks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14900" y="1831975"/>
                        <a:ext cx="1576388" cy="920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>
                        <a:outerShdw dist="17961" dir="2700000" algn="ctr" rotWithShape="0">
                          <a:srgbClr val="000000"/>
                        </a:outerShdw>
                      </a:effectLst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4876" name="Rectangle 12"/>
          <p:cNvSpPr>
            <a:spLocks noChangeArrowheads="1"/>
          </p:cNvSpPr>
          <p:nvPr/>
        </p:nvSpPr>
        <p:spPr bwMode="auto">
          <a:xfrm>
            <a:off x="685800" y="38100"/>
            <a:ext cx="7772400" cy="8255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r>
              <a:rPr lang="en-US"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Correlation Coefficient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16487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648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2" dur="500"/>
                                        <p:tgtEl>
                                          <p:spTgt spid="1648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6" dur="500"/>
                                        <p:tgtEl>
                                          <p:spTgt spid="16487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648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1648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23" presetClass="entr" presetSubtype="272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648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648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000"/>
                            </p:stCondLst>
                            <p:childTnLst>
                              <p:par>
                                <p:cTn id="28" presetID="12" presetClass="entr" presetSubtype="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30" dur="500"/>
                                        <p:tgtEl>
                                          <p:spTgt spid="1648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3500"/>
                            </p:stCondLst>
                            <p:childTnLst>
                              <p:par>
                                <p:cTn id="32" presetID="12" presetClass="entr" presetSubtype="2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34" dur="500"/>
                                        <p:tgtEl>
                                          <p:spTgt spid="16487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648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9" dur="500"/>
                                        <p:tgtEl>
                                          <p:spTgt spid="1648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500"/>
                            </p:stCondLst>
                            <p:childTnLst>
                              <p:par>
                                <p:cTn id="41" presetID="23" presetClass="entr" presetSubtype="272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648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648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2000"/>
                            </p:stCondLst>
                            <p:childTnLst>
                              <p:par>
                                <p:cTn id="46" presetID="12" presetClass="entr" presetSubtype="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48" dur="500"/>
                                        <p:tgtEl>
                                          <p:spTgt spid="1648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4866" grpId="0" animBg="1" autoUpdateAnimBg="0"/>
      <p:bldP spid="164867" grpId="0" animBg="1"/>
      <p:bldP spid="164868" grpId="0" autoUpdateAnimBg="0"/>
      <p:bldP spid="164869" grpId="0" autoUpdateAnimBg="0"/>
      <p:bldP spid="164870" grpId="0" animBg="1"/>
      <p:bldP spid="164871" grpId="0" animBg="1"/>
      <p:bldP spid="164872" grpId="0" animBg="1"/>
      <p:bldP spid="164873" grpId="0" animBg="1"/>
    </p:bldLst>
  </p:timing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8100"/>
            <a:ext cx="7772400" cy="825500"/>
          </a:xfrm>
          <a:noFill/>
          <a:ln/>
        </p:spPr>
        <p:txBody>
          <a:bodyPr/>
          <a:lstStyle/>
          <a:p>
            <a:r>
              <a:rPr lang="en-US"/>
              <a:t>Correlation Coefficient</a:t>
            </a:r>
          </a:p>
        </p:txBody>
      </p:sp>
      <p:sp>
        <p:nvSpPr>
          <p:cNvPr id="24585" name="Rectangle 9"/>
          <p:cNvSpPr>
            <a:spLocks noChangeArrowheads="1"/>
          </p:cNvSpPr>
          <p:nvPr/>
        </p:nvSpPr>
        <p:spPr bwMode="auto">
          <a:xfrm>
            <a:off x="857250" y="3060700"/>
            <a:ext cx="7543800" cy="1003300"/>
          </a:xfrm>
          <a:prstGeom prst="rect">
            <a:avLst/>
          </a:prstGeom>
          <a:gradFill flip="none" rotWithShape="1">
            <a:gsLst>
              <a:gs pos="0">
                <a:srgbClr val="7AAF23">
                  <a:shade val="30000"/>
                  <a:satMod val="115000"/>
                </a:srgbClr>
              </a:gs>
              <a:gs pos="50000">
                <a:srgbClr val="7AAF23">
                  <a:shade val="67500"/>
                  <a:satMod val="115000"/>
                </a:srgbClr>
              </a:gs>
              <a:gs pos="100000">
                <a:srgbClr val="7AAF23">
                  <a:shade val="100000"/>
                  <a:satMod val="115000"/>
                </a:srgbClr>
              </a:gs>
            </a:gsLst>
            <a:lin ang="16200000" scaled="1"/>
            <a:tileRect/>
          </a:gradFill>
          <a:ln w="6350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pPr algn="l"/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Values near +1 indicate a </a:t>
            </a:r>
            <a:r>
              <a:rPr lang="en-US" sz="2400" u="sng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strong positive linear</a:t>
            </a:r>
          </a:p>
          <a:p>
            <a:pPr algn="l"/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</a:t>
            </a:r>
            <a:r>
              <a:rPr lang="en-US" sz="2400" u="sng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relationship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.</a:t>
            </a:r>
          </a:p>
        </p:txBody>
      </p:sp>
      <p:sp>
        <p:nvSpPr>
          <p:cNvPr id="24586" name="Rectangle 10"/>
          <p:cNvSpPr>
            <a:spLocks noChangeArrowheads="1"/>
          </p:cNvSpPr>
          <p:nvPr/>
        </p:nvSpPr>
        <p:spPr bwMode="auto">
          <a:xfrm>
            <a:off x="857250" y="1917700"/>
            <a:ext cx="7543800" cy="1028700"/>
          </a:xfrm>
          <a:prstGeom prst="rect">
            <a:avLst/>
          </a:prstGeom>
          <a:gradFill flip="none" rotWithShape="1">
            <a:gsLst>
              <a:gs pos="0">
                <a:srgbClr val="7AAF23">
                  <a:shade val="30000"/>
                  <a:satMod val="115000"/>
                </a:srgbClr>
              </a:gs>
              <a:gs pos="50000">
                <a:srgbClr val="7AAF23">
                  <a:shade val="67500"/>
                  <a:satMod val="115000"/>
                </a:srgbClr>
              </a:gs>
              <a:gs pos="100000">
                <a:srgbClr val="7AAF23">
                  <a:shade val="100000"/>
                  <a:satMod val="115000"/>
                </a:srgbClr>
              </a:gs>
            </a:gsLst>
            <a:lin ang="16200000" scaled="1"/>
            <a:tileRect/>
          </a:gradFill>
          <a:ln w="6350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pPr algn="l"/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Values near -1 indicate a </a:t>
            </a:r>
            <a:r>
              <a:rPr lang="en-US" sz="2400" u="sng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strong negative linear</a:t>
            </a:r>
          </a:p>
          <a:p>
            <a:pPr algn="l"/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</a:t>
            </a:r>
            <a:r>
              <a:rPr lang="en-US" sz="2400" u="sng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relationship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. </a:t>
            </a:r>
          </a:p>
        </p:txBody>
      </p:sp>
      <p:sp>
        <p:nvSpPr>
          <p:cNvPr id="24587" name="Rectangle 11"/>
          <p:cNvSpPr>
            <a:spLocks noChangeArrowheads="1"/>
          </p:cNvSpPr>
          <p:nvPr/>
        </p:nvSpPr>
        <p:spPr bwMode="auto">
          <a:xfrm>
            <a:off x="863600" y="1136650"/>
            <a:ext cx="7524750" cy="666750"/>
          </a:xfrm>
          <a:prstGeom prst="rect">
            <a:avLst/>
          </a:prstGeom>
          <a:gradFill flip="none" rotWithShape="1">
            <a:gsLst>
              <a:gs pos="0">
                <a:srgbClr val="7AAF23">
                  <a:shade val="30000"/>
                  <a:satMod val="115000"/>
                </a:srgbClr>
              </a:gs>
              <a:gs pos="50000">
                <a:srgbClr val="7AAF23">
                  <a:shade val="67500"/>
                  <a:satMod val="115000"/>
                </a:srgbClr>
              </a:gs>
              <a:gs pos="100000">
                <a:srgbClr val="7AAF23">
                  <a:shade val="100000"/>
                  <a:satMod val="115000"/>
                </a:srgbClr>
              </a:gs>
            </a:gsLst>
            <a:lin ang="16200000" scaled="1"/>
            <a:tileRect/>
          </a:gradFill>
          <a:ln w="6350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pPr algn="l"/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The coefficient can take on values between -1 and +1.</a:t>
            </a:r>
          </a:p>
        </p:txBody>
      </p:sp>
      <p:sp>
        <p:nvSpPr>
          <p:cNvPr id="24589" name="AutoShape 13"/>
          <p:cNvSpPr>
            <a:spLocks noChangeArrowheads="1"/>
          </p:cNvSpPr>
          <p:nvPr/>
        </p:nvSpPr>
        <p:spPr bwMode="auto">
          <a:xfrm rot="5400000">
            <a:off x="600075" y="1397000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90" name="AutoShape 14"/>
          <p:cNvSpPr>
            <a:spLocks noChangeArrowheads="1"/>
          </p:cNvSpPr>
          <p:nvPr/>
        </p:nvSpPr>
        <p:spPr bwMode="auto">
          <a:xfrm rot="5400000">
            <a:off x="600075" y="2349500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91" name="AutoShape 15"/>
          <p:cNvSpPr>
            <a:spLocks noChangeArrowheads="1"/>
          </p:cNvSpPr>
          <p:nvPr/>
        </p:nvSpPr>
        <p:spPr bwMode="auto">
          <a:xfrm rot="5400000">
            <a:off x="600075" y="3511550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92" name="Rectangle 16"/>
          <p:cNvSpPr>
            <a:spLocks noChangeArrowheads="1"/>
          </p:cNvSpPr>
          <p:nvPr/>
        </p:nvSpPr>
        <p:spPr bwMode="auto">
          <a:xfrm>
            <a:off x="857250" y="4178300"/>
            <a:ext cx="7543800" cy="1003300"/>
          </a:xfrm>
          <a:prstGeom prst="rect">
            <a:avLst/>
          </a:prstGeom>
          <a:gradFill flip="none" rotWithShape="1">
            <a:gsLst>
              <a:gs pos="0">
                <a:srgbClr val="7AAF23">
                  <a:shade val="30000"/>
                  <a:satMod val="115000"/>
                </a:srgbClr>
              </a:gs>
              <a:gs pos="50000">
                <a:srgbClr val="7AAF23">
                  <a:shade val="67500"/>
                  <a:satMod val="115000"/>
                </a:srgbClr>
              </a:gs>
              <a:gs pos="100000">
                <a:srgbClr val="7AAF23">
                  <a:shade val="100000"/>
                  <a:satMod val="115000"/>
                </a:srgbClr>
              </a:gs>
            </a:gsLst>
            <a:lin ang="16200000" scaled="1"/>
            <a:tileRect/>
          </a:gradFill>
          <a:ln w="6350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pPr algn="l"/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The closer the correlation is to zero, the weaker the</a:t>
            </a:r>
          </a:p>
          <a:p>
            <a:pPr algn="l"/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relationship.</a:t>
            </a:r>
          </a:p>
        </p:txBody>
      </p:sp>
      <p:sp>
        <p:nvSpPr>
          <p:cNvPr id="24593" name="AutoShape 17"/>
          <p:cNvSpPr>
            <a:spLocks noChangeArrowheads="1"/>
          </p:cNvSpPr>
          <p:nvPr/>
        </p:nvSpPr>
        <p:spPr bwMode="auto">
          <a:xfrm rot="5400000">
            <a:off x="600075" y="4629150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2458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45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458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458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12" presetClass="entr" presetSubtype="8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7" dur="500"/>
                                        <p:tgtEl>
                                          <p:spTgt spid="2459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45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45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458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"/>
                            </p:stCondLst>
                            <p:childTnLst>
                              <p:par>
                                <p:cTn id="25" presetID="12" presetClass="entr" presetSubtype="8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27" dur="500"/>
                                        <p:tgtEl>
                                          <p:spTgt spid="2459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45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2458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2458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"/>
                            </p:stCondLst>
                            <p:childTnLst>
                              <p:par>
                                <p:cTn id="35" presetID="12" presetClass="entr" presetSubtype="8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37" dur="500"/>
                                        <p:tgtEl>
                                          <p:spTgt spid="2459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45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245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245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85" grpId="0" animBg="1" autoUpdateAnimBg="0"/>
      <p:bldP spid="24586" grpId="0" animBg="1" autoUpdateAnimBg="0"/>
      <p:bldP spid="24587" grpId="0" animBg="1" autoUpdateAnimBg="0"/>
      <p:bldP spid="24589" grpId="0" animBg="1"/>
      <p:bldP spid="24590" grpId="0" animBg="1"/>
      <p:bldP spid="24591" grpId="0" animBg="1"/>
      <p:bldP spid="24592" grpId="0" animBg="1" autoUpdateAnimBg="0"/>
      <p:bldP spid="24593" grpId="0" animBg="1"/>
    </p:bldLst>
  </p:timing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6" name="Rectangle 2"/>
          <p:cNvSpPr>
            <a:spLocks noChangeArrowheads="1"/>
          </p:cNvSpPr>
          <p:nvPr/>
        </p:nvSpPr>
        <p:spPr bwMode="auto">
          <a:xfrm>
            <a:off x="3205163" y="2463800"/>
            <a:ext cx="4883150" cy="3378200"/>
          </a:xfrm>
          <a:prstGeom prst="rect">
            <a:avLst/>
          </a:prstGeom>
          <a:gradFill rotWithShape="0">
            <a:gsLst>
              <a:gs pos="0">
                <a:srgbClr val="006699">
                  <a:gamma/>
                  <a:shade val="46275"/>
                  <a:invGamma/>
                </a:srgbClr>
              </a:gs>
              <a:gs pos="50000">
                <a:srgbClr val="006699"/>
              </a:gs>
              <a:gs pos="100000">
                <a:srgbClr val="006699">
                  <a:gamma/>
                  <a:shade val="46275"/>
                  <a:invGamma/>
                </a:srgbClr>
              </a:gs>
            </a:gsLst>
            <a:lin ang="5400000" scaled="1"/>
          </a:gradFill>
          <a:ln w="6350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en-US"/>
          </a:p>
        </p:txBody>
      </p:sp>
      <p:sp>
        <p:nvSpPr>
          <p:cNvPr id="129027" name="Rectangle 3"/>
          <p:cNvSpPr>
            <a:spLocks noChangeArrowheads="1"/>
          </p:cNvSpPr>
          <p:nvPr/>
        </p:nvSpPr>
        <p:spPr bwMode="auto">
          <a:xfrm>
            <a:off x="982663" y="1458913"/>
            <a:ext cx="7227887" cy="15398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342900" indent="-342900"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    A golfer is interested in investigating the</a:t>
            </a:r>
          </a:p>
          <a:p>
            <a:pPr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relationship, if any, between driving distance and 18-hole score.</a:t>
            </a:r>
          </a:p>
        </p:txBody>
      </p:sp>
      <p:sp>
        <p:nvSpPr>
          <p:cNvPr id="129028" name="Rectangle 4"/>
          <p:cNvSpPr>
            <a:spLocks noChangeArrowheads="1"/>
          </p:cNvSpPr>
          <p:nvPr/>
        </p:nvSpPr>
        <p:spPr bwMode="auto">
          <a:xfrm>
            <a:off x="4222750" y="3470275"/>
            <a:ext cx="781050" cy="21907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10000"/>
              </a:lnSpc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277.6</a:t>
            </a:r>
          </a:p>
          <a:p>
            <a:pPr>
              <a:lnSpc>
                <a:spcPct val="110000"/>
              </a:lnSpc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259.5</a:t>
            </a:r>
          </a:p>
          <a:p>
            <a:pPr>
              <a:lnSpc>
                <a:spcPct val="110000"/>
              </a:lnSpc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269.1</a:t>
            </a:r>
          </a:p>
          <a:p>
            <a:pPr>
              <a:lnSpc>
                <a:spcPct val="110000"/>
              </a:lnSpc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267.0</a:t>
            </a:r>
          </a:p>
          <a:p>
            <a:pPr>
              <a:lnSpc>
                <a:spcPct val="110000"/>
              </a:lnSpc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255.6</a:t>
            </a:r>
          </a:p>
          <a:p>
            <a:pPr>
              <a:lnSpc>
                <a:spcPct val="110000"/>
              </a:lnSpc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272.9</a:t>
            </a:r>
          </a:p>
        </p:txBody>
      </p:sp>
      <p:sp>
        <p:nvSpPr>
          <p:cNvPr id="129029" name="Rectangle 5"/>
          <p:cNvSpPr>
            <a:spLocks noChangeArrowheads="1"/>
          </p:cNvSpPr>
          <p:nvPr/>
        </p:nvSpPr>
        <p:spPr bwMode="auto">
          <a:xfrm>
            <a:off x="6699250" y="3451225"/>
            <a:ext cx="495300" cy="22288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10000"/>
              </a:lnSpc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69</a:t>
            </a:r>
          </a:p>
          <a:p>
            <a:pPr>
              <a:lnSpc>
                <a:spcPct val="110000"/>
              </a:lnSpc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71</a:t>
            </a:r>
          </a:p>
          <a:p>
            <a:pPr>
              <a:lnSpc>
                <a:spcPct val="110000"/>
              </a:lnSpc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70</a:t>
            </a:r>
          </a:p>
          <a:p>
            <a:pPr>
              <a:lnSpc>
                <a:spcPct val="110000"/>
              </a:lnSpc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70</a:t>
            </a:r>
          </a:p>
          <a:p>
            <a:pPr>
              <a:lnSpc>
                <a:spcPct val="110000"/>
              </a:lnSpc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71</a:t>
            </a:r>
          </a:p>
          <a:p>
            <a:pPr>
              <a:lnSpc>
                <a:spcPct val="110000"/>
              </a:lnSpc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69</a:t>
            </a:r>
          </a:p>
        </p:txBody>
      </p:sp>
      <p:sp>
        <p:nvSpPr>
          <p:cNvPr id="129030" name="Rectangle 6"/>
          <p:cNvSpPr>
            <a:spLocks noChangeArrowheads="1"/>
          </p:cNvSpPr>
          <p:nvPr/>
        </p:nvSpPr>
        <p:spPr bwMode="auto">
          <a:xfrm>
            <a:off x="3403600" y="2479675"/>
            <a:ext cx="2305050" cy="8953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Average Driving</a:t>
            </a:r>
          </a:p>
          <a:p>
            <a:r>
              <a:rPr lang="en-US" sz="2400" u="sng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Distance (yds.)</a:t>
            </a:r>
          </a:p>
        </p:txBody>
      </p:sp>
      <p:sp>
        <p:nvSpPr>
          <p:cNvPr id="129031" name="Rectangle 7"/>
          <p:cNvSpPr>
            <a:spLocks noChangeArrowheads="1"/>
          </p:cNvSpPr>
          <p:nvPr/>
        </p:nvSpPr>
        <p:spPr bwMode="auto">
          <a:xfrm>
            <a:off x="5746750" y="2479675"/>
            <a:ext cx="2305050" cy="8953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Average</a:t>
            </a:r>
          </a:p>
          <a:p>
            <a:r>
              <a:rPr lang="en-US" sz="2400" u="sng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18-Hole Score</a:t>
            </a:r>
          </a:p>
        </p:txBody>
      </p:sp>
      <p:sp>
        <p:nvSpPr>
          <p:cNvPr id="129032" name="AutoShape 8"/>
          <p:cNvSpPr>
            <a:spLocks noChangeArrowheads="1"/>
          </p:cNvSpPr>
          <p:nvPr/>
        </p:nvSpPr>
        <p:spPr bwMode="auto">
          <a:xfrm rot="5400000">
            <a:off x="2860675" y="4149725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129206" name="Rectangle 182"/>
          <p:cNvSpPr>
            <a:spLocks noChangeArrowheads="1"/>
          </p:cNvSpPr>
          <p:nvPr/>
        </p:nvSpPr>
        <p:spPr bwMode="auto">
          <a:xfrm>
            <a:off x="685800" y="38100"/>
            <a:ext cx="7772400" cy="8255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r>
              <a:rPr lang="en-US"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Covariance and Correlation Coefficient</a:t>
            </a:r>
          </a:p>
        </p:txBody>
      </p:sp>
      <p:sp>
        <p:nvSpPr>
          <p:cNvPr id="129207" name="Rectangle 183"/>
          <p:cNvSpPr>
            <a:spLocks noChangeArrowheads="1"/>
          </p:cNvSpPr>
          <p:nvPr/>
        </p:nvSpPr>
        <p:spPr bwMode="auto">
          <a:xfrm>
            <a:off x="652463" y="1009650"/>
            <a:ext cx="6654800" cy="4889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342900" indent="-342900" algn="l">
              <a:spcBef>
                <a:spcPct val="20000"/>
              </a:spcBef>
              <a:buClr>
                <a:srgbClr val="66FFFF"/>
              </a:buClr>
              <a:buFont typeface="Wingdings" pitchFamily="2" charset="2"/>
              <a:buChar char="n"/>
            </a:pPr>
            <a:r>
              <a:rPr lang="en-US" sz="24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Example:  Golfing Study</a:t>
            </a:r>
            <a:endParaRPr lang="en-US" sz="2400">
              <a:effectLst>
                <a:outerShdw blurRad="38100" dist="38100" dir="2700000" algn="tl">
                  <a:srgbClr val="000000"/>
                </a:outerShdw>
              </a:effectLst>
              <a:latin typeface="Book Antiqua" pitchFamily="18" charset="0"/>
            </a:endParaRPr>
          </a:p>
        </p:txBody>
      </p:sp>
      <p:sp>
        <p:nvSpPr>
          <p:cNvPr id="129208" name="AutoShape 184"/>
          <p:cNvSpPr>
            <a:spLocks noChangeArrowheads="1"/>
          </p:cNvSpPr>
          <p:nvPr/>
        </p:nvSpPr>
        <p:spPr bwMode="auto">
          <a:xfrm rot="5400000">
            <a:off x="727075" y="1600200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12920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29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29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2" presetClass="entr" presetSubtype="8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6" dur="500"/>
                                        <p:tgtEl>
                                          <p:spTgt spid="12903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29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129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12" presetClass="entr" presetSubtype="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25" dur="500"/>
                                        <p:tgtEl>
                                          <p:spTgt spid="1290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000"/>
                            </p:stCondLst>
                            <p:childTnLst>
                              <p:par>
                                <p:cTn id="27" presetID="12" presetClass="entr" presetSubtype="1" fill="hold" grpId="0" nodeType="afterEffect">
                                  <p:stCondLst>
                                    <p:cond delay="100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29" dur="300"/>
                                        <p:tgtEl>
                                          <p:spTgt spid="129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4800"/>
                            </p:stCondLst>
                            <p:childTnLst>
                              <p:par>
                                <p:cTn id="31" presetID="12" presetClass="entr" presetSubtype="1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33" dur="500"/>
                                        <p:tgtEl>
                                          <p:spTgt spid="1290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7300"/>
                            </p:stCondLst>
                            <p:childTnLst>
                              <p:par>
                                <p:cTn id="35" presetID="12" presetClass="entr" presetSubtype="1" fill="hold" grpId="0" nodeType="afterEffect">
                                  <p:stCondLst>
                                    <p:cond delay="100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37" dur="300"/>
                                        <p:tgtEl>
                                          <p:spTgt spid="1290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9026" grpId="0" animBg="1"/>
      <p:bldP spid="129027" grpId="0" autoUpdateAnimBg="0"/>
      <p:bldP spid="129028" grpId="0" autoUpdateAnimBg="0"/>
      <p:bldP spid="129029" grpId="0" autoUpdateAnimBg="0"/>
      <p:bldP spid="129030" grpId="0" autoUpdateAnimBg="0"/>
      <p:bldP spid="129031" grpId="0" autoUpdateAnimBg="0"/>
      <p:bldP spid="129032" grpId="0" animBg="1"/>
      <p:bldP spid="129208" grpId="0" animBg="1"/>
    </p:bldLst>
  </p:timing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822" name="Rectangle 174"/>
          <p:cNvSpPr>
            <a:spLocks noChangeArrowheads="1"/>
          </p:cNvSpPr>
          <p:nvPr/>
        </p:nvSpPr>
        <p:spPr bwMode="auto">
          <a:xfrm>
            <a:off x="685800" y="38100"/>
            <a:ext cx="7772400" cy="8255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r>
              <a:rPr lang="en-US"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Covariance and Correlation Coefficient</a:t>
            </a:r>
          </a:p>
        </p:txBody>
      </p:sp>
      <p:sp>
        <p:nvSpPr>
          <p:cNvPr id="155823" name="Rectangle 175"/>
          <p:cNvSpPr>
            <a:spLocks noChangeArrowheads="1"/>
          </p:cNvSpPr>
          <p:nvPr/>
        </p:nvSpPr>
        <p:spPr bwMode="auto">
          <a:xfrm>
            <a:off x="538163" y="1592263"/>
            <a:ext cx="8089900" cy="4279900"/>
          </a:xfrm>
          <a:prstGeom prst="rect">
            <a:avLst/>
          </a:prstGeom>
          <a:gradFill rotWithShape="0">
            <a:gsLst>
              <a:gs pos="0">
                <a:srgbClr val="006699">
                  <a:gamma/>
                  <a:shade val="46275"/>
                  <a:invGamma/>
                </a:srgbClr>
              </a:gs>
              <a:gs pos="50000">
                <a:srgbClr val="006699"/>
              </a:gs>
              <a:gs pos="100000">
                <a:srgbClr val="006699">
                  <a:gamma/>
                  <a:shade val="46275"/>
                  <a:invGamma/>
                </a:srgbClr>
              </a:gs>
            </a:gsLst>
            <a:lin ang="5400000" scaled="1"/>
          </a:gradFill>
          <a:ln w="6350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en-US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155824" name="Rectangle 176"/>
          <p:cNvSpPr>
            <a:spLocks noChangeArrowheads="1"/>
          </p:cNvSpPr>
          <p:nvPr/>
        </p:nvSpPr>
        <p:spPr bwMode="auto">
          <a:xfrm>
            <a:off x="2266950" y="2478088"/>
            <a:ext cx="781050" cy="21907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10000"/>
              </a:lnSpc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277.6</a:t>
            </a:r>
          </a:p>
          <a:p>
            <a:pPr>
              <a:lnSpc>
                <a:spcPct val="110000"/>
              </a:lnSpc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259.5</a:t>
            </a:r>
          </a:p>
          <a:p>
            <a:pPr>
              <a:lnSpc>
                <a:spcPct val="110000"/>
              </a:lnSpc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269.1</a:t>
            </a:r>
          </a:p>
          <a:p>
            <a:pPr>
              <a:lnSpc>
                <a:spcPct val="110000"/>
              </a:lnSpc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267.0</a:t>
            </a:r>
          </a:p>
          <a:p>
            <a:pPr>
              <a:lnSpc>
                <a:spcPct val="110000"/>
              </a:lnSpc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255.6</a:t>
            </a:r>
          </a:p>
          <a:p>
            <a:pPr>
              <a:lnSpc>
                <a:spcPct val="110000"/>
              </a:lnSpc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272.9</a:t>
            </a:r>
          </a:p>
        </p:txBody>
      </p:sp>
      <p:sp>
        <p:nvSpPr>
          <p:cNvPr id="155825" name="Rectangle 177"/>
          <p:cNvSpPr>
            <a:spLocks noChangeArrowheads="1"/>
          </p:cNvSpPr>
          <p:nvPr/>
        </p:nvSpPr>
        <p:spPr bwMode="auto">
          <a:xfrm>
            <a:off x="3371850" y="2459038"/>
            <a:ext cx="495300" cy="22288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10000"/>
              </a:lnSpc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69</a:t>
            </a:r>
          </a:p>
          <a:p>
            <a:pPr>
              <a:lnSpc>
                <a:spcPct val="110000"/>
              </a:lnSpc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71</a:t>
            </a:r>
          </a:p>
          <a:p>
            <a:pPr>
              <a:lnSpc>
                <a:spcPct val="110000"/>
              </a:lnSpc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70</a:t>
            </a:r>
          </a:p>
          <a:p>
            <a:pPr>
              <a:lnSpc>
                <a:spcPct val="110000"/>
              </a:lnSpc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70</a:t>
            </a:r>
          </a:p>
          <a:p>
            <a:pPr>
              <a:lnSpc>
                <a:spcPct val="110000"/>
              </a:lnSpc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71</a:t>
            </a:r>
          </a:p>
          <a:p>
            <a:pPr>
              <a:lnSpc>
                <a:spcPct val="110000"/>
              </a:lnSpc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69</a:t>
            </a:r>
          </a:p>
        </p:txBody>
      </p:sp>
      <p:sp>
        <p:nvSpPr>
          <p:cNvPr id="155826" name="Rectangle 178"/>
          <p:cNvSpPr>
            <a:spLocks noChangeArrowheads="1"/>
          </p:cNvSpPr>
          <p:nvPr/>
        </p:nvSpPr>
        <p:spPr bwMode="auto">
          <a:xfrm>
            <a:off x="2381250" y="1773238"/>
            <a:ext cx="571500" cy="3619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x</a:t>
            </a:r>
          </a:p>
        </p:txBody>
      </p:sp>
      <p:sp>
        <p:nvSpPr>
          <p:cNvPr id="155828" name="AutoShape 180"/>
          <p:cNvSpPr>
            <a:spLocks noChangeArrowheads="1"/>
          </p:cNvSpPr>
          <p:nvPr/>
        </p:nvSpPr>
        <p:spPr bwMode="auto">
          <a:xfrm rot="5400000">
            <a:off x="219075" y="2185988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155829" name="Rectangle 181"/>
          <p:cNvSpPr>
            <a:spLocks noChangeArrowheads="1"/>
          </p:cNvSpPr>
          <p:nvPr/>
        </p:nvSpPr>
        <p:spPr bwMode="auto">
          <a:xfrm>
            <a:off x="3333750" y="1773238"/>
            <a:ext cx="571500" cy="3619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y</a:t>
            </a:r>
          </a:p>
        </p:txBody>
      </p:sp>
      <p:sp>
        <p:nvSpPr>
          <p:cNvPr id="155830" name="Rectangle 182"/>
          <p:cNvSpPr>
            <a:spLocks noChangeArrowheads="1"/>
          </p:cNvSpPr>
          <p:nvPr/>
        </p:nvSpPr>
        <p:spPr bwMode="auto">
          <a:xfrm>
            <a:off x="4095750" y="2478088"/>
            <a:ext cx="857250" cy="21907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10000"/>
              </a:lnSpc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10.65</a:t>
            </a:r>
          </a:p>
          <a:p>
            <a:pPr>
              <a:lnSpc>
                <a:spcPct val="110000"/>
              </a:lnSpc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 -7.45</a:t>
            </a:r>
          </a:p>
          <a:p>
            <a:pPr>
              <a:lnSpc>
                <a:spcPct val="110000"/>
              </a:lnSpc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  2.15</a:t>
            </a:r>
          </a:p>
          <a:p>
            <a:pPr>
              <a:lnSpc>
                <a:spcPct val="110000"/>
              </a:lnSpc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  0.05</a:t>
            </a:r>
          </a:p>
          <a:p>
            <a:pPr>
              <a:lnSpc>
                <a:spcPct val="110000"/>
              </a:lnSpc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-11.35</a:t>
            </a:r>
          </a:p>
          <a:p>
            <a:pPr>
              <a:lnSpc>
                <a:spcPct val="110000"/>
              </a:lnSpc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  5.95</a:t>
            </a:r>
          </a:p>
        </p:txBody>
      </p:sp>
      <p:sp>
        <p:nvSpPr>
          <p:cNvPr id="155832" name="Rectangle 184"/>
          <p:cNvSpPr>
            <a:spLocks noChangeArrowheads="1"/>
          </p:cNvSpPr>
          <p:nvPr/>
        </p:nvSpPr>
        <p:spPr bwMode="auto">
          <a:xfrm>
            <a:off x="5448300" y="2459038"/>
            <a:ext cx="609600" cy="22288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10000"/>
              </a:lnSpc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-1.0</a:t>
            </a:r>
          </a:p>
          <a:p>
            <a:pPr>
              <a:lnSpc>
                <a:spcPct val="110000"/>
              </a:lnSpc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1.0</a:t>
            </a:r>
          </a:p>
          <a:p>
            <a:pPr>
              <a:lnSpc>
                <a:spcPct val="110000"/>
              </a:lnSpc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   0</a:t>
            </a:r>
          </a:p>
          <a:p>
            <a:pPr>
              <a:lnSpc>
                <a:spcPct val="110000"/>
              </a:lnSpc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   0</a:t>
            </a:r>
          </a:p>
          <a:p>
            <a:pPr>
              <a:lnSpc>
                <a:spcPct val="110000"/>
              </a:lnSpc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1.0</a:t>
            </a:r>
          </a:p>
          <a:p>
            <a:pPr>
              <a:lnSpc>
                <a:spcPct val="110000"/>
              </a:lnSpc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-1.0</a:t>
            </a:r>
          </a:p>
        </p:txBody>
      </p:sp>
      <p:sp>
        <p:nvSpPr>
          <p:cNvPr id="155833" name="Rectangle 185"/>
          <p:cNvSpPr>
            <a:spLocks noChangeArrowheads="1"/>
          </p:cNvSpPr>
          <p:nvPr/>
        </p:nvSpPr>
        <p:spPr bwMode="auto">
          <a:xfrm>
            <a:off x="7029450" y="2478088"/>
            <a:ext cx="857250" cy="21907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10000"/>
              </a:lnSpc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-10.65</a:t>
            </a:r>
          </a:p>
          <a:p>
            <a:pPr>
              <a:lnSpc>
                <a:spcPct val="110000"/>
              </a:lnSpc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 -7.45</a:t>
            </a:r>
          </a:p>
          <a:p>
            <a:pPr>
              <a:lnSpc>
                <a:spcPct val="110000"/>
              </a:lnSpc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       0</a:t>
            </a:r>
          </a:p>
          <a:p>
            <a:pPr>
              <a:lnSpc>
                <a:spcPct val="110000"/>
              </a:lnSpc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       0</a:t>
            </a:r>
          </a:p>
          <a:p>
            <a:pPr>
              <a:lnSpc>
                <a:spcPct val="110000"/>
              </a:lnSpc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-11.35</a:t>
            </a:r>
          </a:p>
          <a:p>
            <a:pPr>
              <a:lnSpc>
                <a:spcPct val="110000"/>
              </a:lnSpc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 -5.95</a:t>
            </a:r>
          </a:p>
        </p:txBody>
      </p:sp>
      <p:graphicFrame>
        <p:nvGraphicFramePr>
          <p:cNvPr id="155834" name="Object 186"/>
          <p:cNvGraphicFramePr>
            <a:graphicFrameLocks noChangeAspect="1"/>
          </p:cNvGraphicFramePr>
          <p:nvPr/>
        </p:nvGraphicFramePr>
        <p:xfrm>
          <a:off x="4013200" y="1776413"/>
          <a:ext cx="1022350" cy="396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5888" name="Equation" r:id="rId4" imgW="1079280" imgH="419040" progId="Equation.DSMT4">
                  <p:embed/>
                </p:oleObj>
              </mc:Choice>
              <mc:Fallback>
                <p:oleObj name="Equation" r:id="rId4" imgW="1079280" imgH="419040" progId="Equation.DSMT4">
                  <p:embed/>
                  <p:pic>
                    <p:nvPicPr>
                      <p:cNvPr id="0" name="Picture 18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13200" y="1776413"/>
                        <a:ext cx="1022350" cy="396875"/>
                      </a:xfrm>
                      <a:prstGeom prst="rect">
                        <a:avLst/>
                      </a:prstGeom>
                      <a:noFill/>
                      <a:effectLst>
                        <a:outerShdw dist="17961" dir="2700000" algn="ctr" rotWithShape="0">
                          <a:srgbClr val="000000">
                            <a:alpha val="50000"/>
                          </a:srgbClr>
                        </a:outerShdw>
                      </a:effectLst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5835" name="Object 187"/>
          <p:cNvGraphicFramePr>
            <a:graphicFrameLocks noChangeAspect="1"/>
          </p:cNvGraphicFramePr>
          <p:nvPr/>
        </p:nvGraphicFramePr>
        <p:xfrm>
          <a:off x="6569075" y="1770063"/>
          <a:ext cx="1835150" cy="3952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5889" name="Equation" r:id="rId6" imgW="2158920" imgH="419040" progId="Equation.DSMT4">
                  <p:embed/>
                </p:oleObj>
              </mc:Choice>
              <mc:Fallback>
                <p:oleObj name="Equation" r:id="rId6" imgW="2158920" imgH="419040" progId="Equation.DSMT4">
                  <p:embed/>
                  <p:pic>
                    <p:nvPicPr>
                      <p:cNvPr id="0" name="Picture 18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69075" y="1770063"/>
                        <a:ext cx="1835150" cy="395287"/>
                      </a:xfrm>
                      <a:prstGeom prst="rect">
                        <a:avLst/>
                      </a:prstGeom>
                      <a:noFill/>
                      <a:effectLst>
                        <a:outerShdw dist="17961" dir="2700000" algn="ctr" rotWithShape="0">
                          <a:srgbClr val="000000">
                            <a:alpha val="50000"/>
                          </a:srgbClr>
                        </a:outerShdw>
                      </a:effectLst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5836" name="Object 188"/>
          <p:cNvGraphicFramePr>
            <a:graphicFrameLocks noChangeAspect="1"/>
          </p:cNvGraphicFramePr>
          <p:nvPr/>
        </p:nvGraphicFramePr>
        <p:xfrm>
          <a:off x="5292725" y="1789113"/>
          <a:ext cx="949325" cy="384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5890" name="Equation" r:id="rId8" imgW="1091880" imgH="419040" progId="Equation.DSMT4">
                  <p:embed/>
                </p:oleObj>
              </mc:Choice>
              <mc:Fallback>
                <p:oleObj name="Equation" r:id="rId8" imgW="1091880" imgH="419040" progId="Equation.DSMT4">
                  <p:embed/>
                  <p:pic>
                    <p:nvPicPr>
                      <p:cNvPr id="0" name="Picture 18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92725" y="1789113"/>
                        <a:ext cx="949325" cy="384175"/>
                      </a:xfrm>
                      <a:prstGeom prst="rect">
                        <a:avLst/>
                      </a:prstGeom>
                      <a:noFill/>
                      <a:effectLst>
                        <a:outerShdw dist="17961" dir="2700000" algn="ctr" rotWithShape="0">
                          <a:srgbClr val="000000">
                            <a:alpha val="50000"/>
                          </a:srgbClr>
                        </a:outerShdw>
                      </a:effectLst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5837" name="Line 189"/>
          <p:cNvSpPr>
            <a:spLocks noChangeShapeType="1"/>
          </p:cNvSpPr>
          <p:nvPr/>
        </p:nvSpPr>
        <p:spPr bwMode="auto">
          <a:xfrm flipV="1">
            <a:off x="2266950" y="2249488"/>
            <a:ext cx="619125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55838" name="Line 190"/>
          <p:cNvSpPr>
            <a:spLocks noChangeShapeType="1"/>
          </p:cNvSpPr>
          <p:nvPr/>
        </p:nvSpPr>
        <p:spPr bwMode="auto">
          <a:xfrm flipV="1">
            <a:off x="2247900" y="4840288"/>
            <a:ext cx="619125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55840" name="Text Box 192"/>
          <p:cNvSpPr txBox="1">
            <a:spLocks noChangeArrowheads="1"/>
          </p:cNvSpPr>
          <p:nvPr/>
        </p:nvSpPr>
        <p:spPr bwMode="auto">
          <a:xfrm>
            <a:off x="654050" y="4845050"/>
            <a:ext cx="132715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Average</a:t>
            </a:r>
          </a:p>
        </p:txBody>
      </p:sp>
      <p:sp>
        <p:nvSpPr>
          <p:cNvPr id="155841" name="Text Box 193"/>
          <p:cNvSpPr txBox="1">
            <a:spLocks noChangeArrowheads="1"/>
          </p:cNvSpPr>
          <p:nvPr/>
        </p:nvSpPr>
        <p:spPr bwMode="auto">
          <a:xfrm>
            <a:off x="688975" y="5273675"/>
            <a:ext cx="1412875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Std. Dev.</a:t>
            </a:r>
          </a:p>
        </p:txBody>
      </p:sp>
      <p:sp>
        <p:nvSpPr>
          <p:cNvPr id="155842" name="Text Box 194"/>
          <p:cNvSpPr txBox="1">
            <a:spLocks noChangeArrowheads="1"/>
          </p:cNvSpPr>
          <p:nvPr/>
        </p:nvSpPr>
        <p:spPr bwMode="auto">
          <a:xfrm>
            <a:off x="2233613" y="4854575"/>
            <a:ext cx="86995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267.0</a:t>
            </a:r>
          </a:p>
        </p:txBody>
      </p:sp>
      <p:sp>
        <p:nvSpPr>
          <p:cNvPr id="155843" name="Text Box 195"/>
          <p:cNvSpPr txBox="1">
            <a:spLocks noChangeArrowheads="1"/>
          </p:cNvSpPr>
          <p:nvPr/>
        </p:nvSpPr>
        <p:spPr bwMode="auto">
          <a:xfrm>
            <a:off x="3233738" y="4854575"/>
            <a:ext cx="71755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70.0</a:t>
            </a:r>
          </a:p>
        </p:txBody>
      </p:sp>
      <p:sp>
        <p:nvSpPr>
          <p:cNvPr id="155844" name="Text Box 196"/>
          <p:cNvSpPr txBox="1">
            <a:spLocks noChangeArrowheads="1"/>
          </p:cNvSpPr>
          <p:nvPr/>
        </p:nvSpPr>
        <p:spPr bwMode="auto">
          <a:xfrm>
            <a:off x="6983413" y="4854575"/>
            <a:ext cx="97155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-35.40</a:t>
            </a:r>
          </a:p>
        </p:txBody>
      </p:sp>
      <p:sp>
        <p:nvSpPr>
          <p:cNvPr id="155845" name="Text Box 197"/>
          <p:cNvSpPr txBox="1">
            <a:spLocks noChangeArrowheads="1"/>
          </p:cNvSpPr>
          <p:nvPr/>
        </p:nvSpPr>
        <p:spPr bwMode="auto">
          <a:xfrm>
            <a:off x="2128838" y="5283200"/>
            <a:ext cx="102235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8.2192</a:t>
            </a:r>
          </a:p>
        </p:txBody>
      </p:sp>
      <p:sp>
        <p:nvSpPr>
          <p:cNvPr id="155846" name="Text Box 198"/>
          <p:cNvSpPr txBox="1">
            <a:spLocks noChangeArrowheads="1"/>
          </p:cNvSpPr>
          <p:nvPr/>
        </p:nvSpPr>
        <p:spPr bwMode="auto">
          <a:xfrm>
            <a:off x="3157538" y="5283200"/>
            <a:ext cx="86995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.8944</a:t>
            </a:r>
          </a:p>
        </p:txBody>
      </p:sp>
      <p:sp>
        <p:nvSpPr>
          <p:cNvPr id="155850" name="Text Box 202"/>
          <p:cNvSpPr txBox="1">
            <a:spLocks noChangeArrowheads="1"/>
          </p:cNvSpPr>
          <p:nvPr/>
        </p:nvSpPr>
        <p:spPr bwMode="auto">
          <a:xfrm>
            <a:off x="6002338" y="4845050"/>
            <a:ext cx="879475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Total</a:t>
            </a:r>
          </a:p>
        </p:txBody>
      </p:sp>
      <p:sp>
        <p:nvSpPr>
          <p:cNvPr id="155852" name="Rectangle 204"/>
          <p:cNvSpPr>
            <a:spLocks noChangeArrowheads="1"/>
          </p:cNvSpPr>
          <p:nvPr/>
        </p:nvSpPr>
        <p:spPr bwMode="auto">
          <a:xfrm>
            <a:off x="652463" y="1009650"/>
            <a:ext cx="6654800" cy="4889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342900" indent="-342900" algn="l">
              <a:spcBef>
                <a:spcPct val="20000"/>
              </a:spcBef>
              <a:buClr>
                <a:srgbClr val="66FFFF"/>
              </a:buClr>
              <a:buFont typeface="Wingdings" pitchFamily="2" charset="2"/>
              <a:buChar char="n"/>
            </a:pPr>
            <a:r>
              <a:rPr lang="en-US" sz="24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Example:  Golfing Study</a:t>
            </a:r>
            <a:endParaRPr lang="en-US" sz="2400">
              <a:effectLst>
                <a:outerShdw blurRad="38100" dist="38100" dir="2700000" algn="tl">
                  <a:srgbClr val="000000"/>
                </a:outerShdw>
              </a:effectLst>
              <a:latin typeface="Book Antiqua" pitchFamily="18" charset="0"/>
            </a:endParaRP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8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15582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558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8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558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8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6" dur="500"/>
                                        <p:tgtEl>
                                          <p:spTgt spid="1558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000"/>
                            </p:stCondLst>
                            <p:childTnLst>
                              <p:par>
                                <p:cTn id="18" presetID="12" presetClass="entr" presetSubtype="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8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20" dur="500"/>
                                        <p:tgtEl>
                                          <p:spTgt spid="1558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3500"/>
                            </p:stCondLst>
                            <p:childTnLst>
                              <p:par>
                                <p:cTn id="22" presetID="12" presetClass="entr" presetSubtype="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8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24" dur="500"/>
                                        <p:tgtEl>
                                          <p:spTgt spid="1558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0"/>
                            </p:stCondLst>
                            <p:childTnLst>
                              <p:par>
                                <p:cTn id="26" presetID="1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8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28" dur="500"/>
                                        <p:tgtEl>
                                          <p:spTgt spid="1558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6500"/>
                            </p:stCondLst>
                            <p:childTnLst>
                              <p:par>
                                <p:cTn id="30" presetID="1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8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32" dur="500"/>
                                        <p:tgtEl>
                                          <p:spTgt spid="1558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8000"/>
                            </p:stCondLst>
                            <p:childTnLst>
                              <p:par>
                                <p:cTn id="34" presetID="1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8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36" dur="500"/>
                                        <p:tgtEl>
                                          <p:spTgt spid="1558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9500"/>
                            </p:stCondLst>
                            <p:childTnLst>
                              <p:par>
                                <p:cTn id="38" presetID="1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8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40" dur="500"/>
                                        <p:tgtEl>
                                          <p:spTgt spid="1558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11000"/>
                            </p:stCondLst>
                            <p:childTnLst>
                              <p:par>
                                <p:cTn id="42" presetID="1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8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44" dur="500"/>
                                        <p:tgtEl>
                                          <p:spTgt spid="1558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12500"/>
                            </p:stCondLst>
                            <p:childTnLst>
                              <p:par>
                                <p:cTn id="46" presetID="12" presetClass="entr" presetSubtype="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8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48" dur="500"/>
                                        <p:tgtEl>
                                          <p:spTgt spid="1558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14000"/>
                            </p:stCondLst>
                            <p:childTnLst>
                              <p:par>
                                <p:cTn id="50" presetID="12" presetClass="entr" presetSubtype="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8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52" dur="500"/>
                                        <p:tgtEl>
                                          <p:spTgt spid="1558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15500"/>
                            </p:stCondLst>
                            <p:childTnLst>
                              <p:par>
                                <p:cTn id="54" presetID="12" presetClass="entr" presetSubtype="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8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56" dur="500"/>
                                        <p:tgtEl>
                                          <p:spTgt spid="1558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17000"/>
                            </p:stCondLst>
                            <p:childTnLst>
                              <p:par>
                                <p:cTn id="58" presetID="12" presetClass="entr" presetSubtype="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8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60" dur="500"/>
                                        <p:tgtEl>
                                          <p:spTgt spid="1558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18500"/>
                            </p:stCondLst>
                            <p:childTnLst>
                              <p:par>
                                <p:cTn id="62" presetID="23" presetClass="entr" presetSubtype="272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8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1558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1558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20000"/>
                            </p:stCondLst>
                            <p:childTnLst>
                              <p:par>
                                <p:cTn id="67" presetID="12" presetClass="entr" presetSubtype="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8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69" dur="500"/>
                                        <p:tgtEl>
                                          <p:spTgt spid="1558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21500"/>
                            </p:stCondLst>
                            <p:childTnLst>
                              <p:par>
                                <p:cTn id="71" presetID="23" presetClass="entr" presetSubtype="272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8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1558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1558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23000"/>
                            </p:stCondLst>
                            <p:childTnLst>
                              <p:par>
                                <p:cTn id="76" presetID="12" presetClass="entr" presetSubtype="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8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78" dur="500"/>
                                        <p:tgtEl>
                                          <p:spTgt spid="1558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24500"/>
                            </p:stCondLst>
                            <p:childTnLst>
                              <p:par>
                                <p:cTn id="80" presetID="23" presetClass="entr" presetSubtype="272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8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1558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1558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26000"/>
                            </p:stCondLst>
                            <p:childTnLst>
                              <p:par>
                                <p:cTn id="85" presetID="12" presetClass="entr" presetSubtype="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8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87" dur="500"/>
                                        <p:tgtEl>
                                          <p:spTgt spid="1558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27500"/>
                            </p:stCondLst>
                            <p:childTnLst>
                              <p:par>
                                <p:cTn id="89" presetID="1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8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91" dur="500"/>
                                        <p:tgtEl>
                                          <p:spTgt spid="1558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29000"/>
                            </p:stCondLst>
                            <p:childTnLst>
                              <p:par>
                                <p:cTn id="93" presetID="12" presetClass="entr" presetSubtype="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8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95" dur="500"/>
                                        <p:tgtEl>
                                          <p:spTgt spid="1558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5823" grpId="0" animBg="1" autoUpdateAnimBg="0"/>
      <p:bldP spid="155824" grpId="0" autoUpdateAnimBg="0"/>
      <p:bldP spid="155825" grpId="0" autoUpdateAnimBg="0"/>
      <p:bldP spid="155826" grpId="0" autoUpdateAnimBg="0"/>
      <p:bldP spid="155828" grpId="0" animBg="1"/>
      <p:bldP spid="155829" grpId="0" autoUpdateAnimBg="0"/>
      <p:bldP spid="155830" grpId="0" autoUpdateAnimBg="0"/>
      <p:bldP spid="155832" grpId="0" autoUpdateAnimBg="0"/>
      <p:bldP spid="155833" grpId="0" autoUpdateAnimBg="0"/>
      <p:bldP spid="155837" grpId="0" animBg="1"/>
      <p:bldP spid="155838" grpId="0" animBg="1"/>
      <p:bldP spid="155840" grpId="0" autoUpdateAnimBg="0"/>
      <p:bldP spid="155841" grpId="0" autoUpdateAnimBg="0"/>
      <p:bldP spid="155842" grpId="0" autoUpdateAnimBg="0"/>
      <p:bldP spid="155843" grpId="0" autoUpdateAnimBg="0"/>
      <p:bldP spid="155844" grpId="0" autoUpdateAnimBg="0"/>
      <p:bldP spid="155845" grpId="0" autoUpdateAnimBg="0"/>
      <p:bldP spid="155846" grpId="0" autoUpdateAnimBg="0"/>
      <p:bldP spid="155850" grpId="0" autoUpdateAnimBg="0"/>
    </p:bldLst>
  </p:timing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698" name="AutoShape 2"/>
          <p:cNvSpPr>
            <a:spLocks noChangeArrowheads="1"/>
          </p:cNvSpPr>
          <p:nvPr/>
        </p:nvSpPr>
        <p:spPr bwMode="auto">
          <a:xfrm rot="5400000">
            <a:off x="727075" y="1593850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157699" name="AutoShape 3"/>
          <p:cNvSpPr>
            <a:spLocks noChangeArrowheads="1"/>
          </p:cNvSpPr>
          <p:nvPr/>
        </p:nvSpPr>
        <p:spPr bwMode="auto">
          <a:xfrm rot="5400000">
            <a:off x="727075" y="3194050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157700" name="Rectangle 4"/>
          <p:cNvSpPr>
            <a:spLocks noChangeArrowheads="1"/>
          </p:cNvSpPr>
          <p:nvPr/>
        </p:nvSpPr>
        <p:spPr bwMode="auto">
          <a:xfrm>
            <a:off x="992188" y="1492250"/>
            <a:ext cx="5391150" cy="5095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342900" indent="-342900" algn="l">
              <a:spcBef>
                <a:spcPct val="20000"/>
              </a:spcBef>
              <a:buClr>
                <a:srgbClr val="66FFFF"/>
              </a:buClr>
              <a:buSzPct val="125000"/>
              <a:buFontTx/>
              <a:buChar char="•"/>
            </a:pPr>
            <a:r>
              <a:rPr lang="en-US" sz="2400">
                <a:solidFill>
                  <a:srgbClr val="00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Sample Covariance</a:t>
            </a:r>
          </a:p>
        </p:txBody>
      </p:sp>
      <p:sp>
        <p:nvSpPr>
          <p:cNvPr id="157701" name="Rectangle 5"/>
          <p:cNvSpPr>
            <a:spLocks noChangeArrowheads="1"/>
          </p:cNvSpPr>
          <p:nvPr/>
        </p:nvSpPr>
        <p:spPr bwMode="auto">
          <a:xfrm>
            <a:off x="992188" y="3092450"/>
            <a:ext cx="6096000" cy="5667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342900" indent="-342900" algn="l">
              <a:spcBef>
                <a:spcPct val="20000"/>
              </a:spcBef>
              <a:buClr>
                <a:srgbClr val="66FFFF"/>
              </a:buClr>
              <a:buSzPct val="125000"/>
              <a:buFontTx/>
              <a:buChar char="•"/>
            </a:pPr>
            <a:r>
              <a:rPr lang="en-US" sz="2400">
                <a:solidFill>
                  <a:srgbClr val="00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Sample Correlation Coefficient</a:t>
            </a:r>
            <a:endParaRPr lang="en-US" sz="2400" i="1">
              <a:effectLst>
                <a:outerShdw blurRad="38100" dist="38100" dir="2700000" algn="tl">
                  <a:srgbClr val="000000"/>
                </a:outerShdw>
              </a:effectLst>
              <a:latin typeface="Book Antiqua" pitchFamily="18" charset="0"/>
            </a:endParaRPr>
          </a:p>
        </p:txBody>
      </p:sp>
      <p:sp>
        <p:nvSpPr>
          <p:cNvPr id="157703" name="Rectangle 7"/>
          <p:cNvSpPr>
            <a:spLocks noChangeArrowheads="1"/>
          </p:cNvSpPr>
          <p:nvPr/>
        </p:nvSpPr>
        <p:spPr bwMode="auto">
          <a:xfrm>
            <a:off x="685800" y="38100"/>
            <a:ext cx="7772400" cy="8255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r>
              <a:rPr lang="en-US"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Covariance and Correlation Coefficient</a:t>
            </a:r>
          </a:p>
        </p:txBody>
      </p:sp>
      <p:graphicFrame>
        <p:nvGraphicFramePr>
          <p:cNvPr id="157704" name="Object 8">
            <a:hlinkClick r:id="" action="ppaction://ole?verb=0"/>
          </p:cNvPr>
          <p:cNvGraphicFramePr>
            <a:graphicFrameLocks/>
          </p:cNvGraphicFramePr>
          <p:nvPr/>
        </p:nvGraphicFramePr>
        <p:xfrm>
          <a:off x="2508250" y="3592513"/>
          <a:ext cx="4913313" cy="9826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7740" name="Equation" r:id="rId4" imgW="2387520" imgH="482400" progId="Equation.DSMT4">
                  <p:embed/>
                </p:oleObj>
              </mc:Choice>
              <mc:Fallback>
                <p:oleObj name="Equation" r:id="rId4" imgW="2387520" imgH="482400" progId="Equation.DSMT4">
                  <p:embed/>
                  <p:pic>
                    <p:nvPicPr>
                      <p:cNvPr id="0" name="Picture 8"/>
                      <p:cNvPicPr>
                        <a:picLocks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08250" y="3592513"/>
                        <a:ext cx="4913313" cy="9826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>
                        <a:outerShdw dist="17961" dir="2700000" algn="ctr" rotWithShape="0">
                          <a:srgbClr val="000000"/>
                        </a:outerShdw>
                      </a:effectLst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7705" name="Object 9">
            <a:hlinkClick r:id="" action="ppaction://ole?verb=0"/>
          </p:cNvPr>
          <p:cNvGraphicFramePr>
            <a:graphicFrameLocks/>
          </p:cNvGraphicFramePr>
          <p:nvPr/>
        </p:nvGraphicFramePr>
        <p:xfrm>
          <a:off x="2214563" y="2011363"/>
          <a:ext cx="5237162" cy="873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7741" name="Equation" r:id="rId6" imgW="2717640" imgH="431640" progId="Equation.DSMT4">
                  <p:embed/>
                </p:oleObj>
              </mc:Choice>
              <mc:Fallback>
                <p:oleObj name="Equation" r:id="rId6" imgW="2717640" imgH="431640" progId="Equation.DSMT4">
                  <p:embed/>
                  <p:pic>
                    <p:nvPicPr>
                      <p:cNvPr id="0" name="Picture 9"/>
                      <p:cNvPicPr>
                        <a:picLocks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14563" y="2011363"/>
                        <a:ext cx="5237162" cy="873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>
                        <a:outerShdw dist="17961" dir="2700000" algn="ctr" rotWithShape="0">
                          <a:srgbClr val="000000"/>
                        </a:outerShdw>
                      </a:effectLst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7706" name="Oval 10"/>
          <p:cNvSpPr>
            <a:spLocks noChangeArrowheads="1"/>
          </p:cNvSpPr>
          <p:nvPr/>
        </p:nvSpPr>
        <p:spPr bwMode="auto">
          <a:xfrm>
            <a:off x="6534150" y="2222500"/>
            <a:ext cx="1066800" cy="495300"/>
          </a:xfrm>
          <a:prstGeom prst="ellipse">
            <a:avLst/>
          </a:prstGeom>
          <a:noFill/>
          <a:ln w="28575">
            <a:solidFill>
              <a:srgbClr val="66FFFF"/>
            </a:solidFill>
            <a:round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157707" name="Oval 11"/>
          <p:cNvSpPr>
            <a:spLocks noChangeArrowheads="1"/>
          </p:cNvSpPr>
          <p:nvPr/>
        </p:nvSpPr>
        <p:spPr bwMode="auto">
          <a:xfrm>
            <a:off x="6438900" y="3784600"/>
            <a:ext cx="1066800" cy="495300"/>
          </a:xfrm>
          <a:prstGeom prst="ellipse">
            <a:avLst/>
          </a:prstGeom>
          <a:noFill/>
          <a:ln w="28575">
            <a:solidFill>
              <a:srgbClr val="66FFFF"/>
            </a:solidFill>
            <a:round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157709" name="Rectangle 13"/>
          <p:cNvSpPr>
            <a:spLocks noChangeArrowheads="1"/>
          </p:cNvSpPr>
          <p:nvPr/>
        </p:nvSpPr>
        <p:spPr bwMode="auto">
          <a:xfrm>
            <a:off x="652463" y="1009650"/>
            <a:ext cx="6654800" cy="4889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342900" indent="-342900" algn="l">
              <a:spcBef>
                <a:spcPct val="20000"/>
              </a:spcBef>
              <a:buClr>
                <a:srgbClr val="66FFFF"/>
              </a:buClr>
              <a:buFont typeface="Wingdings" pitchFamily="2" charset="2"/>
              <a:buChar char="n"/>
            </a:pPr>
            <a:r>
              <a:rPr lang="en-US" sz="24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Example:  Golfing Study</a:t>
            </a:r>
            <a:endParaRPr lang="en-US" sz="2400">
              <a:effectLst>
                <a:outerShdw blurRad="38100" dist="38100" dir="2700000" algn="tl">
                  <a:srgbClr val="000000"/>
                </a:outerShdw>
              </a:effectLst>
              <a:latin typeface="Book Antiqua" pitchFamily="18" charset="0"/>
            </a:endParaRP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6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15769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576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7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577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3" presetClass="entr" presetSubtype="272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7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5770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5770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000"/>
                            </p:stCondLst>
                            <p:childTnLst>
                              <p:par>
                                <p:cTn id="19" presetID="16" presetClass="entr" presetSubtype="21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7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1577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4500"/>
                            </p:stCondLst>
                            <p:childTnLst>
                              <p:par>
                                <p:cTn id="23" presetID="1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6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25" dur="500"/>
                                        <p:tgtEl>
                                          <p:spTgt spid="15769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576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7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1577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23" presetClass="entr" presetSubtype="272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7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577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577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2000"/>
                            </p:stCondLst>
                            <p:childTnLst>
                              <p:par>
                                <p:cTn id="37" presetID="16" presetClass="entr" presetSubtype="21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7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9" dur="500"/>
                                        <p:tgtEl>
                                          <p:spTgt spid="1577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7698" grpId="0" animBg="1"/>
      <p:bldP spid="157699" grpId="0" animBg="1"/>
      <p:bldP spid="157700" grpId="0" autoUpdateAnimBg="0"/>
      <p:bldP spid="157701" grpId="0" autoUpdateAnimBg="0"/>
      <p:bldP spid="157706" grpId="0" animBg="1"/>
      <p:bldP spid="15770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39700"/>
            <a:ext cx="7772400" cy="622300"/>
          </a:xfrm>
          <a:noFill/>
          <a:ln/>
        </p:spPr>
        <p:txBody>
          <a:bodyPr/>
          <a:lstStyle/>
          <a:p>
            <a:r>
              <a:rPr lang="en-US" dirty="0"/>
              <a:t>Weighted Mean</a:t>
            </a: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674688" y="2820298"/>
            <a:ext cx="7772400" cy="9271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0488" tIns="44450" rIns="90488" bIns="4445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FFFF"/>
              </a:buClr>
              <a:buSzPct val="75000"/>
              <a:buFont typeface="Monotype Sorts" pitchFamily="2" charset="2"/>
              <a:buChar char="n"/>
              <a:defRPr sz="24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FFFF"/>
              </a:buClr>
              <a:buSzPct val="125000"/>
              <a:buChar char="•"/>
              <a:defRPr sz="24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FFFF"/>
              </a:buClr>
              <a:buChar char="•"/>
              <a:defRPr sz="24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dirty="0"/>
              <a:t>The weights might be the number of credit hours earned for each grade, as in GPA.</a:t>
            </a:r>
          </a:p>
        </p:txBody>
      </p:sp>
      <p:sp>
        <p:nvSpPr>
          <p:cNvPr id="6" name="AutoShape 20"/>
          <p:cNvSpPr>
            <a:spLocks noChangeArrowheads="1"/>
          </p:cNvSpPr>
          <p:nvPr/>
        </p:nvSpPr>
        <p:spPr bwMode="auto">
          <a:xfrm rot="5400000">
            <a:off x="447675" y="2979048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AutoShape 21"/>
          <p:cNvSpPr>
            <a:spLocks noChangeArrowheads="1"/>
          </p:cNvSpPr>
          <p:nvPr/>
        </p:nvSpPr>
        <p:spPr bwMode="auto">
          <a:xfrm rot="5400000">
            <a:off x="447675" y="3793662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10" name="Rectangle 22"/>
          <p:cNvSpPr>
            <a:spLocks noChangeArrowheads="1"/>
          </p:cNvSpPr>
          <p:nvPr/>
        </p:nvSpPr>
        <p:spPr bwMode="auto">
          <a:xfrm>
            <a:off x="674688" y="3634912"/>
            <a:ext cx="7772400" cy="863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342900" indent="-342900"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Char char="n"/>
            </a:pP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In other weighted mean computations, quantities such as pounds, dollars, or volume are frequently used.</a:t>
            </a:r>
          </a:p>
        </p:txBody>
      </p:sp>
      <p:sp>
        <p:nvSpPr>
          <p:cNvPr id="11" name="Rectangle 24"/>
          <p:cNvSpPr>
            <a:spLocks noChangeArrowheads="1"/>
          </p:cNvSpPr>
          <p:nvPr/>
        </p:nvSpPr>
        <p:spPr bwMode="auto">
          <a:xfrm>
            <a:off x="684213" y="1065212"/>
            <a:ext cx="7772400" cy="14049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342900" indent="-342900"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Char char="n"/>
            </a:pP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In some instances the mean is computed by giving each observation a weight that reflects its relative importance.</a:t>
            </a:r>
          </a:p>
        </p:txBody>
      </p:sp>
      <p:sp>
        <p:nvSpPr>
          <p:cNvPr id="12" name="AutoShape 25"/>
          <p:cNvSpPr>
            <a:spLocks noChangeArrowheads="1"/>
          </p:cNvSpPr>
          <p:nvPr/>
        </p:nvSpPr>
        <p:spPr bwMode="auto">
          <a:xfrm rot="5400000">
            <a:off x="457200" y="1223963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13" name="Rectangle 27"/>
          <p:cNvSpPr>
            <a:spLocks noChangeArrowheads="1"/>
          </p:cNvSpPr>
          <p:nvPr/>
        </p:nvSpPr>
        <p:spPr bwMode="auto">
          <a:xfrm>
            <a:off x="679450" y="2324998"/>
            <a:ext cx="7772400" cy="4905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342900" indent="-342900"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Char char="n"/>
            </a:pP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The choice of weights depends on the application.</a:t>
            </a:r>
          </a:p>
        </p:txBody>
      </p:sp>
      <p:sp>
        <p:nvSpPr>
          <p:cNvPr id="14" name="AutoShape 28"/>
          <p:cNvSpPr>
            <a:spLocks noChangeArrowheads="1"/>
          </p:cNvSpPr>
          <p:nvPr/>
        </p:nvSpPr>
        <p:spPr bwMode="auto">
          <a:xfrm rot="5400000">
            <a:off x="452438" y="2483748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0135608"/>
      </p:ext>
    </p:extLst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2" presetClass="entr" presetSubtype="8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12" presetClass="entr" presetSubtype="8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2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12" presetClass="entr" presetSubtype="8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3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 autoUpdateAnimBg="0"/>
      <p:bldP spid="6" grpId="0" animBg="1"/>
      <p:bldP spid="7" grpId="0" animBg="1"/>
      <p:bldP spid="10" grpId="0"/>
      <p:bldP spid="11" grpId="0" build="p" autoUpdateAnimBg="0"/>
      <p:bldP spid="12" grpId="0" animBg="1"/>
      <p:bldP spid="13" grpId="0" build="p" autoUpdateAnimBg="0"/>
      <p:bldP spid="1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685800" y="120650"/>
            <a:ext cx="7772400" cy="6492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r>
              <a:rPr lang="en-US" sz="2800" dirty="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Weighted Mean</a:t>
            </a:r>
            <a:endParaRPr lang="en-US" sz="2800" i="1" dirty="0">
              <a:solidFill>
                <a:srgbClr val="66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Symbol" pitchFamily="18" charset="2"/>
            </a:endParaRPr>
          </a:p>
        </p:txBody>
      </p:sp>
      <p:sp>
        <p:nvSpPr>
          <p:cNvPr id="6" name="Rectangle 16"/>
          <p:cNvSpPr>
            <a:spLocks noChangeArrowheads="1"/>
          </p:cNvSpPr>
          <p:nvPr/>
        </p:nvSpPr>
        <p:spPr bwMode="auto">
          <a:xfrm>
            <a:off x="2152650" y="1924050"/>
            <a:ext cx="2704638" cy="2133600"/>
          </a:xfrm>
          <a:prstGeom prst="rect">
            <a:avLst/>
          </a:prstGeom>
          <a:gradFill flip="none" rotWithShape="1">
            <a:gsLst>
              <a:gs pos="0">
                <a:srgbClr val="78B400">
                  <a:shade val="30000"/>
                  <a:satMod val="115000"/>
                </a:srgbClr>
              </a:gs>
              <a:gs pos="50000">
                <a:srgbClr val="78B400">
                  <a:shade val="67500"/>
                  <a:satMod val="115000"/>
                </a:srgbClr>
              </a:gs>
              <a:gs pos="100000">
                <a:srgbClr val="78B400">
                  <a:shade val="100000"/>
                  <a:satMod val="115000"/>
                </a:srgbClr>
              </a:gs>
            </a:gsLst>
            <a:lin ang="16200000" scaled="1"/>
            <a:tileRect/>
          </a:gradFill>
          <a:ln w="12700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Line 18"/>
          <p:cNvSpPr>
            <a:spLocks noChangeShapeType="1"/>
          </p:cNvSpPr>
          <p:nvPr/>
        </p:nvSpPr>
        <p:spPr bwMode="auto">
          <a:xfrm>
            <a:off x="4489439" y="3428100"/>
            <a:ext cx="851811" cy="365594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9" name="Oval 19"/>
          <p:cNvSpPr>
            <a:spLocks noChangeArrowheads="1"/>
          </p:cNvSpPr>
          <p:nvPr/>
        </p:nvSpPr>
        <p:spPr bwMode="auto">
          <a:xfrm>
            <a:off x="5321280" y="3189534"/>
            <a:ext cx="2487385" cy="1556657"/>
          </a:xfrm>
          <a:prstGeom prst="ellipse">
            <a:avLst/>
          </a:prstGeom>
          <a:gradFill rotWithShape="0">
            <a:gsLst>
              <a:gs pos="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path path="shape">
              <a:fillToRect l="50000" t="50000" r="50000" b="50000"/>
            </a:path>
          </a:gradFill>
          <a:ln w="12700">
            <a:noFill/>
            <a:round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pPr>
              <a:lnSpc>
                <a:spcPct val="90000"/>
              </a:lnSpc>
            </a:pPr>
            <a:endParaRPr lang="en-US" sz="800" dirty="0">
              <a:effectLst>
                <a:outerShdw blurRad="38100" dist="38100" dir="2700000" algn="tl">
                  <a:srgbClr val="000000"/>
                </a:outerShdw>
              </a:effectLst>
              <a:latin typeface="Book Antiqua" pitchFamily="18" charset="0"/>
            </a:endParaRPr>
          </a:p>
          <a:p>
            <a:pPr>
              <a:lnSpc>
                <a:spcPct val="90000"/>
              </a:lnSpc>
            </a:pPr>
            <a:r>
              <a:rPr lang="en-US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Denominator:</a:t>
            </a:r>
          </a:p>
          <a:p>
            <a:pPr>
              <a:lnSpc>
                <a:spcPct val="90000"/>
              </a:lnSpc>
            </a:pPr>
            <a:r>
              <a:rPr lang="en-US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sum of the</a:t>
            </a:r>
          </a:p>
          <a:p>
            <a:pPr>
              <a:lnSpc>
                <a:spcPct val="90000"/>
              </a:lnSpc>
            </a:pPr>
            <a:r>
              <a:rPr lang="en-US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weights</a:t>
            </a:r>
          </a:p>
        </p:txBody>
      </p:sp>
      <p:sp>
        <p:nvSpPr>
          <p:cNvPr id="10" name="Oval 20"/>
          <p:cNvSpPr>
            <a:spLocks noChangeArrowheads="1"/>
          </p:cNvSpPr>
          <p:nvPr/>
        </p:nvSpPr>
        <p:spPr bwMode="auto">
          <a:xfrm>
            <a:off x="5241469" y="1283608"/>
            <a:ext cx="3060702" cy="1454151"/>
          </a:xfrm>
          <a:prstGeom prst="ellipse">
            <a:avLst/>
          </a:prstGeom>
          <a:gradFill rotWithShape="0">
            <a:gsLst>
              <a:gs pos="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path path="shape">
              <a:fillToRect l="50000" t="50000" r="50000" b="50000"/>
            </a:path>
          </a:gradFill>
          <a:ln w="12700">
            <a:noFill/>
            <a:round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pPr>
              <a:lnSpc>
                <a:spcPct val="90000"/>
              </a:lnSpc>
            </a:pPr>
            <a:r>
              <a:rPr lang="en-US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Numerator:</a:t>
            </a:r>
          </a:p>
          <a:p>
            <a:pPr>
              <a:lnSpc>
                <a:spcPct val="90000"/>
              </a:lnSpc>
            </a:pPr>
            <a:r>
              <a:rPr lang="en-US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sum of the weighted</a:t>
            </a:r>
          </a:p>
          <a:p>
            <a:pPr>
              <a:lnSpc>
                <a:spcPct val="90000"/>
              </a:lnSpc>
            </a:pPr>
            <a:r>
              <a:rPr lang="en-US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data values</a:t>
            </a:r>
          </a:p>
          <a:p>
            <a:pPr>
              <a:lnSpc>
                <a:spcPct val="90000"/>
              </a:lnSpc>
            </a:pPr>
            <a:endParaRPr lang="en-US" sz="800" dirty="0">
              <a:effectLst>
                <a:outerShdw blurRad="38100" dist="38100" dir="2700000" algn="tl">
                  <a:srgbClr val="000000"/>
                </a:outerShdw>
              </a:effectLst>
              <a:latin typeface="Book Antiqua" pitchFamily="18" charset="0"/>
            </a:endParaRPr>
          </a:p>
        </p:txBody>
      </p:sp>
      <p:sp>
        <p:nvSpPr>
          <p:cNvPr id="11" name="Line 21"/>
          <p:cNvSpPr>
            <a:spLocks noChangeShapeType="1"/>
          </p:cNvSpPr>
          <p:nvPr/>
        </p:nvSpPr>
        <p:spPr bwMode="auto">
          <a:xfrm flipV="1">
            <a:off x="4570182" y="2240640"/>
            <a:ext cx="723900" cy="28575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/>
          <a:lstStyle/>
          <a:p>
            <a:endParaRPr lang="en-US"/>
          </a:p>
        </p:txBody>
      </p:sp>
      <p:graphicFrame>
        <p:nvGraphicFramePr>
          <p:cNvPr id="13" name="Object 23">
            <a:hlinkClick r:id="" action="ppaction://ole?verb=0"/>
          </p:cNvPr>
          <p:cNvGraphicFramePr>
            <a:graphicFrameLocks/>
          </p:cNvGraphicFramePr>
          <p:nvPr>
            <p:extLst/>
          </p:nvPr>
        </p:nvGraphicFramePr>
        <p:xfrm>
          <a:off x="2366734" y="2309813"/>
          <a:ext cx="2239963" cy="1377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2035" name="Equation" r:id="rId3" imgW="1460160" imgH="901440" progId="Equation.DSMT4">
                  <p:embed/>
                </p:oleObj>
              </mc:Choice>
              <mc:Fallback>
                <p:oleObj name="Equation" r:id="rId3" imgW="1460160" imgH="901440" progId="Equation.DSMT4">
                  <p:embed/>
                  <p:pic>
                    <p:nvPicPr>
                      <p:cNvPr id="13" name="Object 23">
                        <a:hlinkClick r:id="" action="ppaction://ole?verb=0"/>
                      </p:cNvPr>
                      <p:cNvPicPr>
                        <a:picLocks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6734" y="2309813"/>
                        <a:ext cx="2239963" cy="1377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>
                        <a:outerShdw dist="17961" dir="2700000" algn="ctr" rotWithShape="0">
                          <a:srgbClr val="000000"/>
                        </a:outerShdw>
                      </a:effectLst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AutoShape 24"/>
          <p:cNvSpPr>
            <a:spLocks noChangeArrowheads="1"/>
          </p:cNvSpPr>
          <p:nvPr/>
        </p:nvSpPr>
        <p:spPr bwMode="auto">
          <a:xfrm rot="5400000">
            <a:off x="1876425" y="2927350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15" name="AutoShape 25"/>
          <p:cNvSpPr>
            <a:spLocks noChangeArrowheads="1"/>
          </p:cNvSpPr>
          <p:nvPr/>
        </p:nvSpPr>
        <p:spPr bwMode="auto">
          <a:xfrm>
            <a:off x="3880320" y="3802990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16" name="AutoShape 26"/>
          <p:cNvSpPr>
            <a:spLocks noChangeArrowheads="1"/>
          </p:cNvSpPr>
          <p:nvPr/>
        </p:nvSpPr>
        <p:spPr bwMode="auto">
          <a:xfrm rot="10800000">
            <a:off x="3845395" y="2040615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19" name="Group 18"/>
          <p:cNvGrpSpPr/>
          <p:nvPr/>
        </p:nvGrpSpPr>
        <p:grpSpPr>
          <a:xfrm>
            <a:off x="232240" y="667661"/>
            <a:ext cx="2540000" cy="1355269"/>
            <a:chOff x="232240" y="667661"/>
            <a:chExt cx="2540000" cy="1355269"/>
          </a:xfrm>
          <a:gradFill flip="none" rotWithShape="1">
            <a:gsLst>
              <a:gs pos="0">
                <a:srgbClr val="005DA2">
                  <a:shade val="30000"/>
                  <a:satMod val="115000"/>
                </a:srgbClr>
              </a:gs>
              <a:gs pos="50000">
                <a:srgbClr val="005DA2">
                  <a:shade val="67500"/>
                  <a:satMod val="115000"/>
                </a:srgbClr>
              </a:gs>
              <a:gs pos="100000">
                <a:srgbClr val="005DA2">
                  <a:shade val="100000"/>
                  <a:satMod val="115000"/>
                </a:srgbClr>
              </a:gs>
            </a:gsLst>
            <a:lin ang="16200000" scaled="1"/>
            <a:tileRect/>
          </a:gradFill>
        </p:grpSpPr>
        <p:sp>
          <p:nvSpPr>
            <p:cNvPr id="3" name="Rounded Rectangular Callout 2"/>
            <p:cNvSpPr/>
            <p:nvPr/>
          </p:nvSpPr>
          <p:spPr bwMode="auto">
            <a:xfrm>
              <a:off x="232240" y="667661"/>
              <a:ext cx="2540000" cy="1355269"/>
            </a:xfrm>
            <a:prstGeom prst="wedgeRoundRectCallout">
              <a:avLst>
                <a:gd name="adj1" fmla="val 36310"/>
                <a:gd name="adj2" fmla="val 98912"/>
                <a:gd name="adj3" fmla="val 16667"/>
              </a:avLst>
            </a:prstGeom>
            <a:grpFill/>
            <a:ln w="1270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457200" marR="0" indent="-45720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Book Antiqua" pitchFamily="18" charset="0"/>
                </a:rPr>
                <a:t>If data is from</a:t>
              </a:r>
            </a:p>
            <a:p>
              <a:pPr marL="457200" marR="0" indent="-45720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Book Antiqua" pitchFamily="18" charset="0"/>
                </a:rPr>
                <a:t>a </a:t>
              </a:r>
              <a:r>
                <a:rPr lang="en-US" dirty="0">
                  <a:latin typeface="Book Antiqua" pitchFamily="18" charset="0"/>
                </a:rPr>
                <a:t>population,</a:t>
              </a:r>
            </a:p>
            <a:p>
              <a:pPr marL="457200" marR="0" indent="-45720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i="1" dirty="0">
                  <a:latin typeface="Symbol" pitchFamily="18" charset="2"/>
                </a:rPr>
                <a:t>m</a:t>
              </a:r>
              <a:r>
                <a:rPr lang="en-US" i="1" dirty="0">
                  <a:latin typeface="+mn-lt"/>
                </a:rPr>
                <a:t> r</a:t>
              </a:r>
              <a:r>
                <a:rPr kumimoji="0" lang="en-US" sz="2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Book Antiqua" pitchFamily="18" charset="0"/>
                </a:rPr>
                <a:t>eplaces </a:t>
              </a:r>
              <a:r>
                <a:rPr kumimoji="0" lang="en-US" sz="2200" b="0" i="1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Book Antiqua" pitchFamily="18" charset="0"/>
                </a:rPr>
                <a:t>x</a:t>
              </a:r>
              <a:r>
                <a:rPr kumimoji="0" lang="en-US" sz="22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Book Antiqua" pitchFamily="18" charset="0"/>
                </a:rPr>
                <a:t>.</a:t>
              </a:r>
            </a:p>
          </p:txBody>
        </p:sp>
        <p:cxnSp>
          <p:nvCxnSpPr>
            <p:cNvPr id="7" name="Straight Connector 6"/>
            <p:cNvCxnSpPr/>
            <p:nvPr/>
          </p:nvCxnSpPr>
          <p:spPr bwMode="auto">
            <a:xfrm>
              <a:off x="2046515" y="1520598"/>
              <a:ext cx="162606" cy="1"/>
            </a:xfrm>
            <a:prstGeom prst="line">
              <a:avLst/>
            </a:prstGeom>
            <a:grpFill/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dist="25400" dir="2700000" algn="tl" rotWithShape="0">
                <a:schemeClr val="accent4">
                  <a:lumMod val="10000"/>
                </a:schemeClr>
              </a:outerShdw>
            </a:effectLst>
          </p:spPr>
        </p:cxnSp>
      </p:grpSp>
      <p:sp>
        <p:nvSpPr>
          <p:cNvPr id="20" name="Rectangle 9"/>
          <p:cNvSpPr>
            <a:spLocks noChangeArrowheads="1"/>
          </p:cNvSpPr>
          <p:nvPr/>
        </p:nvSpPr>
        <p:spPr bwMode="auto">
          <a:xfrm>
            <a:off x="2068284" y="4156504"/>
            <a:ext cx="5276850" cy="15049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where:</a:t>
            </a:r>
          </a:p>
          <a:p>
            <a:pPr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     </a:t>
            </a:r>
            <a:r>
              <a:rPr lang="en-US" sz="2400" i="1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x</a:t>
            </a:r>
            <a:r>
              <a:rPr lang="en-US" sz="2400" i="1" baseline="-25000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i</a:t>
            </a:r>
            <a:r>
              <a:rPr lang="en-US" sz="2400" i="1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</a:t>
            </a: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= value of observation </a:t>
            </a:r>
            <a:r>
              <a:rPr lang="en-US" sz="2400" i="1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i</a:t>
            </a:r>
            <a:endParaRPr lang="en-US" sz="2400" i="1" dirty="0">
              <a:effectLst>
                <a:outerShdw blurRad="38100" dist="38100" dir="2700000" algn="tl">
                  <a:srgbClr val="000000"/>
                </a:outerShdw>
              </a:effectLst>
              <a:latin typeface="Book Antiqua" pitchFamily="18" charset="0"/>
            </a:endParaRPr>
          </a:p>
          <a:p>
            <a:pPr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    </a:t>
            </a:r>
            <a:r>
              <a:rPr lang="en-US" sz="2400" i="1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w</a:t>
            </a:r>
            <a:r>
              <a:rPr lang="en-US" sz="2400" i="1" baseline="-250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i</a:t>
            </a:r>
            <a:r>
              <a:rPr lang="en-US" sz="2400" i="1" baseline="-25000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 </a:t>
            </a: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= weight for observation </a:t>
            </a:r>
            <a:r>
              <a:rPr lang="en-US" sz="2400" i="1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i</a:t>
            </a:r>
            <a:endParaRPr lang="en-US" dirty="0">
              <a:effectLst>
                <a:outerShdw blurRad="38100" dist="38100" dir="2700000" algn="tl">
                  <a:srgbClr val="000000"/>
                </a:outerShdw>
              </a:effectLst>
              <a:latin typeface="Book Antiqu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48518077"/>
      </p:ext>
    </p:extLst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3" presetClass="entr" presetSubtype="272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000"/>
                            </p:stCondLst>
                            <p:childTnLst>
                              <p:par>
                                <p:cTn id="19" presetID="12" presetClass="entr" presetSubtype="1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2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000"/>
                            </p:stCondLst>
                            <p:childTnLst>
                              <p:par>
                                <p:cTn id="23" presetID="12" presetClass="entr" presetSubtype="1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"/>
                            </p:stCondLst>
                            <p:childTnLst>
                              <p:par>
                                <p:cTn id="34" presetID="17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000"/>
                            </p:stCondLst>
                            <p:childTnLst>
                              <p:par>
                                <p:cTn id="41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4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500"/>
                            </p:stCondLst>
                            <p:childTnLst>
                              <p:par>
                                <p:cTn id="52" presetID="1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8" presetID="53" presetClass="entr" presetSubtype="16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8" grpId="0" animBg="1"/>
      <p:bldP spid="9" grpId="0" animBg="1" autoUpdateAnimBg="0"/>
      <p:bldP spid="10" grpId="0" animBg="1" autoUpdateAnimBg="0"/>
      <p:bldP spid="11" grpId="0" animBg="1"/>
      <p:bldP spid="14" grpId="0" animBg="1"/>
      <p:bldP spid="15" grpId="0" animBg="1"/>
      <p:bldP spid="16" grpId="0" animBg="1"/>
      <p:bldP spid="20" grpId="0" autoUpdateAnimBg="0"/>
    </p:bldLst>
  </p:timing>
</p:sld>
</file>

<file path=ppt/theme/theme1.xml><?xml version="1.0" encoding="utf-8"?>
<a:theme xmlns:a="http://schemas.openxmlformats.org/drawingml/2006/main" name="SBE9ch01">
  <a:themeElements>
    <a:clrScheme name="">
      <a:dk1>
        <a:srgbClr val="3C0023"/>
      </a:dk1>
      <a:lt1>
        <a:srgbClr val="FFFFFF"/>
      </a:lt1>
      <a:dk2>
        <a:srgbClr val="300153"/>
      </a:dk2>
      <a:lt2>
        <a:srgbClr val="F6BF69"/>
      </a:lt2>
      <a:accent1>
        <a:srgbClr val="618FFD"/>
      </a:accent1>
      <a:accent2>
        <a:srgbClr val="B760F9"/>
      </a:accent2>
      <a:accent3>
        <a:srgbClr val="ADAAB3"/>
      </a:accent3>
      <a:accent4>
        <a:srgbClr val="DADADA"/>
      </a:accent4>
      <a:accent5>
        <a:srgbClr val="B7C6FE"/>
      </a:accent5>
      <a:accent6>
        <a:srgbClr val="A656E2"/>
      </a:accent6>
      <a:hlink>
        <a:srgbClr val="919191"/>
      </a:hlink>
      <a:folHlink>
        <a:srgbClr val="B50069"/>
      </a:folHlink>
    </a:clrScheme>
    <a:fontScheme name="SBE9ch01">
      <a:majorFont>
        <a:latin typeface="Book Antiqua"/>
        <a:ea typeface=""/>
        <a:cs typeface=""/>
      </a:majorFont>
      <a:minorFont>
        <a:latin typeface="Book Antiqu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457200" marR="0" indent="-45720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200" b="0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MS Reference Serif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457200" marR="0" indent="-45720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200" b="0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MS Reference Serif" pitchFamily="18" charset="0"/>
          </a:defRPr>
        </a:defPPr>
      </a:lstStyle>
    </a:lnDef>
  </a:objectDefaults>
  <a:extraClrSchemeLst>
    <a:extraClrScheme>
      <a:clrScheme name="SBE9ch0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BE9ch01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BE9ch01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BE9ch01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BE9ch01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BE9ch01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BE9ch01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C:\Slides\SBE9ppt\SBE9ch01.PPT</Template>
  <TotalTime>8408</TotalTime>
  <Pages>31</Pages>
  <Words>3462</Words>
  <Application>Microsoft Macintosh PowerPoint</Application>
  <PresentationFormat>On-screen Show (4:3)</PresentationFormat>
  <Paragraphs>694</Paragraphs>
  <Slides>75</Slides>
  <Notes>68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75</vt:i4>
      </vt:variant>
    </vt:vector>
  </HeadingPairs>
  <TitlesOfParts>
    <vt:vector size="84" baseType="lpstr">
      <vt:lpstr>Times New Roman</vt:lpstr>
      <vt:lpstr>Book Antiqua</vt:lpstr>
      <vt:lpstr>Wingdings</vt:lpstr>
      <vt:lpstr>Monotype Sorts</vt:lpstr>
      <vt:lpstr>MS Reference Serif</vt:lpstr>
      <vt:lpstr>Symbol</vt:lpstr>
      <vt:lpstr>SBE9ch01</vt:lpstr>
      <vt:lpstr>Equation</vt:lpstr>
      <vt:lpstr>Worksheet</vt:lpstr>
      <vt:lpstr>Descriptive Statistics:  Numerical Measures</vt:lpstr>
      <vt:lpstr>Measures of Location</vt:lpstr>
      <vt:lpstr>Mean</vt:lpstr>
      <vt:lpstr>PowerPoint Presentation</vt:lpstr>
      <vt:lpstr>PowerPoint Presentation</vt:lpstr>
      <vt:lpstr>PowerPoint Presentation</vt:lpstr>
      <vt:lpstr>Sample Mean</vt:lpstr>
      <vt:lpstr>Weighted Mean</vt:lpstr>
      <vt:lpstr>PowerPoint Presentation</vt:lpstr>
      <vt:lpstr>PowerPoint Presentation</vt:lpstr>
      <vt:lpstr>PowerPoint Presentation</vt:lpstr>
      <vt:lpstr>Median</vt:lpstr>
      <vt:lpstr>PowerPoint Presentation</vt:lpstr>
      <vt:lpstr>PowerPoint Presentation</vt:lpstr>
      <vt:lpstr>Median</vt:lpstr>
      <vt:lpstr>PowerPoint Presentation</vt:lpstr>
      <vt:lpstr>PowerPoint Presentation</vt:lpstr>
      <vt:lpstr>PowerPoint Presentation</vt:lpstr>
      <vt:lpstr>PowerPoint Presentation</vt:lpstr>
      <vt:lpstr>Mode</vt:lpstr>
      <vt:lpstr>Mode</vt:lpstr>
      <vt:lpstr>Percentiles</vt:lpstr>
      <vt:lpstr>PowerPoint Presentation</vt:lpstr>
      <vt:lpstr>80th Percentile</vt:lpstr>
      <vt:lpstr>PowerPoint Presentation</vt:lpstr>
      <vt:lpstr>Quartiles</vt:lpstr>
      <vt:lpstr>Third Quartile</vt:lpstr>
      <vt:lpstr>Measures of Variability</vt:lpstr>
      <vt:lpstr>Measures of Variability</vt:lpstr>
      <vt:lpstr>Range</vt:lpstr>
      <vt:lpstr>Range</vt:lpstr>
      <vt:lpstr>Interquartile Range</vt:lpstr>
      <vt:lpstr>Interquartile Range</vt:lpstr>
      <vt:lpstr>PowerPoint Presentation</vt:lpstr>
      <vt:lpstr>PowerPoint Presentation</vt:lpstr>
      <vt:lpstr>PowerPoint Presentation</vt:lpstr>
      <vt:lpstr>PowerPoint Presentation</vt:lpstr>
      <vt:lpstr>Coefficient of Variation</vt:lpstr>
      <vt:lpstr>PowerPoint Presentation</vt:lpstr>
      <vt:lpstr>Measures of Distribution Shape, Relative Location, and Detecting Outliers</vt:lpstr>
      <vt:lpstr>Distribution Shape:  Skewness</vt:lpstr>
      <vt:lpstr>PowerPoint Presentation</vt:lpstr>
      <vt:lpstr>Distribution Shape:  Skewness</vt:lpstr>
      <vt:lpstr>Distribution Shape:  Skewness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z-Scores</vt:lpstr>
      <vt:lpstr>Chebyshev’s Theorem</vt:lpstr>
      <vt:lpstr>PowerPoint Presentation</vt:lpstr>
      <vt:lpstr>Chebyshev’s Theorem</vt:lpstr>
      <vt:lpstr>PowerPoint Presentation</vt:lpstr>
      <vt:lpstr>Empirical Rule</vt:lpstr>
      <vt:lpstr>Empirical Rule</vt:lpstr>
      <vt:lpstr>Detecting Outliers</vt:lpstr>
      <vt:lpstr>Detecting Outliers</vt:lpstr>
      <vt:lpstr>Five-Number Summaries and Box Plots</vt:lpstr>
      <vt:lpstr>Five-Number Summary</vt:lpstr>
      <vt:lpstr>Five-Number Summary</vt:lpstr>
      <vt:lpstr>PowerPoint Presentation</vt:lpstr>
      <vt:lpstr>PowerPoint Presentation</vt:lpstr>
      <vt:lpstr>PowerPoint Presentation</vt:lpstr>
      <vt:lpstr>PowerPoint Presentation</vt:lpstr>
      <vt:lpstr>Box Plot</vt:lpstr>
      <vt:lpstr>Measures of Association  Between Two Variables</vt:lpstr>
      <vt:lpstr>Covariance</vt:lpstr>
      <vt:lpstr>PowerPoint Presentation</vt:lpstr>
      <vt:lpstr>PowerPoint Presentation</vt:lpstr>
      <vt:lpstr>PowerPoint Presentation</vt:lpstr>
      <vt:lpstr>Correlation Coefficient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3, Part B</dc:title>
  <dc:subject>Descr Stats: Numerical Measures</dc:subject>
  <cp:lastModifiedBy>Anirban Ghatak</cp:lastModifiedBy>
  <cp:revision>197</cp:revision>
  <cp:lastPrinted>1601-01-01T00:00:00Z</cp:lastPrinted>
  <dcterms:created xsi:type="dcterms:W3CDTF">1996-08-26T09:00:02Z</dcterms:created>
  <dcterms:modified xsi:type="dcterms:W3CDTF">2019-07-08T02:01:26Z</dcterms:modified>
</cp:coreProperties>
</file>