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64"/>
  </p:notesMasterIdLst>
  <p:handoutMasterIdLst>
    <p:handoutMasterId r:id="rId65"/>
  </p:handoutMasterIdLst>
  <p:sldIdLst>
    <p:sldId id="257" r:id="rId2"/>
    <p:sldId id="258" r:id="rId3"/>
    <p:sldId id="259" r:id="rId4"/>
    <p:sldId id="385" r:id="rId5"/>
    <p:sldId id="386" r:id="rId6"/>
    <p:sldId id="390" r:id="rId7"/>
    <p:sldId id="401" r:id="rId8"/>
    <p:sldId id="398" r:id="rId9"/>
    <p:sldId id="392" r:id="rId10"/>
    <p:sldId id="394" r:id="rId11"/>
    <p:sldId id="399" r:id="rId12"/>
    <p:sldId id="400" r:id="rId13"/>
    <p:sldId id="405" r:id="rId14"/>
    <p:sldId id="393" r:id="rId15"/>
    <p:sldId id="387" r:id="rId16"/>
    <p:sldId id="391" r:id="rId17"/>
    <p:sldId id="388" r:id="rId18"/>
    <p:sldId id="389" r:id="rId19"/>
    <p:sldId id="260" r:id="rId20"/>
    <p:sldId id="336" r:id="rId21"/>
    <p:sldId id="395" r:id="rId22"/>
    <p:sldId id="402" r:id="rId23"/>
    <p:sldId id="396" r:id="rId24"/>
    <p:sldId id="397" r:id="rId25"/>
    <p:sldId id="403" r:id="rId26"/>
    <p:sldId id="404" r:id="rId27"/>
    <p:sldId id="337" r:id="rId28"/>
    <p:sldId id="261" r:id="rId29"/>
    <p:sldId id="335" r:id="rId30"/>
    <p:sldId id="262" r:id="rId31"/>
    <p:sldId id="299" r:id="rId32"/>
    <p:sldId id="263" r:id="rId33"/>
    <p:sldId id="298" r:id="rId34"/>
    <p:sldId id="283" r:id="rId35"/>
    <p:sldId id="288" r:id="rId36"/>
    <p:sldId id="270" r:id="rId37"/>
    <p:sldId id="271" r:id="rId38"/>
    <p:sldId id="290" r:id="rId39"/>
    <p:sldId id="291" r:id="rId40"/>
    <p:sldId id="295" r:id="rId41"/>
    <p:sldId id="342" r:id="rId42"/>
    <p:sldId id="343" r:id="rId43"/>
    <p:sldId id="344" r:id="rId44"/>
    <p:sldId id="323" r:id="rId45"/>
    <p:sldId id="287" r:id="rId46"/>
    <p:sldId id="331" r:id="rId47"/>
    <p:sldId id="332" r:id="rId48"/>
    <p:sldId id="410" r:id="rId49"/>
    <p:sldId id="411" r:id="rId50"/>
    <p:sldId id="412" r:id="rId51"/>
    <p:sldId id="413" r:id="rId52"/>
    <p:sldId id="414" r:id="rId53"/>
    <p:sldId id="415" r:id="rId54"/>
    <p:sldId id="292" r:id="rId55"/>
    <p:sldId id="294" r:id="rId56"/>
    <p:sldId id="293" r:id="rId57"/>
    <p:sldId id="275" r:id="rId58"/>
    <p:sldId id="333" r:id="rId59"/>
    <p:sldId id="276" r:id="rId60"/>
    <p:sldId id="345" r:id="rId61"/>
    <p:sldId id="278" r:id="rId62"/>
    <p:sldId id="322" r:id="rId63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7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2C410F"/>
    <a:srgbClr val="6D9933"/>
    <a:srgbClr val="5C5C5C"/>
    <a:srgbClr val="666666"/>
    <a:srgbClr val="585858"/>
    <a:srgbClr val="363636"/>
    <a:srgbClr val="343434"/>
    <a:srgbClr val="383838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66" autoAdjust="0"/>
    <p:restoredTop sz="94840" autoAdjust="0"/>
  </p:normalViewPr>
  <p:slideViewPr>
    <p:cSldViewPr snapToGrid="0">
      <p:cViewPr varScale="1">
        <p:scale>
          <a:sx n="72" d="100"/>
          <a:sy n="72" d="100"/>
        </p:scale>
        <p:origin x="1650" y="66"/>
      </p:cViewPr>
      <p:guideLst>
        <p:guide orient="horz" pos="267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wmf"/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3924ADF4-7B8D-4F73-94E0-10B5D9A962C7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210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F9302991-1346-4BA9-A770-3DE530B3F23D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781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52388"/>
            <a:ext cx="1943100" cy="5695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678488" cy="5695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0A8">
                <a:gamma/>
                <a:shade val="46275"/>
                <a:invGamma/>
              </a:srgbClr>
            </a:gs>
            <a:gs pos="50000">
              <a:srgbClr val="0070A8"/>
            </a:gs>
            <a:gs pos="100000">
              <a:srgbClr val="0070A8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938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167939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167940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941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942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7943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167944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945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946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947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794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6794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7724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Rectangle 14"/>
          <p:cNvSpPr>
            <a:spLocks noChangeArrowheads="1"/>
          </p:cNvSpPr>
          <p:nvPr userDrawn="1"/>
        </p:nvSpPr>
        <p:spPr bwMode="auto">
          <a:xfrm>
            <a:off x="8191500" y="6245225"/>
            <a:ext cx="5445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</a:t>
            </a:r>
            <a:fld id="{ACCBB94D-2D05-4074-A2A1-6ADB95F3FE9F}" type="slidenum">
              <a:rPr lang="en-US" sz="1600">
                <a:effectLst/>
                <a:latin typeface="Book Antiqua" pitchFamily="18" charset="0"/>
              </a:rPr>
              <a:pPr algn="l">
                <a:defRPr/>
              </a:pPr>
              <a:t>‹#›</a:t>
            </a:fld>
            <a:endParaRPr lang="en-US" sz="1600" dirty="0">
              <a:effectLst/>
              <a:latin typeface="Book Antiqua" pitchFamily="18" charset="0"/>
            </a:endParaRPr>
          </a:p>
        </p:txBody>
      </p:sp>
      <p:sp>
        <p:nvSpPr>
          <p:cNvPr id="18" name="Rectangle 15"/>
          <p:cNvSpPr>
            <a:spLocks noChangeArrowheads="1"/>
          </p:cNvSpPr>
          <p:nvPr userDrawn="1"/>
        </p:nvSpPr>
        <p:spPr bwMode="auto">
          <a:xfrm>
            <a:off x="7737475" y="5995988"/>
            <a:ext cx="831850" cy="582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          Slide</a:t>
            </a:r>
          </a:p>
        </p:txBody>
      </p:sp>
      <p:sp>
        <p:nvSpPr>
          <p:cNvPr id="19" name="Rectangle 16"/>
          <p:cNvSpPr>
            <a:spLocks noChangeArrowheads="1"/>
          </p:cNvSpPr>
          <p:nvPr userDrawn="1"/>
        </p:nvSpPr>
        <p:spPr bwMode="auto">
          <a:xfrm>
            <a:off x="563563" y="6164263"/>
            <a:ext cx="6827837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© 2014  Cengage Learning.  All Rights Reserved.  May not be scanned, copied</a:t>
            </a:r>
          </a:p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or duplicated, or posted to a publicly accessible website, in whole or in part.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9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4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5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6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7.bin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20.bin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2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emf"/><Relationship Id="rId4" Type="http://schemas.openxmlformats.org/officeDocument/2006/relationships/oleObject" Target="../embeddings/oleObject21.bin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3.bin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2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6.emf"/><Relationship Id="rId4" Type="http://schemas.openxmlformats.org/officeDocument/2006/relationships/oleObject" Target="../embeddings/oleObject25.bin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8.emf"/><Relationship Id="rId4" Type="http://schemas.openxmlformats.org/officeDocument/2006/relationships/oleObject" Target="../embeddings/oleObject27.bin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9.emf"/><Relationship Id="rId4" Type="http://schemas.openxmlformats.org/officeDocument/2006/relationships/oleObject" Target="../embeddings/oleObject28.bin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74613"/>
            <a:ext cx="7772400" cy="966787"/>
          </a:xfrm>
          <a:noFill/>
          <a:ln/>
        </p:spPr>
        <p:txBody>
          <a:bodyPr/>
          <a:lstStyle/>
          <a:p>
            <a:br>
              <a:rPr lang="en-US" dirty="0"/>
            </a:br>
            <a:r>
              <a:rPr lang="en-US" dirty="0"/>
              <a:t>Nonparametric Methods 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 rot="5400000">
            <a:off x="45402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 rot="5400000">
            <a:off x="454025" y="1722707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 rot="5400000">
            <a:off x="454025" y="2198957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 rot="5400000">
            <a:off x="454025" y="2675207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685800" y="1085850"/>
            <a:ext cx="55181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Sign Test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685800" y="1562924"/>
            <a:ext cx="6373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Mann-Whitney-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Wilcoxon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Test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685800" y="2039174"/>
            <a:ext cx="55181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Kruskal-Wallis Test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685800" y="2515424"/>
            <a:ext cx="55181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Rank Correlation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6151" grpId="0" animBg="1"/>
      <p:bldP spid="6152" grpId="0" animBg="1"/>
      <p:bldP spid="6153" grpId="0" animBg="1"/>
      <p:bldP spid="6154" grpId="0" autoUpdateAnimBg="0"/>
      <p:bldP spid="6156" grpId="0" autoUpdateAnimBg="0"/>
      <p:bldP spid="6157" grpId="0" autoUpdateAnimBg="0"/>
      <p:bldP spid="615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10906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Smaller Sample Size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Potato Chip Sales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4100" y="1575762"/>
            <a:ext cx="74803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Lawler’s management requested the following hypothesis test about the population median weekly sales of Cape May Potato Chips (using </a:t>
            </a:r>
            <a:r>
              <a:rPr lang="en-US" sz="2400" i="1" dirty="0">
                <a:latin typeface="Symbol" pitchFamily="18" charset="2"/>
              </a:rPr>
              <a:t>a</a:t>
            </a:r>
            <a:r>
              <a:rPr lang="en-US" sz="2400" dirty="0">
                <a:latin typeface="Book Antiqua" pitchFamily="18" charset="0"/>
              </a:rPr>
              <a:t> = .10).</a:t>
            </a:r>
          </a:p>
        </p:txBody>
      </p:sp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2749550" y="2860675"/>
            <a:ext cx="3613150" cy="1001713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874963" y="2911475"/>
            <a:ext cx="3445174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Median Sales = $450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878138" y="3341688"/>
            <a:ext cx="342754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Median Sales ≠ $450</a:t>
            </a: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3638550" y="4600575"/>
            <a:ext cx="1873250" cy="1001713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3840163" y="4651375"/>
            <a:ext cx="158889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.50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843338" y="5081588"/>
            <a:ext cx="1571264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≠ .50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6800" y="4026862"/>
            <a:ext cx="7480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In terms of the binomial probability </a:t>
            </a:r>
            <a:r>
              <a:rPr lang="en-US" sz="2400" i="1" dirty="0">
                <a:latin typeface="Book Antiqua" pitchFamily="18" charset="0"/>
              </a:rPr>
              <a:t>p</a:t>
            </a:r>
            <a:r>
              <a:rPr lang="en-US" sz="2400" dirty="0">
                <a:latin typeface="Book Antiqua" pitchFamily="18" charset="0"/>
              </a:rPr>
              <a:t>:</a:t>
            </a: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 rot="5400000">
            <a:off x="765175" y="17287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765175" y="40973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6" presetClass="entr" presetSubtype="37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10906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Smaller Sample Size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Potato Chip Sales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117600" y="1714500"/>
            <a:ext cx="7137400" cy="3810000"/>
          </a:xfrm>
          <a:prstGeom prst="rect">
            <a:avLst/>
          </a:prstGeom>
          <a:gradFill flip="none" rotWithShape="1">
            <a:gsLst>
              <a:gs pos="0">
                <a:srgbClr val="343434"/>
              </a:gs>
              <a:gs pos="50000">
                <a:schemeClr val="tx1">
                  <a:lumMod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400" y="2463800"/>
            <a:ext cx="168667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Number of</a:t>
            </a:r>
          </a:p>
          <a:p>
            <a:r>
              <a:rPr lang="en-US" sz="2400" u="sng" dirty="0">
                <a:latin typeface="+mn-lt"/>
              </a:rPr>
              <a:t>Plus Signs</a:t>
            </a:r>
          </a:p>
          <a:p>
            <a:r>
              <a:rPr lang="en-US" sz="2400" dirty="0">
                <a:latin typeface="+mn-lt"/>
              </a:rPr>
              <a:t>0</a:t>
            </a:r>
          </a:p>
          <a:p>
            <a:r>
              <a:rPr lang="en-US" sz="2400" dirty="0">
                <a:latin typeface="+mn-lt"/>
              </a:rPr>
              <a:t>1</a:t>
            </a:r>
          </a:p>
          <a:p>
            <a:r>
              <a:rPr lang="en-US" sz="2400" dirty="0">
                <a:latin typeface="+mn-lt"/>
              </a:rPr>
              <a:t>2</a:t>
            </a:r>
          </a:p>
          <a:p>
            <a:r>
              <a:rPr lang="en-US" sz="2400" dirty="0">
                <a:latin typeface="+mn-lt"/>
              </a:rPr>
              <a:t>3</a:t>
            </a:r>
          </a:p>
          <a:p>
            <a:r>
              <a:rPr lang="en-US" sz="2400" dirty="0">
                <a:latin typeface="+mn-lt"/>
              </a:rPr>
              <a:t>4</a:t>
            </a:r>
          </a:p>
          <a:p>
            <a:r>
              <a:rPr lang="en-US" sz="2400" dirty="0">
                <a:latin typeface="+mn-lt"/>
              </a:rPr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44800" y="2463800"/>
            <a:ext cx="169629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+mn-lt"/>
            </a:endParaRPr>
          </a:p>
          <a:p>
            <a:r>
              <a:rPr lang="en-US" sz="2400" u="sng" dirty="0">
                <a:latin typeface="+mn-lt"/>
              </a:rPr>
              <a:t>Probability</a:t>
            </a:r>
          </a:p>
          <a:p>
            <a:r>
              <a:rPr lang="en-US" sz="2400" dirty="0">
                <a:latin typeface="+mn-lt"/>
              </a:rPr>
              <a:t>.0010</a:t>
            </a:r>
          </a:p>
          <a:p>
            <a:r>
              <a:rPr lang="en-US" sz="2400" dirty="0">
                <a:latin typeface="+mn-lt"/>
              </a:rPr>
              <a:t> .0098</a:t>
            </a:r>
          </a:p>
          <a:p>
            <a:r>
              <a:rPr lang="en-US" sz="2400" dirty="0">
                <a:latin typeface="+mn-lt"/>
              </a:rPr>
              <a:t> .0439</a:t>
            </a:r>
          </a:p>
          <a:p>
            <a:r>
              <a:rPr lang="en-US" sz="2400" dirty="0">
                <a:latin typeface="+mn-lt"/>
              </a:rPr>
              <a:t> .1172</a:t>
            </a:r>
          </a:p>
          <a:p>
            <a:r>
              <a:rPr lang="en-US" sz="2400" dirty="0">
                <a:latin typeface="+mn-lt"/>
              </a:rPr>
              <a:t> .2051</a:t>
            </a:r>
          </a:p>
          <a:p>
            <a:r>
              <a:rPr lang="en-US" sz="2400" dirty="0">
                <a:latin typeface="+mn-lt"/>
              </a:rPr>
              <a:t> .2461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 rot="16200000" flipH="1">
            <a:off x="3251994" y="3963194"/>
            <a:ext cx="2805906" cy="1190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4737100" y="2463800"/>
            <a:ext cx="168667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Number of</a:t>
            </a:r>
          </a:p>
          <a:p>
            <a:r>
              <a:rPr lang="en-US" sz="2400" u="sng" dirty="0">
                <a:latin typeface="+mn-lt"/>
              </a:rPr>
              <a:t>Plus Signs</a:t>
            </a:r>
          </a:p>
          <a:p>
            <a:r>
              <a:rPr lang="en-US" sz="2400" dirty="0">
                <a:latin typeface="+mn-lt"/>
              </a:rPr>
              <a:t>6</a:t>
            </a:r>
          </a:p>
          <a:p>
            <a:r>
              <a:rPr lang="en-US" sz="2400" dirty="0">
                <a:latin typeface="+mn-lt"/>
              </a:rPr>
              <a:t>7</a:t>
            </a:r>
          </a:p>
          <a:p>
            <a:r>
              <a:rPr lang="en-US" sz="2400" dirty="0">
                <a:latin typeface="+mn-lt"/>
              </a:rPr>
              <a:t>8</a:t>
            </a:r>
          </a:p>
          <a:p>
            <a:r>
              <a:rPr lang="en-US" sz="2400" dirty="0">
                <a:latin typeface="+mn-lt"/>
              </a:rPr>
              <a:t>9</a:t>
            </a:r>
          </a:p>
          <a:p>
            <a:r>
              <a:rPr lang="en-US" sz="2400" dirty="0">
                <a:latin typeface="+mn-lt"/>
              </a:rPr>
              <a:t>10</a:t>
            </a:r>
          </a:p>
          <a:p>
            <a:endParaRPr lang="en-US" sz="2400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38900" y="2463800"/>
            <a:ext cx="169629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+mn-lt"/>
            </a:endParaRPr>
          </a:p>
          <a:p>
            <a:r>
              <a:rPr lang="en-US" sz="2400" u="sng" dirty="0">
                <a:latin typeface="+mn-lt"/>
              </a:rPr>
              <a:t>Probability</a:t>
            </a:r>
          </a:p>
          <a:p>
            <a:r>
              <a:rPr lang="en-US" sz="2400" dirty="0">
                <a:latin typeface="+mn-lt"/>
              </a:rPr>
              <a:t>.2051</a:t>
            </a:r>
          </a:p>
          <a:p>
            <a:r>
              <a:rPr lang="en-US" sz="2400" dirty="0">
                <a:latin typeface="+mn-lt"/>
              </a:rPr>
              <a:t> .1172</a:t>
            </a:r>
          </a:p>
          <a:p>
            <a:r>
              <a:rPr lang="en-US" sz="2400" dirty="0">
                <a:latin typeface="+mn-lt"/>
              </a:rPr>
              <a:t> .0439</a:t>
            </a:r>
          </a:p>
          <a:p>
            <a:r>
              <a:rPr lang="en-US" sz="2400" dirty="0">
                <a:latin typeface="+mn-lt"/>
              </a:rPr>
              <a:t> .0098</a:t>
            </a:r>
          </a:p>
          <a:p>
            <a:r>
              <a:rPr lang="en-US" sz="2400" dirty="0">
                <a:latin typeface="+mn-lt"/>
              </a:rPr>
              <a:t> .0010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46200" y="1841500"/>
            <a:ext cx="6574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latin typeface="+mn-lt"/>
              </a:rPr>
              <a:t>Binomial Probabilities with </a:t>
            </a:r>
            <a:r>
              <a:rPr lang="en-US" sz="2400" b="1" i="1" u="sng" dirty="0">
                <a:latin typeface="+mn-lt"/>
              </a:rPr>
              <a:t>n</a:t>
            </a:r>
            <a:r>
              <a:rPr lang="en-US" sz="2400" b="1" u="sng" dirty="0">
                <a:latin typeface="+mn-lt"/>
              </a:rPr>
              <a:t> = 10 and </a:t>
            </a:r>
            <a:r>
              <a:rPr lang="en-US" sz="2400" b="1" i="1" u="sng" dirty="0">
                <a:latin typeface="+mn-lt"/>
              </a:rPr>
              <a:t>p</a:t>
            </a:r>
            <a:r>
              <a:rPr lang="en-US" sz="2400" b="1" u="sng" dirty="0">
                <a:latin typeface="+mn-lt"/>
              </a:rPr>
              <a:t> = .50</a:t>
            </a: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 rot="5400000">
            <a:off x="765175" y="17287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1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5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13" grpId="0"/>
      <p:bldP spid="14" grpId="0"/>
      <p:bldP spid="15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10906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Smaller Sample Size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Potato Chip Sales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4100" y="1550362"/>
            <a:ext cx="734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Because the observed number of plus signs is 7, we begin by computing the probability of obtaining 7 or more plus signs.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4100" y="2718762"/>
            <a:ext cx="73406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The probability of 7, 8, 9, or 10 plus signs is:</a:t>
            </a:r>
          </a:p>
          <a:p>
            <a:pPr algn="l"/>
            <a:endParaRPr lang="en-US" sz="1000" dirty="0">
              <a:latin typeface="Book Antiqua" pitchFamily="18" charset="0"/>
            </a:endParaRPr>
          </a:p>
          <a:p>
            <a:pPr algn="l"/>
            <a:r>
              <a:rPr lang="en-US" sz="2400" dirty="0">
                <a:latin typeface="Book Antiqua" pitchFamily="18" charset="0"/>
              </a:rPr>
              <a:t>             .1172 + .0439 + .0098 + .0010 = .1719.</a:t>
            </a:r>
          </a:p>
        </p:txBody>
      </p:sp>
      <p:sp>
        <p:nvSpPr>
          <p:cNvPr id="6" name="Rectangle 5"/>
          <p:cNvSpPr/>
          <p:nvPr/>
        </p:nvSpPr>
        <p:spPr>
          <a:xfrm>
            <a:off x="1054100" y="3747462"/>
            <a:ext cx="73406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We are using a two-tailed hypothesis test, so:</a:t>
            </a:r>
          </a:p>
          <a:p>
            <a:pPr algn="l"/>
            <a:endParaRPr lang="en-US" sz="1000" dirty="0">
              <a:latin typeface="Book Antiqua" pitchFamily="18" charset="0"/>
            </a:endParaRPr>
          </a:p>
          <a:p>
            <a:pPr algn="l"/>
            <a:r>
              <a:rPr lang="en-US" sz="2400" i="1" dirty="0">
                <a:latin typeface="Book Antiqua" pitchFamily="18" charset="0"/>
              </a:rPr>
              <a:t>                       p</a:t>
            </a:r>
            <a:r>
              <a:rPr lang="en-US" sz="2400" dirty="0">
                <a:latin typeface="Book Antiqua" pitchFamily="18" charset="0"/>
              </a:rPr>
              <a:t>-value = 2(.1719) = .3438.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003300" y="4940300"/>
            <a:ext cx="7391400" cy="660400"/>
            <a:chOff x="1003300" y="4940300"/>
            <a:chExt cx="7391400" cy="66040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" name="Rectangle 7"/>
            <p:cNvSpPr/>
            <p:nvPr/>
          </p:nvSpPr>
          <p:spPr bwMode="auto">
            <a:xfrm>
              <a:off x="1003300" y="4940300"/>
              <a:ext cx="7289800" cy="6604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054100" y="5042862"/>
              <a:ext cx="7340600" cy="461665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Book Antiqua" pitchFamily="18" charset="0"/>
                </a:rPr>
                <a:t> With </a:t>
              </a:r>
              <a:r>
                <a:rPr lang="en-US" sz="2400" i="1" dirty="0">
                  <a:latin typeface="Book Antiqua" pitchFamily="18" charset="0"/>
                </a:rPr>
                <a:t>p</a:t>
              </a:r>
              <a:r>
                <a:rPr lang="en-US" sz="2400" dirty="0">
                  <a:latin typeface="Book Antiqua" pitchFamily="18" charset="0"/>
                </a:rPr>
                <a:t>-value &gt; </a:t>
              </a:r>
              <a:r>
                <a:rPr lang="en-US" sz="2400" i="1" dirty="0">
                  <a:latin typeface="Symbol" pitchFamily="18" charset="2"/>
                </a:rPr>
                <a:t>a</a:t>
              </a:r>
              <a:r>
                <a:rPr lang="en-US" sz="2400" dirty="0">
                  <a:latin typeface="Book Antiqua" pitchFamily="18" charset="0"/>
                </a:rPr>
                <a:t>, (.3438 &gt; .10), we cannot reject </a:t>
              </a:r>
              <a:r>
                <a:rPr lang="en-US" sz="2400" i="1" dirty="0">
                  <a:latin typeface="Book Antiqua" pitchFamily="18" charset="0"/>
                </a:rPr>
                <a:t>H</a:t>
              </a:r>
              <a:r>
                <a:rPr lang="en-US" sz="2400" baseline="-25000" dirty="0">
                  <a:latin typeface="Book Antiqua" pitchFamily="18" charset="0"/>
                </a:rPr>
                <a:t>0</a:t>
              </a:r>
              <a:r>
                <a:rPr lang="en-US" sz="2400" dirty="0">
                  <a:latin typeface="Book Antiqua" pitchFamily="18" charset="0"/>
                </a:rPr>
                <a:t>.</a:t>
              </a:r>
            </a:p>
          </p:txBody>
        </p:sp>
      </p:grpSp>
      <p:sp>
        <p:nvSpPr>
          <p:cNvPr id="9" name="AutoShape 3"/>
          <p:cNvSpPr>
            <a:spLocks noChangeArrowheads="1"/>
          </p:cNvSpPr>
          <p:nvPr/>
        </p:nvSpPr>
        <p:spPr bwMode="auto">
          <a:xfrm rot="5400000">
            <a:off x="765175" y="16906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6" presetClass="entr" presetSubtype="37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10906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Smaller Sample Size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Conclusion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6" name="AutoShape 37"/>
          <p:cNvSpPr>
            <a:spLocks noChangeArrowheads="1"/>
          </p:cNvSpPr>
          <p:nvPr/>
        </p:nvSpPr>
        <p:spPr bwMode="auto">
          <a:xfrm rot="5400000">
            <a:off x="758825" y="1677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42"/>
          <p:cNvSpPr>
            <a:spLocks noChangeArrowheads="1"/>
          </p:cNvSpPr>
          <p:nvPr/>
        </p:nvSpPr>
        <p:spPr bwMode="auto">
          <a:xfrm>
            <a:off x="1001713" y="1524000"/>
            <a:ext cx="7519987" cy="1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Because the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&gt;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we cannot reject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 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There is insufficient evidence in the sample to reject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assumption that the median weekly sales is $450.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10906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Larger Sample Size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 rot="5400000">
            <a:off x="37782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687388" y="1092200"/>
            <a:ext cx="7707312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With larger sample sizes, we rely on the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distribution approximation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the binomial distribution to compute the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-value, which makes the computations quicker and easier.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787400" y="2781300"/>
            <a:ext cx="7493000" cy="26035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shade val="30000"/>
                  <a:satMod val="115000"/>
                </a:schemeClr>
              </a:gs>
              <a:gs pos="50000">
                <a:schemeClr val="tx1">
                  <a:lumMod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31900" y="2870200"/>
            <a:ext cx="62231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latin typeface="+mn-lt"/>
              </a:rPr>
              <a:t>Normal Approximation of</a:t>
            </a:r>
          </a:p>
          <a:p>
            <a:r>
              <a:rPr lang="en-US" sz="2400" b="1" u="sng" dirty="0">
                <a:latin typeface="+mn-lt"/>
              </a:rPr>
              <a:t>the Number of Plus Signs when </a:t>
            </a:r>
            <a:r>
              <a:rPr lang="en-US" sz="2400" b="1" i="1" u="sng" dirty="0">
                <a:latin typeface="+mn-lt"/>
              </a:rPr>
              <a:t>H</a:t>
            </a:r>
            <a:r>
              <a:rPr lang="en-US" sz="2400" b="1" u="sng" baseline="-25000" dirty="0">
                <a:latin typeface="+mn-lt"/>
              </a:rPr>
              <a:t>0</a:t>
            </a:r>
            <a:r>
              <a:rPr lang="en-US" sz="2400" b="1" u="sng" dirty="0">
                <a:latin typeface="+mn-lt"/>
              </a:rPr>
              <a:t>: </a:t>
            </a:r>
            <a:r>
              <a:rPr lang="en-US" sz="2400" b="1" i="1" u="sng" dirty="0">
                <a:latin typeface="+mn-lt"/>
              </a:rPr>
              <a:t>p</a:t>
            </a:r>
            <a:r>
              <a:rPr lang="en-US" sz="2400" b="1" u="sng" dirty="0">
                <a:latin typeface="+mn-lt"/>
              </a:rPr>
              <a:t> = .50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0250" y="3763963"/>
            <a:ext cx="2337179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Mean: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.50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310273" name="Object 1"/>
          <p:cNvGraphicFramePr>
            <a:graphicFrameLocks noChangeAspect="1"/>
          </p:cNvGraphicFramePr>
          <p:nvPr/>
        </p:nvGraphicFramePr>
        <p:xfrm>
          <a:off x="2444750" y="4281488"/>
          <a:ext cx="4140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84" name="Equation" r:id="rId3" imgW="4140000" imgH="393480" progId="Equation.DSMT4">
                  <p:embed/>
                </p:oleObj>
              </mc:Choice>
              <mc:Fallback>
                <p:oleObj name="Equation" r:id="rId3" imgW="414000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4281488"/>
                        <a:ext cx="4140200" cy="39370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93750" y="4741863"/>
            <a:ext cx="7657547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Distribution Form:  Approximately normal for n &gt; 20</a:t>
            </a: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 rot="5400000">
            <a:off x="377825" y="34813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  <p:bldP spid="7" grpId="0" autoUpdateAnimBg="0"/>
      <p:bldP spid="9" grpId="0" autoUpdateAnimBg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ChangeArrowheads="1"/>
          </p:cNvSpPr>
          <p:nvPr/>
        </p:nvSpPr>
        <p:spPr bwMode="auto">
          <a:xfrm>
            <a:off x="2584450" y="2974975"/>
            <a:ext cx="3917950" cy="1001713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10906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Larger Sample Size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 rot="5400000">
            <a:off x="735013" y="17176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 rot="5400000">
            <a:off x="735013" y="33988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 rot="5400000">
            <a:off x="744538" y="42640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633663" y="3013075"/>
            <a:ext cx="3813865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Median Age = 34 years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2636838" y="3443288"/>
            <a:ext cx="379623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Median Age ≠ 34 years</a:t>
            </a: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Trim Fitness Center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1027113" y="1585913"/>
            <a:ext cx="7543800" cy="1628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A hypothesis test is being conducted about the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 age of female members of the Trim</a:t>
            </a:r>
            <a:r>
              <a:rPr 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Fitness 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Center.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6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027113" y="3952875"/>
            <a:ext cx="7456487" cy="1630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6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In a sample of 40 female members, 25 are older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than 34, 14 are younger than 34, and 1 is 34.  Is there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sufficient evidence to reject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?  Use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9" grpId="0"/>
      <p:bldP spid="12" grpId="0"/>
      <p:bldP spid="14" grpId="0" autoUpdateAnimBg="0"/>
      <p:bldP spid="1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10906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Larger Sample Size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 rot="5400000">
            <a:off x="735013" y="16922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Trim Fitness Center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027113" y="1585913"/>
            <a:ext cx="7543800" cy="1628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125000"/>
              <a:buFont typeface="Arial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Letting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denote the number of plus signs, we will use the normal distribution to approximate the binomial probability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25).</a:t>
            </a:r>
            <a:endParaRPr lang="en-US" sz="6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1027113" y="2855913"/>
            <a:ext cx="7543800" cy="941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125000"/>
              <a:buFont typeface="Arial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Remember that the binomial distribution is discrete and the normal distribution is continuous.</a:t>
            </a:r>
            <a:endParaRPr lang="en-US" sz="6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1039813" y="3757613"/>
            <a:ext cx="7543800" cy="1208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125000"/>
              <a:buFont typeface="Arial" pitchFamily="34" charset="0"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To account for this, the binomial probability of 25 is computed by the normal probability interval 24.5 to 25.5.</a:t>
            </a:r>
            <a:endParaRPr lang="en-US" sz="6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 rot="5400000">
            <a:off x="735013" y="29495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 rot="5400000">
            <a:off x="735013" y="38385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utoUpdateAnimBg="0"/>
      <p:bldP spid="6" grpId="0" autoUpdateAnimBg="0"/>
      <p:bldP spid="7" grpId="0" autoUpdateAnimBg="0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2143125" y="4138613"/>
            <a:ext cx="506420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= 2(1.0000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.9726) =  .0548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876550" y="1541463"/>
            <a:ext cx="3314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.5(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= .5(39) = 19.5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about a Population Median: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Larger Sample Size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5400000">
            <a:off x="473075" y="27574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 rot="5400000">
            <a:off x="473075" y="38433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6130925" y="4108450"/>
            <a:ext cx="952500" cy="514350"/>
          </a:xfrm>
          <a:prstGeom prst="ellipse">
            <a:avLst/>
          </a:prstGeom>
          <a:noFill/>
          <a:ln w="19050">
            <a:solidFill>
              <a:srgbClr val="8CF4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81038" y="3675063"/>
            <a:ext cx="6915150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781175" y="3094038"/>
            <a:ext cx="587212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)/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(25.5 – 19.5)/3.1225 =  1.92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81038" y="2589213"/>
            <a:ext cx="62865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Test Statistic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681038" y="1084263"/>
            <a:ext cx="62865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 and Standard Deviation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 rot="5400000">
            <a:off x="468313" y="12541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7"/>
          <p:cNvSpPr>
            <a:spLocks noChangeArrowheads="1"/>
          </p:cNvSpPr>
          <p:nvPr/>
        </p:nvSpPr>
        <p:spPr bwMode="auto">
          <a:xfrm>
            <a:off x="6842125" y="3097213"/>
            <a:ext cx="800100" cy="457200"/>
          </a:xfrm>
          <a:prstGeom prst="ellipse">
            <a:avLst/>
          </a:prstGeom>
          <a:noFill/>
          <a:ln w="19050">
            <a:solidFill>
              <a:srgbClr val="8CF4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9251" name="Object 3"/>
          <p:cNvGraphicFramePr>
            <a:graphicFrameLocks noChangeAspect="1"/>
          </p:cNvGraphicFramePr>
          <p:nvPr/>
        </p:nvGraphicFramePr>
        <p:xfrm>
          <a:off x="2686050" y="2090738"/>
          <a:ext cx="388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62" name="Equation" r:id="rId3" imgW="3886200" imgH="457200" progId="Equation.DSMT4">
                  <p:embed/>
                </p:oleObj>
              </mc:Choice>
              <mc:Fallback>
                <p:oleObj name="Equation" r:id="rId3" imgW="388620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2090738"/>
                        <a:ext cx="3886200" cy="45720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6" grpId="0" animBg="1"/>
      <p:bldP spid="7" grpId="0" animBg="1"/>
      <p:bldP spid="8" grpId="0" animBg="1"/>
      <p:bldP spid="9" grpId="0" autoUpdateAnimBg="0"/>
      <p:bldP spid="10" grpId="0" autoUpdateAnimBg="0"/>
      <p:bldP spid="11" grpId="0" autoUpdateAnimBg="0"/>
      <p:bldP spid="12" grpId="0" autoUpdateAnimBg="0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/>
          <p:cNvSpPr>
            <a:spLocks noChangeArrowheads="1"/>
          </p:cNvSpPr>
          <p:nvPr/>
        </p:nvSpPr>
        <p:spPr bwMode="auto">
          <a:xfrm rot="5400000">
            <a:off x="473075" y="12525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AutoShape 4"/>
          <p:cNvSpPr>
            <a:spLocks noChangeArrowheads="1"/>
          </p:cNvSpPr>
          <p:nvPr/>
        </p:nvSpPr>
        <p:spPr bwMode="auto">
          <a:xfrm rot="5400000">
            <a:off x="473075" y="27638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about a Population Median: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Larger Sample Size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7388" y="1092200"/>
            <a:ext cx="537210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Rule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687388" y="2590800"/>
            <a:ext cx="687705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Conclusion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87388" y="3048000"/>
            <a:ext cx="7677150" cy="1538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Do not reject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 The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for this two-tail test is .0548.  There is insufficient evidence in the sample to conclude that the median age is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34 for female members of Trim </a:t>
            </a: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Fitness Center.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687388" y="1543050"/>
            <a:ext cx="7772400" cy="966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          Using .05 level of significance: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	    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.05</a:t>
            </a:r>
            <a:endParaRPr lang="en-US" sz="24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utoUpdateAnimBg="0"/>
      <p:bldP spid="6" grpId="0" autoUpdateAnimBg="0"/>
      <p:bldP spid="7" grpId="0" autoUpdateAnimBg="0"/>
      <p:bldP spid="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92088"/>
            <a:ext cx="7772400" cy="534987"/>
          </a:xfrm>
          <a:noFill/>
          <a:ln/>
        </p:spPr>
        <p:txBody>
          <a:bodyPr/>
          <a:lstStyle/>
          <a:p>
            <a:r>
              <a:rPr lang="en-US" dirty="0"/>
              <a:t>Hypothesis Test with Matched Samples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 rot="5400000">
            <a:off x="473075" y="24590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 rot="5400000">
            <a:off x="473075" y="36782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 rot="5400000">
            <a:off x="473075" y="48783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81038" y="1095375"/>
            <a:ext cx="7772400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common application of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sign test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involves using a sample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potential customers to identify a preference for one of two brands of a product.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681038" y="2314575"/>
            <a:ext cx="77724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objective is to determine whether there is a difference in preference between the two items being compared.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681038" y="3514725"/>
            <a:ext cx="7772400" cy="1162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To record the preference data, we use a plus sign if the individual prefers one brand and a minus sign if the individual prefers the other brand.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81038" y="4714875"/>
            <a:ext cx="77724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the data are recorded as plus and minus signs, this test is called the sign test.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3" grpId="0" animBg="1"/>
      <p:bldP spid="12294" grpId="0" animBg="1"/>
      <p:bldP spid="12295" grpId="0" animBg="1"/>
      <p:bldP spid="12297" grpId="0" autoUpdateAnimBg="0"/>
      <p:bldP spid="12298" grpId="0" autoUpdateAnimBg="0"/>
      <p:bldP spid="12299" grpId="0" autoUpdateAnimBg="0"/>
      <p:bldP spid="1230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681038" y="153988"/>
            <a:ext cx="7772400" cy="611187"/>
          </a:xfrm>
          <a:noFill/>
          <a:ln/>
        </p:spPr>
        <p:txBody>
          <a:bodyPr/>
          <a:lstStyle/>
          <a:p>
            <a:r>
              <a:rPr lang="en-US"/>
              <a:t>Nonparametric Methods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5400000">
            <a:off x="473075" y="24717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 rot="5400000">
            <a:off x="473075" y="3690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 rot="5400000">
            <a:off x="473075" y="45481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681038" y="1090613"/>
            <a:ext cx="7726362" cy="852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Most of the statistical methods referred to as parametric require the use of interval- or ratio-scaled data.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681038" y="2303463"/>
            <a:ext cx="7942262" cy="1214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Nonparametric methods are often the only way to analyze categorical ( nominal or ordinal) data and draw statistical conclusions.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681038" y="3522663"/>
            <a:ext cx="7840662" cy="833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Nonparametric methods require no assumptions about the population probability distributions.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81038" y="4398963"/>
            <a:ext cx="8096250" cy="833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Nonparametric methods are often called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distribution-free methods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  <p:bldP spid="8198" grpId="0" animBg="1"/>
      <p:bldP spid="8199" grpId="0" animBg="1"/>
      <p:bldP spid="8201" grpId="0" autoUpdateAnimBg="0"/>
      <p:bldP spid="8202" grpId="0" autoUpdateAnimBg="0"/>
      <p:bldP spid="8203" grpId="0" autoUpdateAnimBg="0"/>
      <p:bldP spid="820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684213" y="192088"/>
            <a:ext cx="7772400" cy="534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Small-Sample Case</a:t>
            </a:r>
          </a:p>
        </p:txBody>
      </p:sp>
      <p:sp>
        <p:nvSpPr>
          <p:cNvPr id="175107" name="AutoShape 3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681038" y="1095375"/>
            <a:ext cx="777240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small-sample case for the sign test should be used whenever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20.</a:t>
            </a:r>
          </a:p>
        </p:txBody>
      </p:sp>
      <p:sp>
        <p:nvSpPr>
          <p:cNvPr id="175112" name="AutoShape 8"/>
          <p:cNvSpPr>
            <a:spLocks noChangeArrowheads="1"/>
          </p:cNvSpPr>
          <p:nvPr/>
        </p:nvSpPr>
        <p:spPr bwMode="auto">
          <a:xfrm rot="5400000">
            <a:off x="473075" y="20780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13" name="AutoShape 9"/>
          <p:cNvSpPr>
            <a:spLocks noChangeArrowheads="1"/>
          </p:cNvSpPr>
          <p:nvPr/>
        </p:nvSpPr>
        <p:spPr bwMode="auto">
          <a:xfrm rot="5400000">
            <a:off x="473075" y="40782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681038" y="1933575"/>
            <a:ext cx="3600450" cy="552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hypotheses are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81100" y="3219450"/>
            <a:ext cx="1676400" cy="495300"/>
            <a:chOff x="1181100" y="3219450"/>
            <a:chExt cx="1676400" cy="495300"/>
          </a:xfrm>
        </p:grpSpPr>
        <p:sp>
          <p:nvSpPr>
            <p:cNvPr id="175128" name="Rectangle 24"/>
            <p:cNvSpPr>
              <a:spLocks noChangeArrowheads="1"/>
            </p:cNvSpPr>
            <p:nvPr/>
          </p:nvSpPr>
          <p:spPr bwMode="auto">
            <a:xfrm>
              <a:off x="1181100" y="3219450"/>
              <a:ext cx="1676400" cy="495300"/>
            </a:xfrm>
            <a:prstGeom prst="rect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75115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26077932"/>
                </p:ext>
              </p:extLst>
            </p:nvPr>
          </p:nvGraphicFramePr>
          <p:xfrm>
            <a:off x="1276350" y="3297238"/>
            <a:ext cx="1524000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139" name="Equation" r:id="rId4" imgW="1523880" imgH="368280" progId="Equation.DSMT4">
                    <p:embed/>
                  </p:oleObj>
                </mc:Choice>
                <mc:Fallback>
                  <p:oleObj name="Equation" r:id="rId4" imgW="1523880" imgH="368280" progId="Equation.DSMT4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6350" y="3297238"/>
                          <a:ext cx="1524000" cy="368300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1181100" y="2514600"/>
            <a:ext cx="1676400" cy="495300"/>
            <a:chOff x="1181100" y="2514600"/>
            <a:chExt cx="1676400" cy="495300"/>
          </a:xfrm>
        </p:grpSpPr>
        <p:sp>
          <p:nvSpPr>
            <p:cNvPr id="175127" name="Rectangle 23"/>
            <p:cNvSpPr>
              <a:spLocks noChangeArrowheads="1"/>
            </p:cNvSpPr>
            <p:nvPr/>
          </p:nvSpPr>
          <p:spPr bwMode="auto">
            <a:xfrm>
              <a:off x="1181100" y="2514600"/>
              <a:ext cx="1676400" cy="495300"/>
            </a:xfrm>
            <a:prstGeom prst="rect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75118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8999068"/>
                </p:ext>
              </p:extLst>
            </p:nvPr>
          </p:nvGraphicFramePr>
          <p:xfrm>
            <a:off x="1276350" y="2592388"/>
            <a:ext cx="1524000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140" name="Equation" r:id="rId6" imgW="1523880" imgH="368280" progId="Equation.DSMT4">
                    <p:embed/>
                  </p:oleObj>
                </mc:Choice>
                <mc:Fallback>
                  <p:oleObj name="Equation" r:id="rId6" imgW="1523880" imgH="368280" progId="Equation.DSMT4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6350" y="2592388"/>
                          <a:ext cx="1524000" cy="368300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5119" name="Text Box 15"/>
          <p:cNvSpPr txBox="1">
            <a:spLocks noChangeArrowheads="1"/>
          </p:cNvSpPr>
          <p:nvPr/>
        </p:nvSpPr>
        <p:spPr bwMode="auto">
          <a:xfrm>
            <a:off x="3032125" y="3128963"/>
            <a:ext cx="3832225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preference for one brand</a:t>
            </a:r>
          </a:p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over the other exists.</a:t>
            </a:r>
          </a:p>
        </p:txBody>
      </p:sp>
      <p:sp>
        <p:nvSpPr>
          <p:cNvPr id="175120" name="Text Box 16"/>
          <p:cNvSpPr txBox="1">
            <a:spLocks noChangeArrowheads="1"/>
          </p:cNvSpPr>
          <p:nvPr/>
        </p:nvSpPr>
        <p:spPr bwMode="auto">
          <a:xfrm>
            <a:off x="3032125" y="2405063"/>
            <a:ext cx="4016375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 preference for one brand</a:t>
            </a:r>
          </a:p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over the other exists.</a:t>
            </a:r>
          </a:p>
        </p:txBody>
      </p:sp>
      <p:sp>
        <p:nvSpPr>
          <p:cNvPr id="175121" name="Rectangle 17"/>
          <p:cNvSpPr>
            <a:spLocks noChangeArrowheads="1"/>
          </p:cNvSpPr>
          <p:nvPr/>
        </p:nvSpPr>
        <p:spPr bwMode="auto">
          <a:xfrm>
            <a:off x="681038" y="3914775"/>
            <a:ext cx="75057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number of plus signs is our test statistic.</a:t>
            </a:r>
          </a:p>
        </p:txBody>
      </p:sp>
      <p:sp>
        <p:nvSpPr>
          <p:cNvPr id="175122" name="AutoShape 18"/>
          <p:cNvSpPr>
            <a:spLocks noChangeArrowheads="1"/>
          </p:cNvSpPr>
          <p:nvPr/>
        </p:nvSpPr>
        <p:spPr bwMode="auto">
          <a:xfrm rot="5400000">
            <a:off x="473075" y="45545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23" name="Rectangle 19"/>
          <p:cNvSpPr>
            <a:spLocks noChangeArrowheads="1"/>
          </p:cNvSpPr>
          <p:nvPr/>
        </p:nvSpPr>
        <p:spPr bwMode="auto">
          <a:xfrm>
            <a:off x="681038" y="4391025"/>
            <a:ext cx="77724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Assuming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true, the sampling distribution for the test statistic is a binomial distribution 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.5.</a:t>
            </a:r>
          </a:p>
        </p:txBody>
      </p:sp>
      <p:sp>
        <p:nvSpPr>
          <p:cNvPr id="175124" name="AutoShape 20"/>
          <p:cNvSpPr>
            <a:spLocks noChangeArrowheads="1"/>
          </p:cNvSpPr>
          <p:nvPr/>
        </p:nvSpPr>
        <p:spPr bwMode="auto">
          <a:xfrm rot="5400000">
            <a:off x="473075" y="53927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25" name="Rectangle 21"/>
          <p:cNvSpPr>
            <a:spLocks noChangeArrowheads="1"/>
          </p:cNvSpPr>
          <p:nvPr/>
        </p:nvSpPr>
        <p:spPr bwMode="auto">
          <a:xfrm>
            <a:off x="681038" y="5229225"/>
            <a:ext cx="77724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rejected if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level of significance,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75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6" presetClass="entr" presetSubtype="2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175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175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9" dur="500"/>
                                        <p:tgtEl>
                                          <p:spTgt spid="175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7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animBg="1"/>
      <p:bldP spid="175110" grpId="0" autoUpdateAnimBg="0"/>
      <p:bldP spid="175112" grpId="0" animBg="1"/>
      <p:bldP spid="175113" grpId="0" animBg="1"/>
      <p:bldP spid="175114" grpId="0" autoUpdateAnimBg="0"/>
      <p:bldP spid="175119" grpId="0" autoUpdateAnimBg="0"/>
      <p:bldP spid="175120" grpId="0" autoUpdateAnimBg="0"/>
      <p:bldP spid="175121" grpId="0" autoUpdateAnimBg="0"/>
      <p:bldP spid="175122" grpId="0" animBg="1"/>
      <p:bldP spid="175123" grpId="0" autoUpdateAnimBg="0"/>
      <p:bldP spid="175124" grpId="0" animBg="1"/>
      <p:bldP spid="175125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4213" y="192088"/>
            <a:ext cx="7772400" cy="534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Small-Sample Case</a:t>
            </a:r>
          </a:p>
        </p:txBody>
      </p:sp>
      <p:sp>
        <p:nvSpPr>
          <p:cNvPr id="3" name="Rectangle 2"/>
          <p:cNvSpPr/>
          <p:nvPr/>
        </p:nvSpPr>
        <p:spPr>
          <a:xfrm>
            <a:off x="1054100" y="1575762"/>
            <a:ext cx="74803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Maria Gonzales is the supervisor responsible for</a:t>
            </a:r>
          </a:p>
          <a:p>
            <a:pPr algn="l"/>
            <a:r>
              <a:rPr lang="en-US" sz="2400" dirty="0">
                <a:latin typeface="Book Antiqua" pitchFamily="18" charset="0"/>
              </a:rPr>
              <a:t>scheduling telephone operators at a major call center.  </a:t>
            </a:r>
          </a:p>
          <a:p>
            <a:pPr algn="l"/>
            <a:r>
              <a:rPr lang="en-US" sz="2400" dirty="0">
                <a:latin typeface="Book Antiqua" pitchFamily="18" charset="0"/>
              </a:rPr>
              <a:t>She is interested in determining whether her </a:t>
            </a:r>
          </a:p>
          <a:p>
            <a:pPr algn="l"/>
            <a:r>
              <a:rPr lang="en-US" sz="2400" dirty="0">
                <a:latin typeface="Book Antiqua" pitchFamily="18" charset="0"/>
              </a:rPr>
              <a:t>operators’ preferences between the day shift (7 a.m.</a:t>
            </a:r>
          </a:p>
          <a:p>
            <a:pPr algn="l"/>
            <a:r>
              <a:rPr lang="en-US" sz="2400" dirty="0">
                <a:latin typeface="Book Antiqua" pitchFamily="18" charset="0"/>
              </a:rPr>
              <a:t>to 3 p.m.) and evening shift (3 p.m. to 11 p.m.) are </a:t>
            </a:r>
          </a:p>
          <a:p>
            <a:pPr algn="l"/>
            <a:r>
              <a:rPr lang="en-US" sz="2400" dirty="0">
                <a:latin typeface="Book Antiqua" pitchFamily="18" charset="0"/>
              </a:rPr>
              <a:t>different.</a:t>
            </a: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Major Call Center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63601" y="3810000"/>
            <a:ext cx="77343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latin typeface="+mn-lt"/>
                <a:ea typeface="Times New Roman" pitchFamily="18" charset="0"/>
                <a:cs typeface="Times New Roman" pitchFamily="18" charset="0"/>
              </a:rPr>
              <a:t>     Maria randomly selected a sample of 16 operators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latin typeface="+mn-lt"/>
                <a:ea typeface="Times New Roman" pitchFamily="18" charset="0"/>
                <a:cs typeface="Times New Roman" pitchFamily="18" charset="0"/>
              </a:rPr>
              <a:t>who were asked to state a preference for the one of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+mn-lt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latin typeface="+mn-lt"/>
                <a:ea typeface="Times New Roman" pitchFamily="18" charset="0"/>
                <a:cs typeface="Times New Roman" pitchFamily="18" charset="0"/>
              </a:rPr>
              <a:t>he two work shifts.  The data collected from the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latin typeface="+mn-lt"/>
                <a:ea typeface="Times New Roman" pitchFamily="18" charset="0"/>
                <a:cs typeface="Times New Roman" pitchFamily="18" charset="0"/>
              </a:rPr>
              <a:t>sample are shown on</a:t>
            </a:r>
            <a:r>
              <a:rPr kumimoji="0" lang="en-US" sz="2400" b="0" i="0" u="none" strike="noStrike" cap="none" normalizeH="0" dirty="0">
                <a:ln>
                  <a:noFill/>
                </a:ln>
                <a:latin typeface="+mn-lt"/>
                <a:ea typeface="Times New Roman" pitchFamily="18" charset="0"/>
                <a:cs typeface="Times New Roman" pitchFamily="18" charset="0"/>
              </a:rPr>
              <a:t> the next slide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latin typeface="+mn-lt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latin typeface="+mn-lt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 rot="5400000">
            <a:off x="752475" y="17033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 rot="5400000">
            <a:off x="752475" y="39322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4213" y="192088"/>
            <a:ext cx="7772400" cy="534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Small-Sample Case</a:t>
            </a:r>
          </a:p>
        </p:txBody>
      </p:sp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Major Call Center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25500" y="1714500"/>
            <a:ext cx="7924800" cy="4191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shade val="30000"/>
                  <a:satMod val="115000"/>
                </a:schemeClr>
              </a:gs>
              <a:gs pos="50000">
                <a:schemeClr val="tx1">
                  <a:lumMod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7100" y="2120900"/>
            <a:ext cx="122341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n-lt"/>
              </a:rPr>
              <a:t>Worker</a:t>
            </a:r>
          </a:p>
          <a:p>
            <a:r>
              <a:rPr lang="en-US" sz="2400" dirty="0">
                <a:latin typeface="+mn-lt"/>
              </a:rPr>
              <a:t>1</a:t>
            </a:r>
          </a:p>
          <a:p>
            <a:r>
              <a:rPr lang="en-US" sz="2400" dirty="0">
                <a:latin typeface="+mn-lt"/>
              </a:rPr>
              <a:t>2</a:t>
            </a:r>
          </a:p>
          <a:p>
            <a:r>
              <a:rPr lang="en-US" sz="2400" dirty="0">
                <a:latin typeface="+mn-lt"/>
              </a:rPr>
              <a:t>3</a:t>
            </a:r>
          </a:p>
          <a:p>
            <a:r>
              <a:rPr lang="en-US" sz="2400" dirty="0">
                <a:latin typeface="+mn-lt"/>
              </a:rPr>
              <a:t>4</a:t>
            </a:r>
          </a:p>
          <a:p>
            <a:r>
              <a:rPr lang="en-US" sz="2400" dirty="0">
                <a:latin typeface="+mn-lt"/>
              </a:rPr>
              <a:t>5</a:t>
            </a:r>
          </a:p>
          <a:p>
            <a:r>
              <a:rPr lang="en-US" sz="2400" dirty="0">
                <a:latin typeface="+mn-lt"/>
              </a:rPr>
              <a:t>6</a:t>
            </a:r>
          </a:p>
          <a:p>
            <a:r>
              <a:rPr lang="en-US" sz="2400" dirty="0">
                <a:latin typeface="+mn-lt"/>
              </a:rPr>
              <a:t>7</a:t>
            </a:r>
          </a:p>
          <a:p>
            <a:r>
              <a:rPr lang="en-US" sz="2400" dirty="0">
                <a:latin typeface="+mn-lt"/>
              </a:rPr>
              <a:t>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7100" y="1752600"/>
            <a:ext cx="162255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Shift</a:t>
            </a:r>
          </a:p>
          <a:p>
            <a:r>
              <a:rPr lang="en-US" sz="2400" u="sng" dirty="0">
                <a:latin typeface="+mn-lt"/>
              </a:rPr>
              <a:t>Preference</a:t>
            </a:r>
          </a:p>
          <a:p>
            <a:r>
              <a:rPr lang="en-US" sz="2400" dirty="0">
                <a:latin typeface="+mn-lt"/>
              </a:rPr>
              <a:t>Day</a:t>
            </a:r>
          </a:p>
          <a:p>
            <a:r>
              <a:rPr lang="en-US" sz="2400" dirty="0">
                <a:latin typeface="+mn-lt"/>
              </a:rPr>
              <a:t>Evening</a:t>
            </a:r>
          </a:p>
          <a:p>
            <a:r>
              <a:rPr lang="en-US" sz="2400" dirty="0">
                <a:latin typeface="+mn-lt"/>
              </a:rPr>
              <a:t>Evening</a:t>
            </a:r>
          </a:p>
          <a:p>
            <a:r>
              <a:rPr lang="en-US" sz="2400" dirty="0">
                <a:latin typeface="+mn-lt"/>
              </a:rPr>
              <a:t>Evening</a:t>
            </a:r>
          </a:p>
          <a:p>
            <a:r>
              <a:rPr lang="en-US" sz="2400" dirty="0">
                <a:latin typeface="+mn-lt"/>
              </a:rPr>
              <a:t>Day</a:t>
            </a:r>
          </a:p>
          <a:p>
            <a:r>
              <a:rPr lang="en-US" sz="2400" dirty="0">
                <a:latin typeface="+mn-lt"/>
              </a:rPr>
              <a:t>Evening</a:t>
            </a:r>
          </a:p>
          <a:p>
            <a:r>
              <a:rPr lang="en-US" sz="2400" dirty="0">
                <a:latin typeface="+mn-lt"/>
              </a:rPr>
              <a:t>Day</a:t>
            </a:r>
          </a:p>
          <a:p>
            <a:r>
              <a:rPr lang="en-US" sz="2400" dirty="0">
                <a:latin typeface="+mn-lt"/>
              </a:rPr>
              <a:t>(none)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73500" y="2120900"/>
            <a:ext cx="78739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n-lt"/>
              </a:rPr>
              <a:t>Sign</a:t>
            </a:r>
          </a:p>
          <a:p>
            <a:r>
              <a:rPr lang="en-US" sz="2400" dirty="0">
                <a:latin typeface="+mn-lt"/>
              </a:rPr>
              <a:t>+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+mn-lt"/>
              </a:rPr>
              <a:t>+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+mn-lt"/>
              </a:rPr>
              <a:t>+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 rot="16200000" flipH="1">
            <a:off x="2870994" y="3836194"/>
            <a:ext cx="3796506" cy="1190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4889500" y="2120900"/>
            <a:ext cx="122341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n-lt"/>
              </a:rPr>
              <a:t>Worker</a:t>
            </a:r>
          </a:p>
          <a:p>
            <a:r>
              <a:rPr lang="en-US" sz="2400" dirty="0">
                <a:latin typeface="+mn-lt"/>
              </a:rPr>
              <a:t> 9</a:t>
            </a:r>
          </a:p>
          <a:p>
            <a:r>
              <a:rPr lang="en-US" sz="2400" dirty="0">
                <a:latin typeface="+mn-lt"/>
              </a:rPr>
              <a:t>10</a:t>
            </a:r>
          </a:p>
          <a:p>
            <a:r>
              <a:rPr lang="en-US" sz="2400" dirty="0">
                <a:latin typeface="+mn-lt"/>
              </a:rPr>
              <a:t>11</a:t>
            </a:r>
          </a:p>
          <a:p>
            <a:r>
              <a:rPr lang="en-US" sz="2400" dirty="0">
                <a:latin typeface="+mn-lt"/>
              </a:rPr>
              <a:t>12</a:t>
            </a:r>
          </a:p>
          <a:p>
            <a:r>
              <a:rPr lang="en-US" sz="2400" dirty="0">
                <a:latin typeface="+mn-lt"/>
              </a:rPr>
              <a:t>13</a:t>
            </a:r>
          </a:p>
          <a:p>
            <a:r>
              <a:rPr lang="en-US" sz="2400" dirty="0">
                <a:latin typeface="+mn-lt"/>
              </a:rPr>
              <a:t>14</a:t>
            </a:r>
          </a:p>
          <a:p>
            <a:r>
              <a:rPr lang="en-US" sz="2400" dirty="0">
                <a:latin typeface="+mn-lt"/>
              </a:rPr>
              <a:t>15</a:t>
            </a:r>
          </a:p>
          <a:p>
            <a:r>
              <a:rPr lang="en-US" sz="2400" dirty="0">
                <a:latin typeface="+mn-lt"/>
              </a:rPr>
              <a:t>16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84900" y="1752600"/>
            <a:ext cx="163859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Shift</a:t>
            </a:r>
          </a:p>
          <a:p>
            <a:r>
              <a:rPr lang="en-US" sz="2400" u="sng" dirty="0">
                <a:latin typeface="+mn-lt"/>
              </a:rPr>
              <a:t>Preference</a:t>
            </a:r>
          </a:p>
          <a:p>
            <a:r>
              <a:rPr lang="en-US" sz="2400" dirty="0">
                <a:latin typeface="+mn-lt"/>
              </a:rPr>
              <a:t>Evening</a:t>
            </a:r>
          </a:p>
          <a:p>
            <a:r>
              <a:rPr lang="en-US" sz="2400" dirty="0">
                <a:latin typeface="+mn-lt"/>
              </a:rPr>
              <a:t> Evening</a:t>
            </a:r>
          </a:p>
          <a:p>
            <a:r>
              <a:rPr lang="en-US" sz="2400" dirty="0">
                <a:latin typeface="+mn-lt"/>
              </a:rPr>
              <a:t>Evening</a:t>
            </a:r>
          </a:p>
          <a:p>
            <a:r>
              <a:rPr lang="en-US" sz="2400" dirty="0">
                <a:latin typeface="+mn-lt"/>
              </a:rPr>
              <a:t>(none)</a:t>
            </a:r>
          </a:p>
          <a:p>
            <a:r>
              <a:rPr lang="en-US" sz="2400" dirty="0">
                <a:latin typeface="+mn-lt"/>
              </a:rPr>
              <a:t>Evening</a:t>
            </a:r>
          </a:p>
          <a:p>
            <a:r>
              <a:rPr lang="en-US" sz="2400" dirty="0">
                <a:latin typeface="+mn-lt"/>
              </a:rPr>
              <a:t>Day</a:t>
            </a:r>
          </a:p>
          <a:p>
            <a:r>
              <a:rPr lang="en-US" sz="2400" dirty="0">
                <a:latin typeface="+mn-lt"/>
              </a:rPr>
              <a:t>Evening</a:t>
            </a:r>
          </a:p>
          <a:p>
            <a:r>
              <a:rPr lang="en-US" sz="2400" dirty="0">
                <a:latin typeface="+mn-lt"/>
              </a:rPr>
              <a:t>Evening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61300" y="2120900"/>
            <a:ext cx="78739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n-lt"/>
              </a:rPr>
              <a:t>Sign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endParaRPr lang="en-US" sz="2400" dirty="0">
              <a:latin typeface="Symbol" pitchFamily="18" charset="2"/>
            </a:endParaRP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+mn-lt"/>
              </a:rPr>
              <a:t>+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 rot="5400000">
            <a:off x="523875" y="2401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21" grpId="0"/>
      <p:bldP spid="22" grpId="0"/>
      <p:bldP spid="23" grpId="0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3124200" y="1612900"/>
            <a:ext cx="2959100" cy="1384300"/>
            <a:chOff x="3124200" y="1612900"/>
            <a:chExt cx="2959100" cy="138430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6" name="Rectangle 5"/>
            <p:cNvSpPr/>
            <p:nvPr/>
          </p:nvSpPr>
          <p:spPr bwMode="auto">
            <a:xfrm>
              <a:off x="3251200" y="1612900"/>
              <a:ext cx="2832100" cy="13843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</a:endParaRPr>
            </a:p>
          </p:txBody>
        </p:sp>
        <p:sp>
          <p:nvSpPr>
            <p:cNvPr id="334849" name="Rectangle 1"/>
            <p:cNvSpPr>
              <a:spLocks noChangeArrowheads="1"/>
            </p:cNvSpPr>
            <p:nvPr/>
          </p:nvSpPr>
          <p:spPr bwMode="auto">
            <a:xfrm>
              <a:off x="3124200" y="1701800"/>
              <a:ext cx="2818399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22860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685800" algn="l"/>
                  <a:tab pos="3028950" algn="l"/>
                  <a:tab pos="5372100" algn="l"/>
                </a:tabLst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effectLst/>
                  <a:latin typeface="+mn-lt"/>
                  <a:ea typeface="Times New Roman" pitchFamily="18" charset="0"/>
                  <a:cs typeface="Arial" pitchFamily="34" charset="0"/>
                </a:rPr>
                <a:t>  4  plus signs</a:t>
              </a:r>
              <a:endParaRPr kumimoji="0" lang="en-US" sz="24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  <a:p>
              <a:pPr marL="0" marR="0" lvl="0" indent="22860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685800" algn="l"/>
                  <a:tab pos="3028950" algn="l"/>
                  <a:tab pos="5372100" algn="l"/>
                </a:tabLst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effectLst/>
                  <a:latin typeface="+mn-lt"/>
                  <a:ea typeface="Times New Roman" pitchFamily="18" charset="0"/>
                  <a:cs typeface="Arial" pitchFamily="34" charset="0"/>
                </a:rPr>
                <a:t>10  negative signs</a:t>
              </a:r>
              <a:endParaRPr kumimoji="0" lang="en-US" sz="24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  <a:p>
              <a:pPr marL="0" marR="0" lvl="0" indent="22860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685800" algn="l"/>
                  <a:tab pos="3028950" algn="l"/>
                  <a:tab pos="5372100" algn="l"/>
                </a:tabLst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effectLst/>
                  <a:latin typeface="+mn-lt"/>
                  <a:ea typeface="Times New Roman" pitchFamily="18" charset="0"/>
                  <a:cs typeface="Arial" pitchFamily="34" charset="0"/>
                </a:rPr>
                <a:t>  (</a:t>
              </a:r>
              <a:r>
                <a:rPr kumimoji="0" lang="en-US" sz="2400" b="0" i="1" u="none" strike="noStrike" cap="none" normalizeH="0" baseline="0" dirty="0">
                  <a:ln>
                    <a:noFill/>
                  </a:ln>
                  <a:effectLst/>
                  <a:latin typeface="+mn-lt"/>
                  <a:ea typeface="Times New Roman" pitchFamily="18" charset="0"/>
                  <a:cs typeface="Arial" pitchFamily="34" charset="0"/>
                </a:rPr>
                <a:t>n</a:t>
              </a:r>
              <a:r>
                <a:rPr kumimoji="0" lang="en-US" sz="2400" b="0" i="0" u="none" strike="noStrike" cap="none" normalizeH="0" baseline="0" dirty="0">
                  <a:ln>
                    <a:noFill/>
                  </a:ln>
                  <a:effectLst/>
                  <a:latin typeface="+mn-lt"/>
                  <a:ea typeface="Times New Roman" pitchFamily="18" charset="0"/>
                  <a:cs typeface="Arial" pitchFamily="34" charset="0"/>
                </a:rPr>
                <a:t> = 14)</a:t>
              </a:r>
              <a:endParaRPr kumimoji="0" lang="en-US" sz="24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</p:grp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4213" y="192088"/>
            <a:ext cx="7772400" cy="534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Small-Sample Case</a:t>
            </a: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Major Call Center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63599" y="3073400"/>
            <a:ext cx="775970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3028950" algn="l"/>
                <a:tab pos="5372100" algn="l"/>
              </a:tabLst>
            </a:pPr>
            <a:r>
              <a:rPr kumimoji="0" lang="en-US" sz="2400" b="0" i="0" u="none" strike="noStrike" cap="none" normalizeH="0" dirty="0">
                <a:ln>
                  <a:noFill/>
                </a:ln>
                <a:latin typeface="+mn-lt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latin typeface="+mn-lt"/>
                <a:ea typeface="Times New Roman" pitchFamily="18" charset="0"/>
                <a:cs typeface="Arial" pitchFamily="34" charset="0"/>
              </a:rPr>
              <a:t>Can Maria conclude, using a level of significance of   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latin typeface="Symbol" pitchFamily="18" charset="2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latin typeface="+mn-lt"/>
                <a:ea typeface="Times New Roman" pitchFamily="18" charset="0"/>
                <a:cs typeface="Arial" pitchFamily="34" charset="0"/>
              </a:rPr>
              <a:t> = .10, that operator preferences are different for the two shifts?</a:t>
            </a:r>
            <a:endParaRPr kumimoji="0" lang="en-US" sz="2400" b="0" i="0" u="none" strike="noStrike" cap="none" normalizeH="0" baseline="0" dirty="0">
              <a:ln>
                <a:noFill/>
              </a:ln>
              <a:latin typeface="+mn-lt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3028950" algn="l"/>
                <a:tab pos="5372100" algn="l"/>
              </a:tabLst>
            </a:pPr>
            <a:endParaRPr kumimoji="0" lang="en-US" sz="2400" b="0" i="0" u="none" strike="noStrike" cap="none" normalizeH="0" baseline="0" dirty="0">
              <a:ln>
                <a:noFill/>
              </a:ln>
              <a:latin typeface="+mn-lt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854200" y="5137150"/>
            <a:ext cx="1676400" cy="495300"/>
            <a:chOff x="1854200" y="5137150"/>
            <a:chExt cx="1676400" cy="495300"/>
          </a:xfrm>
        </p:grpSpPr>
        <p:sp>
          <p:nvSpPr>
            <p:cNvPr id="8" name="Rectangle 24"/>
            <p:cNvSpPr>
              <a:spLocks noChangeArrowheads="1"/>
            </p:cNvSpPr>
            <p:nvPr/>
          </p:nvSpPr>
          <p:spPr bwMode="auto">
            <a:xfrm>
              <a:off x="1854200" y="5137150"/>
              <a:ext cx="1676400" cy="495300"/>
            </a:xfrm>
            <a:prstGeom prst="rect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9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7755020"/>
                </p:ext>
              </p:extLst>
            </p:nvPr>
          </p:nvGraphicFramePr>
          <p:xfrm>
            <a:off x="1949450" y="5208588"/>
            <a:ext cx="152400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872" name="Equation" r:id="rId3" imgW="1523880" imgH="380880" progId="Equation.DSMT4">
                    <p:embed/>
                  </p:oleObj>
                </mc:Choice>
                <mc:Fallback>
                  <p:oleObj name="Equation" r:id="rId3" imgW="1523880" imgH="3808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49450" y="5208588"/>
                          <a:ext cx="1524000" cy="381000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1854200" y="4432300"/>
            <a:ext cx="1676400" cy="495300"/>
            <a:chOff x="1854200" y="4432300"/>
            <a:chExt cx="1676400" cy="495300"/>
          </a:xfrm>
        </p:grpSpPr>
        <p:sp>
          <p:nvSpPr>
            <p:cNvPr id="11" name="Rectangle 23"/>
            <p:cNvSpPr>
              <a:spLocks noChangeArrowheads="1"/>
            </p:cNvSpPr>
            <p:nvPr/>
          </p:nvSpPr>
          <p:spPr bwMode="auto">
            <a:xfrm>
              <a:off x="1854200" y="4432300"/>
              <a:ext cx="1676400" cy="495300"/>
            </a:xfrm>
            <a:prstGeom prst="rect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2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4707211"/>
                </p:ext>
              </p:extLst>
            </p:nvPr>
          </p:nvGraphicFramePr>
          <p:xfrm>
            <a:off x="1949450" y="4503738"/>
            <a:ext cx="152400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873" name="Equation" r:id="rId5" imgW="1523880" imgH="380880" progId="Equation.DSMT4">
                    <p:embed/>
                  </p:oleObj>
                </mc:Choice>
                <mc:Fallback>
                  <p:oleObj name="Equation" r:id="rId5" imgW="1523880" imgH="38088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49450" y="4503738"/>
                          <a:ext cx="1524000" cy="381000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684821" y="4315673"/>
            <a:ext cx="4241867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preference for one shift</a:t>
            </a:r>
          </a:p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over the other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does not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exist.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3684821" y="5011845"/>
            <a:ext cx="3716082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preference for one shift</a:t>
            </a:r>
          </a:p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over the other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does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exist.</a:t>
            </a:r>
          </a:p>
        </p:txBody>
      </p:sp>
      <p:sp>
        <p:nvSpPr>
          <p:cNvPr id="18" name="AutoShape 3"/>
          <p:cNvSpPr>
            <a:spLocks noChangeArrowheads="1"/>
          </p:cNvSpPr>
          <p:nvPr/>
        </p:nvSpPr>
        <p:spPr bwMode="auto">
          <a:xfrm rot="5400000">
            <a:off x="765175" y="3201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5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750"/>
                            </p:stCondLst>
                            <p:childTnLst>
                              <p:par>
                                <p:cTn id="26" presetID="16" presetClass="entr" presetSubtype="2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75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utoUpdateAnimBg="0"/>
      <p:bldP spid="14" grpId="0" autoUpdateAnimBg="0"/>
      <p:bldP spid="1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1117600" y="1587500"/>
            <a:ext cx="7035800" cy="4356100"/>
          </a:xfrm>
          <a:prstGeom prst="rect">
            <a:avLst/>
          </a:prstGeom>
          <a:gradFill flip="none" rotWithShape="1">
            <a:gsLst>
              <a:gs pos="0">
                <a:srgbClr val="363636"/>
              </a:gs>
              <a:gs pos="50000">
                <a:schemeClr val="tx1">
                  <a:lumMod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8400" y="2146300"/>
            <a:ext cx="168667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Number of</a:t>
            </a:r>
          </a:p>
          <a:p>
            <a:r>
              <a:rPr lang="en-US" sz="2400" u="sng" dirty="0">
                <a:latin typeface="+mn-lt"/>
              </a:rPr>
              <a:t>Plus Signs</a:t>
            </a:r>
          </a:p>
          <a:p>
            <a:r>
              <a:rPr lang="en-US" sz="2400" dirty="0">
                <a:latin typeface="+mn-lt"/>
              </a:rPr>
              <a:t>0</a:t>
            </a:r>
          </a:p>
          <a:p>
            <a:r>
              <a:rPr lang="en-US" sz="2400" dirty="0">
                <a:latin typeface="+mn-lt"/>
              </a:rPr>
              <a:t>1</a:t>
            </a:r>
          </a:p>
          <a:p>
            <a:r>
              <a:rPr lang="en-US" sz="2400" dirty="0">
                <a:latin typeface="+mn-lt"/>
              </a:rPr>
              <a:t>2</a:t>
            </a:r>
          </a:p>
          <a:p>
            <a:r>
              <a:rPr lang="en-US" sz="2400" dirty="0">
                <a:latin typeface="+mn-lt"/>
              </a:rPr>
              <a:t>3</a:t>
            </a:r>
          </a:p>
          <a:p>
            <a:r>
              <a:rPr lang="en-US" sz="2400" dirty="0">
                <a:latin typeface="+mn-lt"/>
              </a:rPr>
              <a:t>4</a:t>
            </a:r>
          </a:p>
          <a:p>
            <a:r>
              <a:rPr lang="en-US" sz="2400" dirty="0">
                <a:latin typeface="+mn-lt"/>
              </a:rPr>
              <a:t>5</a:t>
            </a:r>
          </a:p>
          <a:p>
            <a:r>
              <a:rPr lang="en-US" sz="2400" dirty="0">
                <a:latin typeface="+mn-lt"/>
              </a:rPr>
              <a:t>6</a:t>
            </a:r>
          </a:p>
          <a:p>
            <a:r>
              <a:rPr lang="en-US" sz="2400" dirty="0">
                <a:latin typeface="+mn-lt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32100" y="2146301"/>
            <a:ext cx="169629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+mn-lt"/>
            </a:endParaRPr>
          </a:p>
          <a:p>
            <a:r>
              <a:rPr lang="en-US" sz="2400" u="sng" dirty="0">
                <a:latin typeface="+mn-lt"/>
              </a:rPr>
              <a:t>Probability</a:t>
            </a:r>
          </a:p>
          <a:p>
            <a:r>
              <a:rPr lang="en-US" sz="2400" dirty="0">
                <a:latin typeface="+mn-lt"/>
              </a:rPr>
              <a:t>.00006</a:t>
            </a:r>
          </a:p>
          <a:p>
            <a:r>
              <a:rPr lang="en-US" sz="2400" dirty="0">
                <a:latin typeface="+mn-lt"/>
              </a:rPr>
              <a:t> .00085</a:t>
            </a:r>
          </a:p>
          <a:p>
            <a:r>
              <a:rPr lang="en-US" sz="2400" dirty="0">
                <a:latin typeface="+mn-lt"/>
              </a:rPr>
              <a:t>.00555</a:t>
            </a:r>
          </a:p>
          <a:p>
            <a:r>
              <a:rPr lang="en-US" sz="2400" dirty="0">
                <a:latin typeface="+mn-lt"/>
              </a:rPr>
              <a:t> .02222</a:t>
            </a:r>
          </a:p>
          <a:p>
            <a:r>
              <a:rPr lang="en-US" sz="2400" dirty="0">
                <a:latin typeface="+mn-lt"/>
              </a:rPr>
              <a:t> .06110</a:t>
            </a:r>
          </a:p>
          <a:p>
            <a:r>
              <a:rPr lang="en-US" sz="2400" dirty="0">
                <a:latin typeface="+mn-lt"/>
              </a:rPr>
              <a:t> .12219</a:t>
            </a:r>
          </a:p>
          <a:p>
            <a:r>
              <a:rPr lang="en-US" sz="2400" dirty="0">
                <a:latin typeface="+mn-lt"/>
              </a:rPr>
              <a:t> .18329</a:t>
            </a:r>
          </a:p>
          <a:p>
            <a:r>
              <a:rPr lang="en-US" sz="2400" dirty="0">
                <a:latin typeface="+mn-lt"/>
              </a:rPr>
              <a:t>.20947</a:t>
            </a:r>
          </a:p>
          <a:p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 rot="16200000" flipH="1">
            <a:off x="2820194" y="4039394"/>
            <a:ext cx="3618706" cy="1190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4686300" y="2146300"/>
            <a:ext cx="168667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Number of</a:t>
            </a:r>
          </a:p>
          <a:p>
            <a:r>
              <a:rPr lang="en-US" sz="2400" u="sng" dirty="0">
                <a:latin typeface="+mn-lt"/>
              </a:rPr>
              <a:t>Plus Signs</a:t>
            </a:r>
          </a:p>
          <a:p>
            <a:r>
              <a:rPr lang="en-US" sz="2400" dirty="0">
                <a:latin typeface="+mn-lt"/>
              </a:rPr>
              <a:t>  8</a:t>
            </a:r>
          </a:p>
          <a:p>
            <a:r>
              <a:rPr lang="en-US" sz="2400" dirty="0">
                <a:latin typeface="+mn-lt"/>
              </a:rPr>
              <a:t>  9</a:t>
            </a:r>
          </a:p>
          <a:p>
            <a:r>
              <a:rPr lang="en-US" sz="2400" dirty="0">
                <a:latin typeface="+mn-lt"/>
              </a:rPr>
              <a:t>10</a:t>
            </a:r>
          </a:p>
          <a:p>
            <a:r>
              <a:rPr lang="en-US" sz="2400" dirty="0">
                <a:latin typeface="+mn-lt"/>
              </a:rPr>
              <a:t>11</a:t>
            </a:r>
          </a:p>
          <a:p>
            <a:r>
              <a:rPr lang="en-US" sz="2400" dirty="0">
                <a:latin typeface="+mn-lt"/>
              </a:rPr>
              <a:t>12</a:t>
            </a:r>
          </a:p>
          <a:p>
            <a:r>
              <a:rPr lang="en-US" sz="2400" dirty="0">
                <a:latin typeface="+mn-lt"/>
              </a:rPr>
              <a:t>13</a:t>
            </a:r>
          </a:p>
          <a:p>
            <a:r>
              <a:rPr lang="en-US" sz="2400" dirty="0">
                <a:latin typeface="+mn-lt"/>
              </a:rPr>
              <a:t>14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5400" y="2146300"/>
            <a:ext cx="169629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+mn-lt"/>
            </a:endParaRPr>
          </a:p>
          <a:p>
            <a:r>
              <a:rPr lang="en-US" sz="2400" u="sng" dirty="0">
                <a:latin typeface="+mn-lt"/>
              </a:rPr>
              <a:t>Probability</a:t>
            </a:r>
          </a:p>
          <a:p>
            <a:r>
              <a:rPr lang="en-US" sz="2400" dirty="0">
                <a:latin typeface="+mn-lt"/>
              </a:rPr>
              <a:t>.18329</a:t>
            </a:r>
          </a:p>
          <a:p>
            <a:r>
              <a:rPr lang="en-US" sz="2400" dirty="0">
                <a:latin typeface="+mn-lt"/>
              </a:rPr>
              <a:t> .12219</a:t>
            </a:r>
          </a:p>
          <a:p>
            <a:r>
              <a:rPr lang="en-US" sz="2400" dirty="0">
                <a:latin typeface="+mn-lt"/>
              </a:rPr>
              <a:t> .06110</a:t>
            </a:r>
          </a:p>
          <a:p>
            <a:r>
              <a:rPr lang="en-US" sz="2400" dirty="0">
                <a:latin typeface="+mn-lt"/>
              </a:rPr>
              <a:t> .02222</a:t>
            </a:r>
          </a:p>
          <a:p>
            <a:r>
              <a:rPr lang="en-US" sz="2400" dirty="0">
                <a:latin typeface="+mn-lt"/>
              </a:rPr>
              <a:t> .00555</a:t>
            </a:r>
          </a:p>
          <a:p>
            <a:r>
              <a:rPr lang="en-US" sz="2400" dirty="0">
                <a:latin typeface="+mn-lt"/>
              </a:rPr>
              <a:t>.00085</a:t>
            </a:r>
          </a:p>
          <a:p>
            <a:r>
              <a:rPr lang="en-US" sz="2400" dirty="0">
                <a:latin typeface="+mn-lt"/>
              </a:rPr>
              <a:t>.00006</a:t>
            </a:r>
          </a:p>
          <a:p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46200" y="1663700"/>
            <a:ext cx="6728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latin typeface="+mn-lt"/>
              </a:rPr>
              <a:t>Binomial Probabilities with </a:t>
            </a:r>
            <a:r>
              <a:rPr lang="en-US" sz="2400" b="1" i="1" u="sng" dirty="0">
                <a:latin typeface="+mn-lt"/>
              </a:rPr>
              <a:t>n</a:t>
            </a:r>
            <a:r>
              <a:rPr lang="en-US" sz="2400" b="1" u="sng" dirty="0">
                <a:latin typeface="+mn-lt"/>
              </a:rPr>
              <a:t> = 14 and </a:t>
            </a:r>
            <a:r>
              <a:rPr lang="en-US" sz="2400" b="1" i="1" u="sng" dirty="0">
                <a:latin typeface="+mn-lt"/>
              </a:rPr>
              <a:t>p</a:t>
            </a:r>
            <a:r>
              <a:rPr lang="en-US" sz="2400" b="1" u="sng" dirty="0">
                <a:latin typeface="+mn-lt"/>
              </a:rPr>
              <a:t> = .50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84213" y="192088"/>
            <a:ext cx="7772400" cy="534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Small-Sample Case</a:t>
            </a: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Major Call Center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 rot="5400000">
            <a:off x="765175" y="19446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  <p:bldP spid="8" grpId="0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4100" y="1588462"/>
            <a:ext cx="734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Because the observed number of plus signs is 4, we begin by computing the probability of obtaining 4 or less plus signs.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54100" y="2756862"/>
            <a:ext cx="73406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The probability of 0, 1, 2, 3, or 4 plus signs is:</a:t>
            </a:r>
          </a:p>
          <a:p>
            <a:pPr algn="l"/>
            <a:endParaRPr lang="en-US" sz="1000" dirty="0">
              <a:latin typeface="Book Antiqua" pitchFamily="18" charset="0"/>
            </a:endParaRPr>
          </a:p>
          <a:p>
            <a:pPr algn="l"/>
            <a:r>
              <a:rPr lang="en-US" sz="2400" dirty="0">
                <a:latin typeface="Book Antiqua" pitchFamily="18" charset="0"/>
              </a:rPr>
              <a:t>  .00006 + .00085 + .00555 + .02222 + .06110 = .08978.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4100" y="3785562"/>
            <a:ext cx="73406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We are using a two-tailed hypothesis test, so:</a:t>
            </a:r>
          </a:p>
          <a:p>
            <a:pPr algn="l"/>
            <a:endParaRPr lang="en-US" sz="1000" dirty="0">
              <a:latin typeface="Book Antiqua" pitchFamily="18" charset="0"/>
            </a:endParaRPr>
          </a:p>
          <a:p>
            <a:pPr algn="l"/>
            <a:r>
              <a:rPr lang="en-US" sz="2400" i="1" dirty="0">
                <a:latin typeface="Book Antiqua" pitchFamily="18" charset="0"/>
              </a:rPr>
              <a:t>                       p</a:t>
            </a:r>
            <a:r>
              <a:rPr lang="en-US" sz="2400" dirty="0">
                <a:latin typeface="Book Antiqua" pitchFamily="18" charset="0"/>
              </a:rPr>
              <a:t>-value = 2(.08978) = .17956.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003300" y="4902200"/>
            <a:ext cx="7391400" cy="660400"/>
            <a:chOff x="1003300" y="4902200"/>
            <a:chExt cx="7391400" cy="66040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" name="Rectangle 1"/>
            <p:cNvSpPr/>
            <p:nvPr/>
          </p:nvSpPr>
          <p:spPr bwMode="auto">
            <a:xfrm>
              <a:off x="1003300" y="4902200"/>
              <a:ext cx="7289800" cy="6604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054100" y="5004762"/>
              <a:ext cx="7340600" cy="461665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Book Antiqua" pitchFamily="18" charset="0"/>
                </a:rPr>
                <a:t> With </a:t>
              </a:r>
              <a:r>
                <a:rPr lang="en-US" sz="2400" i="1" dirty="0">
                  <a:latin typeface="Book Antiqua" pitchFamily="18" charset="0"/>
                </a:rPr>
                <a:t>p</a:t>
              </a:r>
              <a:r>
                <a:rPr lang="en-US" sz="2400" dirty="0">
                  <a:latin typeface="Book Antiqua" pitchFamily="18" charset="0"/>
                </a:rPr>
                <a:t>-value &gt; </a:t>
              </a:r>
              <a:r>
                <a:rPr lang="en-US" sz="2400" i="1" dirty="0">
                  <a:latin typeface="Symbol" pitchFamily="18" charset="2"/>
                </a:rPr>
                <a:t>a</a:t>
              </a:r>
              <a:r>
                <a:rPr lang="en-US" sz="2400" dirty="0">
                  <a:latin typeface="Book Antiqua" pitchFamily="18" charset="0"/>
                </a:rPr>
                <a:t>, (.17956 &gt; .10), we cannot reject </a:t>
              </a:r>
              <a:r>
                <a:rPr lang="en-US" sz="2400" i="1" dirty="0">
                  <a:latin typeface="Book Antiqua" pitchFamily="18" charset="0"/>
                </a:rPr>
                <a:t>H</a:t>
              </a:r>
              <a:r>
                <a:rPr lang="en-US" sz="2400" baseline="-25000" dirty="0">
                  <a:latin typeface="Book Antiqua" pitchFamily="18" charset="0"/>
                </a:rPr>
                <a:t>0</a:t>
              </a:r>
              <a:r>
                <a:rPr lang="en-US" sz="2400" dirty="0">
                  <a:latin typeface="Book Antiqua" pitchFamily="18" charset="0"/>
                </a:rPr>
                <a:t>.</a:t>
              </a:r>
            </a:p>
          </p:txBody>
        </p:sp>
      </p:grp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4213" y="192088"/>
            <a:ext cx="7772400" cy="534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Small-Sample Case</a:t>
            </a: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Major Call Center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 rot="5400000">
            <a:off x="735013" y="17176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 rot="5400000">
            <a:off x="735013" y="29035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 rot="5400000">
            <a:off x="744538" y="39592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37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9" grpId="0" animBg="1"/>
      <p:bldP spid="10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7"/>
          <p:cNvSpPr>
            <a:spLocks noChangeArrowheads="1"/>
          </p:cNvSpPr>
          <p:nvPr/>
        </p:nvSpPr>
        <p:spPr bwMode="auto">
          <a:xfrm rot="5400000">
            <a:off x="758825" y="1677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>
            <a:off x="687388" y="1085850"/>
            <a:ext cx="6762750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Conclusion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4" name="Rectangle 42"/>
          <p:cNvSpPr>
            <a:spLocks noChangeArrowheads="1"/>
          </p:cNvSpPr>
          <p:nvPr/>
        </p:nvSpPr>
        <p:spPr bwMode="auto">
          <a:xfrm>
            <a:off x="1001713" y="1524000"/>
            <a:ext cx="8058150" cy="1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Because the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&gt;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we cannot reject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  There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is insufficient evidence in the sample to conclude that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difference in preference exists for the two work shifts.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4213" y="192088"/>
            <a:ext cx="7772400" cy="534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Small-Sample Case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76" name="Rectangle 24"/>
          <p:cNvSpPr>
            <a:spLocks noChangeArrowheads="1"/>
          </p:cNvSpPr>
          <p:nvPr/>
        </p:nvSpPr>
        <p:spPr bwMode="auto">
          <a:xfrm>
            <a:off x="2228850" y="3143250"/>
            <a:ext cx="4648200" cy="971550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77155" name="AutoShape 3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681038" y="1095375"/>
            <a:ext cx="77724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Using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&gt; 20, the sampling distribution for the number of plus signs can be approximated by a normal distribution.</a:t>
            </a:r>
          </a:p>
        </p:txBody>
      </p:sp>
      <p:sp>
        <p:nvSpPr>
          <p:cNvPr id="177157" name="AutoShape 5"/>
          <p:cNvSpPr>
            <a:spLocks noChangeArrowheads="1"/>
          </p:cNvSpPr>
          <p:nvPr/>
        </p:nvSpPr>
        <p:spPr bwMode="auto">
          <a:xfrm rot="5400000">
            <a:off x="473075" y="2439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158" name="AutoShape 6"/>
          <p:cNvSpPr>
            <a:spLocks noChangeArrowheads="1"/>
          </p:cNvSpPr>
          <p:nvPr/>
        </p:nvSpPr>
        <p:spPr bwMode="auto">
          <a:xfrm rot="5400000">
            <a:off x="473075" y="44211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681038" y="2276475"/>
            <a:ext cx="78486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When no preference is stated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.5), the sampling distribution will have:</a:t>
            </a:r>
          </a:p>
        </p:txBody>
      </p:sp>
      <p:sp>
        <p:nvSpPr>
          <p:cNvPr id="177168" name="Rectangle 16"/>
          <p:cNvSpPr>
            <a:spLocks noChangeArrowheads="1"/>
          </p:cNvSpPr>
          <p:nvPr/>
        </p:nvSpPr>
        <p:spPr bwMode="auto">
          <a:xfrm>
            <a:off x="681038" y="4257675"/>
            <a:ext cx="75057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test statistic is:</a:t>
            </a:r>
          </a:p>
        </p:txBody>
      </p:sp>
      <p:sp>
        <p:nvSpPr>
          <p:cNvPr id="177171" name="AutoShape 19"/>
          <p:cNvSpPr>
            <a:spLocks noChangeArrowheads="1"/>
          </p:cNvSpPr>
          <p:nvPr/>
        </p:nvSpPr>
        <p:spPr bwMode="auto">
          <a:xfrm rot="5400000">
            <a:off x="473075" y="56594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172" name="Rectangle 20"/>
          <p:cNvSpPr>
            <a:spLocks noChangeArrowheads="1"/>
          </p:cNvSpPr>
          <p:nvPr/>
        </p:nvSpPr>
        <p:spPr bwMode="auto">
          <a:xfrm>
            <a:off x="681038" y="5495925"/>
            <a:ext cx="77724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rejected if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level of significance,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77173" name="Text Box 21"/>
          <p:cNvSpPr txBox="1">
            <a:spLocks noChangeArrowheads="1"/>
          </p:cNvSpPr>
          <p:nvPr/>
        </p:nvSpPr>
        <p:spPr bwMode="auto">
          <a:xfrm>
            <a:off x="3355975" y="3192463"/>
            <a:ext cx="2241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.50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</a:p>
        </p:txBody>
      </p:sp>
      <p:grpSp>
        <p:nvGrpSpPr>
          <p:cNvPr id="177179" name="Group 27"/>
          <p:cNvGrpSpPr>
            <a:grpSpLocks/>
          </p:cNvGrpSpPr>
          <p:nvPr/>
        </p:nvGrpSpPr>
        <p:grpSpPr bwMode="auto">
          <a:xfrm>
            <a:off x="2441575" y="3595688"/>
            <a:ext cx="4238625" cy="457200"/>
            <a:chOff x="2018" y="2241"/>
            <a:chExt cx="2670" cy="288"/>
          </a:xfrm>
        </p:grpSpPr>
        <p:sp>
          <p:nvSpPr>
            <p:cNvPr id="177174" name="Text Box 22"/>
            <p:cNvSpPr txBox="1">
              <a:spLocks noChangeArrowheads="1"/>
            </p:cNvSpPr>
            <p:nvPr/>
          </p:nvSpPr>
          <p:spPr bwMode="auto">
            <a:xfrm>
              <a:off x="2018" y="2241"/>
              <a:ext cx="1923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Standard Deviation:  </a:t>
              </a:r>
              <a:endPara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  <p:graphicFrame>
          <p:nvGraphicFramePr>
            <p:cNvPr id="177177" name="Object 25"/>
            <p:cNvGraphicFramePr>
              <a:graphicFrameLocks noChangeAspect="1"/>
            </p:cNvGraphicFramePr>
            <p:nvPr/>
          </p:nvGraphicFramePr>
          <p:xfrm>
            <a:off x="3856" y="2253"/>
            <a:ext cx="83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7203" name="Equation" r:id="rId4" imgW="1320480" imgH="380880" progId="Equation.DSMT4">
                    <p:embed/>
                  </p:oleObj>
                </mc:Choice>
                <mc:Fallback>
                  <p:oleObj name="Equation" r:id="rId4" imgW="1320480" imgH="380880" progId="Equation.DSMT4">
                    <p:embed/>
                    <p:pic>
                      <p:nvPicPr>
                        <p:cNvPr id="0" name="Picture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6" y="2253"/>
                          <a:ext cx="832" cy="240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7181" name="Rectangle 29"/>
          <p:cNvSpPr>
            <a:spLocks noChangeArrowheads="1"/>
          </p:cNvSpPr>
          <p:nvPr/>
        </p:nvSpPr>
        <p:spPr bwMode="auto">
          <a:xfrm>
            <a:off x="3905250" y="4362450"/>
            <a:ext cx="1828800" cy="952500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7182" name="Object 30"/>
          <p:cNvGraphicFramePr>
            <a:graphicFrameLocks noChangeAspect="1"/>
          </p:cNvGraphicFramePr>
          <p:nvPr/>
        </p:nvGraphicFramePr>
        <p:xfrm>
          <a:off x="4235450" y="4452938"/>
          <a:ext cx="1168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04" name="Equation" r:id="rId6" imgW="1168200" imgH="723600" progId="Equation.DSMT4">
                  <p:embed/>
                </p:oleObj>
              </mc:Choice>
              <mc:Fallback>
                <p:oleObj name="Equation" r:id="rId6" imgW="1168200" imgH="7236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4452938"/>
                        <a:ext cx="1168400" cy="72390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7183" name="Text Box 31"/>
          <p:cNvSpPr txBox="1">
            <a:spLocks noChangeArrowheads="1"/>
          </p:cNvSpPr>
          <p:nvPr/>
        </p:nvSpPr>
        <p:spPr bwMode="auto">
          <a:xfrm>
            <a:off x="5870575" y="4481513"/>
            <a:ext cx="2374900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the number</a:t>
            </a:r>
          </a:p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of plus signs)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44513" y="192088"/>
            <a:ext cx="7772400" cy="900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Large-Sample Case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77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1" dur="500"/>
                                        <p:tgtEl>
                                          <p:spTgt spid="177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7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76" grpId="0" animBg="1"/>
      <p:bldP spid="177155" grpId="0" animBg="1"/>
      <p:bldP spid="177156" grpId="0" autoUpdateAnimBg="0"/>
      <p:bldP spid="177157" grpId="0" animBg="1"/>
      <p:bldP spid="177158" grpId="0" animBg="1"/>
      <p:bldP spid="177159" grpId="0" autoUpdateAnimBg="0"/>
      <p:bldP spid="177168" grpId="0" autoUpdateAnimBg="0"/>
      <p:bldP spid="177171" grpId="0" animBg="1"/>
      <p:bldP spid="177172" grpId="0" autoUpdateAnimBg="0"/>
      <p:bldP spid="177173" grpId="0" autoUpdateAnimBg="0"/>
      <p:bldP spid="177181" grpId="0" animBg="1"/>
      <p:bldP spid="177183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1090613"/>
            <a:ext cx="5334000" cy="509587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Example:  Ketchup Taste Test</a:t>
            </a:r>
            <a:endParaRPr lang="en-US"/>
          </a:p>
        </p:txBody>
      </p:sp>
      <p:sp>
        <p:nvSpPr>
          <p:cNvPr id="14375" name="Rectangle 39"/>
          <p:cNvSpPr>
            <a:spLocks noChangeArrowheads="1"/>
          </p:cNvSpPr>
          <p:nvPr/>
        </p:nvSpPr>
        <p:spPr bwMode="auto">
          <a:xfrm>
            <a:off x="1087438" y="1566863"/>
            <a:ext cx="7137400" cy="2744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As part of a market research study, a sample of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80 consumers were asked to taste two brands of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ketchup and indicate a preference.  Do the data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shown on the next slide indicate a significant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difference in the consumer preferences for the two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brands?</a:t>
            </a:r>
          </a:p>
        </p:txBody>
      </p:sp>
      <p:sp>
        <p:nvSpPr>
          <p:cNvPr id="14377" name="AutoShape 41"/>
          <p:cNvSpPr>
            <a:spLocks noChangeArrowheads="1"/>
          </p:cNvSpPr>
          <p:nvPr/>
        </p:nvSpPr>
        <p:spPr bwMode="auto">
          <a:xfrm rot="5400000">
            <a:off x="739775" y="17351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44513" y="192088"/>
            <a:ext cx="7772400" cy="900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Large-Sample Case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5" grpId="0" autoUpdateAnimBg="0"/>
      <p:bldP spid="1437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ChangeArrowheads="1"/>
          </p:cNvSpPr>
          <p:nvPr/>
        </p:nvSpPr>
        <p:spPr bwMode="auto">
          <a:xfrm>
            <a:off x="2286000" y="1790700"/>
            <a:ext cx="4629150" cy="24193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73059" name="Text Box 3"/>
          <p:cNvSpPr txBox="1">
            <a:spLocks noChangeArrowheads="1"/>
          </p:cNvSpPr>
          <p:nvPr/>
        </p:nvSpPr>
        <p:spPr bwMode="auto">
          <a:xfrm>
            <a:off x="2398713" y="1914525"/>
            <a:ext cx="4421187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45   preferred Brand A Ketchup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(+ sign recorded)</a:t>
            </a: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2398713" y="2757488"/>
            <a:ext cx="4370387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   preferred Brand B Ketchup</a:t>
            </a:r>
          </a:p>
          <a:p>
            <a:pPr marL="457200" indent="-457200"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(</a:t>
            </a:r>
            <a:r>
              <a:rPr lang="en-US" sz="2800" baseline="32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_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sign recorded)</a:t>
            </a:r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2365375" y="3595688"/>
            <a:ext cx="32289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8    had no preference</a:t>
            </a:r>
          </a:p>
        </p:txBody>
      </p:sp>
      <p:sp>
        <p:nvSpPr>
          <p:cNvPr id="173094" name="AutoShape 38"/>
          <p:cNvSpPr>
            <a:spLocks noChangeArrowheads="1"/>
          </p:cNvSpPr>
          <p:nvPr/>
        </p:nvSpPr>
        <p:spPr bwMode="auto">
          <a:xfrm rot="5400000">
            <a:off x="758825" y="18113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8" name="Rectangle 42"/>
          <p:cNvSpPr>
            <a:spLocks noChangeArrowheads="1"/>
          </p:cNvSpPr>
          <p:nvPr/>
        </p:nvSpPr>
        <p:spPr bwMode="auto">
          <a:xfrm>
            <a:off x="681038" y="1090613"/>
            <a:ext cx="5334000" cy="509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Ketchup Taste Test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73130" name="Text Box 74"/>
          <p:cNvSpPr txBox="1">
            <a:spLocks noChangeArrowheads="1"/>
          </p:cNvSpPr>
          <p:nvPr/>
        </p:nvSpPr>
        <p:spPr bwMode="auto">
          <a:xfrm>
            <a:off x="1031875" y="4491038"/>
            <a:ext cx="4498975" cy="914400"/>
          </a:xfrm>
          <a:prstGeom prst="rect">
            <a:avLst/>
          </a:prstGeom>
          <a:solidFill>
            <a:srgbClr val="669900"/>
          </a:solidFill>
          <a:ln w="190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analysis will be based on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sample size of 45 + 27 = 72.</a:t>
            </a:r>
          </a:p>
        </p:txBody>
      </p:sp>
      <p:sp>
        <p:nvSpPr>
          <p:cNvPr id="173131" name="Oval 75"/>
          <p:cNvSpPr>
            <a:spLocks noChangeArrowheads="1"/>
          </p:cNvSpPr>
          <p:nvPr/>
        </p:nvSpPr>
        <p:spPr bwMode="auto">
          <a:xfrm>
            <a:off x="2362200" y="1847850"/>
            <a:ext cx="552450" cy="1409700"/>
          </a:xfrm>
          <a:prstGeom prst="ellipse">
            <a:avLst/>
          </a:prstGeom>
          <a:noFill/>
          <a:ln w="19050">
            <a:solidFill>
              <a:srgbClr val="8CF4EA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2" name="Arc 76"/>
          <p:cNvSpPr>
            <a:spLocks/>
          </p:cNvSpPr>
          <p:nvPr/>
        </p:nvSpPr>
        <p:spPr bwMode="auto">
          <a:xfrm flipH="1">
            <a:off x="1562100" y="2609850"/>
            <a:ext cx="781050" cy="18478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8CF4EA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544513" y="192088"/>
            <a:ext cx="7772400" cy="900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Large-Sample Case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730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7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8" grpId="0" animBg="1"/>
      <p:bldP spid="173059" grpId="0" autoUpdateAnimBg="0"/>
      <p:bldP spid="173060" grpId="0" autoUpdateAnimBg="0"/>
      <p:bldP spid="173061" grpId="0" autoUpdateAnimBg="0"/>
      <p:bldP spid="173094" grpId="0" animBg="1"/>
      <p:bldP spid="173130" grpId="0" animBg="1" autoUpdateAnimBg="0"/>
      <p:bldP spid="173131" grpId="0" animBg="1"/>
      <p:bldP spid="1731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1038" y="169863"/>
            <a:ext cx="7772400" cy="573087"/>
          </a:xfrm>
          <a:noFill/>
          <a:ln/>
        </p:spPr>
        <p:txBody>
          <a:bodyPr/>
          <a:lstStyle/>
          <a:p>
            <a:r>
              <a:rPr lang="en-US"/>
              <a:t>Nonparametric Methods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687388" y="1085850"/>
            <a:ext cx="7772400" cy="1252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Whenever the data are quantitative, we will transform the data into categorical data in order to conduct the nonparametric test.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9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038" y="1090613"/>
            <a:ext cx="5862637" cy="528637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Hypotheses</a:t>
            </a:r>
          </a:p>
        </p:txBody>
      </p:sp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1276350" y="2687638"/>
          <a:ext cx="152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3" name="Equation" r:id="rId4" imgW="1523880" imgH="368280" progId="Equation.DSMT4">
                  <p:embed/>
                </p:oleObj>
              </mc:Choice>
              <mc:Fallback>
                <p:oleObj name="Equation" r:id="rId4" imgW="1523880" imgH="368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2687638"/>
                        <a:ext cx="1524000" cy="36830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0" y="0"/>
          <a:ext cx="91440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4" name="Equation" r:id="rId6" imgW="914400" imgH="293760" progId="Equation.DSMT4">
                  <p:embed/>
                </p:oleObj>
              </mc:Choice>
              <mc:Fallback>
                <p:oleObj name="Equation" r:id="rId6" imgW="914400" imgH="2937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2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38" name="AutoShape 54"/>
          <p:cNvSpPr>
            <a:spLocks noChangeArrowheads="1"/>
          </p:cNvSpPr>
          <p:nvPr/>
        </p:nvSpPr>
        <p:spPr bwMode="auto">
          <a:xfrm rot="5400000">
            <a:off x="739775" y="17541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40" name="AutoShape 56"/>
          <p:cNvSpPr>
            <a:spLocks noChangeArrowheads="1"/>
          </p:cNvSpPr>
          <p:nvPr/>
        </p:nvSpPr>
        <p:spPr bwMode="auto">
          <a:xfrm rot="5400000">
            <a:off x="739775" y="27447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42" name="Object 58"/>
          <p:cNvGraphicFramePr>
            <a:graphicFrameLocks noChangeAspect="1"/>
          </p:cNvGraphicFramePr>
          <p:nvPr/>
        </p:nvGraphicFramePr>
        <p:xfrm>
          <a:off x="1276350" y="1697038"/>
          <a:ext cx="152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5" name="Equation" r:id="rId8" imgW="1523880" imgH="368280" progId="Equation.DSMT4">
                  <p:embed/>
                </p:oleObj>
              </mc:Choice>
              <mc:Fallback>
                <p:oleObj name="Equation" r:id="rId8" imgW="1523880" imgH="3682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1697038"/>
                        <a:ext cx="1524000" cy="36830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43" name="Text Box 59"/>
          <p:cNvSpPr txBox="1">
            <a:spLocks noChangeArrowheads="1"/>
          </p:cNvSpPr>
          <p:nvPr/>
        </p:nvSpPr>
        <p:spPr bwMode="auto">
          <a:xfrm>
            <a:off x="1812925" y="3081338"/>
            <a:ext cx="66262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preference for one brand over the other exists</a:t>
            </a:r>
          </a:p>
        </p:txBody>
      </p:sp>
      <p:sp>
        <p:nvSpPr>
          <p:cNvPr id="16444" name="Text Box 60"/>
          <p:cNvSpPr txBox="1">
            <a:spLocks noChangeArrowheads="1"/>
          </p:cNvSpPr>
          <p:nvPr/>
        </p:nvSpPr>
        <p:spPr bwMode="auto">
          <a:xfrm>
            <a:off x="1812925" y="2071688"/>
            <a:ext cx="68103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 preference for one brand over the other exists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544513" y="192088"/>
            <a:ext cx="7772400" cy="900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Large-Sample Case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64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38" grpId="0" animBg="1"/>
      <p:bldP spid="16440" grpId="0" animBg="1"/>
      <p:bldP spid="16443" grpId="0" autoUpdateAnimBg="0"/>
      <p:bldP spid="16444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1809750" y="1695450"/>
            <a:ext cx="5562600" cy="39433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85850"/>
            <a:ext cx="7772400" cy="4905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Sampling Distribution for Number of Plus Signs</a:t>
            </a:r>
          </a:p>
        </p:txBody>
      </p:sp>
      <p:sp>
        <p:nvSpPr>
          <p:cNvPr id="91141" name="Freeform 5"/>
          <p:cNvSpPr>
            <a:spLocks/>
          </p:cNvSpPr>
          <p:nvPr/>
        </p:nvSpPr>
        <p:spPr bwMode="auto">
          <a:xfrm>
            <a:off x="2390775" y="1895475"/>
            <a:ext cx="4435475" cy="3054350"/>
          </a:xfrm>
          <a:custGeom>
            <a:avLst/>
            <a:gdLst/>
            <a:ahLst/>
            <a:cxnLst>
              <a:cxn ang="0">
                <a:pos x="1322" y="12"/>
              </a:cxn>
              <a:cxn ang="0">
                <a:pos x="1230" y="100"/>
              </a:cxn>
              <a:cxn ang="0">
                <a:pos x="1170" y="208"/>
              </a:cxn>
              <a:cxn ang="0">
                <a:pos x="1116" y="316"/>
              </a:cxn>
              <a:cxn ang="0">
                <a:pos x="1074" y="424"/>
              </a:cxn>
              <a:cxn ang="0">
                <a:pos x="1038" y="522"/>
              </a:cxn>
              <a:cxn ang="0">
                <a:pos x="996" y="642"/>
              </a:cxn>
              <a:cxn ang="0">
                <a:pos x="960" y="750"/>
              </a:cxn>
              <a:cxn ang="0">
                <a:pos x="924" y="856"/>
              </a:cxn>
              <a:cxn ang="0">
                <a:pos x="900" y="963"/>
              </a:cxn>
              <a:cxn ang="0">
                <a:pos x="867" y="1074"/>
              </a:cxn>
              <a:cxn ang="0">
                <a:pos x="828" y="1191"/>
              </a:cxn>
              <a:cxn ang="0">
                <a:pos x="783" y="1290"/>
              </a:cxn>
              <a:cxn ang="0">
                <a:pos x="729" y="1404"/>
              </a:cxn>
              <a:cxn ang="0">
                <a:pos x="660" y="1518"/>
              </a:cxn>
              <a:cxn ang="0">
                <a:pos x="570" y="1612"/>
              </a:cxn>
              <a:cxn ang="0">
                <a:pos x="474" y="1684"/>
              </a:cxn>
              <a:cxn ang="0">
                <a:pos x="366" y="1744"/>
              </a:cxn>
              <a:cxn ang="0">
                <a:pos x="258" y="1780"/>
              </a:cxn>
              <a:cxn ang="0">
                <a:pos x="166" y="1816"/>
              </a:cxn>
              <a:cxn ang="0">
                <a:pos x="42" y="1856"/>
              </a:cxn>
              <a:cxn ang="0">
                <a:pos x="0" y="1899"/>
              </a:cxn>
              <a:cxn ang="0">
                <a:pos x="2808" y="1882"/>
              </a:cxn>
              <a:cxn ang="0">
                <a:pos x="2730" y="1842"/>
              </a:cxn>
              <a:cxn ang="0">
                <a:pos x="2616" y="1812"/>
              </a:cxn>
              <a:cxn ang="0">
                <a:pos x="2472" y="1761"/>
              </a:cxn>
              <a:cxn ang="0">
                <a:pos x="2352" y="1716"/>
              </a:cxn>
              <a:cxn ang="0">
                <a:pos x="2280" y="1674"/>
              </a:cxn>
              <a:cxn ang="0">
                <a:pos x="2202" y="1611"/>
              </a:cxn>
              <a:cxn ang="0">
                <a:pos x="2130" y="1528"/>
              </a:cxn>
              <a:cxn ang="0">
                <a:pos x="2055" y="1419"/>
              </a:cxn>
              <a:cxn ang="0">
                <a:pos x="1995" y="1302"/>
              </a:cxn>
              <a:cxn ang="0">
                <a:pos x="1962" y="1230"/>
              </a:cxn>
              <a:cxn ang="0">
                <a:pos x="1920" y="1134"/>
              </a:cxn>
              <a:cxn ang="0">
                <a:pos x="1890" y="1053"/>
              </a:cxn>
              <a:cxn ang="0">
                <a:pos x="1851" y="927"/>
              </a:cxn>
              <a:cxn ang="0">
                <a:pos x="1818" y="813"/>
              </a:cxn>
              <a:cxn ang="0">
                <a:pos x="1785" y="696"/>
              </a:cxn>
              <a:cxn ang="0">
                <a:pos x="1740" y="552"/>
              </a:cxn>
              <a:cxn ang="0">
                <a:pos x="1692" y="438"/>
              </a:cxn>
              <a:cxn ang="0">
                <a:pos x="1668" y="384"/>
              </a:cxn>
              <a:cxn ang="0">
                <a:pos x="1617" y="270"/>
              </a:cxn>
              <a:cxn ang="0">
                <a:pos x="1554" y="159"/>
              </a:cxn>
              <a:cxn ang="0">
                <a:pos x="1569" y="177"/>
              </a:cxn>
              <a:cxn ang="0">
                <a:pos x="1554" y="148"/>
              </a:cxn>
              <a:cxn ang="0">
                <a:pos x="1479" y="54"/>
              </a:cxn>
              <a:cxn ang="0">
                <a:pos x="1416" y="3"/>
              </a:cxn>
            </a:cxnLst>
            <a:rect l="0" t="0" r="r" b="b"/>
            <a:pathLst>
              <a:path w="2809" h="1915">
                <a:moveTo>
                  <a:pt x="1383" y="3"/>
                </a:moveTo>
                <a:lnTo>
                  <a:pt x="1354" y="0"/>
                </a:lnTo>
                <a:lnTo>
                  <a:pt x="1322" y="12"/>
                </a:lnTo>
                <a:lnTo>
                  <a:pt x="1286" y="36"/>
                </a:lnTo>
                <a:lnTo>
                  <a:pt x="1266" y="68"/>
                </a:lnTo>
                <a:lnTo>
                  <a:pt x="1230" y="100"/>
                </a:lnTo>
                <a:lnTo>
                  <a:pt x="1206" y="136"/>
                </a:lnTo>
                <a:lnTo>
                  <a:pt x="1188" y="166"/>
                </a:lnTo>
                <a:lnTo>
                  <a:pt x="1170" y="208"/>
                </a:lnTo>
                <a:lnTo>
                  <a:pt x="1146" y="238"/>
                </a:lnTo>
                <a:lnTo>
                  <a:pt x="1134" y="280"/>
                </a:lnTo>
                <a:lnTo>
                  <a:pt x="1116" y="316"/>
                </a:lnTo>
                <a:lnTo>
                  <a:pt x="1098" y="360"/>
                </a:lnTo>
                <a:lnTo>
                  <a:pt x="1086" y="388"/>
                </a:lnTo>
                <a:lnTo>
                  <a:pt x="1074" y="424"/>
                </a:lnTo>
                <a:lnTo>
                  <a:pt x="1062" y="460"/>
                </a:lnTo>
                <a:lnTo>
                  <a:pt x="1050" y="496"/>
                </a:lnTo>
                <a:lnTo>
                  <a:pt x="1038" y="522"/>
                </a:lnTo>
                <a:lnTo>
                  <a:pt x="1026" y="560"/>
                </a:lnTo>
                <a:lnTo>
                  <a:pt x="1002" y="606"/>
                </a:lnTo>
                <a:lnTo>
                  <a:pt x="996" y="642"/>
                </a:lnTo>
                <a:lnTo>
                  <a:pt x="984" y="672"/>
                </a:lnTo>
                <a:lnTo>
                  <a:pt x="972" y="705"/>
                </a:lnTo>
                <a:lnTo>
                  <a:pt x="960" y="750"/>
                </a:lnTo>
                <a:lnTo>
                  <a:pt x="948" y="774"/>
                </a:lnTo>
                <a:lnTo>
                  <a:pt x="939" y="816"/>
                </a:lnTo>
                <a:lnTo>
                  <a:pt x="924" y="856"/>
                </a:lnTo>
                <a:lnTo>
                  <a:pt x="918" y="892"/>
                </a:lnTo>
                <a:lnTo>
                  <a:pt x="906" y="928"/>
                </a:lnTo>
                <a:lnTo>
                  <a:pt x="900" y="963"/>
                </a:lnTo>
                <a:lnTo>
                  <a:pt x="882" y="1000"/>
                </a:lnTo>
                <a:lnTo>
                  <a:pt x="876" y="1035"/>
                </a:lnTo>
                <a:lnTo>
                  <a:pt x="867" y="1074"/>
                </a:lnTo>
                <a:lnTo>
                  <a:pt x="852" y="1116"/>
                </a:lnTo>
                <a:lnTo>
                  <a:pt x="840" y="1161"/>
                </a:lnTo>
                <a:lnTo>
                  <a:pt x="828" y="1191"/>
                </a:lnTo>
                <a:lnTo>
                  <a:pt x="813" y="1218"/>
                </a:lnTo>
                <a:lnTo>
                  <a:pt x="801" y="1257"/>
                </a:lnTo>
                <a:lnTo>
                  <a:pt x="783" y="1290"/>
                </a:lnTo>
                <a:lnTo>
                  <a:pt x="768" y="1329"/>
                </a:lnTo>
                <a:lnTo>
                  <a:pt x="750" y="1365"/>
                </a:lnTo>
                <a:lnTo>
                  <a:pt x="729" y="1404"/>
                </a:lnTo>
                <a:lnTo>
                  <a:pt x="705" y="1443"/>
                </a:lnTo>
                <a:lnTo>
                  <a:pt x="681" y="1482"/>
                </a:lnTo>
                <a:lnTo>
                  <a:pt x="660" y="1518"/>
                </a:lnTo>
                <a:lnTo>
                  <a:pt x="633" y="1551"/>
                </a:lnTo>
                <a:lnTo>
                  <a:pt x="606" y="1576"/>
                </a:lnTo>
                <a:lnTo>
                  <a:pt x="570" y="1612"/>
                </a:lnTo>
                <a:lnTo>
                  <a:pt x="543" y="1635"/>
                </a:lnTo>
                <a:lnTo>
                  <a:pt x="516" y="1654"/>
                </a:lnTo>
                <a:lnTo>
                  <a:pt x="474" y="1684"/>
                </a:lnTo>
                <a:lnTo>
                  <a:pt x="426" y="1712"/>
                </a:lnTo>
                <a:lnTo>
                  <a:pt x="394" y="1728"/>
                </a:lnTo>
                <a:lnTo>
                  <a:pt x="366" y="1744"/>
                </a:lnTo>
                <a:lnTo>
                  <a:pt x="330" y="1756"/>
                </a:lnTo>
                <a:lnTo>
                  <a:pt x="294" y="1768"/>
                </a:lnTo>
                <a:lnTo>
                  <a:pt x="258" y="1780"/>
                </a:lnTo>
                <a:lnTo>
                  <a:pt x="237" y="1785"/>
                </a:lnTo>
                <a:lnTo>
                  <a:pt x="198" y="1800"/>
                </a:lnTo>
                <a:lnTo>
                  <a:pt x="166" y="1816"/>
                </a:lnTo>
                <a:lnTo>
                  <a:pt x="126" y="1828"/>
                </a:lnTo>
                <a:lnTo>
                  <a:pt x="78" y="1840"/>
                </a:lnTo>
                <a:lnTo>
                  <a:pt x="42" y="1856"/>
                </a:lnTo>
                <a:lnTo>
                  <a:pt x="15" y="1863"/>
                </a:lnTo>
                <a:lnTo>
                  <a:pt x="0" y="1878"/>
                </a:lnTo>
                <a:lnTo>
                  <a:pt x="0" y="1899"/>
                </a:lnTo>
                <a:lnTo>
                  <a:pt x="3" y="1914"/>
                </a:lnTo>
                <a:lnTo>
                  <a:pt x="2808" y="1911"/>
                </a:lnTo>
                <a:lnTo>
                  <a:pt x="2808" y="1882"/>
                </a:lnTo>
                <a:lnTo>
                  <a:pt x="2802" y="1864"/>
                </a:lnTo>
                <a:lnTo>
                  <a:pt x="2769" y="1851"/>
                </a:lnTo>
                <a:lnTo>
                  <a:pt x="2730" y="1842"/>
                </a:lnTo>
                <a:lnTo>
                  <a:pt x="2703" y="1836"/>
                </a:lnTo>
                <a:lnTo>
                  <a:pt x="2667" y="1824"/>
                </a:lnTo>
                <a:lnTo>
                  <a:pt x="2616" y="1812"/>
                </a:lnTo>
                <a:lnTo>
                  <a:pt x="2547" y="1788"/>
                </a:lnTo>
                <a:lnTo>
                  <a:pt x="2508" y="1776"/>
                </a:lnTo>
                <a:lnTo>
                  <a:pt x="2472" y="1761"/>
                </a:lnTo>
                <a:lnTo>
                  <a:pt x="2427" y="1743"/>
                </a:lnTo>
                <a:lnTo>
                  <a:pt x="2394" y="1734"/>
                </a:lnTo>
                <a:lnTo>
                  <a:pt x="2352" y="1716"/>
                </a:lnTo>
                <a:lnTo>
                  <a:pt x="2319" y="1695"/>
                </a:lnTo>
                <a:lnTo>
                  <a:pt x="2298" y="1680"/>
                </a:lnTo>
                <a:lnTo>
                  <a:pt x="2280" y="1674"/>
                </a:lnTo>
                <a:lnTo>
                  <a:pt x="2262" y="1656"/>
                </a:lnTo>
                <a:lnTo>
                  <a:pt x="2234" y="1640"/>
                </a:lnTo>
                <a:lnTo>
                  <a:pt x="2202" y="1611"/>
                </a:lnTo>
                <a:lnTo>
                  <a:pt x="2178" y="1588"/>
                </a:lnTo>
                <a:lnTo>
                  <a:pt x="2160" y="1564"/>
                </a:lnTo>
                <a:lnTo>
                  <a:pt x="2130" y="1528"/>
                </a:lnTo>
                <a:lnTo>
                  <a:pt x="2097" y="1491"/>
                </a:lnTo>
                <a:lnTo>
                  <a:pt x="2073" y="1452"/>
                </a:lnTo>
                <a:lnTo>
                  <a:pt x="2055" y="1419"/>
                </a:lnTo>
                <a:lnTo>
                  <a:pt x="2034" y="1389"/>
                </a:lnTo>
                <a:lnTo>
                  <a:pt x="2016" y="1353"/>
                </a:lnTo>
                <a:lnTo>
                  <a:pt x="1995" y="1302"/>
                </a:lnTo>
                <a:lnTo>
                  <a:pt x="2007" y="1323"/>
                </a:lnTo>
                <a:lnTo>
                  <a:pt x="1986" y="1272"/>
                </a:lnTo>
                <a:lnTo>
                  <a:pt x="1962" y="1230"/>
                </a:lnTo>
                <a:lnTo>
                  <a:pt x="1944" y="1191"/>
                </a:lnTo>
                <a:lnTo>
                  <a:pt x="1932" y="1161"/>
                </a:lnTo>
                <a:lnTo>
                  <a:pt x="1920" y="1134"/>
                </a:lnTo>
                <a:lnTo>
                  <a:pt x="1911" y="1110"/>
                </a:lnTo>
                <a:lnTo>
                  <a:pt x="1902" y="1083"/>
                </a:lnTo>
                <a:lnTo>
                  <a:pt x="1890" y="1053"/>
                </a:lnTo>
                <a:lnTo>
                  <a:pt x="1878" y="1020"/>
                </a:lnTo>
                <a:lnTo>
                  <a:pt x="1860" y="972"/>
                </a:lnTo>
                <a:lnTo>
                  <a:pt x="1851" y="927"/>
                </a:lnTo>
                <a:lnTo>
                  <a:pt x="1839" y="888"/>
                </a:lnTo>
                <a:lnTo>
                  <a:pt x="1830" y="855"/>
                </a:lnTo>
                <a:lnTo>
                  <a:pt x="1818" y="813"/>
                </a:lnTo>
                <a:lnTo>
                  <a:pt x="1809" y="780"/>
                </a:lnTo>
                <a:lnTo>
                  <a:pt x="1797" y="738"/>
                </a:lnTo>
                <a:lnTo>
                  <a:pt x="1785" y="696"/>
                </a:lnTo>
                <a:lnTo>
                  <a:pt x="1770" y="648"/>
                </a:lnTo>
                <a:lnTo>
                  <a:pt x="1752" y="606"/>
                </a:lnTo>
                <a:lnTo>
                  <a:pt x="1740" y="552"/>
                </a:lnTo>
                <a:lnTo>
                  <a:pt x="1728" y="522"/>
                </a:lnTo>
                <a:lnTo>
                  <a:pt x="1716" y="486"/>
                </a:lnTo>
                <a:lnTo>
                  <a:pt x="1692" y="438"/>
                </a:lnTo>
                <a:lnTo>
                  <a:pt x="1680" y="408"/>
                </a:lnTo>
                <a:lnTo>
                  <a:pt x="1659" y="357"/>
                </a:lnTo>
                <a:lnTo>
                  <a:pt x="1668" y="384"/>
                </a:lnTo>
                <a:lnTo>
                  <a:pt x="1644" y="327"/>
                </a:lnTo>
                <a:lnTo>
                  <a:pt x="1629" y="297"/>
                </a:lnTo>
                <a:lnTo>
                  <a:pt x="1617" y="270"/>
                </a:lnTo>
                <a:lnTo>
                  <a:pt x="1602" y="240"/>
                </a:lnTo>
                <a:lnTo>
                  <a:pt x="1587" y="213"/>
                </a:lnTo>
                <a:lnTo>
                  <a:pt x="1554" y="159"/>
                </a:lnTo>
                <a:lnTo>
                  <a:pt x="1539" y="132"/>
                </a:lnTo>
                <a:lnTo>
                  <a:pt x="1539" y="135"/>
                </a:lnTo>
                <a:lnTo>
                  <a:pt x="1569" y="177"/>
                </a:lnTo>
                <a:lnTo>
                  <a:pt x="1572" y="198"/>
                </a:lnTo>
                <a:lnTo>
                  <a:pt x="1551" y="153"/>
                </a:lnTo>
                <a:lnTo>
                  <a:pt x="1554" y="148"/>
                </a:lnTo>
                <a:lnTo>
                  <a:pt x="1524" y="114"/>
                </a:lnTo>
                <a:lnTo>
                  <a:pt x="1500" y="81"/>
                </a:lnTo>
                <a:lnTo>
                  <a:pt x="1479" y="54"/>
                </a:lnTo>
                <a:lnTo>
                  <a:pt x="1455" y="33"/>
                </a:lnTo>
                <a:lnTo>
                  <a:pt x="1431" y="15"/>
                </a:lnTo>
                <a:lnTo>
                  <a:pt x="1416" y="3"/>
                </a:lnTo>
                <a:lnTo>
                  <a:pt x="1398" y="0"/>
                </a:lnTo>
              </a:path>
            </a:pathLst>
          </a:cu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2130425" y="4932363"/>
            <a:ext cx="4959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3" name="Line 7"/>
          <p:cNvSpPr>
            <a:spLocks noChangeShapeType="1"/>
          </p:cNvSpPr>
          <p:nvPr/>
        </p:nvSpPr>
        <p:spPr bwMode="auto">
          <a:xfrm flipH="1">
            <a:off x="4591050" y="4897438"/>
            <a:ext cx="1588" cy="13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1193" name="Group 57"/>
          <p:cNvGrpSpPr>
            <a:grpSpLocks/>
          </p:cNvGrpSpPr>
          <p:nvPr/>
        </p:nvGrpSpPr>
        <p:grpSpPr bwMode="auto">
          <a:xfrm>
            <a:off x="2273300" y="1831975"/>
            <a:ext cx="4787900" cy="2944813"/>
            <a:chOff x="1432" y="1154"/>
            <a:chExt cx="3016" cy="1855"/>
          </a:xfrm>
        </p:grpSpPr>
        <p:sp>
          <p:nvSpPr>
            <p:cNvPr id="91144" name="Arc 8"/>
            <p:cNvSpPr>
              <a:spLocks/>
            </p:cNvSpPr>
            <p:nvPr/>
          </p:nvSpPr>
          <p:spPr bwMode="auto">
            <a:xfrm rot="4500000">
              <a:off x="3157" y="2275"/>
              <a:ext cx="808" cy="272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57 w 19457"/>
                <a:gd name="T1" fmla="*/ 9379 h 21600"/>
                <a:gd name="T2" fmla="*/ 0 w 19457"/>
                <a:gd name="T3" fmla="*/ 21600 h 21600"/>
                <a:gd name="T4" fmla="*/ 0 w 1945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57" h="21600" fill="none" extrusionOk="0">
                  <a:moveTo>
                    <a:pt x="19457" y="9379"/>
                  </a:moveTo>
                  <a:cubicBezTo>
                    <a:pt x="15855" y="16850"/>
                    <a:pt x="8294" y="21599"/>
                    <a:pt x="0" y="21600"/>
                  </a:cubicBezTo>
                </a:path>
                <a:path w="19457" h="21600" stroke="0" extrusionOk="0">
                  <a:moveTo>
                    <a:pt x="19457" y="9379"/>
                  </a:moveTo>
                  <a:cubicBezTo>
                    <a:pt x="15855" y="16850"/>
                    <a:pt x="8294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5" name="Arc 9"/>
            <p:cNvSpPr>
              <a:spLocks/>
            </p:cNvSpPr>
            <p:nvPr/>
          </p:nvSpPr>
          <p:spPr bwMode="auto">
            <a:xfrm rot="720000">
              <a:off x="3660" y="2844"/>
              <a:ext cx="788" cy="165"/>
            </a:xfrm>
            <a:custGeom>
              <a:avLst/>
              <a:gdLst>
                <a:gd name="G0" fmla="+- 21348 0 0"/>
                <a:gd name="G1" fmla="+- 0 0 0"/>
                <a:gd name="G2" fmla="+- 21600 0 0"/>
                <a:gd name="T0" fmla="*/ 19096 w 21348"/>
                <a:gd name="T1" fmla="*/ 21482 h 21482"/>
                <a:gd name="T2" fmla="*/ 0 w 21348"/>
                <a:gd name="T3" fmla="*/ 3290 h 21482"/>
                <a:gd name="T4" fmla="*/ 21348 w 21348"/>
                <a:gd name="T5" fmla="*/ 0 h 21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48" h="21482" fill="none" extrusionOk="0">
                  <a:moveTo>
                    <a:pt x="19095" y="21482"/>
                  </a:moveTo>
                  <a:cubicBezTo>
                    <a:pt x="9337" y="20459"/>
                    <a:pt x="1494" y="12987"/>
                    <a:pt x="0" y="3289"/>
                  </a:cubicBezTo>
                </a:path>
                <a:path w="21348" h="21482" stroke="0" extrusionOk="0">
                  <a:moveTo>
                    <a:pt x="19095" y="21482"/>
                  </a:moveTo>
                  <a:cubicBezTo>
                    <a:pt x="9337" y="20459"/>
                    <a:pt x="1494" y="12987"/>
                    <a:pt x="0" y="3289"/>
                  </a:cubicBezTo>
                  <a:lnTo>
                    <a:pt x="21348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6" name="Arc 10"/>
            <p:cNvSpPr>
              <a:spLocks/>
            </p:cNvSpPr>
            <p:nvPr/>
          </p:nvSpPr>
          <p:spPr bwMode="auto">
            <a:xfrm rot="6300000">
              <a:off x="2176" y="1520"/>
              <a:ext cx="944" cy="212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7" name="Arc 11"/>
            <p:cNvSpPr>
              <a:spLocks/>
            </p:cNvSpPr>
            <p:nvPr/>
          </p:nvSpPr>
          <p:spPr bwMode="auto">
            <a:xfrm rot="16980000">
              <a:off x="1812" y="2272"/>
              <a:ext cx="780" cy="272"/>
            </a:xfrm>
            <a:custGeom>
              <a:avLst/>
              <a:gdLst>
                <a:gd name="G0" fmla="+- 19465 0 0"/>
                <a:gd name="G1" fmla="+- 0 0 0"/>
                <a:gd name="G2" fmla="+- 21600 0 0"/>
                <a:gd name="T0" fmla="*/ 19390 w 19465"/>
                <a:gd name="T1" fmla="*/ 21600 h 21600"/>
                <a:gd name="T2" fmla="*/ 0 w 19465"/>
                <a:gd name="T3" fmla="*/ 9363 h 21600"/>
                <a:gd name="T4" fmla="*/ 19465 w 1946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5" h="21600" fill="none" extrusionOk="0">
                  <a:moveTo>
                    <a:pt x="19390" y="21599"/>
                  </a:moveTo>
                  <a:cubicBezTo>
                    <a:pt x="11116" y="21571"/>
                    <a:pt x="3586" y="16818"/>
                    <a:pt x="-1" y="9363"/>
                  </a:cubicBezTo>
                </a:path>
                <a:path w="19465" h="21600" stroke="0" extrusionOk="0">
                  <a:moveTo>
                    <a:pt x="19390" y="21599"/>
                  </a:moveTo>
                  <a:cubicBezTo>
                    <a:pt x="11116" y="21571"/>
                    <a:pt x="3586" y="16818"/>
                    <a:pt x="-1" y="9363"/>
                  </a:cubicBezTo>
                  <a:lnTo>
                    <a:pt x="194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8" name="Arc 12"/>
            <p:cNvSpPr>
              <a:spLocks/>
            </p:cNvSpPr>
            <p:nvPr/>
          </p:nvSpPr>
          <p:spPr bwMode="auto">
            <a:xfrm rot="15300000">
              <a:off x="2625" y="1521"/>
              <a:ext cx="945" cy="213"/>
            </a:xfrm>
            <a:custGeom>
              <a:avLst/>
              <a:gdLst>
                <a:gd name="G0" fmla="+- 0 0 0"/>
                <a:gd name="G1" fmla="+- 102 0 0"/>
                <a:gd name="G2" fmla="+- 21600 0 0"/>
                <a:gd name="T0" fmla="*/ 21600 w 21600"/>
                <a:gd name="T1" fmla="*/ 0 h 21702"/>
                <a:gd name="T2" fmla="*/ 0 w 21600"/>
                <a:gd name="T3" fmla="*/ 21702 h 21702"/>
                <a:gd name="T4" fmla="*/ 0 w 21600"/>
                <a:gd name="T5" fmla="*/ 102 h 2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702" fill="none" extrusionOk="0">
                  <a:moveTo>
                    <a:pt x="21599" y="0"/>
                  </a:moveTo>
                  <a:cubicBezTo>
                    <a:pt x="21599" y="34"/>
                    <a:pt x="21600" y="68"/>
                    <a:pt x="21600" y="102"/>
                  </a:cubicBezTo>
                  <a:cubicBezTo>
                    <a:pt x="21600" y="12031"/>
                    <a:pt x="11929" y="21701"/>
                    <a:pt x="0" y="21702"/>
                  </a:cubicBezTo>
                </a:path>
                <a:path w="21600" h="21702" stroke="0" extrusionOk="0">
                  <a:moveTo>
                    <a:pt x="21599" y="0"/>
                  </a:moveTo>
                  <a:cubicBezTo>
                    <a:pt x="21599" y="34"/>
                    <a:pt x="21600" y="68"/>
                    <a:pt x="21600" y="102"/>
                  </a:cubicBezTo>
                  <a:cubicBezTo>
                    <a:pt x="21600" y="12031"/>
                    <a:pt x="11929" y="21701"/>
                    <a:pt x="0" y="21702"/>
                  </a:cubicBezTo>
                  <a:lnTo>
                    <a:pt x="0" y="102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0" name="Arc 14"/>
            <p:cNvSpPr>
              <a:spLocks/>
            </p:cNvSpPr>
            <p:nvPr/>
          </p:nvSpPr>
          <p:spPr bwMode="auto">
            <a:xfrm rot="20700000">
              <a:off x="1432" y="2832"/>
              <a:ext cx="685" cy="152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74 w 20674"/>
                <a:gd name="T1" fmla="*/ 6256 h 21580"/>
                <a:gd name="T2" fmla="*/ 940 w 20674"/>
                <a:gd name="T3" fmla="*/ 21580 h 21580"/>
                <a:gd name="T4" fmla="*/ 0 w 20674"/>
                <a:gd name="T5" fmla="*/ 0 h 21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74" h="21580" fill="none" extrusionOk="0">
                  <a:moveTo>
                    <a:pt x="20674" y="6256"/>
                  </a:moveTo>
                  <a:cubicBezTo>
                    <a:pt x="18017" y="15036"/>
                    <a:pt x="10104" y="21180"/>
                    <a:pt x="939" y="21579"/>
                  </a:cubicBezTo>
                </a:path>
                <a:path w="20674" h="21580" stroke="0" extrusionOk="0">
                  <a:moveTo>
                    <a:pt x="20674" y="6256"/>
                  </a:moveTo>
                  <a:cubicBezTo>
                    <a:pt x="18017" y="15036"/>
                    <a:pt x="10104" y="21180"/>
                    <a:pt x="939" y="2157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1151" name="Rectangle 15"/>
          <p:cNvSpPr>
            <a:spLocks noChangeArrowheads="1"/>
          </p:cNvSpPr>
          <p:nvPr/>
        </p:nvSpPr>
        <p:spPr bwMode="auto">
          <a:xfrm>
            <a:off x="2714625" y="5033963"/>
            <a:ext cx="21478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.5(72) = 36</a:t>
            </a:r>
          </a:p>
        </p:txBody>
      </p:sp>
      <p:sp>
        <p:nvSpPr>
          <p:cNvPr id="91186" name="AutoShape 50"/>
          <p:cNvSpPr>
            <a:spLocks noChangeArrowheads="1"/>
          </p:cNvSpPr>
          <p:nvPr/>
        </p:nvSpPr>
        <p:spPr bwMode="auto">
          <a:xfrm rot="5400000">
            <a:off x="758825" y="17351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1192" name="Object 56"/>
          <p:cNvGraphicFramePr>
            <a:graphicFrameLocks noChangeAspect="1"/>
          </p:cNvGraphicFramePr>
          <p:nvPr/>
        </p:nvGraphicFramePr>
        <p:xfrm>
          <a:off x="2390775" y="3448050"/>
          <a:ext cx="39147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03" name="Equation" r:id="rId4" imgW="3733560" imgH="457200" progId="Equation.DSMT4">
                  <p:embed/>
                </p:oleObj>
              </mc:Choice>
              <mc:Fallback>
                <p:oleObj name="Equation" r:id="rId4" imgW="3733560" imgH="4572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3448050"/>
                        <a:ext cx="3914775" cy="45720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44513" y="192088"/>
            <a:ext cx="7772400" cy="900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Large-Sample Case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11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91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91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1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1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94" grpId="0" animBg="1"/>
      <p:bldP spid="91141" grpId="0" animBg="1"/>
      <p:bldP spid="91142" grpId="0" animBg="1"/>
      <p:bldP spid="91143" grpId="0" animBg="1"/>
      <p:bldP spid="91151" grpId="0" autoUpdateAnimBg="0"/>
      <p:bldP spid="9118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2251075" y="4243388"/>
            <a:ext cx="469070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= 2(1.0000 - .9875) =  .025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1090613"/>
            <a:ext cx="4724400" cy="471487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Rejection Rule</a:t>
            </a:r>
            <a:endParaRPr lang="en-US"/>
          </a:p>
        </p:txBody>
      </p:sp>
      <p:sp>
        <p:nvSpPr>
          <p:cNvPr id="18468" name="AutoShape 36"/>
          <p:cNvSpPr>
            <a:spLocks noChangeArrowheads="1"/>
          </p:cNvSpPr>
          <p:nvPr/>
        </p:nvSpPr>
        <p:spPr bwMode="auto">
          <a:xfrm rot="5400000">
            <a:off x="473075" y="1244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70" name="AutoShape 38"/>
          <p:cNvSpPr>
            <a:spLocks noChangeArrowheads="1"/>
          </p:cNvSpPr>
          <p:nvPr/>
        </p:nvSpPr>
        <p:spPr bwMode="auto">
          <a:xfrm rot="5400000">
            <a:off x="473075" y="2768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72" name="AutoShape 40"/>
          <p:cNvSpPr>
            <a:spLocks noChangeArrowheads="1"/>
          </p:cNvSpPr>
          <p:nvPr/>
        </p:nvSpPr>
        <p:spPr bwMode="auto">
          <a:xfrm rot="5400000">
            <a:off x="473075" y="3930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73" name="Oval 41"/>
          <p:cNvSpPr>
            <a:spLocks noChangeArrowheads="1"/>
          </p:cNvSpPr>
          <p:nvPr/>
        </p:nvSpPr>
        <p:spPr bwMode="auto">
          <a:xfrm>
            <a:off x="6550025" y="3049588"/>
            <a:ext cx="895350" cy="514350"/>
          </a:xfrm>
          <a:prstGeom prst="ellipse">
            <a:avLst/>
          </a:prstGeom>
          <a:noFill/>
          <a:ln w="19050">
            <a:solidFill>
              <a:srgbClr val="8CF4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74" name="Oval 42"/>
          <p:cNvSpPr>
            <a:spLocks noChangeArrowheads="1"/>
          </p:cNvSpPr>
          <p:nvPr/>
        </p:nvSpPr>
        <p:spPr bwMode="auto">
          <a:xfrm>
            <a:off x="6143625" y="4210050"/>
            <a:ext cx="820738" cy="514350"/>
          </a:xfrm>
          <a:prstGeom prst="ellipse">
            <a:avLst/>
          </a:prstGeom>
          <a:noFill/>
          <a:ln w="19050">
            <a:solidFill>
              <a:srgbClr val="8CF4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76" name="Rectangle 44"/>
          <p:cNvSpPr>
            <a:spLocks noChangeArrowheads="1"/>
          </p:cNvSpPr>
          <p:nvPr/>
        </p:nvSpPr>
        <p:spPr bwMode="auto">
          <a:xfrm>
            <a:off x="681038" y="3776663"/>
            <a:ext cx="6915150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8477" name="Text Box 45"/>
          <p:cNvSpPr txBox="1">
            <a:spLocks noChangeArrowheads="1"/>
          </p:cNvSpPr>
          <p:nvPr/>
        </p:nvSpPr>
        <p:spPr bwMode="auto">
          <a:xfrm>
            <a:off x="1908175" y="3078163"/>
            <a:ext cx="551304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)/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(45.5 - 36)/4.243 =   2.24</a:t>
            </a:r>
          </a:p>
        </p:txBody>
      </p:sp>
      <p:sp>
        <p:nvSpPr>
          <p:cNvPr id="18478" name="Rectangle 46"/>
          <p:cNvSpPr>
            <a:spLocks noChangeArrowheads="1"/>
          </p:cNvSpPr>
          <p:nvPr/>
        </p:nvSpPr>
        <p:spPr bwMode="auto">
          <a:xfrm>
            <a:off x="681038" y="2614613"/>
            <a:ext cx="62865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Test Statistic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2384425" y="1538288"/>
            <a:ext cx="4248150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Using .05 level of significance: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.05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544513" y="192088"/>
            <a:ext cx="7772400" cy="900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Large-Sample Case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5" grpId="0" autoUpdateAnimBg="0"/>
      <p:bldP spid="18435" grpId="0" build="p" autoUpdateAnimBg="0"/>
      <p:bldP spid="18468" grpId="0" animBg="1"/>
      <p:bldP spid="18470" grpId="0" animBg="1"/>
      <p:bldP spid="18472" grpId="0" animBg="1"/>
      <p:bldP spid="18473" grpId="0" animBg="1"/>
      <p:bldP spid="18474" grpId="0" animBg="1"/>
      <p:bldP spid="18476" grpId="0" autoUpdateAnimBg="0"/>
      <p:bldP spid="18477" grpId="0" autoUpdateAnimBg="0"/>
      <p:bldP spid="18478" grpId="0" autoUpdateAnimBg="0"/>
      <p:bldP spid="1847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49" name="AutoShape 37"/>
          <p:cNvSpPr>
            <a:spLocks noChangeArrowheads="1"/>
          </p:cNvSpPr>
          <p:nvPr/>
        </p:nvSpPr>
        <p:spPr bwMode="auto">
          <a:xfrm rot="5400000">
            <a:off x="758825" y="1677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53" name="Rectangle 41"/>
          <p:cNvSpPr>
            <a:spLocks noChangeArrowheads="1"/>
          </p:cNvSpPr>
          <p:nvPr/>
        </p:nvSpPr>
        <p:spPr bwMode="auto">
          <a:xfrm>
            <a:off x="687388" y="1085850"/>
            <a:ext cx="6762750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Conclusion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90154" name="Rectangle 42"/>
          <p:cNvSpPr>
            <a:spLocks noChangeArrowheads="1"/>
          </p:cNvSpPr>
          <p:nvPr/>
        </p:nvSpPr>
        <p:spPr bwMode="auto">
          <a:xfrm>
            <a:off x="1001713" y="1524000"/>
            <a:ext cx="8058150" cy="1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Because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&lt;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we can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  There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is sufficient evidence in the sample to conclude that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difference in preference exists for the two brands of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ketchup. 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44513" y="192088"/>
            <a:ext cx="7772400" cy="900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with Matched Samples: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Large-Sample Case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0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49" grpId="0" animBg="1"/>
      <p:bldP spid="90154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Mann-Whitney-</a:t>
            </a:r>
            <a:r>
              <a:rPr lang="en-US" dirty="0" err="1"/>
              <a:t>Wilcoxon</a:t>
            </a:r>
            <a:r>
              <a:rPr lang="en-US" dirty="0"/>
              <a:t> Test</a:t>
            </a:r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 rot="5400000">
            <a:off x="473075" y="1277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 rot="5400000">
            <a:off x="473075" y="25415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 rot="5400000">
            <a:off x="473075" y="30495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687388" y="1104900"/>
            <a:ext cx="7772400" cy="1176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This test is another nonparametric method for determining whether there is a difference between two populations.</a:t>
            </a:r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687388" y="2368550"/>
            <a:ext cx="777240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This test is based on two independent samples.</a:t>
            </a:r>
          </a:p>
        </p:txBody>
      </p:sp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687388" y="2876550"/>
            <a:ext cx="7772400" cy="1214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Advantages of this procedure are;</a:t>
            </a:r>
          </a:p>
          <a:p>
            <a:pPr marL="800100" lvl="1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It can be used with either ordinal data or quantitative data.</a:t>
            </a:r>
          </a:p>
          <a:p>
            <a:pPr marL="800100" lvl="1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It does not require the assumption that the populations have a normal distribution.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  <p:bldP spid="57349" grpId="0" animBg="1"/>
      <p:bldP spid="57351" grpId="0" animBg="1"/>
      <p:bldP spid="57353" grpId="0" autoUpdateAnimBg="0"/>
      <p:bldP spid="57354" grpId="0" autoUpdateAnimBg="0"/>
      <p:bldP spid="57355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562100" y="2895600"/>
            <a:ext cx="5962650" cy="1143000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Mann-Whitney-</a:t>
            </a:r>
            <a:r>
              <a:rPr lang="en-US" dirty="0" err="1"/>
              <a:t>Wilcoxon</a:t>
            </a:r>
            <a:r>
              <a:rPr lang="en-US" dirty="0"/>
              <a:t> Test</a:t>
            </a:r>
          </a:p>
        </p:txBody>
      </p:sp>
      <p:sp>
        <p:nvSpPr>
          <p:cNvPr id="62471" name="AutoShape 7"/>
          <p:cNvSpPr>
            <a:spLocks noChangeArrowheads="1"/>
          </p:cNvSpPr>
          <p:nvPr/>
        </p:nvSpPr>
        <p:spPr bwMode="auto">
          <a:xfrm rot="5400000">
            <a:off x="473075" y="1277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AutoShape 10"/>
          <p:cNvSpPr>
            <a:spLocks noChangeArrowheads="1"/>
          </p:cNvSpPr>
          <p:nvPr/>
        </p:nvSpPr>
        <p:spPr bwMode="auto">
          <a:xfrm rot="5400000">
            <a:off x="473075" y="25352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1641475" y="3443288"/>
            <a:ext cx="58102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The two populations are not identical</a:t>
            </a:r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1641475" y="2986088"/>
            <a:ext cx="5289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The two populations are identical</a:t>
            </a:r>
          </a:p>
        </p:txBody>
      </p:sp>
      <p:sp>
        <p:nvSpPr>
          <p:cNvPr id="62478" name="Rectangle 14"/>
          <p:cNvSpPr>
            <a:spLocks noChangeArrowheads="1"/>
          </p:cNvSpPr>
          <p:nvPr/>
        </p:nvSpPr>
        <p:spPr bwMode="auto">
          <a:xfrm>
            <a:off x="687388" y="1104900"/>
            <a:ext cx="7772400" cy="1214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This method tests to determine whether the two populations are identical.</a:t>
            </a:r>
          </a:p>
        </p:txBody>
      </p:sp>
      <p:sp>
        <p:nvSpPr>
          <p:cNvPr id="62479" name="Rectangle 15"/>
          <p:cNvSpPr>
            <a:spLocks noChangeArrowheads="1"/>
          </p:cNvSpPr>
          <p:nvPr/>
        </p:nvSpPr>
        <p:spPr bwMode="auto">
          <a:xfrm>
            <a:off x="687388" y="2362200"/>
            <a:ext cx="725805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hypotheses are: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animBg="1"/>
      <p:bldP spid="62471" grpId="0" animBg="1"/>
      <p:bldP spid="62474" grpId="0" animBg="1"/>
      <p:bldP spid="62476" grpId="0" autoUpdateAnimBg="0"/>
      <p:bldP spid="62477" grpId="0" autoUpdateAnimBg="0"/>
      <p:bldP spid="62478" grpId="0" autoUpdateAnimBg="0"/>
      <p:bldP spid="62479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5" name="AutoShape 7"/>
          <p:cNvSpPr>
            <a:spLocks noChangeArrowheads="1"/>
          </p:cNvSpPr>
          <p:nvPr/>
        </p:nvSpPr>
        <p:spPr bwMode="auto">
          <a:xfrm rot="5400000">
            <a:off x="758825" y="1677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Rectangle 1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Mann-Whitney-</a:t>
            </a:r>
            <a:r>
              <a:rPr lang="en-US" dirty="0" err="1"/>
              <a:t>Wilcoxon</a:t>
            </a:r>
            <a:r>
              <a:rPr lang="en-US" dirty="0"/>
              <a:t> Test</a:t>
            </a: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681038" y="1090613"/>
            <a:ext cx="55054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Westin Freezers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1036638" y="1528763"/>
            <a:ext cx="7734300" cy="1377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Manufacturer labels indicate the annual energy cost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associated with operating home appliances such as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freezers.</a:t>
            </a:r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1100138" y="2913063"/>
            <a:ext cx="756285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The energy costs for a sample of 10 Westin freezers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and a sample of 10 Easton Freezers are shown on the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next slide.  Do the data indicate, using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.05, that a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difference exists in the annual energy costs for the two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brands of freezers?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 animBg="1"/>
      <p:bldP spid="32782" grpId="0" autoUpdateAnimBg="0"/>
      <p:bldP spid="32783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000250" y="1057275"/>
            <a:ext cx="5162550" cy="458152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 rot="5400000">
            <a:off x="1558925" y="1277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Mann-Whitney-</a:t>
            </a:r>
            <a:r>
              <a:rPr lang="en-US" dirty="0" err="1"/>
              <a:t>Wilcoxon</a:t>
            </a:r>
            <a:r>
              <a:rPr lang="en-US" dirty="0"/>
              <a:t> Test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2852738" y="1490663"/>
            <a:ext cx="1104900" cy="4090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$55.10   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54.50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53.20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53.00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55.50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54.90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55.80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54.00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54.20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55.20</a:t>
            </a: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5348288" y="1490663"/>
            <a:ext cx="1257300" cy="4129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$56.10   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54.70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54.40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55.40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54.10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56.00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55.50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55.00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54.30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57.00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2117725" y="1079500"/>
            <a:ext cx="2393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Westin Freezers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4689475" y="1079500"/>
            <a:ext cx="2343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Easton Freezers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3" grpId="0" animBg="1"/>
      <p:bldP spid="34830" grpId="0" autoUpdateAnimBg="0"/>
      <p:bldP spid="34831" grpId="0" autoUpdateAnimBg="0"/>
      <p:bldP spid="34832" grpId="0" autoUpdateAnimBg="0"/>
      <p:bldP spid="34833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5734050" cy="54768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Hypotheses</a:t>
            </a: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 rot="5400000">
            <a:off x="739775" y="18684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Mann-Whitney-</a:t>
            </a:r>
            <a:r>
              <a:rPr lang="en-US" dirty="0" err="1"/>
              <a:t>Wilcoxon</a:t>
            </a:r>
            <a:r>
              <a:rPr lang="en-US" dirty="0"/>
              <a:t> Test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1431925" y="2662238"/>
            <a:ext cx="5943600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Annual energy costs differ for the two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brands of freezers.</a:t>
            </a:r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1450975" y="1709738"/>
            <a:ext cx="6135688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Annual energy costs for Westin freezers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and Easton freezers are the same.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nimBg="1"/>
      <p:bldP spid="64526" grpId="0" autoUpdateAnimBg="0"/>
      <p:bldP spid="64527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685800" y="125413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Mann-Whitney-</a:t>
            </a:r>
            <a:r>
              <a:rPr lang="en-US" sz="2800" dirty="0" err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Wilcoxon</a:t>
            </a: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Test:</a:t>
            </a:r>
            <a:b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Large-Sample Case</a:t>
            </a:r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 rot="5400000">
            <a:off x="473075" y="1277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AutoShape 7"/>
          <p:cNvSpPr>
            <a:spLocks noChangeArrowheads="1"/>
          </p:cNvSpPr>
          <p:nvPr/>
        </p:nvSpPr>
        <p:spPr bwMode="auto">
          <a:xfrm rot="5400000">
            <a:off x="473075" y="25923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5" name="AutoShape 9"/>
          <p:cNvSpPr>
            <a:spLocks noChangeArrowheads="1"/>
          </p:cNvSpPr>
          <p:nvPr/>
        </p:nvSpPr>
        <p:spPr bwMode="auto">
          <a:xfrm rot="5400000">
            <a:off x="473075" y="34496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687388" y="1104900"/>
            <a:ext cx="7772400" cy="1271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First, rank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combined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data from the lowest to 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the highest values, with tied values being assigned the average of the tied rankings.</a:t>
            </a:r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692150" y="2419350"/>
            <a:ext cx="7772400" cy="776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Then, compute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the sum of the ranks for the first sample.</a:t>
            </a:r>
          </a:p>
        </p:txBody>
      </p:sp>
      <p:sp>
        <p:nvSpPr>
          <p:cNvPr id="65549" name="Rectangle 13"/>
          <p:cNvSpPr>
            <a:spLocks noChangeArrowheads="1"/>
          </p:cNvSpPr>
          <p:nvPr/>
        </p:nvSpPr>
        <p:spPr bwMode="auto">
          <a:xfrm>
            <a:off x="692150" y="3276600"/>
            <a:ext cx="7772400" cy="1595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Then, compare the observed value of W to the sampling distribution of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for identical populations.  The value of the standardized test statistic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will provide the basis for deciding whether to reject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 animBg="1"/>
      <p:bldP spid="65543" grpId="0" animBg="1"/>
      <p:bldP spid="65545" grpId="0" animBg="1"/>
      <p:bldP spid="65547" grpId="0" autoUpdateAnimBg="0"/>
      <p:bldP spid="65548" grpId="0" autoUpdateAnimBg="0"/>
      <p:bldP spid="6554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4213" y="192088"/>
            <a:ext cx="7772400" cy="534987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Sign Test</a:t>
            </a:r>
          </a:p>
        </p:txBody>
      </p:sp>
      <p:sp>
        <p:nvSpPr>
          <p:cNvPr id="3" name="AutoShape 4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5400000">
            <a:off x="473075" y="24590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 rot="5400000">
            <a:off x="473075" y="30432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 rot="5400000">
            <a:off x="473075" y="35575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81038" y="1095375"/>
            <a:ext cx="7370762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sign test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a versatile method for hypothesis testing that uses the binomial distribution with 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.50 as the sampling distribution.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81038" y="2314575"/>
            <a:ext cx="7772400" cy="555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present two applications of the sign test: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681038" y="2879725"/>
            <a:ext cx="7772400" cy="536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800100" lvl="1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Wingdings" pitchFamily="2" charset="2"/>
              <a:buChar char="Ø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hypothesis test about a population median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681038" y="3394075"/>
            <a:ext cx="77724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800100" lvl="1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Wingdings" pitchFamily="2" charset="2"/>
              <a:buChar char="Ø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matched-sample test about the difference between two populations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utoUpdateAnimBg="0"/>
      <p:bldP spid="8" grpId="0" autoUpdateAnimBg="0"/>
      <p:bldP spid="9" grpId="0" autoUpdateAnimBg="0"/>
      <p:bldP spid="10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2605088" y="3074988"/>
            <a:ext cx="3911600" cy="928687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2944813" y="1709738"/>
            <a:ext cx="3297237" cy="700087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3825"/>
            <a:ext cx="7772400" cy="814388"/>
          </a:xfrm>
        </p:spPr>
        <p:txBody>
          <a:bodyPr/>
          <a:lstStyle/>
          <a:p>
            <a:r>
              <a:rPr lang="en-US" dirty="0"/>
              <a:t>Mann-Whitney-</a:t>
            </a:r>
            <a:r>
              <a:rPr lang="en-US" dirty="0" err="1"/>
              <a:t>Wilcoxon</a:t>
            </a:r>
            <a:r>
              <a:rPr lang="en-US" dirty="0"/>
              <a:t> Test:</a:t>
            </a:r>
            <a:br>
              <a:rPr lang="en-US" dirty="0"/>
            </a:br>
            <a:r>
              <a:rPr lang="en-US" dirty="0"/>
              <a:t>Large-Sample Case</a:t>
            </a:r>
          </a:p>
        </p:txBody>
      </p:sp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2709863" y="3190875"/>
          <a:ext cx="371792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2" name="Equation" r:id="rId4" imgW="1676160" imgH="317160" progId="Equation.DSMT4">
                  <p:embed/>
                </p:oleObj>
              </mc:Choice>
              <mc:Fallback>
                <p:oleObj name="Equation" r:id="rId4" imgW="167616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3190875"/>
                        <a:ext cx="3717925" cy="733425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4" name="AutoShape 8"/>
          <p:cNvSpPr>
            <a:spLocks noChangeArrowheads="1"/>
          </p:cNvSpPr>
          <p:nvPr/>
        </p:nvSpPr>
        <p:spPr bwMode="auto">
          <a:xfrm rot="5400000">
            <a:off x="758825" y="17160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AutoShape 10"/>
          <p:cNvSpPr>
            <a:spLocks noChangeArrowheads="1"/>
          </p:cNvSpPr>
          <p:nvPr/>
        </p:nvSpPr>
        <p:spPr bwMode="auto">
          <a:xfrm rot="5400000">
            <a:off x="758825" y="26876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AutoShape 11"/>
          <p:cNvSpPr>
            <a:spLocks noChangeArrowheads="1"/>
          </p:cNvSpPr>
          <p:nvPr/>
        </p:nvSpPr>
        <p:spPr bwMode="auto">
          <a:xfrm rot="5400000">
            <a:off x="758825" y="42687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2165350" y="4605338"/>
            <a:ext cx="4859022" cy="904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114300" lvl="1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Approximately normal, provided</a:t>
            </a:r>
          </a:p>
          <a:p>
            <a:pPr marL="114300" lvl="1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7 and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7</a:t>
            </a: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687388" y="1104900"/>
            <a:ext cx="7961312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Sampling Distribution of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</a:t>
            </a: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with Identical Populations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687388" y="1581150"/>
            <a:ext cx="64389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687388" y="2552700"/>
            <a:ext cx="634365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70673" name="Rectangle 17"/>
          <p:cNvSpPr>
            <a:spLocks noChangeArrowheads="1"/>
          </p:cNvSpPr>
          <p:nvPr/>
        </p:nvSpPr>
        <p:spPr bwMode="auto">
          <a:xfrm>
            <a:off x="687388" y="4152900"/>
            <a:ext cx="6686550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Form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3027363" y="1801813"/>
            <a:ext cx="32271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4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1/2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+ 1)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2" grpId="0" animBg="1"/>
      <p:bldP spid="70660" grpId="0" animBg="1"/>
      <p:bldP spid="70664" grpId="0" animBg="1"/>
      <p:bldP spid="70666" grpId="0" animBg="1"/>
      <p:bldP spid="70667" grpId="0" animBg="1"/>
      <p:bldP spid="70668" grpId="0" autoUpdateAnimBg="0"/>
      <p:bldP spid="70671" grpId="0" autoUpdateAnimBg="0"/>
      <p:bldP spid="70672" grpId="0" autoUpdateAnimBg="0"/>
      <p:bldP spid="70673" grpId="0" autoUpdateAnimBg="0"/>
      <p:bldP spid="70675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990600" y="1057275"/>
            <a:ext cx="7277100" cy="50101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88420" name="AutoShape 4"/>
          <p:cNvSpPr>
            <a:spLocks noChangeArrowheads="1"/>
          </p:cNvSpPr>
          <p:nvPr/>
        </p:nvSpPr>
        <p:spPr bwMode="auto">
          <a:xfrm rot="5400000">
            <a:off x="606425" y="13731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8421" name="Rectangle 5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Mann-Whitney-</a:t>
            </a:r>
            <a:r>
              <a:rPr lang="en-US" sz="2800" dirty="0" err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Wilcoxon</a:t>
            </a: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Test</a:t>
            </a:r>
          </a:p>
        </p:txBody>
      </p:sp>
      <p:sp>
        <p:nvSpPr>
          <p:cNvPr id="188422" name="Rectangle 6"/>
          <p:cNvSpPr>
            <a:spLocks noChangeArrowheads="1"/>
          </p:cNvSpPr>
          <p:nvPr/>
        </p:nvSpPr>
        <p:spPr bwMode="auto">
          <a:xfrm>
            <a:off x="1900238" y="1528763"/>
            <a:ext cx="1104900" cy="4090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$55.10   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54.50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53.20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53.00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55.50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54.90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55.80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54.00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54.20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55.20</a:t>
            </a:r>
          </a:p>
        </p:txBody>
      </p:sp>
      <p:sp>
        <p:nvSpPr>
          <p:cNvPr id="188423" name="Rectangle 7"/>
          <p:cNvSpPr>
            <a:spLocks noChangeArrowheads="1"/>
          </p:cNvSpPr>
          <p:nvPr/>
        </p:nvSpPr>
        <p:spPr bwMode="auto">
          <a:xfrm>
            <a:off x="5443538" y="1500188"/>
            <a:ext cx="1257300" cy="4129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$56.10   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54.70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54.40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55.40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54.10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56.00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55.50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55.00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54.30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628900" algn="ctr"/>
                <a:tab pos="5086350" algn="ctr"/>
              </a:tabLst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57.00</a:t>
            </a:r>
          </a:p>
        </p:txBody>
      </p:sp>
      <p:sp>
        <p:nvSpPr>
          <p:cNvPr id="188424" name="Text Box 8"/>
          <p:cNvSpPr txBox="1">
            <a:spLocks noChangeArrowheads="1"/>
          </p:cNvSpPr>
          <p:nvPr/>
        </p:nvSpPr>
        <p:spPr bwMode="auto">
          <a:xfrm>
            <a:off x="1165225" y="1079500"/>
            <a:ext cx="2393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Westin Freezers</a:t>
            </a:r>
          </a:p>
        </p:txBody>
      </p:sp>
      <p:sp>
        <p:nvSpPr>
          <p:cNvPr id="188425" name="Text Box 9"/>
          <p:cNvSpPr txBox="1">
            <a:spLocks noChangeArrowheads="1"/>
          </p:cNvSpPr>
          <p:nvPr/>
        </p:nvSpPr>
        <p:spPr bwMode="auto">
          <a:xfrm>
            <a:off x="4784725" y="1079500"/>
            <a:ext cx="2343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Easton Freezers</a:t>
            </a:r>
          </a:p>
        </p:txBody>
      </p:sp>
      <p:sp>
        <p:nvSpPr>
          <p:cNvPr id="188426" name="Text Box 10"/>
          <p:cNvSpPr txBox="1">
            <a:spLocks noChangeArrowheads="1"/>
          </p:cNvSpPr>
          <p:nvPr/>
        </p:nvSpPr>
        <p:spPr bwMode="auto">
          <a:xfrm>
            <a:off x="1343025" y="5548313"/>
            <a:ext cx="20510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Sum of Ranks</a:t>
            </a:r>
          </a:p>
        </p:txBody>
      </p:sp>
      <p:sp>
        <p:nvSpPr>
          <p:cNvPr id="188427" name="Text Box 11"/>
          <p:cNvSpPr txBox="1">
            <a:spLocks noChangeArrowheads="1"/>
          </p:cNvSpPr>
          <p:nvPr/>
        </p:nvSpPr>
        <p:spPr bwMode="auto">
          <a:xfrm>
            <a:off x="4905375" y="5548313"/>
            <a:ext cx="20510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Sum of Ranks</a:t>
            </a:r>
          </a:p>
        </p:txBody>
      </p:sp>
      <p:sp>
        <p:nvSpPr>
          <p:cNvPr id="188428" name="Text Box 12"/>
          <p:cNvSpPr txBox="1">
            <a:spLocks noChangeArrowheads="1"/>
          </p:cNvSpPr>
          <p:nvPr/>
        </p:nvSpPr>
        <p:spPr bwMode="auto">
          <a:xfrm>
            <a:off x="3611563" y="1079500"/>
            <a:ext cx="9286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Rank</a:t>
            </a:r>
          </a:p>
        </p:txBody>
      </p:sp>
      <p:sp>
        <p:nvSpPr>
          <p:cNvPr id="188429" name="Text Box 13"/>
          <p:cNvSpPr txBox="1">
            <a:spLocks noChangeArrowheads="1"/>
          </p:cNvSpPr>
          <p:nvPr/>
        </p:nvSpPr>
        <p:spPr bwMode="auto">
          <a:xfrm>
            <a:off x="7173913" y="1079500"/>
            <a:ext cx="9286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Rank</a:t>
            </a:r>
          </a:p>
        </p:txBody>
      </p:sp>
      <p:sp>
        <p:nvSpPr>
          <p:cNvPr id="188432" name="Text Box 16"/>
          <p:cNvSpPr txBox="1">
            <a:spLocks noChangeArrowheads="1"/>
          </p:cNvSpPr>
          <p:nvPr/>
        </p:nvSpPr>
        <p:spPr bwMode="auto">
          <a:xfrm>
            <a:off x="3683000" y="5548313"/>
            <a:ext cx="717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86.5</a:t>
            </a:r>
          </a:p>
        </p:txBody>
      </p:sp>
      <p:sp>
        <p:nvSpPr>
          <p:cNvPr id="188433" name="Text Box 17"/>
          <p:cNvSpPr txBox="1">
            <a:spLocks noChangeArrowheads="1"/>
          </p:cNvSpPr>
          <p:nvPr/>
        </p:nvSpPr>
        <p:spPr bwMode="auto">
          <a:xfrm>
            <a:off x="7178675" y="5548313"/>
            <a:ext cx="869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123.5</a:t>
            </a:r>
          </a:p>
        </p:txBody>
      </p:sp>
      <p:sp>
        <p:nvSpPr>
          <p:cNvPr id="188434" name="Text Box 18"/>
          <p:cNvSpPr txBox="1">
            <a:spLocks noChangeArrowheads="1"/>
          </p:cNvSpPr>
          <p:nvPr/>
        </p:nvSpPr>
        <p:spPr bwMode="auto">
          <a:xfrm>
            <a:off x="3698875" y="268128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endParaRPr lang="en-US" sz="2400" u="sng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88435" name="Text Box 19"/>
          <p:cNvSpPr txBox="1">
            <a:spLocks noChangeArrowheads="1"/>
          </p:cNvSpPr>
          <p:nvPr/>
        </p:nvSpPr>
        <p:spPr bwMode="auto">
          <a:xfrm>
            <a:off x="3698875" y="2271713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endParaRPr lang="en-US" sz="2400" u="sng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88436" name="Text Box 20"/>
          <p:cNvSpPr txBox="1">
            <a:spLocks noChangeArrowheads="1"/>
          </p:cNvSpPr>
          <p:nvPr/>
        </p:nvSpPr>
        <p:spPr bwMode="auto">
          <a:xfrm>
            <a:off x="3698875" y="1471613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12</a:t>
            </a:r>
          </a:p>
        </p:txBody>
      </p:sp>
      <p:sp>
        <p:nvSpPr>
          <p:cNvPr id="188437" name="Text Box 21"/>
          <p:cNvSpPr txBox="1">
            <a:spLocks noChangeArrowheads="1"/>
          </p:cNvSpPr>
          <p:nvPr/>
        </p:nvSpPr>
        <p:spPr bwMode="auto">
          <a:xfrm>
            <a:off x="3698875" y="1871663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</a:t>
            </a:r>
          </a:p>
        </p:txBody>
      </p:sp>
      <p:sp>
        <p:nvSpPr>
          <p:cNvPr id="188438" name="Text Box 22"/>
          <p:cNvSpPr txBox="1">
            <a:spLocks noChangeArrowheads="1"/>
          </p:cNvSpPr>
          <p:nvPr/>
        </p:nvSpPr>
        <p:spPr bwMode="auto">
          <a:xfrm>
            <a:off x="3698875" y="304323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15.5</a:t>
            </a:r>
          </a:p>
        </p:txBody>
      </p:sp>
      <p:sp>
        <p:nvSpPr>
          <p:cNvPr id="188439" name="Text Box 23"/>
          <p:cNvSpPr txBox="1">
            <a:spLocks noChangeArrowheads="1"/>
          </p:cNvSpPr>
          <p:nvPr/>
        </p:nvSpPr>
        <p:spPr bwMode="auto">
          <a:xfrm>
            <a:off x="3698875" y="348138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10</a:t>
            </a:r>
          </a:p>
        </p:txBody>
      </p:sp>
      <p:sp>
        <p:nvSpPr>
          <p:cNvPr id="188440" name="Text Box 24"/>
          <p:cNvSpPr txBox="1">
            <a:spLocks noChangeArrowheads="1"/>
          </p:cNvSpPr>
          <p:nvPr/>
        </p:nvSpPr>
        <p:spPr bwMode="auto">
          <a:xfrm>
            <a:off x="3698875" y="388143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17</a:t>
            </a:r>
          </a:p>
        </p:txBody>
      </p:sp>
      <p:sp>
        <p:nvSpPr>
          <p:cNvPr id="188441" name="Text Box 25"/>
          <p:cNvSpPr txBox="1">
            <a:spLocks noChangeArrowheads="1"/>
          </p:cNvSpPr>
          <p:nvPr/>
        </p:nvSpPr>
        <p:spPr bwMode="auto">
          <a:xfrm>
            <a:off x="3698875" y="428148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</a:t>
            </a:r>
          </a:p>
        </p:txBody>
      </p:sp>
      <p:sp>
        <p:nvSpPr>
          <p:cNvPr id="188442" name="Text Box 26"/>
          <p:cNvSpPr txBox="1">
            <a:spLocks noChangeArrowheads="1"/>
          </p:cNvSpPr>
          <p:nvPr/>
        </p:nvSpPr>
        <p:spPr bwMode="auto">
          <a:xfrm>
            <a:off x="3698875" y="4678363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</a:t>
            </a:r>
          </a:p>
        </p:txBody>
      </p:sp>
      <p:sp>
        <p:nvSpPr>
          <p:cNvPr id="188443" name="Text Box 27"/>
          <p:cNvSpPr txBox="1">
            <a:spLocks noChangeArrowheads="1"/>
          </p:cNvSpPr>
          <p:nvPr/>
        </p:nvSpPr>
        <p:spPr bwMode="auto">
          <a:xfrm>
            <a:off x="3698875" y="508158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13</a:t>
            </a:r>
          </a:p>
        </p:txBody>
      </p:sp>
      <p:sp>
        <p:nvSpPr>
          <p:cNvPr id="188444" name="Text Box 28"/>
          <p:cNvSpPr txBox="1">
            <a:spLocks noChangeArrowheads="1"/>
          </p:cNvSpPr>
          <p:nvPr/>
        </p:nvSpPr>
        <p:spPr bwMode="auto">
          <a:xfrm>
            <a:off x="7261225" y="1471613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19</a:t>
            </a:r>
          </a:p>
        </p:txBody>
      </p:sp>
      <p:sp>
        <p:nvSpPr>
          <p:cNvPr id="188445" name="Text Box 29"/>
          <p:cNvSpPr txBox="1">
            <a:spLocks noChangeArrowheads="1"/>
          </p:cNvSpPr>
          <p:nvPr/>
        </p:nvSpPr>
        <p:spPr bwMode="auto">
          <a:xfrm>
            <a:off x="7261225" y="1871663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9</a:t>
            </a:r>
          </a:p>
        </p:txBody>
      </p:sp>
      <p:sp>
        <p:nvSpPr>
          <p:cNvPr id="188446" name="Text Box 30"/>
          <p:cNvSpPr txBox="1">
            <a:spLocks noChangeArrowheads="1"/>
          </p:cNvSpPr>
          <p:nvPr/>
        </p:nvSpPr>
        <p:spPr bwMode="auto">
          <a:xfrm>
            <a:off x="7261225" y="2271713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</a:t>
            </a:r>
          </a:p>
        </p:txBody>
      </p:sp>
      <p:sp>
        <p:nvSpPr>
          <p:cNvPr id="188447" name="Text Box 31"/>
          <p:cNvSpPr txBox="1">
            <a:spLocks noChangeArrowheads="1"/>
          </p:cNvSpPr>
          <p:nvPr/>
        </p:nvSpPr>
        <p:spPr bwMode="auto">
          <a:xfrm>
            <a:off x="7261225" y="268128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14</a:t>
            </a:r>
          </a:p>
        </p:txBody>
      </p:sp>
      <p:sp>
        <p:nvSpPr>
          <p:cNvPr id="188448" name="Text Box 32"/>
          <p:cNvSpPr txBox="1">
            <a:spLocks noChangeArrowheads="1"/>
          </p:cNvSpPr>
          <p:nvPr/>
        </p:nvSpPr>
        <p:spPr bwMode="auto">
          <a:xfrm>
            <a:off x="7261225" y="308133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</a:t>
            </a:r>
            <a:endParaRPr lang="en-US" sz="2400" u="sng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88449" name="Text Box 33"/>
          <p:cNvSpPr txBox="1">
            <a:spLocks noChangeArrowheads="1"/>
          </p:cNvSpPr>
          <p:nvPr/>
        </p:nvSpPr>
        <p:spPr bwMode="auto">
          <a:xfrm>
            <a:off x="7261225" y="348138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18</a:t>
            </a:r>
          </a:p>
        </p:txBody>
      </p:sp>
      <p:sp>
        <p:nvSpPr>
          <p:cNvPr id="188450" name="Text Box 34"/>
          <p:cNvSpPr txBox="1">
            <a:spLocks noChangeArrowheads="1"/>
          </p:cNvSpPr>
          <p:nvPr/>
        </p:nvSpPr>
        <p:spPr bwMode="auto">
          <a:xfrm>
            <a:off x="7261225" y="388143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15.5</a:t>
            </a:r>
          </a:p>
        </p:txBody>
      </p:sp>
      <p:sp>
        <p:nvSpPr>
          <p:cNvPr id="188451" name="Text Box 35"/>
          <p:cNvSpPr txBox="1">
            <a:spLocks noChangeArrowheads="1"/>
          </p:cNvSpPr>
          <p:nvPr/>
        </p:nvSpPr>
        <p:spPr bwMode="auto">
          <a:xfrm>
            <a:off x="7261225" y="428148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11</a:t>
            </a:r>
          </a:p>
        </p:txBody>
      </p:sp>
      <p:sp>
        <p:nvSpPr>
          <p:cNvPr id="188452" name="Text Box 36"/>
          <p:cNvSpPr txBox="1">
            <a:spLocks noChangeArrowheads="1"/>
          </p:cNvSpPr>
          <p:nvPr/>
        </p:nvSpPr>
        <p:spPr bwMode="auto">
          <a:xfrm>
            <a:off x="7261225" y="468153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</a:t>
            </a:r>
          </a:p>
        </p:txBody>
      </p:sp>
      <p:sp>
        <p:nvSpPr>
          <p:cNvPr id="188453" name="Text Box 37"/>
          <p:cNvSpPr txBox="1">
            <a:spLocks noChangeArrowheads="1"/>
          </p:cNvSpPr>
          <p:nvPr/>
        </p:nvSpPr>
        <p:spPr bwMode="auto">
          <a:xfrm>
            <a:off x="7261225" y="5081588"/>
            <a:ext cx="717550" cy="49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20</a:t>
            </a:r>
          </a:p>
        </p:txBody>
      </p:sp>
      <p:sp>
        <p:nvSpPr>
          <p:cNvPr id="188454" name="Line 38"/>
          <p:cNvSpPr>
            <a:spLocks noChangeShapeType="1"/>
          </p:cNvSpPr>
          <p:nvPr/>
        </p:nvSpPr>
        <p:spPr bwMode="auto">
          <a:xfrm>
            <a:off x="3771900" y="55626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8455" name="Line 39"/>
          <p:cNvSpPr>
            <a:spLocks noChangeShapeType="1"/>
          </p:cNvSpPr>
          <p:nvPr/>
        </p:nvSpPr>
        <p:spPr bwMode="auto">
          <a:xfrm flipV="1">
            <a:off x="7277100" y="5553075"/>
            <a:ext cx="6762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84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88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18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88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18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8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18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500"/>
                            </p:stCondLst>
                            <p:childTnLst>
                              <p:par>
                                <p:cTn id="52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000"/>
                            </p:stCondLst>
                            <p:childTnLst>
                              <p:par>
                                <p:cTn id="59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4500"/>
                            </p:stCondLst>
                            <p:childTnLst>
                              <p:par>
                                <p:cTn id="66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000"/>
                            </p:stCondLst>
                            <p:childTnLst>
                              <p:par>
                                <p:cTn id="73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0"/>
                            </p:stCondLst>
                            <p:childTnLst>
                              <p:par>
                                <p:cTn id="80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8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8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9000"/>
                            </p:stCondLst>
                            <p:childTnLst>
                              <p:par>
                                <p:cTn id="87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500"/>
                            </p:stCondLst>
                            <p:childTnLst>
                              <p:par>
                                <p:cTn id="94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01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3500"/>
                            </p:stCondLst>
                            <p:childTnLst>
                              <p:par>
                                <p:cTn id="108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8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88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8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8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4000"/>
                            </p:stCondLst>
                            <p:childTnLst>
                              <p:par>
                                <p:cTn id="11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4500"/>
                            </p:stCondLst>
                            <p:childTnLst>
                              <p:par>
                                <p:cTn id="122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8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8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0"/>
                            </p:stCondLst>
                            <p:childTnLst>
                              <p:par>
                                <p:cTn id="129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8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8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8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8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500"/>
                            </p:stCondLst>
                            <p:childTnLst>
                              <p:par>
                                <p:cTn id="136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6000"/>
                            </p:stCondLst>
                            <p:childTnLst>
                              <p:par>
                                <p:cTn id="143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6500"/>
                            </p:stCondLst>
                            <p:childTnLst>
                              <p:par>
                                <p:cTn id="150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7000"/>
                            </p:stCondLst>
                            <p:childTnLst>
                              <p:par>
                                <p:cTn id="157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7500"/>
                            </p:stCondLst>
                            <p:childTnLst>
                              <p:par>
                                <p:cTn id="164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8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8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8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8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8000"/>
                            </p:stCondLst>
                            <p:childTnLst>
                              <p:par>
                                <p:cTn id="171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8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8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8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8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8500"/>
                            </p:stCondLst>
                            <p:childTnLst>
                              <p:par>
                                <p:cTn id="17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0" dur="500"/>
                                        <p:tgtEl>
                                          <p:spTgt spid="188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31000"/>
                            </p:stCondLst>
                            <p:childTnLst>
                              <p:par>
                                <p:cTn id="18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4" dur="500"/>
                                        <p:tgtEl>
                                          <p:spTgt spid="18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32500"/>
                            </p:stCondLst>
                            <p:childTnLst>
                              <p:par>
                                <p:cTn id="18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8" dur="500"/>
                                        <p:tgtEl>
                                          <p:spTgt spid="188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33000"/>
                            </p:stCondLst>
                            <p:childTnLst>
                              <p:par>
                                <p:cTn id="19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2" dur="500"/>
                                        <p:tgtEl>
                                          <p:spTgt spid="188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34500"/>
                            </p:stCondLst>
                            <p:childTnLst>
                              <p:par>
                                <p:cTn id="19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6" dur="500"/>
                                        <p:tgtEl>
                                          <p:spTgt spid="18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36000"/>
                            </p:stCondLst>
                            <p:childTnLst>
                              <p:par>
                                <p:cTn id="19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0" dur="500"/>
                                        <p:tgtEl>
                                          <p:spTgt spid="18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 animBg="1"/>
      <p:bldP spid="188420" grpId="0" animBg="1"/>
      <p:bldP spid="188422" grpId="0" autoUpdateAnimBg="0"/>
      <p:bldP spid="188423" grpId="0" autoUpdateAnimBg="0"/>
      <p:bldP spid="188424" grpId="0" autoUpdateAnimBg="0"/>
      <p:bldP spid="188425" grpId="0" autoUpdateAnimBg="0"/>
      <p:bldP spid="188426" grpId="0" autoUpdateAnimBg="0"/>
      <p:bldP spid="188427" grpId="0" autoUpdateAnimBg="0"/>
      <p:bldP spid="188428" grpId="0" autoUpdateAnimBg="0"/>
      <p:bldP spid="188429" grpId="0" autoUpdateAnimBg="0"/>
      <p:bldP spid="188432" grpId="0" autoUpdateAnimBg="0"/>
      <p:bldP spid="188433" grpId="0" autoUpdateAnimBg="0"/>
      <p:bldP spid="188434" grpId="0" autoUpdateAnimBg="0"/>
      <p:bldP spid="188435" grpId="0" autoUpdateAnimBg="0"/>
      <p:bldP spid="188436" grpId="0" autoUpdateAnimBg="0"/>
      <p:bldP spid="188437" grpId="0" autoUpdateAnimBg="0"/>
      <p:bldP spid="188438" grpId="0" autoUpdateAnimBg="0"/>
      <p:bldP spid="188439" grpId="0" autoUpdateAnimBg="0"/>
      <p:bldP spid="188440" grpId="0" autoUpdateAnimBg="0"/>
      <p:bldP spid="188441" grpId="0" autoUpdateAnimBg="0"/>
      <p:bldP spid="188442" grpId="0" autoUpdateAnimBg="0"/>
      <p:bldP spid="188443" grpId="0" autoUpdateAnimBg="0"/>
      <p:bldP spid="188444" grpId="0" autoUpdateAnimBg="0"/>
      <p:bldP spid="188445" grpId="0" autoUpdateAnimBg="0"/>
      <p:bldP spid="188446" grpId="0" autoUpdateAnimBg="0"/>
      <p:bldP spid="188447" grpId="0" autoUpdateAnimBg="0"/>
      <p:bldP spid="188448" grpId="0" autoUpdateAnimBg="0"/>
      <p:bldP spid="188449" grpId="0" autoUpdateAnimBg="0"/>
      <p:bldP spid="188450" grpId="0" autoUpdateAnimBg="0"/>
      <p:bldP spid="188451" grpId="0" autoUpdateAnimBg="0"/>
      <p:bldP spid="188452" grpId="0" autoUpdateAnimBg="0"/>
      <p:bldP spid="188453" grpId="0" autoUpdateAnimBg="0"/>
      <p:bldP spid="188454" grpId="0" animBg="1"/>
      <p:bldP spid="18845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1447800" y="1695450"/>
            <a:ext cx="6400800" cy="39433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90467" name="Rectangle 3"/>
          <p:cNvSpPr>
            <a:spLocks noChangeArrowheads="1"/>
          </p:cNvSpPr>
          <p:nvPr/>
        </p:nvSpPr>
        <p:spPr bwMode="auto">
          <a:xfrm>
            <a:off x="687388" y="1085850"/>
            <a:ext cx="7974012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Sampling Distribution of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</a:t>
            </a: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with Identical Populations</a:t>
            </a:r>
            <a:endParaRPr lang="en-US" sz="2400" i="1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90468" name="Freeform 4"/>
          <p:cNvSpPr>
            <a:spLocks/>
          </p:cNvSpPr>
          <p:nvPr/>
        </p:nvSpPr>
        <p:spPr bwMode="auto">
          <a:xfrm>
            <a:off x="2390775" y="1895475"/>
            <a:ext cx="4435475" cy="3054350"/>
          </a:xfrm>
          <a:custGeom>
            <a:avLst/>
            <a:gdLst/>
            <a:ahLst/>
            <a:cxnLst>
              <a:cxn ang="0">
                <a:pos x="1322" y="12"/>
              </a:cxn>
              <a:cxn ang="0">
                <a:pos x="1230" y="100"/>
              </a:cxn>
              <a:cxn ang="0">
                <a:pos x="1170" y="208"/>
              </a:cxn>
              <a:cxn ang="0">
                <a:pos x="1116" y="316"/>
              </a:cxn>
              <a:cxn ang="0">
                <a:pos x="1074" y="424"/>
              </a:cxn>
              <a:cxn ang="0">
                <a:pos x="1038" y="522"/>
              </a:cxn>
              <a:cxn ang="0">
                <a:pos x="996" y="642"/>
              </a:cxn>
              <a:cxn ang="0">
                <a:pos x="960" y="750"/>
              </a:cxn>
              <a:cxn ang="0">
                <a:pos x="924" y="856"/>
              </a:cxn>
              <a:cxn ang="0">
                <a:pos x="900" y="963"/>
              </a:cxn>
              <a:cxn ang="0">
                <a:pos x="867" y="1074"/>
              </a:cxn>
              <a:cxn ang="0">
                <a:pos x="828" y="1191"/>
              </a:cxn>
              <a:cxn ang="0">
                <a:pos x="783" y="1290"/>
              </a:cxn>
              <a:cxn ang="0">
                <a:pos x="729" y="1404"/>
              </a:cxn>
              <a:cxn ang="0">
                <a:pos x="660" y="1518"/>
              </a:cxn>
              <a:cxn ang="0">
                <a:pos x="570" y="1612"/>
              </a:cxn>
              <a:cxn ang="0">
                <a:pos x="474" y="1684"/>
              </a:cxn>
              <a:cxn ang="0">
                <a:pos x="366" y="1744"/>
              </a:cxn>
              <a:cxn ang="0">
                <a:pos x="258" y="1780"/>
              </a:cxn>
              <a:cxn ang="0">
                <a:pos x="166" y="1816"/>
              </a:cxn>
              <a:cxn ang="0">
                <a:pos x="42" y="1856"/>
              </a:cxn>
              <a:cxn ang="0">
                <a:pos x="0" y="1899"/>
              </a:cxn>
              <a:cxn ang="0">
                <a:pos x="2808" y="1882"/>
              </a:cxn>
              <a:cxn ang="0">
                <a:pos x="2730" y="1842"/>
              </a:cxn>
              <a:cxn ang="0">
                <a:pos x="2616" y="1812"/>
              </a:cxn>
              <a:cxn ang="0">
                <a:pos x="2472" y="1761"/>
              </a:cxn>
              <a:cxn ang="0">
                <a:pos x="2352" y="1716"/>
              </a:cxn>
              <a:cxn ang="0">
                <a:pos x="2280" y="1674"/>
              </a:cxn>
              <a:cxn ang="0">
                <a:pos x="2202" y="1611"/>
              </a:cxn>
              <a:cxn ang="0">
                <a:pos x="2130" y="1528"/>
              </a:cxn>
              <a:cxn ang="0">
                <a:pos x="2055" y="1419"/>
              </a:cxn>
              <a:cxn ang="0">
                <a:pos x="1995" y="1302"/>
              </a:cxn>
              <a:cxn ang="0">
                <a:pos x="1962" y="1230"/>
              </a:cxn>
              <a:cxn ang="0">
                <a:pos x="1920" y="1134"/>
              </a:cxn>
              <a:cxn ang="0">
                <a:pos x="1890" y="1053"/>
              </a:cxn>
              <a:cxn ang="0">
                <a:pos x="1851" y="927"/>
              </a:cxn>
              <a:cxn ang="0">
                <a:pos x="1818" y="813"/>
              </a:cxn>
              <a:cxn ang="0">
                <a:pos x="1785" y="696"/>
              </a:cxn>
              <a:cxn ang="0">
                <a:pos x="1740" y="552"/>
              </a:cxn>
              <a:cxn ang="0">
                <a:pos x="1692" y="438"/>
              </a:cxn>
              <a:cxn ang="0">
                <a:pos x="1668" y="384"/>
              </a:cxn>
              <a:cxn ang="0">
                <a:pos x="1617" y="270"/>
              </a:cxn>
              <a:cxn ang="0">
                <a:pos x="1554" y="159"/>
              </a:cxn>
              <a:cxn ang="0">
                <a:pos x="1569" y="177"/>
              </a:cxn>
              <a:cxn ang="0">
                <a:pos x="1554" y="148"/>
              </a:cxn>
              <a:cxn ang="0">
                <a:pos x="1479" y="54"/>
              </a:cxn>
              <a:cxn ang="0">
                <a:pos x="1416" y="3"/>
              </a:cxn>
            </a:cxnLst>
            <a:rect l="0" t="0" r="r" b="b"/>
            <a:pathLst>
              <a:path w="2809" h="1915">
                <a:moveTo>
                  <a:pt x="1383" y="3"/>
                </a:moveTo>
                <a:lnTo>
                  <a:pt x="1354" y="0"/>
                </a:lnTo>
                <a:lnTo>
                  <a:pt x="1322" y="12"/>
                </a:lnTo>
                <a:lnTo>
                  <a:pt x="1286" y="36"/>
                </a:lnTo>
                <a:lnTo>
                  <a:pt x="1266" y="68"/>
                </a:lnTo>
                <a:lnTo>
                  <a:pt x="1230" y="100"/>
                </a:lnTo>
                <a:lnTo>
                  <a:pt x="1206" y="136"/>
                </a:lnTo>
                <a:lnTo>
                  <a:pt x="1188" y="166"/>
                </a:lnTo>
                <a:lnTo>
                  <a:pt x="1170" y="208"/>
                </a:lnTo>
                <a:lnTo>
                  <a:pt x="1146" y="238"/>
                </a:lnTo>
                <a:lnTo>
                  <a:pt x="1134" y="280"/>
                </a:lnTo>
                <a:lnTo>
                  <a:pt x="1116" y="316"/>
                </a:lnTo>
                <a:lnTo>
                  <a:pt x="1098" y="360"/>
                </a:lnTo>
                <a:lnTo>
                  <a:pt x="1086" y="388"/>
                </a:lnTo>
                <a:lnTo>
                  <a:pt x="1074" y="424"/>
                </a:lnTo>
                <a:lnTo>
                  <a:pt x="1062" y="460"/>
                </a:lnTo>
                <a:lnTo>
                  <a:pt x="1050" y="496"/>
                </a:lnTo>
                <a:lnTo>
                  <a:pt x="1038" y="522"/>
                </a:lnTo>
                <a:lnTo>
                  <a:pt x="1026" y="560"/>
                </a:lnTo>
                <a:lnTo>
                  <a:pt x="1002" y="606"/>
                </a:lnTo>
                <a:lnTo>
                  <a:pt x="996" y="642"/>
                </a:lnTo>
                <a:lnTo>
                  <a:pt x="984" y="672"/>
                </a:lnTo>
                <a:lnTo>
                  <a:pt x="972" y="705"/>
                </a:lnTo>
                <a:lnTo>
                  <a:pt x="960" y="750"/>
                </a:lnTo>
                <a:lnTo>
                  <a:pt x="948" y="774"/>
                </a:lnTo>
                <a:lnTo>
                  <a:pt x="939" y="816"/>
                </a:lnTo>
                <a:lnTo>
                  <a:pt x="924" y="856"/>
                </a:lnTo>
                <a:lnTo>
                  <a:pt x="918" y="892"/>
                </a:lnTo>
                <a:lnTo>
                  <a:pt x="906" y="928"/>
                </a:lnTo>
                <a:lnTo>
                  <a:pt x="900" y="963"/>
                </a:lnTo>
                <a:lnTo>
                  <a:pt x="882" y="1000"/>
                </a:lnTo>
                <a:lnTo>
                  <a:pt x="876" y="1035"/>
                </a:lnTo>
                <a:lnTo>
                  <a:pt x="867" y="1074"/>
                </a:lnTo>
                <a:lnTo>
                  <a:pt x="852" y="1116"/>
                </a:lnTo>
                <a:lnTo>
                  <a:pt x="840" y="1161"/>
                </a:lnTo>
                <a:lnTo>
                  <a:pt x="828" y="1191"/>
                </a:lnTo>
                <a:lnTo>
                  <a:pt x="813" y="1218"/>
                </a:lnTo>
                <a:lnTo>
                  <a:pt x="801" y="1257"/>
                </a:lnTo>
                <a:lnTo>
                  <a:pt x="783" y="1290"/>
                </a:lnTo>
                <a:lnTo>
                  <a:pt x="768" y="1329"/>
                </a:lnTo>
                <a:lnTo>
                  <a:pt x="750" y="1365"/>
                </a:lnTo>
                <a:lnTo>
                  <a:pt x="729" y="1404"/>
                </a:lnTo>
                <a:lnTo>
                  <a:pt x="705" y="1443"/>
                </a:lnTo>
                <a:lnTo>
                  <a:pt x="681" y="1482"/>
                </a:lnTo>
                <a:lnTo>
                  <a:pt x="660" y="1518"/>
                </a:lnTo>
                <a:lnTo>
                  <a:pt x="633" y="1551"/>
                </a:lnTo>
                <a:lnTo>
                  <a:pt x="606" y="1576"/>
                </a:lnTo>
                <a:lnTo>
                  <a:pt x="570" y="1612"/>
                </a:lnTo>
                <a:lnTo>
                  <a:pt x="543" y="1635"/>
                </a:lnTo>
                <a:lnTo>
                  <a:pt x="516" y="1654"/>
                </a:lnTo>
                <a:lnTo>
                  <a:pt x="474" y="1684"/>
                </a:lnTo>
                <a:lnTo>
                  <a:pt x="426" y="1712"/>
                </a:lnTo>
                <a:lnTo>
                  <a:pt x="394" y="1728"/>
                </a:lnTo>
                <a:lnTo>
                  <a:pt x="366" y="1744"/>
                </a:lnTo>
                <a:lnTo>
                  <a:pt x="330" y="1756"/>
                </a:lnTo>
                <a:lnTo>
                  <a:pt x="294" y="1768"/>
                </a:lnTo>
                <a:lnTo>
                  <a:pt x="258" y="1780"/>
                </a:lnTo>
                <a:lnTo>
                  <a:pt x="237" y="1785"/>
                </a:lnTo>
                <a:lnTo>
                  <a:pt x="198" y="1800"/>
                </a:lnTo>
                <a:lnTo>
                  <a:pt x="166" y="1816"/>
                </a:lnTo>
                <a:lnTo>
                  <a:pt x="126" y="1828"/>
                </a:lnTo>
                <a:lnTo>
                  <a:pt x="78" y="1840"/>
                </a:lnTo>
                <a:lnTo>
                  <a:pt x="42" y="1856"/>
                </a:lnTo>
                <a:lnTo>
                  <a:pt x="15" y="1863"/>
                </a:lnTo>
                <a:lnTo>
                  <a:pt x="0" y="1878"/>
                </a:lnTo>
                <a:lnTo>
                  <a:pt x="0" y="1899"/>
                </a:lnTo>
                <a:lnTo>
                  <a:pt x="3" y="1914"/>
                </a:lnTo>
                <a:lnTo>
                  <a:pt x="2808" y="1911"/>
                </a:lnTo>
                <a:lnTo>
                  <a:pt x="2808" y="1882"/>
                </a:lnTo>
                <a:lnTo>
                  <a:pt x="2802" y="1864"/>
                </a:lnTo>
                <a:lnTo>
                  <a:pt x="2769" y="1851"/>
                </a:lnTo>
                <a:lnTo>
                  <a:pt x="2730" y="1842"/>
                </a:lnTo>
                <a:lnTo>
                  <a:pt x="2703" y="1836"/>
                </a:lnTo>
                <a:lnTo>
                  <a:pt x="2667" y="1824"/>
                </a:lnTo>
                <a:lnTo>
                  <a:pt x="2616" y="1812"/>
                </a:lnTo>
                <a:lnTo>
                  <a:pt x="2547" y="1788"/>
                </a:lnTo>
                <a:lnTo>
                  <a:pt x="2508" y="1776"/>
                </a:lnTo>
                <a:lnTo>
                  <a:pt x="2472" y="1761"/>
                </a:lnTo>
                <a:lnTo>
                  <a:pt x="2427" y="1743"/>
                </a:lnTo>
                <a:lnTo>
                  <a:pt x="2394" y="1734"/>
                </a:lnTo>
                <a:lnTo>
                  <a:pt x="2352" y="1716"/>
                </a:lnTo>
                <a:lnTo>
                  <a:pt x="2319" y="1695"/>
                </a:lnTo>
                <a:lnTo>
                  <a:pt x="2298" y="1680"/>
                </a:lnTo>
                <a:lnTo>
                  <a:pt x="2280" y="1674"/>
                </a:lnTo>
                <a:lnTo>
                  <a:pt x="2262" y="1656"/>
                </a:lnTo>
                <a:lnTo>
                  <a:pt x="2234" y="1640"/>
                </a:lnTo>
                <a:lnTo>
                  <a:pt x="2202" y="1611"/>
                </a:lnTo>
                <a:lnTo>
                  <a:pt x="2178" y="1588"/>
                </a:lnTo>
                <a:lnTo>
                  <a:pt x="2160" y="1564"/>
                </a:lnTo>
                <a:lnTo>
                  <a:pt x="2130" y="1528"/>
                </a:lnTo>
                <a:lnTo>
                  <a:pt x="2097" y="1491"/>
                </a:lnTo>
                <a:lnTo>
                  <a:pt x="2073" y="1452"/>
                </a:lnTo>
                <a:lnTo>
                  <a:pt x="2055" y="1419"/>
                </a:lnTo>
                <a:lnTo>
                  <a:pt x="2034" y="1389"/>
                </a:lnTo>
                <a:lnTo>
                  <a:pt x="2016" y="1353"/>
                </a:lnTo>
                <a:lnTo>
                  <a:pt x="1995" y="1302"/>
                </a:lnTo>
                <a:lnTo>
                  <a:pt x="2007" y="1323"/>
                </a:lnTo>
                <a:lnTo>
                  <a:pt x="1986" y="1272"/>
                </a:lnTo>
                <a:lnTo>
                  <a:pt x="1962" y="1230"/>
                </a:lnTo>
                <a:lnTo>
                  <a:pt x="1944" y="1191"/>
                </a:lnTo>
                <a:lnTo>
                  <a:pt x="1932" y="1161"/>
                </a:lnTo>
                <a:lnTo>
                  <a:pt x="1920" y="1134"/>
                </a:lnTo>
                <a:lnTo>
                  <a:pt x="1911" y="1110"/>
                </a:lnTo>
                <a:lnTo>
                  <a:pt x="1902" y="1083"/>
                </a:lnTo>
                <a:lnTo>
                  <a:pt x="1890" y="1053"/>
                </a:lnTo>
                <a:lnTo>
                  <a:pt x="1878" y="1020"/>
                </a:lnTo>
                <a:lnTo>
                  <a:pt x="1860" y="972"/>
                </a:lnTo>
                <a:lnTo>
                  <a:pt x="1851" y="927"/>
                </a:lnTo>
                <a:lnTo>
                  <a:pt x="1839" y="888"/>
                </a:lnTo>
                <a:lnTo>
                  <a:pt x="1830" y="855"/>
                </a:lnTo>
                <a:lnTo>
                  <a:pt x="1818" y="813"/>
                </a:lnTo>
                <a:lnTo>
                  <a:pt x="1809" y="780"/>
                </a:lnTo>
                <a:lnTo>
                  <a:pt x="1797" y="738"/>
                </a:lnTo>
                <a:lnTo>
                  <a:pt x="1785" y="696"/>
                </a:lnTo>
                <a:lnTo>
                  <a:pt x="1770" y="648"/>
                </a:lnTo>
                <a:lnTo>
                  <a:pt x="1752" y="606"/>
                </a:lnTo>
                <a:lnTo>
                  <a:pt x="1740" y="552"/>
                </a:lnTo>
                <a:lnTo>
                  <a:pt x="1728" y="522"/>
                </a:lnTo>
                <a:lnTo>
                  <a:pt x="1716" y="486"/>
                </a:lnTo>
                <a:lnTo>
                  <a:pt x="1692" y="438"/>
                </a:lnTo>
                <a:lnTo>
                  <a:pt x="1680" y="408"/>
                </a:lnTo>
                <a:lnTo>
                  <a:pt x="1659" y="357"/>
                </a:lnTo>
                <a:lnTo>
                  <a:pt x="1668" y="384"/>
                </a:lnTo>
                <a:lnTo>
                  <a:pt x="1644" y="327"/>
                </a:lnTo>
                <a:lnTo>
                  <a:pt x="1629" y="297"/>
                </a:lnTo>
                <a:lnTo>
                  <a:pt x="1617" y="270"/>
                </a:lnTo>
                <a:lnTo>
                  <a:pt x="1602" y="240"/>
                </a:lnTo>
                <a:lnTo>
                  <a:pt x="1587" y="213"/>
                </a:lnTo>
                <a:lnTo>
                  <a:pt x="1554" y="159"/>
                </a:lnTo>
                <a:lnTo>
                  <a:pt x="1539" y="132"/>
                </a:lnTo>
                <a:lnTo>
                  <a:pt x="1539" y="135"/>
                </a:lnTo>
                <a:lnTo>
                  <a:pt x="1569" y="177"/>
                </a:lnTo>
                <a:lnTo>
                  <a:pt x="1572" y="198"/>
                </a:lnTo>
                <a:lnTo>
                  <a:pt x="1551" y="153"/>
                </a:lnTo>
                <a:lnTo>
                  <a:pt x="1554" y="148"/>
                </a:lnTo>
                <a:lnTo>
                  <a:pt x="1524" y="114"/>
                </a:lnTo>
                <a:lnTo>
                  <a:pt x="1500" y="81"/>
                </a:lnTo>
                <a:lnTo>
                  <a:pt x="1479" y="54"/>
                </a:lnTo>
                <a:lnTo>
                  <a:pt x="1455" y="33"/>
                </a:lnTo>
                <a:lnTo>
                  <a:pt x="1431" y="15"/>
                </a:lnTo>
                <a:lnTo>
                  <a:pt x="1416" y="3"/>
                </a:lnTo>
                <a:lnTo>
                  <a:pt x="1398" y="0"/>
                </a:lnTo>
              </a:path>
            </a:pathLst>
          </a:cu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69" name="Line 5"/>
          <p:cNvSpPr>
            <a:spLocks noChangeShapeType="1"/>
          </p:cNvSpPr>
          <p:nvPr/>
        </p:nvSpPr>
        <p:spPr bwMode="auto">
          <a:xfrm>
            <a:off x="2130425" y="4932363"/>
            <a:ext cx="4959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470" name="Line 6"/>
          <p:cNvSpPr>
            <a:spLocks noChangeShapeType="1"/>
          </p:cNvSpPr>
          <p:nvPr/>
        </p:nvSpPr>
        <p:spPr bwMode="auto">
          <a:xfrm flipH="1">
            <a:off x="4591050" y="4897438"/>
            <a:ext cx="1588" cy="13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0471" name="Group 7"/>
          <p:cNvGrpSpPr>
            <a:grpSpLocks/>
          </p:cNvGrpSpPr>
          <p:nvPr/>
        </p:nvGrpSpPr>
        <p:grpSpPr bwMode="auto">
          <a:xfrm>
            <a:off x="2273300" y="1831975"/>
            <a:ext cx="4787900" cy="2944813"/>
            <a:chOff x="1432" y="1154"/>
            <a:chExt cx="3016" cy="1855"/>
          </a:xfrm>
        </p:grpSpPr>
        <p:sp>
          <p:nvSpPr>
            <p:cNvPr id="190472" name="Arc 8"/>
            <p:cNvSpPr>
              <a:spLocks/>
            </p:cNvSpPr>
            <p:nvPr/>
          </p:nvSpPr>
          <p:spPr bwMode="auto">
            <a:xfrm rot="4500000">
              <a:off x="3157" y="2275"/>
              <a:ext cx="808" cy="272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57 w 19457"/>
                <a:gd name="T1" fmla="*/ 9379 h 21600"/>
                <a:gd name="T2" fmla="*/ 0 w 19457"/>
                <a:gd name="T3" fmla="*/ 21600 h 21600"/>
                <a:gd name="T4" fmla="*/ 0 w 1945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57" h="21600" fill="none" extrusionOk="0">
                  <a:moveTo>
                    <a:pt x="19457" y="9379"/>
                  </a:moveTo>
                  <a:cubicBezTo>
                    <a:pt x="15855" y="16850"/>
                    <a:pt x="8294" y="21599"/>
                    <a:pt x="0" y="21600"/>
                  </a:cubicBezTo>
                </a:path>
                <a:path w="19457" h="21600" stroke="0" extrusionOk="0">
                  <a:moveTo>
                    <a:pt x="19457" y="9379"/>
                  </a:moveTo>
                  <a:cubicBezTo>
                    <a:pt x="15855" y="16850"/>
                    <a:pt x="8294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3" name="Arc 9"/>
            <p:cNvSpPr>
              <a:spLocks/>
            </p:cNvSpPr>
            <p:nvPr/>
          </p:nvSpPr>
          <p:spPr bwMode="auto">
            <a:xfrm rot="720000">
              <a:off x="3660" y="2844"/>
              <a:ext cx="788" cy="165"/>
            </a:xfrm>
            <a:custGeom>
              <a:avLst/>
              <a:gdLst>
                <a:gd name="G0" fmla="+- 21348 0 0"/>
                <a:gd name="G1" fmla="+- 0 0 0"/>
                <a:gd name="G2" fmla="+- 21600 0 0"/>
                <a:gd name="T0" fmla="*/ 19096 w 21348"/>
                <a:gd name="T1" fmla="*/ 21482 h 21482"/>
                <a:gd name="T2" fmla="*/ 0 w 21348"/>
                <a:gd name="T3" fmla="*/ 3290 h 21482"/>
                <a:gd name="T4" fmla="*/ 21348 w 21348"/>
                <a:gd name="T5" fmla="*/ 0 h 21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48" h="21482" fill="none" extrusionOk="0">
                  <a:moveTo>
                    <a:pt x="19095" y="21482"/>
                  </a:moveTo>
                  <a:cubicBezTo>
                    <a:pt x="9337" y="20459"/>
                    <a:pt x="1494" y="12987"/>
                    <a:pt x="0" y="3289"/>
                  </a:cubicBezTo>
                </a:path>
                <a:path w="21348" h="21482" stroke="0" extrusionOk="0">
                  <a:moveTo>
                    <a:pt x="19095" y="21482"/>
                  </a:moveTo>
                  <a:cubicBezTo>
                    <a:pt x="9337" y="20459"/>
                    <a:pt x="1494" y="12987"/>
                    <a:pt x="0" y="3289"/>
                  </a:cubicBezTo>
                  <a:lnTo>
                    <a:pt x="21348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4" name="Arc 10"/>
            <p:cNvSpPr>
              <a:spLocks/>
            </p:cNvSpPr>
            <p:nvPr/>
          </p:nvSpPr>
          <p:spPr bwMode="auto">
            <a:xfrm rot="6300000">
              <a:off x="2176" y="1520"/>
              <a:ext cx="944" cy="212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5" name="Arc 11"/>
            <p:cNvSpPr>
              <a:spLocks/>
            </p:cNvSpPr>
            <p:nvPr/>
          </p:nvSpPr>
          <p:spPr bwMode="auto">
            <a:xfrm rot="16980000">
              <a:off x="1812" y="2272"/>
              <a:ext cx="780" cy="272"/>
            </a:xfrm>
            <a:custGeom>
              <a:avLst/>
              <a:gdLst>
                <a:gd name="G0" fmla="+- 19465 0 0"/>
                <a:gd name="G1" fmla="+- 0 0 0"/>
                <a:gd name="G2" fmla="+- 21600 0 0"/>
                <a:gd name="T0" fmla="*/ 19390 w 19465"/>
                <a:gd name="T1" fmla="*/ 21600 h 21600"/>
                <a:gd name="T2" fmla="*/ 0 w 19465"/>
                <a:gd name="T3" fmla="*/ 9363 h 21600"/>
                <a:gd name="T4" fmla="*/ 19465 w 1946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5" h="21600" fill="none" extrusionOk="0">
                  <a:moveTo>
                    <a:pt x="19390" y="21599"/>
                  </a:moveTo>
                  <a:cubicBezTo>
                    <a:pt x="11116" y="21571"/>
                    <a:pt x="3586" y="16818"/>
                    <a:pt x="-1" y="9363"/>
                  </a:cubicBezTo>
                </a:path>
                <a:path w="19465" h="21600" stroke="0" extrusionOk="0">
                  <a:moveTo>
                    <a:pt x="19390" y="21599"/>
                  </a:moveTo>
                  <a:cubicBezTo>
                    <a:pt x="11116" y="21571"/>
                    <a:pt x="3586" y="16818"/>
                    <a:pt x="-1" y="9363"/>
                  </a:cubicBezTo>
                  <a:lnTo>
                    <a:pt x="194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6" name="Arc 12"/>
            <p:cNvSpPr>
              <a:spLocks/>
            </p:cNvSpPr>
            <p:nvPr/>
          </p:nvSpPr>
          <p:spPr bwMode="auto">
            <a:xfrm rot="15300000">
              <a:off x="2625" y="1521"/>
              <a:ext cx="945" cy="213"/>
            </a:xfrm>
            <a:custGeom>
              <a:avLst/>
              <a:gdLst>
                <a:gd name="G0" fmla="+- 0 0 0"/>
                <a:gd name="G1" fmla="+- 102 0 0"/>
                <a:gd name="G2" fmla="+- 21600 0 0"/>
                <a:gd name="T0" fmla="*/ 21600 w 21600"/>
                <a:gd name="T1" fmla="*/ 0 h 21702"/>
                <a:gd name="T2" fmla="*/ 0 w 21600"/>
                <a:gd name="T3" fmla="*/ 21702 h 21702"/>
                <a:gd name="T4" fmla="*/ 0 w 21600"/>
                <a:gd name="T5" fmla="*/ 102 h 2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702" fill="none" extrusionOk="0">
                  <a:moveTo>
                    <a:pt x="21599" y="0"/>
                  </a:moveTo>
                  <a:cubicBezTo>
                    <a:pt x="21599" y="34"/>
                    <a:pt x="21600" y="68"/>
                    <a:pt x="21600" y="102"/>
                  </a:cubicBezTo>
                  <a:cubicBezTo>
                    <a:pt x="21600" y="12031"/>
                    <a:pt x="11929" y="21701"/>
                    <a:pt x="0" y="21702"/>
                  </a:cubicBezTo>
                </a:path>
                <a:path w="21600" h="21702" stroke="0" extrusionOk="0">
                  <a:moveTo>
                    <a:pt x="21599" y="0"/>
                  </a:moveTo>
                  <a:cubicBezTo>
                    <a:pt x="21599" y="34"/>
                    <a:pt x="21600" y="68"/>
                    <a:pt x="21600" y="102"/>
                  </a:cubicBezTo>
                  <a:cubicBezTo>
                    <a:pt x="21600" y="12031"/>
                    <a:pt x="11929" y="21701"/>
                    <a:pt x="0" y="21702"/>
                  </a:cubicBezTo>
                  <a:lnTo>
                    <a:pt x="0" y="102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77" name="Arc 13"/>
            <p:cNvSpPr>
              <a:spLocks/>
            </p:cNvSpPr>
            <p:nvPr/>
          </p:nvSpPr>
          <p:spPr bwMode="auto">
            <a:xfrm rot="20700000">
              <a:off x="1432" y="2832"/>
              <a:ext cx="685" cy="152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74 w 20674"/>
                <a:gd name="T1" fmla="*/ 6256 h 21580"/>
                <a:gd name="T2" fmla="*/ 940 w 20674"/>
                <a:gd name="T3" fmla="*/ 21580 h 21580"/>
                <a:gd name="T4" fmla="*/ 0 w 20674"/>
                <a:gd name="T5" fmla="*/ 0 h 21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74" h="21580" fill="none" extrusionOk="0">
                  <a:moveTo>
                    <a:pt x="20674" y="6256"/>
                  </a:moveTo>
                  <a:cubicBezTo>
                    <a:pt x="18017" y="15036"/>
                    <a:pt x="10104" y="21180"/>
                    <a:pt x="939" y="21579"/>
                  </a:cubicBezTo>
                </a:path>
                <a:path w="20674" h="21580" stroke="0" extrusionOk="0">
                  <a:moveTo>
                    <a:pt x="20674" y="6256"/>
                  </a:moveTo>
                  <a:cubicBezTo>
                    <a:pt x="18017" y="15036"/>
                    <a:pt x="10104" y="21180"/>
                    <a:pt x="939" y="2157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0478" name="Rectangle 14"/>
          <p:cNvSpPr>
            <a:spLocks noChangeArrowheads="1"/>
          </p:cNvSpPr>
          <p:nvPr/>
        </p:nvSpPr>
        <p:spPr bwMode="auto">
          <a:xfrm>
            <a:off x="1990725" y="5033963"/>
            <a:ext cx="3040898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i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½(10)(21) = 105</a:t>
            </a:r>
          </a:p>
        </p:txBody>
      </p:sp>
      <p:sp>
        <p:nvSpPr>
          <p:cNvPr id="190479" name="AutoShape 15"/>
          <p:cNvSpPr>
            <a:spLocks noChangeArrowheads="1"/>
          </p:cNvSpPr>
          <p:nvPr/>
        </p:nvSpPr>
        <p:spPr bwMode="auto">
          <a:xfrm rot="5400000">
            <a:off x="758825" y="17351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536" name="Rectangle 7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Mann-Whitney-</a:t>
            </a:r>
            <a:r>
              <a:rPr lang="en-US" sz="2800" dirty="0" err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Wilcoxon</a:t>
            </a: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Test</a:t>
            </a:r>
          </a:p>
        </p:txBody>
      </p:sp>
      <p:graphicFrame>
        <p:nvGraphicFramePr>
          <p:cNvPr id="190537" name="Object 73"/>
          <p:cNvGraphicFramePr>
            <a:graphicFrameLocks noChangeAspect="1"/>
          </p:cNvGraphicFramePr>
          <p:nvPr/>
        </p:nvGraphicFramePr>
        <p:xfrm>
          <a:off x="3929063" y="2638425"/>
          <a:ext cx="3717925" cy="187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548" name="Equation" r:id="rId4" imgW="1676160" imgH="812520" progId="Equation.DSMT4">
                  <p:embed/>
                </p:oleObj>
              </mc:Choice>
              <mc:Fallback>
                <p:oleObj name="Equation" r:id="rId4" imgW="1676160" imgH="81252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2638425"/>
                        <a:ext cx="3717925" cy="187801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538" name="Rectangle 74"/>
          <p:cNvSpPr>
            <a:spLocks noChangeArrowheads="1"/>
          </p:cNvSpPr>
          <p:nvPr/>
        </p:nvSpPr>
        <p:spPr bwMode="auto">
          <a:xfrm>
            <a:off x="7148513" y="4748213"/>
            <a:ext cx="472887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</a:t>
            </a:r>
            <a:endParaRPr lang="en-US" sz="2400" i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04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9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9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9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19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1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9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6" grpId="0" animBg="1"/>
      <p:bldP spid="190468" grpId="0" animBg="1"/>
      <p:bldP spid="190469" grpId="0" animBg="1"/>
      <p:bldP spid="190470" grpId="0" animBg="1"/>
      <p:bldP spid="190478" grpId="0" autoUpdateAnimBg="0"/>
      <p:bldP spid="190479" grpId="0" animBg="1"/>
      <p:bldP spid="190538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AutoShape 2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2515" name="AutoShape 3"/>
          <p:cNvSpPr>
            <a:spLocks noChangeArrowheads="1"/>
          </p:cNvSpPr>
          <p:nvPr/>
        </p:nvSpPr>
        <p:spPr bwMode="auto">
          <a:xfrm rot="5400000">
            <a:off x="473075" y="26304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2516" name="AutoShape 4"/>
          <p:cNvSpPr>
            <a:spLocks noChangeArrowheads="1"/>
          </p:cNvSpPr>
          <p:nvPr/>
        </p:nvSpPr>
        <p:spPr bwMode="auto">
          <a:xfrm rot="5400000">
            <a:off x="473075" y="4090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2572" name="Oval 60"/>
          <p:cNvSpPr>
            <a:spLocks noChangeArrowheads="1"/>
          </p:cNvSpPr>
          <p:nvPr/>
        </p:nvSpPr>
        <p:spPr bwMode="auto">
          <a:xfrm>
            <a:off x="5562600" y="4343400"/>
            <a:ext cx="895350" cy="476250"/>
          </a:xfrm>
          <a:prstGeom prst="ellipse">
            <a:avLst/>
          </a:prstGeom>
          <a:noFill/>
          <a:ln w="19050">
            <a:solidFill>
              <a:srgbClr val="8CF4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73" name="Rectangle 61"/>
          <p:cNvSpPr>
            <a:spLocks noChangeArrowheads="1"/>
          </p:cNvSpPr>
          <p:nvPr/>
        </p:nvSpPr>
        <p:spPr bwMode="auto">
          <a:xfrm>
            <a:off x="681038" y="1090613"/>
            <a:ext cx="6496050" cy="528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Rule</a:t>
            </a:r>
          </a:p>
        </p:txBody>
      </p:sp>
      <p:sp>
        <p:nvSpPr>
          <p:cNvPr id="192574" name="Rectangle 62"/>
          <p:cNvSpPr>
            <a:spLocks noChangeArrowheads="1"/>
          </p:cNvSpPr>
          <p:nvPr/>
        </p:nvSpPr>
        <p:spPr bwMode="auto">
          <a:xfrm>
            <a:off x="681038" y="1528763"/>
            <a:ext cx="7772400" cy="119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	Using .05 level of significance,</a:t>
            </a:r>
          </a:p>
          <a:p>
            <a:pPr marL="342900" indent="-34290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.05</a:t>
            </a:r>
          </a:p>
        </p:txBody>
      </p:sp>
      <p:sp>
        <p:nvSpPr>
          <p:cNvPr id="192575" name="Rectangle 63"/>
          <p:cNvSpPr>
            <a:spLocks noChangeArrowheads="1"/>
          </p:cNvSpPr>
          <p:nvPr/>
        </p:nvSpPr>
        <p:spPr bwMode="auto">
          <a:xfrm>
            <a:off x="681038" y="2462213"/>
            <a:ext cx="6591300" cy="471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One-sided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92576" name="Rectangle 64"/>
          <p:cNvSpPr>
            <a:spLocks noChangeArrowheads="1"/>
          </p:cNvSpPr>
          <p:nvPr/>
        </p:nvSpPr>
        <p:spPr bwMode="auto">
          <a:xfrm>
            <a:off x="681038" y="3922713"/>
            <a:ext cx="6534150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92578" name="Rectangle 66"/>
          <p:cNvSpPr>
            <a:spLocks noChangeArrowheads="1"/>
          </p:cNvSpPr>
          <p:nvPr/>
        </p:nvSpPr>
        <p:spPr bwMode="auto">
          <a:xfrm>
            <a:off x="700088" y="4360863"/>
            <a:ext cx="7772400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= 2(.0808) =  .1616</a:t>
            </a:r>
          </a:p>
        </p:txBody>
      </p:sp>
      <p:sp>
        <p:nvSpPr>
          <p:cNvPr id="192580" name="Rectangle 68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Mann-Whitney-</a:t>
            </a:r>
            <a:r>
              <a:rPr lang="en-US" sz="2800" dirty="0" err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Wilcoxon</a:t>
            </a: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Test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0817" name="Object 1"/>
              <p:cNvSpPr txBox="1"/>
              <p:nvPr/>
            </p:nvSpPr>
            <p:spPr bwMode="auto">
              <a:xfrm>
                <a:off x="1724025" y="2959100"/>
                <a:ext cx="5924550" cy="887413"/>
              </a:xfrm>
              <a:prstGeom prst="rect">
                <a:avLst/>
              </a:prstGeom>
              <a:noFill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i="1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IN" i="1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i="1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IN" i="1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≤86.5)=</m:t>
                      </m:r>
                      <m:r>
                        <a:rPr lang="en-IN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lang="en-IN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IN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≤</m:t>
                          </m:r>
                          <m:f>
                            <m:fPr>
                              <m:ctrlPr>
                                <a:rPr lang="en-IN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IN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86.5−105</m:t>
                              </m:r>
                            </m:num>
                            <m:den>
                              <m:r>
                                <a:rPr lang="en-IN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13.23</m:t>
                              </m:r>
                            </m:den>
                          </m:f>
                        </m:e>
                      </m:d>
                      <m:r>
                        <a:rPr lang="en-IN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IN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IN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≤−1.40)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>
          <p:sp>
            <p:nvSpPr>
              <p:cNvPr id="290817" name="Object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24025" y="2959100"/>
                <a:ext cx="5924550" cy="8874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2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925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925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9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 animBg="1"/>
      <p:bldP spid="192515" grpId="0" animBg="1"/>
      <p:bldP spid="192516" grpId="0" animBg="1"/>
      <p:bldP spid="192572" grpId="0" animBg="1"/>
      <p:bldP spid="192573" grpId="0" autoUpdateAnimBg="0"/>
      <p:bldP spid="192574" grpId="0" autoUpdateAnimBg="0"/>
      <p:bldP spid="192575" grpId="0" autoUpdateAnimBg="0"/>
      <p:bldP spid="192576" grpId="0" autoUpdateAnimBg="0"/>
      <p:bldP spid="192578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9" name="AutoShape 5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5" name="Rectangle 1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Mann-Whitney-</a:t>
            </a:r>
            <a:r>
              <a:rPr lang="en-US" dirty="0" err="1"/>
              <a:t>Wilcoxon</a:t>
            </a:r>
            <a:r>
              <a:rPr lang="en-US" dirty="0"/>
              <a:t> Test</a:t>
            </a:r>
          </a:p>
        </p:txBody>
      </p:sp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687388" y="1085850"/>
            <a:ext cx="582930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Conclusion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4398" name="Rectangle 14"/>
          <p:cNvSpPr>
            <a:spLocks noChangeArrowheads="1"/>
          </p:cNvSpPr>
          <p:nvPr/>
        </p:nvSpPr>
        <p:spPr bwMode="auto">
          <a:xfrm>
            <a:off x="687388" y="1543050"/>
            <a:ext cx="7772400" cy="1652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Do not reject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 The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&gt;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 There is insufficient evidence in the sample data to conclude that there is a difference in the annual energy cost associated with the two brands of freezers.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9" grpId="0" animBg="1"/>
      <p:bldP spid="144397" grpId="0" autoUpdateAnimBg="0"/>
      <p:bldP spid="144398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2095500" y="2324100"/>
            <a:ext cx="5341938" cy="1104900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Kruskal-Wallis Test</a:t>
            </a:r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 rot="5400000">
            <a:off x="473075" y="37544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 rot="5400000">
            <a:off x="473075" y="46497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687388" y="1095375"/>
            <a:ext cx="7772400" cy="1195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Mann-Whitney-Wilcoxon test has been extended by Kruskal and Wallis for cases of three or more populations.</a:t>
            </a:r>
          </a:p>
        </p:txBody>
      </p:sp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685800" y="3590925"/>
            <a:ext cx="7772400" cy="83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Kruskal-Wallis test can be used with ordinal data as well as with interval or ratio data.</a:t>
            </a:r>
          </a:p>
        </p:txBody>
      </p:sp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685800" y="4486275"/>
            <a:ext cx="7772400" cy="890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Also, the Kruskal-Wallis test does not require the assumption of normally distributed populations.</a:t>
            </a:r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2227263" y="2852738"/>
            <a:ext cx="5108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Not all populations are identical</a:t>
            </a:r>
          </a:p>
        </p:txBody>
      </p:sp>
      <p:sp>
        <p:nvSpPr>
          <p:cNvPr id="61456" name="Text Box 16"/>
          <p:cNvSpPr txBox="1">
            <a:spLocks noChangeArrowheads="1"/>
          </p:cNvSpPr>
          <p:nvPr/>
        </p:nvSpPr>
        <p:spPr bwMode="auto">
          <a:xfrm>
            <a:off x="2235200" y="2414588"/>
            <a:ext cx="45958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All populations are identical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 animBg="1"/>
      <p:bldP spid="61446" grpId="0" animBg="1"/>
      <p:bldP spid="61449" grpId="0" animBg="1"/>
      <p:bldP spid="61450" grpId="0" animBg="1"/>
      <p:bldP spid="61452" grpId="0" autoUpdateAnimBg="0"/>
      <p:bldP spid="61453" grpId="0" autoUpdateAnimBg="0"/>
      <p:bldP spid="61454" grpId="0" autoUpdateAnimBg="0"/>
      <p:bldP spid="61455" grpId="0" autoUpdateAnimBg="0"/>
      <p:bldP spid="61456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2209800" y="1619250"/>
            <a:ext cx="4865688" cy="1257300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95375"/>
            <a:ext cx="4800600" cy="528638"/>
          </a:xfrm>
        </p:spPr>
        <p:txBody>
          <a:bodyPr/>
          <a:lstStyle/>
          <a:p>
            <a:r>
              <a:rPr lang="en-US" dirty="0">
                <a:solidFill>
                  <a:srgbClr val="66FFFF"/>
                </a:solidFill>
              </a:rPr>
              <a:t>Test Statistic</a:t>
            </a:r>
            <a:endParaRPr lang="en-US" i="1" dirty="0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Kruskal-Wallis Test</a:t>
            </a:r>
          </a:p>
        </p:txBody>
      </p:sp>
      <p:graphicFrame>
        <p:nvGraphicFramePr>
          <p:cNvPr id="160773" name="Object 5"/>
          <p:cNvGraphicFramePr>
            <a:graphicFrameLocks noChangeAspect="1"/>
          </p:cNvGraphicFramePr>
          <p:nvPr/>
        </p:nvGraphicFramePr>
        <p:xfrm>
          <a:off x="2470150" y="1785938"/>
          <a:ext cx="431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84" name="Equation" r:id="rId4" imgW="4317840" imgH="914400" progId="Equation.DSMT4">
                  <p:embed/>
                </p:oleObj>
              </mc:Choice>
              <mc:Fallback>
                <p:oleObj name="Equation" r:id="rId4" imgW="431784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1785938"/>
                        <a:ext cx="4318000" cy="91440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77" name="AutoShape 9"/>
          <p:cNvSpPr>
            <a:spLocks noChangeArrowheads="1"/>
          </p:cNvSpPr>
          <p:nvPr/>
        </p:nvSpPr>
        <p:spPr bwMode="auto">
          <a:xfrm rot="5400000">
            <a:off x="739775" y="21542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0" name="Text Box 12"/>
          <p:cNvSpPr txBox="1">
            <a:spLocks noChangeArrowheads="1"/>
          </p:cNvSpPr>
          <p:nvPr/>
        </p:nvSpPr>
        <p:spPr bwMode="auto">
          <a:xfrm>
            <a:off x="1222375" y="3119438"/>
            <a:ext cx="7723589" cy="22344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number of populations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number of observations in sample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total number of observations in all samples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</a:t>
            </a:r>
            <a:r>
              <a:rPr lang="en-US" sz="24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sum of the ranks for sample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4" grpId="0" animBg="1"/>
      <p:bldP spid="160777" grpId="0" animBg="1"/>
      <p:bldP spid="160780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Kruskal</a:t>
            </a:r>
            <a:r>
              <a:rPr lang="en-US" dirty="0"/>
              <a:t>-Wallis Test</a:t>
            </a:r>
          </a:p>
        </p:txBody>
      </p:sp>
      <p:sp>
        <p:nvSpPr>
          <p:cNvPr id="161797" name="AutoShape 5"/>
          <p:cNvSpPr>
            <a:spLocks noChangeArrowheads="1"/>
          </p:cNvSpPr>
          <p:nvPr/>
        </p:nvSpPr>
        <p:spPr bwMode="auto">
          <a:xfrm rot="5400000">
            <a:off x="473075" y="1277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800" name="AutoShape 8"/>
          <p:cNvSpPr>
            <a:spLocks noChangeArrowheads="1"/>
          </p:cNvSpPr>
          <p:nvPr/>
        </p:nvSpPr>
        <p:spPr bwMode="auto">
          <a:xfrm rot="5400000">
            <a:off x="473075" y="28590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801" name="AutoShape 9"/>
          <p:cNvSpPr>
            <a:spLocks noChangeArrowheads="1"/>
          </p:cNvSpPr>
          <p:nvPr/>
        </p:nvSpPr>
        <p:spPr bwMode="auto">
          <a:xfrm rot="5400000">
            <a:off x="485775" y="42560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802" name="Rectangle 10"/>
          <p:cNvSpPr>
            <a:spLocks noChangeArrowheads="1"/>
          </p:cNvSpPr>
          <p:nvPr/>
        </p:nvSpPr>
        <p:spPr bwMode="auto">
          <a:xfrm>
            <a:off x="687388" y="1104900"/>
            <a:ext cx="7962900" cy="1557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When the populations are identical, the sampling distribution of the test statistic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can be approximated by a chi-square distribution with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1 degrees of freedom.</a:t>
            </a:r>
          </a:p>
        </p:txBody>
      </p:sp>
      <p:sp>
        <p:nvSpPr>
          <p:cNvPr id="161803" name="Rectangle 11"/>
          <p:cNvSpPr>
            <a:spLocks noChangeArrowheads="1"/>
          </p:cNvSpPr>
          <p:nvPr/>
        </p:nvSpPr>
        <p:spPr bwMode="auto">
          <a:xfrm>
            <a:off x="687388" y="2686050"/>
            <a:ext cx="7962900" cy="852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This approximation is acceptable if each of the sample sizes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5.</a:t>
            </a:r>
            <a:endParaRPr lang="en-US" sz="8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61804" name="Rectangle 12"/>
          <p:cNvSpPr>
            <a:spLocks noChangeArrowheads="1"/>
          </p:cNvSpPr>
          <p:nvPr/>
        </p:nvSpPr>
        <p:spPr bwMode="auto">
          <a:xfrm>
            <a:off x="700088" y="4083050"/>
            <a:ext cx="7962900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rejection rule is:   Reject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 rot="5400000">
            <a:off x="473075" y="37226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87388" y="3549650"/>
            <a:ext cx="7962900" cy="852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This test is always expressed as an upper-tailed test.</a:t>
            </a:r>
            <a:endParaRPr lang="en-US" sz="8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1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1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618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1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61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1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7" grpId="0" animBg="1"/>
      <p:bldP spid="161800" grpId="0" animBg="1"/>
      <p:bldP spid="161801" grpId="0" animBg="1"/>
      <p:bldP spid="161802" grpId="0" autoUpdateAnimBg="0"/>
      <p:bldP spid="161803" grpId="0" autoUpdateAnimBg="0"/>
      <p:bldP spid="161804" grpId="0" autoUpdateAnimBg="0"/>
      <p:bldP spid="9" grpId="0" animBg="1"/>
      <p:bldP spid="10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814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800" dirty="0" err="1">
                <a:solidFill>
                  <a:srgbClr val="66FFFF"/>
                </a:solidFill>
                <a:latin typeface="Book Antiqua" pitchFamily="18" charset="0"/>
              </a:rPr>
              <a:t>Kruskal</a:t>
            </a:r>
            <a:r>
              <a:rPr lang="en-US" sz="2800" dirty="0">
                <a:solidFill>
                  <a:srgbClr val="66FFFF"/>
                </a:solidFill>
                <a:latin typeface="Book Antiqua" pitchFamily="18" charset="0"/>
              </a:rPr>
              <a:t>-Wallis Test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0900" y="1625600"/>
            <a:ext cx="755687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+mn-lt"/>
              </a:rPr>
              <a:t>     John </a:t>
            </a:r>
            <a:r>
              <a:rPr lang="en-US" sz="2400" dirty="0" err="1">
                <a:latin typeface="+mn-lt"/>
              </a:rPr>
              <a:t>Norr</a:t>
            </a:r>
            <a:r>
              <a:rPr lang="en-US" sz="2400" dirty="0">
                <a:latin typeface="+mn-lt"/>
              </a:rPr>
              <a:t>, Director of Athletics at Lakewood High</a:t>
            </a:r>
          </a:p>
          <a:p>
            <a:pPr algn="l"/>
            <a:r>
              <a:rPr lang="en-US" sz="2400" dirty="0">
                <a:latin typeface="+mn-lt"/>
              </a:rPr>
              <a:t> School, is curious about whether a student’s total</a:t>
            </a:r>
          </a:p>
          <a:p>
            <a:pPr algn="l"/>
            <a:r>
              <a:rPr lang="en-US" sz="2400" dirty="0">
                <a:latin typeface="+mn-lt"/>
              </a:rPr>
              <a:t> number of absences in four years of high school is the</a:t>
            </a:r>
          </a:p>
          <a:p>
            <a:pPr algn="l"/>
            <a:r>
              <a:rPr lang="en-US" sz="2400" dirty="0">
                <a:latin typeface="+mn-lt"/>
              </a:rPr>
              <a:t> same for students participating in no varsity sport,</a:t>
            </a:r>
          </a:p>
          <a:p>
            <a:pPr algn="l"/>
            <a:r>
              <a:rPr lang="en-US" sz="2400" dirty="0">
                <a:latin typeface="+mn-lt"/>
              </a:rPr>
              <a:t> one varsity sport, and two varsity sports.  </a:t>
            </a:r>
          </a:p>
          <a:p>
            <a:pPr algn="l"/>
            <a:r>
              <a:rPr lang="en-US" sz="2400" dirty="0">
                <a:latin typeface="+mn-lt"/>
              </a:rPr>
              <a:t>     </a:t>
            </a:r>
          </a:p>
          <a:p>
            <a:endParaRPr lang="en-US" sz="2400" dirty="0">
              <a:latin typeface="+mn-l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7388" y="1095375"/>
            <a:ext cx="6056312" cy="5286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75000"/>
              <a:buFont typeface="Monotype Sort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Example:  Lakewood High School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 rot="5400000">
            <a:off x="752475" y="17732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50900" y="3556000"/>
            <a:ext cx="712887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+mn-lt"/>
              </a:rPr>
              <a:t>     Number of absences data were available for 20</a:t>
            </a:r>
          </a:p>
          <a:p>
            <a:pPr algn="l"/>
            <a:r>
              <a:rPr lang="en-US" sz="2400" dirty="0">
                <a:latin typeface="+mn-lt"/>
              </a:rPr>
              <a:t> recent graduates and are listed on the next slide.</a:t>
            </a:r>
          </a:p>
          <a:p>
            <a:pPr algn="l"/>
            <a:r>
              <a:rPr lang="en-US" sz="2400" dirty="0">
                <a:latin typeface="+mn-lt"/>
              </a:rPr>
              <a:t> Test whether the three populations are identical in</a:t>
            </a:r>
          </a:p>
          <a:p>
            <a:pPr algn="l"/>
            <a:r>
              <a:rPr lang="en-US" sz="2400" dirty="0">
                <a:latin typeface="+mn-lt"/>
              </a:rPr>
              <a:t> terms of number of absences.  Use </a:t>
            </a:r>
            <a:r>
              <a:rPr lang="en-US" sz="2400" i="1" dirty="0">
                <a:latin typeface="Symbol" pitchFamily="18" charset="2"/>
              </a:rPr>
              <a:t>a</a:t>
            </a:r>
            <a:r>
              <a:rPr lang="en-US" sz="2400" dirty="0">
                <a:latin typeface="+mn-lt"/>
              </a:rPr>
              <a:t> = .10.</a:t>
            </a:r>
          </a:p>
          <a:p>
            <a:endParaRPr lang="en-US" sz="2400" dirty="0">
              <a:latin typeface="+mn-lt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5400000">
            <a:off x="765175" y="3690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814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800" dirty="0" err="1">
                <a:solidFill>
                  <a:srgbClr val="66FFFF"/>
                </a:solidFill>
                <a:latin typeface="+mn-lt"/>
              </a:rPr>
              <a:t>Kruskal</a:t>
            </a:r>
            <a:r>
              <a:rPr lang="en-US" sz="2800" dirty="0">
                <a:solidFill>
                  <a:srgbClr val="66FFFF"/>
                </a:solidFill>
                <a:latin typeface="+mn-lt"/>
              </a:rPr>
              <a:t>-Wallis Test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7388" y="1095375"/>
            <a:ext cx="6056312" cy="5286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75000"/>
              <a:buFont typeface="Monotype Sort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Example:  Lakewood High School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98700" y="2133600"/>
            <a:ext cx="1847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778000"/>
          <a:ext cx="6096000" cy="2966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No Sport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 Sport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 Sports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58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AutoShape 5"/>
          <p:cNvSpPr>
            <a:spLocks noChangeArrowheads="1"/>
          </p:cNvSpPr>
          <p:nvPr/>
        </p:nvSpPr>
        <p:spPr bwMode="auto">
          <a:xfrm rot="5400000">
            <a:off x="752475" y="20145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81438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</a:t>
            </a: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 rot="5400000">
            <a:off x="758825" y="1677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 rot="5400000">
            <a:off x="758825" y="24780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 rot="5400000">
            <a:off x="758825" y="36401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687388" y="1092200"/>
            <a:ext cx="668655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can apply the sign test by: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87388" y="1543050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Using a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plus sign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whenever the data in the sample are above the hypothesized value of the median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687388" y="2343150"/>
            <a:ext cx="7772400" cy="1214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Using a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minus sign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whenever the data in the sample are below the hypothesized value of the median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687388" y="3505200"/>
            <a:ext cx="7772400" cy="852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Discarding any data exactly equal to the hypothesized median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utoUpdateAnimBg="0"/>
      <p:bldP spid="8" grpId="0" autoUpdateAnimBg="0"/>
      <p:bldP spid="9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814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800" dirty="0" err="1">
                <a:solidFill>
                  <a:srgbClr val="66FFFF"/>
                </a:solidFill>
                <a:latin typeface="Book Antiqua" pitchFamily="18" charset="0"/>
              </a:rPr>
              <a:t>Kruskal</a:t>
            </a:r>
            <a:r>
              <a:rPr lang="en-US" sz="2800" dirty="0">
                <a:solidFill>
                  <a:srgbClr val="66FFFF"/>
                </a:solidFill>
                <a:latin typeface="Book Antiqua" pitchFamily="18" charset="0"/>
              </a:rPr>
              <a:t>-Wallis Test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04900" y="1739900"/>
          <a:ext cx="72263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u="non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No Sport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Rank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u="non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 Sport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u="non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Rank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u="non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 Sports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u="non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Rank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16.5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10.5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10.5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16.5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66.5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77.5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66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5C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7388" y="1095375"/>
            <a:ext cx="6056312" cy="5286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75000"/>
              <a:buFont typeface="Monotype Sort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Example:  Lakewood High School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 rot="5400000">
            <a:off x="752475" y="2039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814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800" dirty="0" err="1">
                <a:solidFill>
                  <a:srgbClr val="66FFFF"/>
                </a:solidFill>
                <a:latin typeface="Book Antiqua" pitchFamily="18" charset="0"/>
              </a:rPr>
              <a:t>Kruskal</a:t>
            </a:r>
            <a:r>
              <a:rPr lang="en-US" sz="2800" dirty="0">
                <a:solidFill>
                  <a:srgbClr val="66FFFF"/>
                </a:solidFill>
                <a:latin typeface="Book Antiqua" pitchFamily="18" charset="0"/>
              </a:rPr>
              <a:t>-Wallis Test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0000" y="1612900"/>
            <a:ext cx="71096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n-lt"/>
              </a:rPr>
              <a:t>Using test statistic:  Reject </a:t>
            </a:r>
            <a:r>
              <a:rPr lang="en-US" sz="2400" i="1" dirty="0">
                <a:latin typeface="+mn-lt"/>
              </a:rPr>
              <a:t>H</a:t>
            </a:r>
            <a:r>
              <a:rPr lang="en-US" sz="2400" i="1" baseline="-25000" dirty="0">
                <a:latin typeface="+mn-lt"/>
              </a:rPr>
              <a:t>0</a:t>
            </a:r>
            <a:r>
              <a:rPr lang="en-US" sz="2400" dirty="0">
                <a:latin typeface="+mn-lt"/>
              </a:rPr>
              <a:t> if </a:t>
            </a:r>
            <a:r>
              <a:rPr lang="en-US" sz="2400" i="1" dirty="0">
                <a:latin typeface="Symbol" pitchFamily="18" charset="2"/>
              </a:rPr>
              <a:t>c</a:t>
            </a:r>
            <a:r>
              <a:rPr lang="en-US" sz="2400" baseline="30000" dirty="0">
                <a:latin typeface="+mn-lt"/>
              </a:rPr>
              <a:t>2</a:t>
            </a:r>
            <a:r>
              <a:rPr lang="en-US" sz="2400" dirty="0">
                <a:latin typeface="+mn-lt"/>
              </a:rPr>
              <a:t> </a:t>
            </a:r>
            <a:r>
              <a:rPr lang="en-US" sz="2400" u="sng" dirty="0">
                <a:latin typeface="+mn-lt"/>
              </a:rPr>
              <a:t>&gt;</a:t>
            </a:r>
            <a:r>
              <a:rPr lang="en-US" sz="2400" dirty="0">
                <a:latin typeface="+mn-lt"/>
              </a:rPr>
              <a:t> 4.60517  (2 </a:t>
            </a:r>
            <a:r>
              <a:rPr lang="en-US" sz="2400" dirty="0" err="1">
                <a:latin typeface="+mn-lt"/>
              </a:rPr>
              <a:t>d.f</a:t>
            </a:r>
            <a:r>
              <a:rPr lang="en-US" sz="2400" dirty="0">
                <a:latin typeface="+mn-lt"/>
              </a:rPr>
              <a:t>.)</a:t>
            </a:r>
          </a:p>
          <a:p>
            <a:pPr algn="l"/>
            <a:r>
              <a:rPr lang="en-US" sz="2400" dirty="0">
                <a:latin typeface="+mn-lt"/>
              </a:rPr>
              <a:t>Using </a:t>
            </a:r>
            <a:r>
              <a:rPr lang="en-US" sz="2400" i="1" dirty="0">
                <a:latin typeface="+mn-lt"/>
              </a:rPr>
              <a:t>p</a:t>
            </a:r>
            <a:r>
              <a:rPr lang="en-US" sz="2400" dirty="0">
                <a:latin typeface="+mn-lt"/>
              </a:rPr>
              <a:t>-value:         Reject </a:t>
            </a:r>
            <a:r>
              <a:rPr lang="en-US" sz="2400" i="1" dirty="0">
                <a:latin typeface="+mn-lt"/>
              </a:rPr>
              <a:t>H</a:t>
            </a:r>
            <a:r>
              <a:rPr lang="en-US" sz="2400" baseline="-25000" dirty="0">
                <a:latin typeface="+mn-lt"/>
              </a:rPr>
              <a:t>0</a:t>
            </a:r>
            <a:r>
              <a:rPr lang="en-US" sz="2400" dirty="0">
                <a:latin typeface="+mn-lt"/>
              </a:rPr>
              <a:t> if </a:t>
            </a:r>
            <a:r>
              <a:rPr lang="en-US" sz="2400" i="1" dirty="0">
                <a:latin typeface="+mn-lt"/>
              </a:rPr>
              <a:t>p</a:t>
            </a:r>
            <a:r>
              <a:rPr lang="en-US" sz="2400" dirty="0">
                <a:latin typeface="+mn-lt"/>
              </a:rPr>
              <a:t>-value </a:t>
            </a:r>
            <a:r>
              <a:rPr lang="en-US" sz="2400" u="sng" dirty="0">
                <a:latin typeface="+mn-lt"/>
              </a:rPr>
              <a:t>&lt;</a:t>
            </a:r>
            <a:r>
              <a:rPr lang="en-US" sz="2400" dirty="0">
                <a:latin typeface="+mn-lt"/>
              </a:rPr>
              <a:t> .10 </a:t>
            </a:r>
          </a:p>
          <a:p>
            <a:pPr algn="l"/>
            <a:r>
              <a:rPr lang="en-US" sz="2400" dirty="0">
                <a:latin typeface="+mn-lt"/>
              </a:rPr>
              <a:t> </a:t>
            </a:r>
          </a:p>
          <a:p>
            <a:pPr algn="l"/>
            <a:endParaRPr lang="en-US" sz="2400" dirty="0">
              <a:latin typeface="+mn-l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7388" y="1095375"/>
            <a:ext cx="6056312" cy="5286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75000"/>
              <a:buFont typeface="Monotype Sort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Rejection Rule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40994" name="Object 2"/>
          <p:cNvGraphicFramePr>
            <a:graphicFrameLocks noChangeAspect="1"/>
          </p:cNvGraphicFramePr>
          <p:nvPr/>
        </p:nvGraphicFramePr>
        <p:xfrm>
          <a:off x="1109663" y="3733800"/>
          <a:ext cx="451699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15" name="Equation" r:id="rId3" imgW="2031840" imgH="444240" progId="Equation.DSMT4">
                  <p:embed/>
                </p:oleObj>
              </mc:Choice>
              <mc:Fallback>
                <p:oleObj name="Equation" r:id="rId3" imgW="203184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3733800"/>
                        <a:ext cx="4516995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3" name="Object 1"/>
          <p:cNvGraphicFramePr>
            <a:graphicFrameLocks noChangeAspect="1"/>
          </p:cNvGraphicFramePr>
          <p:nvPr/>
        </p:nvGraphicFramePr>
        <p:xfrm>
          <a:off x="1457053" y="4787900"/>
          <a:ext cx="7255148" cy="977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16" name="Equation" r:id="rId5" imgW="3504960" imgH="469800" progId="Equation.DSMT4">
                  <p:embed/>
                </p:oleObj>
              </mc:Choice>
              <mc:Fallback>
                <p:oleObj name="Equation" r:id="rId5" imgW="3504960" imgH="4698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053" y="4787900"/>
                        <a:ext cx="7255148" cy="9778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099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0996" name="Rectangle 4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8572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ans Serif 12cpi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0997" name="Rectangle 5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549400" y="3076476"/>
            <a:ext cx="6389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i="1" dirty="0">
                <a:latin typeface="+mn-lt"/>
              </a:rPr>
              <a:t>k</a:t>
            </a:r>
            <a:r>
              <a:rPr lang="en-US" sz="2400" dirty="0">
                <a:latin typeface="+mn-lt"/>
              </a:rPr>
              <a:t> = 3 populations, </a:t>
            </a:r>
            <a:r>
              <a:rPr lang="en-US" sz="2400" i="1" dirty="0">
                <a:latin typeface="+mn-lt"/>
              </a:rPr>
              <a:t>n</a:t>
            </a:r>
            <a:r>
              <a:rPr lang="en-US" sz="2400" baseline="-25000" dirty="0">
                <a:latin typeface="+mn-lt"/>
              </a:rPr>
              <a:t>1</a:t>
            </a:r>
            <a:r>
              <a:rPr lang="en-US" sz="2400" dirty="0">
                <a:latin typeface="+mn-lt"/>
              </a:rPr>
              <a:t> = 6, </a:t>
            </a:r>
            <a:r>
              <a:rPr lang="en-US" sz="2400" i="1" dirty="0">
                <a:latin typeface="+mn-lt"/>
              </a:rPr>
              <a:t>n</a:t>
            </a:r>
            <a:r>
              <a:rPr lang="en-US" sz="2400" baseline="-25000" dirty="0">
                <a:latin typeface="+mn-lt"/>
              </a:rPr>
              <a:t>2</a:t>
            </a:r>
            <a:r>
              <a:rPr lang="en-US" sz="2400" dirty="0">
                <a:latin typeface="+mn-lt"/>
              </a:rPr>
              <a:t> = 7, </a:t>
            </a:r>
            <a:r>
              <a:rPr lang="en-US" sz="2400" i="1" dirty="0">
                <a:latin typeface="+mn-lt"/>
              </a:rPr>
              <a:t>n</a:t>
            </a:r>
            <a:r>
              <a:rPr lang="en-US" sz="2400" baseline="-25000" dirty="0">
                <a:latin typeface="+mn-lt"/>
              </a:rPr>
              <a:t>3</a:t>
            </a:r>
            <a:r>
              <a:rPr lang="en-US" sz="2400" dirty="0">
                <a:latin typeface="+mn-lt"/>
              </a:rPr>
              <a:t> = 7, </a:t>
            </a:r>
            <a:r>
              <a:rPr lang="en-US" sz="2400" i="1" dirty="0" err="1">
                <a:latin typeface="+mn-lt"/>
              </a:rPr>
              <a:t>n</a:t>
            </a:r>
            <a:r>
              <a:rPr lang="en-US" sz="2400" i="1" baseline="-25000" dirty="0" err="1">
                <a:latin typeface="+mn-lt"/>
              </a:rPr>
              <a:t>T</a:t>
            </a:r>
            <a:r>
              <a:rPr lang="en-US" sz="2400" dirty="0">
                <a:latin typeface="+mn-lt"/>
              </a:rPr>
              <a:t> = 20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687388" y="2568575"/>
            <a:ext cx="6056312" cy="5286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75000"/>
              <a:buFont typeface="Monotype Sort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Kruskal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-Wallis Test Statistic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 rot="5400000">
            <a:off x="473075" y="1277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73075" y="27447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2000"/>
                                        <p:tgtEl>
                                          <p:spTgt spid="3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1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2000"/>
                                        <p:tgtEl>
                                          <p:spTgt spid="340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  <p:bldP spid="12" grpId="0" animBg="1"/>
      <p:bldP spid="13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814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800" dirty="0" err="1">
                <a:solidFill>
                  <a:srgbClr val="66FFFF"/>
                </a:solidFill>
                <a:latin typeface="Book Antiqua" pitchFamily="18" charset="0"/>
              </a:rPr>
              <a:t>Kruskal</a:t>
            </a:r>
            <a:r>
              <a:rPr lang="en-US" sz="2800" dirty="0">
                <a:solidFill>
                  <a:srgbClr val="66FFFF"/>
                </a:solidFill>
                <a:latin typeface="Book Antiqua" pitchFamily="18" charset="0"/>
              </a:rPr>
              <a:t>-Wallis Test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0000" y="1663700"/>
            <a:ext cx="67938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Do no reject </a:t>
            </a:r>
            <a:r>
              <a:rPr lang="en-US" sz="2400" i="1" dirty="0">
                <a:latin typeface="Book Antiqua" pitchFamily="18" charset="0"/>
              </a:rPr>
              <a:t>H</a:t>
            </a:r>
            <a:r>
              <a:rPr lang="en-US" sz="2400" baseline="-25000" dirty="0">
                <a:latin typeface="Book Antiqua" pitchFamily="18" charset="0"/>
              </a:rPr>
              <a:t>0</a:t>
            </a:r>
            <a:r>
              <a:rPr lang="en-US" sz="2400" dirty="0">
                <a:latin typeface="Book Antiqua" pitchFamily="18" charset="0"/>
              </a:rPr>
              <a:t>.  There is </a:t>
            </a:r>
            <a:r>
              <a:rPr lang="en-US" sz="2400" u="sng" dirty="0">
                <a:latin typeface="Book Antiqua" pitchFamily="18" charset="0"/>
              </a:rPr>
              <a:t>in</a:t>
            </a:r>
            <a:r>
              <a:rPr lang="en-US" sz="2400" dirty="0">
                <a:latin typeface="Book Antiqua" pitchFamily="18" charset="0"/>
              </a:rPr>
              <a:t>sufficient evidence to</a:t>
            </a:r>
          </a:p>
          <a:p>
            <a:pPr algn="l"/>
            <a:r>
              <a:rPr lang="en-US" sz="2400" dirty="0">
                <a:latin typeface="Book Antiqua" pitchFamily="18" charset="0"/>
              </a:rPr>
              <a:t> conclude that the populations are not identical.</a:t>
            </a:r>
          </a:p>
          <a:p>
            <a:pPr algn="l"/>
            <a:r>
              <a:rPr lang="en-US" sz="2400" dirty="0">
                <a:latin typeface="Book Antiqua" pitchFamily="18" charset="0"/>
              </a:rPr>
              <a:t> (</a:t>
            </a:r>
            <a:r>
              <a:rPr lang="en-US" sz="2400" i="1" dirty="0">
                <a:latin typeface="Book Antiqua" pitchFamily="18" charset="0"/>
              </a:rPr>
              <a:t>H</a:t>
            </a:r>
            <a:r>
              <a:rPr lang="en-US" sz="2400" dirty="0">
                <a:latin typeface="Book Antiqua" pitchFamily="18" charset="0"/>
              </a:rPr>
              <a:t> = .3532 &lt;  4.60517)</a:t>
            </a:r>
          </a:p>
          <a:p>
            <a:pPr algn="l"/>
            <a:endParaRPr lang="en-US" sz="2400" dirty="0">
              <a:latin typeface="Book Antiqua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7388" y="1095375"/>
            <a:ext cx="6056312" cy="5286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75000"/>
              <a:buFont typeface="Monotype Sorts" pitchFamily="2" charset="2"/>
              <a:buChar char="n"/>
              <a:tabLst/>
              <a:defRPr/>
            </a:pPr>
            <a:r>
              <a:rPr lang="en-US" sz="24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Conclusion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 rot="5400000">
            <a:off x="485775" y="12715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81438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Rank Correlation</a:t>
            </a:r>
          </a:p>
        </p:txBody>
      </p:sp>
      <p:sp>
        <p:nvSpPr>
          <p:cNvPr id="3" name="AutoShape 4"/>
          <p:cNvSpPr>
            <a:spLocks noChangeArrowheads="1"/>
          </p:cNvSpPr>
          <p:nvPr/>
        </p:nvSpPr>
        <p:spPr bwMode="auto">
          <a:xfrm rot="5400000">
            <a:off x="473075" y="1277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 rot="5400000">
            <a:off x="473075" y="24971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 rot="5400000">
            <a:off x="473075" y="37163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687388" y="1104900"/>
            <a:ext cx="7593012" cy="1233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Pearson correlation coefficient,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is a measure  of the linear association between two variables for which interval or ratio data are available.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87388" y="2324100"/>
            <a:ext cx="7772400" cy="1195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Spearman rank-correlation coefficient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 is a measure of association between two variables when only ordinal data are available.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687388" y="3543300"/>
            <a:ext cx="7772400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Values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can range from –1.0 to +1.0, where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687388" y="3981450"/>
            <a:ext cx="7772400" cy="776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values near 1.0 indicate a strong positive association between the rankings, and</a:t>
            </a: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687388" y="4781550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values near -1.0 indicate a strong negative association between the rankings.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3340100" y="1743075"/>
            <a:ext cx="2536825" cy="1189038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Rank Correlation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772400" cy="547688"/>
          </a:xfrm>
        </p:spPr>
        <p:txBody>
          <a:bodyPr/>
          <a:lstStyle/>
          <a:p>
            <a:r>
              <a:rPr lang="en-US" dirty="0">
                <a:solidFill>
                  <a:srgbClr val="66FFFF"/>
                </a:solidFill>
              </a:rPr>
              <a:t>Spearman Rank-Correlation Coefficient, </a:t>
            </a:r>
            <a:r>
              <a:rPr lang="en-US" i="1" dirty="0" err="1">
                <a:solidFill>
                  <a:srgbClr val="66FFFF"/>
                </a:solidFill>
              </a:rPr>
              <a:t>r</a:t>
            </a:r>
            <a:r>
              <a:rPr lang="en-US" i="1" baseline="-25000" dirty="0" err="1">
                <a:solidFill>
                  <a:srgbClr val="66FFFF"/>
                </a:solidFill>
              </a:rPr>
              <a:t>s</a:t>
            </a:r>
            <a:endParaRPr lang="en-US" dirty="0"/>
          </a:p>
        </p:txBody>
      </p:sp>
      <p:graphicFrame>
        <p:nvGraphicFramePr>
          <p:cNvPr id="6656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517900" y="1889125"/>
          <a:ext cx="21082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5" name="Equation" r:id="rId4" imgW="990360" imgH="431640" progId="Equation.DSMT4">
                  <p:embed/>
                </p:oleObj>
              </mc:Choice>
              <mc:Fallback>
                <p:oleObj name="Equation" r:id="rId4" imgW="990360" imgH="431640" progId="Equation.DSMT4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1889125"/>
                        <a:ext cx="210820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1031875" y="2941638"/>
            <a:ext cx="7332457" cy="31208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number of observations being ranked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i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rank of observation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with respect to the first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variable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y</a:t>
            </a:r>
            <a:r>
              <a:rPr lang="en-US" sz="24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rank of observation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with respect to the second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variable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</a:t>
            </a:r>
            <a:r>
              <a:rPr lang="en-US" sz="24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i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y</a:t>
            </a:r>
            <a:r>
              <a:rPr lang="en-US" sz="24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endParaRPr lang="en-US" sz="2400" i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 rot="5400000">
            <a:off x="473075" y="1277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 rot="5400000">
            <a:off x="473075" y="30940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animBg="1"/>
      <p:bldP spid="66563" grpId="0" build="p"/>
      <p:bldP spid="66571" grpId="0" autoUpdateAnimBg="0"/>
      <p:bldP spid="66571" grpId="1"/>
      <p:bldP spid="8" grpId="0" animBg="1"/>
      <p:bldP spid="9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1562100" y="2603500"/>
            <a:ext cx="6007100" cy="1200150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for Significant Rank Correlation</a:t>
            </a:r>
          </a:p>
        </p:txBody>
      </p:sp>
      <p:sp>
        <p:nvSpPr>
          <p:cNvPr id="68616" name="AutoShape 8"/>
          <p:cNvSpPr>
            <a:spLocks noChangeArrowheads="1"/>
          </p:cNvSpPr>
          <p:nvPr/>
        </p:nvSpPr>
        <p:spPr bwMode="auto">
          <a:xfrm rot="5400000">
            <a:off x="473075" y="12779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8" name="AutoShape 10"/>
          <p:cNvSpPr>
            <a:spLocks noChangeArrowheads="1"/>
          </p:cNvSpPr>
          <p:nvPr/>
        </p:nvSpPr>
        <p:spPr bwMode="auto">
          <a:xfrm rot="5400000">
            <a:off x="473075" y="21732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8621" name="Object 13"/>
          <p:cNvGraphicFramePr>
            <a:graphicFrameLocks noChangeAspect="1"/>
          </p:cNvGraphicFramePr>
          <p:nvPr/>
        </p:nvGraphicFramePr>
        <p:xfrm>
          <a:off x="1749425" y="2733675"/>
          <a:ext cx="1631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3" name="Equation" r:id="rId4" imgW="672840" imgH="203040" progId="Equation.DSMT4">
                  <p:embed/>
                </p:oleObj>
              </mc:Choice>
              <mc:Fallback>
                <p:oleObj name="Equation" r:id="rId4" imgW="67284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2733675"/>
                        <a:ext cx="1631950" cy="492125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22" name="Object 14"/>
          <p:cNvGraphicFramePr>
            <a:graphicFrameLocks noChangeAspect="1"/>
          </p:cNvGraphicFramePr>
          <p:nvPr/>
        </p:nvGraphicFramePr>
        <p:xfrm>
          <a:off x="1749425" y="3209925"/>
          <a:ext cx="1631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4" name="Equation" r:id="rId6" imgW="672840" imgH="203040" progId="Equation.DSMT4">
                  <p:embed/>
                </p:oleObj>
              </mc:Choice>
              <mc:Fallback>
                <p:oleObj name="Equation" r:id="rId6" imgW="67284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3209925"/>
                        <a:ext cx="1631950" cy="492125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687388" y="1104900"/>
            <a:ext cx="7772400" cy="852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may want to use sample results to make an inference about the population rank correlation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68624" name="Rectangle 16"/>
          <p:cNvSpPr>
            <a:spLocks noChangeArrowheads="1"/>
          </p:cNvSpPr>
          <p:nvPr/>
        </p:nvSpPr>
        <p:spPr bwMode="auto">
          <a:xfrm>
            <a:off x="687388" y="2000250"/>
            <a:ext cx="77724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To do so, we must test the hypotheses:</a:t>
            </a: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3513138" y="2719388"/>
            <a:ext cx="38703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(No rank correlation exists)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3529013" y="3195638"/>
            <a:ext cx="34559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(Rank correlation exists)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6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 animBg="1"/>
      <p:bldP spid="68616" grpId="0" animBg="1"/>
      <p:bldP spid="68618" grpId="0" animBg="1"/>
      <p:bldP spid="68623" grpId="0" autoUpdateAnimBg="0"/>
      <p:bldP spid="68624" grpId="0" autoUpdateAnimBg="0"/>
      <p:bldP spid="68626" grpId="0" autoUpdateAnimBg="0"/>
      <p:bldP spid="68627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Rank Correlation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3878263" y="1804988"/>
            <a:ext cx="1336675" cy="657225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4048125" y="1887538"/>
          <a:ext cx="104298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1" name="Equation" r:id="rId4" imgW="419040" imgH="215640" progId="Equation.DSMT4">
                  <p:embed/>
                </p:oleObj>
              </mc:Choice>
              <mc:Fallback>
                <p:oleObj name="Equation" r:id="rId4" imgW="419040" imgH="215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1887538"/>
                        <a:ext cx="1042988" cy="536575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3425825" y="3078163"/>
            <a:ext cx="2217738" cy="1238250"/>
          </a:xfrm>
          <a:prstGeom prst="rect">
            <a:avLst/>
          </a:pr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3619500" y="3211513"/>
          <a:ext cx="1817688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2" name="Equation" r:id="rId6" imgW="749160" imgH="406080" progId="Equation.DSMT4">
                  <p:embed/>
                </p:oleObj>
              </mc:Choice>
              <mc:Fallback>
                <p:oleObj name="Equation" r:id="rId6" imgW="74916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3211513"/>
                        <a:ext cx="1817688" cy="98425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5" name="AutoShape 11"/>
          <p:cNvSpPr>
            <a:spLocks noChangeArrowheads="1"/>
          </p:cNvSpPr>
          <p:nvPr/>
        </p:nvSpPr>
        <p:spPr bwMode="auto">
          <a:xfrm rot="5400000">
            <a:off x="758825" y="17351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7" name="AutoShape 13"/>
          <p:cNvSpPr>
            <a:spLocks noChangeArrowheads="1"/>
          </p:cNvSpPr>
          <p:nvPr/>
        </p:nvSpPr>
        <p:spPr bwMode="auto">
          <a:xfrm rot="5400000">
            <a:off x="758825" y="27066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AutoShape 14"/>
          <p:cNvSpPr>
            <a:spLocks noChangeArrowheads="1"/>
          </p:cNvSpPr>
          <p:nvPr/>
        </p:nvSpPr>
        <p:spPr bwMode="auto">
          <a:xfrm rot="5400000">
            <a:off x="758825" y="45545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Text Box 15"/>
          <p:cNvSpPr txBox="1">
            <a:spLocks noChangeArrowheads="1"/>
          </p:cNvSpPr>
          <p:nvPr/>
        </p:nvSpPr>
        <p:spPr bwMode="auto">
          <a:xfrm>
            <a:off x="1874838" y="4872038"/>
            <a:ext cx="5586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Approximately normal, provided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10</a:t>
            </a:r>
          </a:p>
        </p:txBody>
      </p:sp>
      <p:sp>
        <p:nvSpPr>
          <p:cNvPr id="67600" name="Rectangle 16"/>
          <p:cNvSpPr>
            <a:spLocks noChangeArrowheads="1"/>
          </p:cNvSpPr>
          <p:nvPr/>
        </p:nvSpPr>
        <p:spPr bwMode="auto">
          <a:xfrm>
            <a:off x="687388" y="1104900"/>
            <a:ext cx="77724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Sampling Distribution of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</a:t>
            </a:r>
            <a:r>
              <a:rPr lang="en-US" sz="2400" i="1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when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i="1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0</a:t>
            </a:r>
            <a:endParaRPr lang="en-US" sz="2400" baseline="-250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67601" name="Rectangle 17"/>
          <p:cNvSpPr>
            <a:spLocks noChangeArrowheads="1"/>
          </p:cNvSpPr>
          <p:nvPr/>
        </p:nvSpPr>
        <p:spPr bwMode="auto">
          <a:xfrm>
            <a:off x="687388" y="1600200"/>
            <a:ext cx="56769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</a:t>
            </a:r>
          </a:p>
        </p:txBody>
      </p:sp>
      <p:sp>
        <p:nvSpPr>
          <p:cNvPr id="67602" name="Rectangle 18"/>
          <p:cNvSpPr>
            <a:spLocks noChangeArrowheads="1"/>
          </p:cNvSpPr>
          <p:nvPr/>
        </p:nvSpPr>
        <p:spPr bwMode="auto">
          <a:xfrm>
            <a:off x="687388" y="2571750"/>
            <a:ext cx="54102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</a:t>
            </a:r>
          </a:p>
        </p:txBody>
      </p:sp>
      <p:sp>
        <p:nvSpPr>
          <p:cNvPr id="67603" name="Rectangle 19"/>
          <p:cNvSpPr>
            <a:spLocks noChangeArrowheads="1"/>
          </p:cNvSpPr>
          <p:nvPr/>
        </p:nvSpPr>
        <p:spPr bwMode="auto">
          <a:xfrm>
            <a:off x="687388" y="4419600"/>
            <a:ext cx="54102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Form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675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animBg="1"/>
      <p:bldP spid="67591" grpId="0" animBg="1"/>
      <p:bldP spid="67595" grpId="0" animBg="1"/>
      <p:bldP spid="67597" grpId="0" animBg="1"/>
      <p:bldP spid="67598" grpId="0" animBg="1"/>
      <p:bldP spid="67599" grpId="0" autoUpdateAnimBg="0"/>
      <p:bldP spid="67601" grpId="0" autoUpdateAnimBg="0"/>
      <p:bldP spid="67602" grpId="0" autoUpdateAnimBg="0"/>
      <p:bldP spid="67603" grpId="0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1038" y="157163"/>
            <a:ext cx="7772400" cy="592137"/>
          </a:xfrm>
          <a:noFill/>
          <a:ln/>
        </p:spPr>
        <p:txBody>
          <a:bodyPr/>
          <a:lstStyle/>
          <a:p>
            <a:r>
              <a:rPr lang="en-US"/>
              <a:t>Rank Correlation</a:t>
            </a:r>
          </a:p>
        </p:txBody>
      </p:sp>
      <p:sp>
        <p:nvSpPr>
          <p:cNvPr id="43017" name="AutoShape 9"/>
          <p:cNvSpPr>
            <a:spLocks noChangeArrowheads="1"/>
          </p:cNvSpPr>
          <p:nvPr/>
        </p:nvSpPr>
        <p:spPr bwMode="auto">
          <a:xfrm rot="5400000">
            <a:off x="758825" y="17351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681038" y="1109663"/>
            <a:ext cx="5886450" cy="528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tabLst>
                <a:tab pos="2395538" algn="l"/>
                <a:tab pos="2914650" algn="l"/>
                <a:tab pos="3435350" algn="l"/>
                <a:tab pos="3940175" algn="l"/>
                <a:tab pos="4459288" algn="l"/>
                <a:tab pos="4978400" algn="l"/>
                <a:tab pos="5426075" algn="l"/>
                <a:tab pos="5888038" algn="l"/>
                <a:tab pos="6407150" algn="l"/>
                <a:tab pos="6797675" algn="l"/>
              </a:tabLst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Crennor Investors</a:t>
            </a:r>
            <a:endParaRPr lang="en-US" sz="1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1036638" y="1598613"/>
            <a:ext cx="7747000" cy="2503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395538" algn="l"/>
                <a:tab pos="2914650" algn="l"/>
                <a:tab pos="3435350" algn="l"/>
                <a:tab pos="3940175" algn="l"/>
                <a:tab pos="4459288" algn="l"/>
                <a:tab pos="4978400" algn="l"/>
                <a:tab pos="5426075" algn="l"/>
                <a:tab pos="5888038" algn="l"/>
                <a:tab pos="6407150" algn="l"/>
                <a:tab pos="6797675" algn="l"/>
              </a:tabLst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Crennor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Investors provides a portfolio management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395538" algn="l"/>
                <a:tab pos="2914650" algn="l"/>
                <a:tab pos="3435350" algn="l"/>
                <a:tab pos="3940175" algn="l"/>
                <a:tab pos="4459288" algn="l"/>
                <a:tab pos="4978400" algn="l"/>
                <a:tab pos="5426075" algn="l"/>
                <a:tab pos="5888038" algn="l"/>
                <a:tab pos="6407150" algn="l"/>
                <a:tab pos="6797675" algn="l"/>
              </a:tabLst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service for its clients.  Two of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Crennor’s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analysts ranked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395538" algn="l"/>
                <a:tab pos="2914650" algn="l"/>
                <a:tab pos="3435350" algn="l"/>
                <a:tab pos="3940175" algn="l"/>
                <a:tab pos="4459288" algn="l"/>
                <a:tab pos="4978400" algn="l"/>
                <a:tab pos="5426075" algn="l"/>
                <a:tab pos="5888038" algn="l"/>
                <a:tab pos="6407150" algn="l"/>
                <a:tab pos="6797675" algn="l"/>
              </a:tabLst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ten investments as shown on the next slide.  Use rank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395538" algn="l"/>
                <a:tab pos="2914650" algn="l"/>
                <a:tab pos="3435350" algn="l"/>
                <a:tab pos="3940175" algn="l"/>
                <a:tab pos="4459288" algn="l"/>
                <a:tab pos="4978400" algn="l"/>
                <a:tab pos="5426075" algn="l"/>
                <a:tab pos="5888038" algn="l"/>
                <a:tab pos="6407150" algn="l"/>
                <a:tab pos="6797675" algn="l"/>
              </a:tabLst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correlation, with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.10, to comment on the agreement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tabLst>
                <a:tab pos="2395538" algn="l"/>
                <a:tab pos="2914650" algn="l"/>
                <a:tab pos="3435350" algn="l"/>
                <a:tab pos="3940175" algn="l"/>
                <a:tab pos="4459288" algn="l"/>
                <a:tab pos="4978400" algn="l"/>
                <a:tab pos="5426075" algn="l"/>
                <a:tab pos="5888038" algn="l"/>
                <a:tab pos="6407150" algn="l"/>
                <a:tab pos="6797675" algn="l"/>
              </a:tabLst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the two analysts’ rankings.</a:t>
            </a:r>
            <a:endParaRPr lang="en-US" sz="1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 animBg="1"/>
      <p:bldP spid="43022" grpId="0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8" name="Rectangle 8"/>
          <p:cNvSpPr>
            <a:spLocks noChangeArrowheads="1"/>
          </p:cNvSpPr>
          <p:nvPr/>
        </p:nvSpPr>
        <p:spPr bwMode="auto">
          <a:xfrm>
            <a:off x="781050" y="2190750"/>
            <a:ext cx="7905750" cy="17716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Rank Correlation</a:t>
            </a: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952500" y="3348038"/>
            <a:ext cx="7499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Analyst #2	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1      5      6      2      9     7      3    10     4     8</a:t>
            </a:r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952500" y="2852738"/>
            <a:ext cx="7575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Analyst #1	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1      4      9      8      6     3      5     7      2    10</a:t>
            </a:r>
          </a:p>
        </p:txBody>
      </p:sp>
      <p:sp>
        <p:nvSpPr>
          <p:cNvPr id="168966" name="Text Box 6"/>
          <p:cNvSpPr txBox="1">
            <a:spLocks noChangeArrowheads="1"/>
          </p:cNvSpPr>
          <p:nvPr/>
        </p:nvSpPr>
        <p:spPr bwMode="auto">
          <a:xfrm>
            <a:off x="971550" y="2336800"/>
            <a:ext cx="74580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Investment	A     B     C     D     E     F     G    H     I      J</a:t>
            </a:r>
          </a:p>
        </p:txBody>
      </p:sp>
      <p:sp>
        <p:nvSpPr>
          <p:cNvPr id="168967" name="Rectangle 7"/>
          <p:cNvSpPr>
            <a:spLocks noChangeArrowheads="1"/>
          </p:cNvSpPr>
          <p:nvPr/>
        </p:nvSpPr>
        <p:spPr bwMode="auto">
          <a:xfrm>
            <a:off x="681038" y="1109663"/>
            <a:ext cx="6515100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tabLst>
                <a:tab pos="2395538" algn="l"/>
                <a:tab pos="2914650" algn="l"/>
                <a:tab pos="3435350" algn="l"/>
                <a:tab pos="3940175" algn="l"/>
                <a:tab pos="4459288" algn="l"/>
                <a:tab pos="4978400" algn="l"/>
                <a:tab pos="5426075" algn="l"/>
                <a:tab pos="5888038" algn="l"/>
                <a:tab pos="6407150" algn="l"/>
                <a:tab pos="6797675" algn="l"/>
              </a:tabLst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Crennor Investors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68969" name="AutoShape 9"/>
          <p:cNvSpPr>
            <a:spLocks noChangeArrowheads="1"/>
          </p:cNvSpPr>
          <p:nvPr/>
        </p:nvSpPr>
        <p:spPr bwMode="auto">
          <a:xfrm rot="5400000">
            <a:off x="739775" y="17732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1" name="Rectangle 11"/>
          <p:cNvSpPr>
            <a:spLocks noChangeArrowheads="1"/>
          </p:cNvSpPr>
          <p:nvPr/>
        </p:nvSpPr>
        <p:spPr bwMode="auto">
          <a:xfrm>
            <a:off x="1638300" y="4584700"/>
            <a:ext cx="6007100" cy="12001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8972" name="Object 12"/>
          <p:cNvGraphicFramePr>
            <a:graphicFrameLocks noChangeAspect="1"/>
          </p:cNvGraphicFramePr>
          <p:nvPr/>
        </p:nvGraphicFramePr>
        <p:xfrm>
          <a:off x="1825625" y="4714875"/>
          <a:ext cx="1631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94" name="Equation" r:id="rId4" imgW="672840" imgH="203040" progId="Equation.DSMT4">
                  <p:embed/>
                </p:oleObj>
              </mc:Choice>
              <mc:Fallback>
                <p:oleObj name="Equation" r:id="rId4" imgW="67284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25" y="4714875"/>
                        <a:ext cx="1631950" cy="492125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73" name="Object 13"/>
          <p:cNvGraphicFramePr>
            <a:graphicFrameLocks noChangeAspect="1"/>
          </p:cNvGraphicFramePr>
          <p:nvPr/>
        </p:nvGraphicFramePr>
        <p:xfrm>
          <a:off x="1825625" y="5191125"/>
          <a:ext cx="1631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95" name="Equation" r:id="rId6" imgW="672840" imgH="203040" progId="Equation.DSMT4">
                  <p:embed/>
                </p:oleObj>
              </mc:Choice>
              <mc:Fallback>
                <p:oleObj name="Equation" r:id="rId6" imgW="67284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25" y="5191125"/>
                        <a:ext cx="1631950" cy="492125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74" name="Text Box 14"/>
          <p:cNvSpPr txBox="1">
            <a:spLocks noChangeArrowheads="1"/>
          </p:cNvSpPr>
          <p:nvPr/>
        </p:nvSpPr>
        <p:spPr bwMode="auto">
          <a:xfrm>
            <a:off x="3589338" y="4700588"/>
            <a:ext cx="38703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(No rank correlation exists)</a:t>
            </a:r>
          </a:p>
        </p:txBody>
      </p:sp>
      <p:sp>
        <p:nvSpPr>
          <p:cNvPr id="168975" name="Text Box 15"/>
          <p:cNvSpPr txBox="1">
            <a:spLocks noChangeArrowheads="1"/>
          </p:cNvSpPr>
          <p:nvPr/>
        </p:nvSpPr>
        <p:spPr bwMode="auto">
          <a:xfrm>
            <a:off x="3605213" y="5176838"/>
            <a:ext cx="34559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(Rank correlation exists)</a:t>
            </a:r>
          </a:p>
        </p:txBody>
      </p:sp>
      <p:sp>
        <p:nvSpPr>
          <p:cNvPr id="168976" name="Rectangle 16"/>
          <p:cNvSpPr>
            <a:spLocks noChangeArrowheads="1"/>
          </p:cNvSpPr>
          <p:nvPr/>
        </p:nvSpPr>
        <p:spPr bwMode="auto">
          <a:xfrm>
            <a:off x="554038" y="1657350"/>
            <a:ext cx="54102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Analysts’ Rankings</a:t>
            </a:r>
          </a:p>
        </p:txBody>
      </p:sp>
      <p:sp>
        <p:nvSpPr>
          <p:cNvPr id="168977" name="Rectangle 17"/>
          <p:cNvSpPr>
            <a:spLocks noChangeArrowheads="1"/>
          </p:cNvSpPr>
          <p:nvPr/>
        </p:nvSpPr>
        <p:spPr bwMode="auto">
          <a:xfrm>
            <a:off x="554038" y="4038600"/>
            <a:ext cx="54102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Hypotheses</a:t>
            </a:r>
          </a:p>
        </p:txBody>
      </p:sp>
      <p:sp>
        <p:nvSpPr>
          <p:cNvPr id="168978" name="AutoShape 18"/>
          <p:cNvSpPr>
            <a:spLocks noChangeArrowheads="1"/>
          </p:cNvSpPr>
          <p:nvPr/>
        </p:nvSpPr>
        <p:spPr bwMode="auto">
          <a:xfrm rot="5400000">
            <a:off x="739775" y="41544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3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3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300"/>
                                        <p:tgtEl>
                                          <p:spTgt spid="16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2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300"/>
                                        <p:tgtEl>
                                          <p:spTgt spid="16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1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689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500"/>
                                        <p:tgtEl>
                                          <p:spTgt spid="168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168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3" dur="500"/>
                                        <p:tgtEl>
                                          <p:spTgt spid="168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7" dur="500"/>
                                        <p:tgtEl>
                                          <p:spTgt spid="168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8" grpId="0" animBg="1"/>
      <p:bldP spid="168964" grpId="0" autoUpdateAnimBg="0"/>
      <p:bldP spid="168965" grpId="0" autoUpdateAnimBg="0"/>
      <p:bldP spid="168966" grpId="0" autoUpdateAnimBg="0"/>
      <p:bldP spid="168969" grpId="0" animBg="1"/>
      <p:bldP spid="168971" grpId="0" animBg="1"/>
      <p:bldP spid="168974" grpId="0" autoUpdateAnimBg="0"/>
      <p:bldP spid="168975" grpId="0" autoUpdateAnimBg="0"/>
      <p:bldP spid="168976" grpId="0" autoUpdateAnimBg="0"/>
      <p:bldP spid="168977" grpId="0" autoUpdateAnimBg="0"/>
      <p:bldP spid="168978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552450" y="1006475"/>
            <a:ext cx="8039100" cy="508158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 rot="5400000">
            <a:off x="250825" y="16462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Rank Correlation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1370013" y="1811338"/>
            <a:ext cx="438150" cy="3743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G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J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3105150" y="1811338"/>
            <a:ext cx="488950" cy="3743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9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10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4800600" y="1811338"/>
            <a:ext cx="488950" cy="3743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9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10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6292850" y="1811338"/>
            <a:ext cx="438150" cy="3743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-1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-3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-4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-3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-2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7505700" y="1811338"/>
            <a:ext cx="488950" cy="3743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9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36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9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16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9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</a:t>
            </a:r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6613525" y="5564188"/>
            <a:ext cx="1403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Sum =	92</a:t>
            </a:r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682625" y="1371600"/>
            <a:ext cx="175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Investment</a:t>
            </a:r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2493963" y="1076325"/>
            <a:ext cx="1679575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Analyst #1</a:t>
            </a:r>
          </a:p>
          <a:p>
            <a:pPr>
              <a:lnSpc>
                <a:spcPct val="90000"/>
              </a:lnSpc>
            </a:pPr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Ranking</a:t>
            </a:r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4189413" y="1076325"/>
            <a:ext cx="1679575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Analyst #2</a:t>
            </a:r>
          </a:p>
          <a:p>
            <a:pPr>
              <a:lnSpc>
                <a:spcPct val="90000"/>
              </a:lnSpc>
            </a:pPr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Ranking</a:t>
            </a:r>
          </a:p>
        </p:txBody>
      </p:sp>
      <p:sp>
        <p:nvSpPr>
          <p:cNvPr id="45078" name="Text Box 22"/>
          <p:cNvSpPr txBox="1">
            <a:spLocks noChangeArrowheads="1"/>
          </p:cNvSpPr>
          <p:nvPr/>
        </p:nvSpPr>
        <p:spPr bwMode="auto">
          <a:xfrm>
            <a:off x="5876925" y="1371600"/>
            <a:ext cx="11255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Differ.</a:t>
            </a:r>
          </a:p>
        </p:txBody>
      </p:sp>
      <p:sp>
        <p:nvSpPr>
          <p:cNvPr id="45079" name="Text Box 23"/>
          <p:cNvSpPr txBox="1">
            <a:spLocks noChangeArrowheads="1"/>
          </p:cNvSpPr>
          <p:nvPr/>
        </p:nvSpPr>
        <p:spPr bwMode="auto">
          <a:xfrm>
            <a:off x="7058025" y="1371600"/>
            <a:ext cx="14303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(Differ.)</a:t>
            </a:r>
            <a:r>
              <a:rPr lang="en-US" sz="2400" b="1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7581900" y="5549900"/>
            <a:ext cx="34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500"/>
                            </p:stCondLst>
                            <p:childTnLst>
                              <p:par>
                                <p:cTn id="5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6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3000"/>
                            </p:stCondLst>
                            <p:childTnLst>
                              <p:par>
                                <p:cTn id="5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0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  <p:bldP spid="45061" grpId="0" animBg="1"/>
      <p:bldP spid="45069" grpId="0" autoUpdateAnimBg="0"/>
      <p:bldP spid="45070" grpId="0" autoUpdateAnimBg="0"/>
      <p:bldP spid="45071" grpId="0" autoUpdateAnimBg="0"/>
      <p:bldP spid="45072" grpId="0" autoUpdateAnimBg="0"/>
      <p:bldP spid="45073" grpId="0" autoUpdateAnimBg="0"/>
      <p:bldP spid="45074" grpId="0" autoUpdateAnimBg="0"/>
      <p:bldP spid="45075" grpId="0" autoUpdateAnimBg="0"/>
      <p:bldP spid="45076" grpId="0" autoUpdateAnimBg="0"/>
      <p:bldP spid="45077" grpId="0" autoUpdateAnimBg="0"/>
      <p:bldP spid="45078" grpId="0" autoUpdateAnimBg="0"/>
      <p:bldP spid="45079" grpId="0" autoUpdateAnimBg="0"/>
      <p:bldP spid="450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9"/>
            <a:ext cx="7772400" cy="67151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</a:t>
            </a: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 rot="5400000">
            <a:off x="377825" y="11953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 rot="5400000">
            <a:off x="733425" y="20335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 rot="5400000">
            <a:off x="733425" y="25225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687388" y="1092200"/>
            <a:ext cx="7707312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assigning of the plus and minus signs makes the situation into a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binomial distribution application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11188" y="1936750"/>
            <a:ext cx="7772400" cy="552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sample size is the number of trials.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623888" y="2406650"/>
            <a:ext cx="77724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There are two outcomes possible per trial, a plus sign or a minus sign.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623888" y="3670300"/>
            <a:ext cx="77724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let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denote the probability of a plus sign.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23888" y="4152900"/>
            <a:ext cx="7772400" cy="97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If the population median is in fact a particular value,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should equal .5.</a:t>
            </a: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 rot="5400000">
            <a:off x="733425" y="3328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 rot="5400000">
            <a:off x="733425" y="37798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7"/>
          <p:cNvSpPr>
            <a:spLocks noChangeArrowheads="1"/>
          </p:cNvSpPr>
          <p:nvPr/>
        </p:nvSpPr>
        <p:spPr bwMode="auto">
          <a:xfrm rot="5400000">
            <a:off x="720725" y="42497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623888" y="3219450"/>
            <a:ext cx="7772400" cy="590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trials are independent.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7" grpId="0" autoUpdateAnimBg="0"/>
      <p:bldP spid="8" grpId="0" autoUpdateAnimBg="0"/>
      <p:bldP spid="9" grpId="0" autoUpdateAnimBg="0"/>
      <p:bldP spid="11" grpId="0" autoUpdateAnimBg="0"/>
      <p:bldP spid="12" grpId="0" animBg="1"/>
      <p:bldP spid="13" grpId="0" animBg="1"/>
      <p:bldP spid="14" grpId="0" animBg="1"/>
      <p:bldP spid="15" grpId="0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ChangeArrowheads="1"/>
          </p:cNvSpPr>
          <p:nvPr/>
        </p:nvSpPr>
        <p:spPr bwMode="auto">
          <a:xfrm>
            <a:off x="1447800" y="2012950"/>
            <a:ext cx="6400800" cy="39433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94563" name="Rectangle 3"/>
          <p:cNvSpPr>
            <a:spLocks noChangeArrowheads="1"/>
          </p:cNvSpPr>
          <p:nvPr/>
        </p:nvSpPr>
        <p:spPr bwMode="auto">
          <a:xfrm>
            <a:off x="668338" y="1104900"/>
            <a:ext cx="7677150" cy="947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/>
                <a:latin typeface="Book Antiqua" pitchFamily="18" charset="0"/>
              </a:rPr>
              <a:t>Sampling Distribution of </a:t>
            </a:r>
            <a:r>
              <a:rPr lang="en-US" sz="2400" i="1">
                <a:solidFill>
                  <a:srgbClr val="66FFFF"/>
                </a:solidFill>
                <a:effectLst/>
                <a:latin typeface="Book Antiqua" pitchFamily="18" charset="0"/>
              </a:rPr>
              <a:t>r</a:t>
            </a:r>
            <a:r>
              <a:rPr lang="en-US" sz="2400" i="1" baseline="-25000">
                <a:solidFill>
                  <a:srgbClr val="66FFFF"/>
                </a:solidFill>
                <a:effectLst/>
                <a:latin typeface="Book Antiqua" pitchFamily="18" charset="0"/>
              </a:rPr>
              <a:t>s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2400">
                <a:solidFill>
                  <a:srgbClr val="66FFFF"/>
                </a:solidFill>
                <a:effectLst/>
                <a:latin typeface="Book Antiqua" pitchFamily="18" charset="0"/>
              </a:rPr>
              <a:t>    Assuming No Rank Correlation</a:t>
            </a:r>
          </a:p>
        </p:txBody>
      </p:sp>
      <p:sp>
        <p:nvSpPr>
          <p:cNvPr id="194564" name="Freeform 4"/>
          <p:cNvSpPr>
            <a:spLocks/>
          </p:cNvSpPr>
          <p:nvPr/>
        </p:nvSpPr>
        <p:spPr bwMode="auto">
          <a:xfrm>
            <a:off x="2390775" y="2212975"/>
            <a:ext cx="4435475" cy="3054350"/>
          </a:xfrm>
          <a:custGeom>
            <a:avLst/>
            <a:gdLst/>
            <a:ahLst/>
            <a:cxnLst>
              <a:cxn ang="0">
                <a:pos x="1322" y="12"/>
              </a:cxn>
              <a:cxn ang="0">
                <a:pos x="1230" y="100"/>
              </a:cxn>
              <a:cxn ang="0">
                <a:pos x="1170" y="208"/>
              </a:cxn>
              <a:cxn ang="0">
                <a:pos x="1116" y="316"/>
              </a:cxn>
              <a:cxn ang="0">
                <a:pos x="1074" y="424"/>
              </a:cxn>
              <a:cxn ang="0">
                <a:pos x="1038" y="522"/>
              </a:cxn>
              <a:cxn ang="0">
                <a:pos x="996" y="642"/>
              </a:cxn>
              <a:cxn ang="0">
                <a:pos x="960" y="750"/>
              </a:cxn>
              <a:cxn ang="0">
                <a:pos x="924" y="856"/>
              </a:cxn>
              <a:cxn ang="0">
                <a:pos x="900" y="963"/>
              </a:cxn>
              <a:cxn ang="0">
                <a:pos x="867" y="1074"/>
              </a:cxn>
              <a:cxn ang="0">
                <a:pos x="828" y="1191"/>
              </a:cxn>
              <a:cxn ang="0">
                <a:pos x="783" y="1290"/>
              </a:cxn>
              <a:cxn ang="0">
                <a:pos x="729" y="1404"/>
              </a:cxn>
              <a:cxn ang="0">
                <a:pos x="660" y="1518"/>
              </a:cxn>
              <a:cxn ang="0">
                <a:pos x="570" y="1612"/>
              </a:cxn>
              <a:cxn ang="0">
                <a:pos x="474" y="1684"/>
              </a:cxn>
              <a:cxn ang="0">
                <a:pos x="366" y="1744"/>
              </a:cxn>
              <a:cxn ang="0">
                <a:pos x="258" y="1780"/>
              </a:cxn>
              <a:cxn ang="0">
                <a:pos x="166" y="1816"/>
              </a:cxn>
              <a:cxn ang="0">
                <a:pos x="42" y="1856"/>
              </a:cxn>
              <a:cxn ang="0">
                <a:pos x="0" y="1899"/>
              </a:cxn>
              <a:cxn ang="0">
                <a:pos x="2808" y="1882"/>
              </a:cxn>
              <a:cxn ang="0">
                <a:pos x="2730" y="1842"/>
              </a:cxn>
              <a:cxn ang="0">
                <a:pos x="2616" y="1812"/>
              </a:cxn>
              <a:cxn ang="0">
                <a:pos x="2472" y="1761"/>
              </a:cxn>
              <a:cxn ang="0">
                <a:pos x="2352" y="1716"/>
              </a:cxn>
              <a:cxn ang="0">
                <a:pos x="2280" y="1674"/>
              </a:cxn>
              <a:cxn ang="0">
                <a:pos x="2202" y="1611"/>
              </a:cxn>
              <a:cxn ang="0">
                <a:pos x="2130" y="1528"/>
              </a:cxn>
              <a:cxn ang="0">
                <a:pos x="2055" y="1419"/>
              </a:cxn>
              <a:cxn ang="0">
                <a:pos x="1995" y="1302"/>
              </a:cxn>
              <a:cxn ang="0">
                <a:pos x="1962" y="1230"/>
              </a:cxn>
              <a:cxn ang="0">
                <a:pos x="1920" y="1134"/>
              </a:cxn>
              <a:cxn ang="0">
                <a:pos x="1890" y="1053"/>
              </a:cxn>
              <a:cxn ang="0">
                <a:pos x="1851" y="927"/>
              </a:cxn>
              <a:cxn ang="0">
                <a:pos x="1818" y="813"/>
              </a:cxn>
              <a:cxn ang="0">
                <a:pos x="1785" y="696"/>
              </a:cxn>
              <a:cxn ang="0">
                <a:pos x="1740" y="552"/>
              </a:cxn>
              <a:cxn ang="0">
                <a:pos x="1692" y="438"/>
              </a:cxn>
              <a:cxn ang="0">
                <a:pos x="1668" y="384"/>
              </a:cxn>
              <a:cxn ang="0">
                <a:pos x="1617" y="270"/>
              </a:cxn>
              <a:cxn ang="0">
                <a:pos x="1554" y="159"/>
              </a:cxn>
              <a:cxn ang="0">
                <a:pos x="1569" y="177"/>
              </a:cxn>
              <a:cxn ang="0">
                <a:pos x="1554" y="148"/>
              </a:cxn>
              <a:cxn ang="0">
                <a:pos x="1479" y="54"/>
              </a:cxn>
              <a:cxn ang="0">
                <a:pos x="1416" y="3"/>
              </a:cxn>
            </a:cxnLst>
            <a:rect l="0" t="0" r="r" b="b"/>
            <a:pathLst>
              <a:path w="2809" h="1915">
                <a:moveTo>
                  <a:pt x="1383" y="3"/>
                </a:moveTo>
                <a:lnTo>
                  <a:pt x="1354" y="0"/>
                </a:lnTo>
                <a:lnTo>
                  <a:pt x="1322" y="12"/>
                </a:lnTo>
                <a:lnTo>
                  <a:pt x="1286" y="36"/>
                </a:lnTo>
                <a:lnTo>
                  <a:pt x="1266" y="68"/>
                </a:lnTo>
                <a:lnTo>
                  <a:pt x="1230" y="100"/>
                </a:lnTo>
                <a:lnTo>
                  <a:pt x="1206" y="136"/>
                </a:lnTo>
                <a:lnTo>
                  <a:pt x="1188" y="166"/>
                </a:lnTo>
                <a:lnTo>
                  <a:pt x="1170" y="208"/>
                </a:lnTo>
                <a:lnTo>
                  <a:pt x="1146" y="238"/>
                </a:lnTo>
                <a:lnTo>
                  <a:pt x="1134" y="280"/>
                </a:lnTo>
                <a:lnTo>
                  <a:pt x="1116" y="316"/>
                </a:lnTo>
                <a:lnTo>
                  <a:pt x="1098" y="360"/>
                </a:lnTo>
                <a:lnTo>
                  <a:pt x="1086" y="388"/>
                </a:lnTo>
                <a:lnTo>
                  <a:pt x="1074" y="424"/>
                </a:lnTo>
                <a:lnTo>
                  <a:pt x="1062" y="460"/>
                </a:lnTo>
                <a:lnTo>
                  <a:pt x="1050" y="496"/>
                </a:lnTo>
                <a:lnTo>
                  <a:pt x="1038" y="522"/>
                </a:lnTo>
                <a:lnTo>
                  <a:pt x="1026" y="560"/>
                </a:lnTo>
                <a:lnTo>
                  <a:pt x="1002" y="606"/>
                </a:lnTo>
                <a:lnTo>
                  <a:pt x="996" y="642"/>
                </a:lnTo>
                <a:lnTo>
                  <a:pt x="984" y="672"/>
                </a:lnTo>
                <a:lnTo>
                  <a:pt x="972" y="705"/>
                </a:lnTo>
                <a:lnTo>
                  <a:pt x="960" y="750"/>
                </a:lnTo>
                <a:lnTo>
                  <a:pt x="948" y="774"/>
                </a:lnTo>
                <a:lnTo>
                  <a:pt x="939" y="816"/>
                </a:lnTo>
                <a:lnTo>
                  <a:pt x="924" y="856"/>
                </a:lnTo>
                <a:lnTo>
                  <a:pt x="918" y="892"/>
                </a:lnTo>
                <a:lnTo>
                  <a:pt x="906" y="928"/>
                </a:lnTo>
                <a:lnTo>
                  <a:pt x="900" y="963"/>
                </a:lnTo>
                <a:lnTo>
                  <a:pt x="882" y="1000"/>
                </a:lnTo>
                <a:lnTo>
                  <a:pt x="876" y="1035"/>
                </a:lnTo>
                <a:lnTo>
                  <a:pt x="867" y="1074"/>
                </a:lnTo>
                <a:lnTo>
                  <a:pt x="852" y="1116"/>
                </a:lnTo>
                <a:lnTo>
                  <a:pt x="840" y="1161"/>
                </a:lnTo>
                <a:lnTo>
                  <a:pt x="828" y="1191"/>
                </a:lnTo>
                <a:lnTo>
                  <a:pt x="813" y="1218"/>
                </a:lnTo>
                <a:lnTo>
                  <a:pt x="801" y="1257"/>
                </a:lnTo>
                <a:lnTo>
                  <a:pt x="783" y="1290"/>
                </a:lnTo>
                <a:lnTo>
                  <a:pt x="768" y="1329"/>
                </a:lnTo>
                <a:lnTo>
                  <a:pt x="750" y="1365"/>
                </a:lnTo>
                <a:lnTo>
                  <a:pt x="729" y="1404"/>
                </a:lnTo>
                <a:lnTo>
                  <a:pt x="705" y="1443"/>
                </a:lnTo>
                <a:lnTo>
                  <a:pt x="681" y="1482"/>
                </a:lnTo>
                <a:lnTo>
                  <a:pt x="660" y="1518"/>
                </a:lnTo>
                <a:lnTo>
                  <a:pt x="633" y="1551"/>
                </a:lnTo>
                <a:lnTo>
                  <a:pt x="606" y="1576"/>
                </a:lnTo>
                <a:lnTo>
                  <a:pt x="570" y="1612"/>
                </a:lnTo>
                <a:lnTo>
                  <a:pt x="543" y="1635"/>
                </a:lnTo>
                <a:lnTo>
                  <a:pt x="516" y="1654"/>
                </a:lnTo>
                <a:lnTo>
                  <a:pt x="474" y="1684"/>
                </a:lnTo>
                <a:lnTo>
                  <a:pt x="426" y="1712"/>
                </a:lnTo>
                <a:lnTo>
                  <a:pt x="394" y="1728"/>
                </a:lnTo>
                <a:lnTo>
                  <a:pt x="366" y="1744"/>
                </a:lnTo>
                <a:lnTo>
                  <a:pt x="330" y="1756"/>
                </a:lnTo>
                <a:lnTo>
                  <a:pt x="294" y="1768"/>
                </a:lnTo>
                <a:lnTo>
                  <a:pt x="258" y="1780"/>
                </a:lnTo>
                <a:lnTo>
                  <a:pt x="237" y="1785"/>
                </a:lnTo>
                <a:lnTo>
                  <a:pt x="198" y="1800"/>
                </a:lnTo>
                <a:lnTo>
                  <a:pt x="166" y="1816"/>
                </a:lnTo>
                <a:lnTo>
                  <a:pt x="126" y="1828"/>
                </a:lnTo>
                <a:lnTo>
                  <a:pt x="78" y="1840"/>
                </a:lnTo>
                <a:lnTo>
                  <a:pt x="42" y="1856"/>
                </a:lnTo>
                <a:lnTo>
                  <a:pt x="15" y="1863"/>
                </a:lnTo>
                <a:lnTo>
                  <a:pt x="0" y="1878"/>
                </a:lnTo>
                <a:lnTo>
                  <a:pt x="0" y="1899"/>
                </a:lnTo>
                <a:lnTo>
                  <a:pt x="3" y="1914"/>
                </a:lnTo>
                <a:lnTo>
                  <a:pt x="2808" y="1911"/>
                </a:lnTo>
                <a:lnTo>
                  <a:pt x="2808" y="1882"/>
                </a:lnTo>
                <a:lnTo>
                  <a:pt x="2802" y="1864"/>
                </a:lnTo>
                <a:lnTo>
                  <a:pt x="2769" y="1851"/>
                </a:lnTo>
                <a:lnTo>
                  <a:pt x="2730" y="1842"/>
                </a:lnTo>
                <a:lnTo>
                  <a:pt x="2703" y="1836"/>
                </a:lnTo>
                <a:lnTo>
                  <a:pt x="2667" y="1824"/>
                </a:lnTo>
                <a:lnTo>
                  <a:pt x="2616" y="1812"/>
                </a:lnTo>
                <a:lnTo>
                  <a:pt x="2547" y="1788"/>
                </a:lnTo>
                <a:lnTo>
                  <a:pt x="2508" y="1776"/>
                </a:lnTo>
                <a:lnTo>
                  <a:pt x="2472" y="1761"/>
                </a:lnTo>
                <a:lnTo>
                  <a:pt x="2427" y="1743"/>
                </a:lnTo>
                <a:lnTo>
                  <a:pt x="2394" y="1734"/>
                </a:lnTo>
                <a:lnTo>
                  <a:pt x="2352" y="1716"/>
                </a:lnTo>
                <a:lnTo>
                  <a:pt x="2319" y="1695"/>
                </a:lnTo>
                <a:lnTo>
                  <a:pt x="2298" y="1680"/>
                </a:lnTo>
                <a:lnTo>
                  <a:pt x="2280" y="1674"/>
                </a:lnTo>
                <a:lnTo>
                  <a:pt x="2262" y="1656"/>
                </a:lnTo>
                <a:lnTo>
                  <a:pt x="2234" y="1640"/>
                </a:lnTo>
                <a:lnTo>
                  <a:pt x="2202" y="1611"/>
                </a:lnTo>
                <a:lnTo>
                  <a:pt x="2178" y="1588"/>
                </a:lnTo>
                <a:lnTo>
                  <a:pt x="2160" y="1564"/>
                </a:lnTo>
                <a:lnTo>
                  <a:pt x="2130" y="1528"/>
                </a:lnTo>
                <a:lnTo>
                  <a:pt x="2097" y="1491"/>
                </a:lnTo>
                <a:lnTo>
                  <a:pt x="2073" y="1452"/>
                </a:lnTo>
                <a:lnTo>
                  <a:pt x="2055" y="1419"/>
                </a:lnTo>
                <a:lnTo>
                  <a:pt x="2034" y="1389"/>
                </a:lnTo>
                <a:lnTo>
                  <a:pt x="2016" y="1353"/>
                </a:lnTo>
                <a:lnTo>
                  <a:pt x="1995" y="1302"/>
                </a:lnTo>
                <a:lnTo>
                  <a:pt x="2007" y="1323"/>
                </a:lnTo>
                <a:lnTo>
                  <a:pt x="1986" y="1272"/>
                </a:lnTo>
                <a:lnTo>
                  <a:pt x="1962" y="1230"/>
                </a:lnTo>
                <a:lnTo>
                  <a:pt x="1944" y="1191"/>
                </a:lnTo>
                <a:lnTo>
                  <a:pt x="1932" y="1161"/>
                </a:lnTo>
                <a:lnTo>
                  <a:pt x="1920" y="1134"/>
                </a:lnTo>
                <a:lnTo>
                  <a:pt x="1911" y="1110"/>
                </a:lnTo>
                <a:lnTo>
                  <a:pt x="1902" y="1083"/>
                </a:lnTo>
                <a:lnTo>
                  <a:pt x="1890" y="1053"/>
                </a:lnTo>
                <a:lnTo>
                  <a:pt x="1878" y="1020"/>
                </a:lnTo>
                <a:lnTo>
                  <a:pt x="1860" y="972"/>
                </a:lnTo>
                <a:lnTo>
                  <a:pt x="1851" y="927"/>
                </a:lnTo>
                <a:lnTo>
                  <a:pt x="1839" y="888"/>
                </a:lnTo>
                <a:lnTo>
                  <a:pt x="1830" y="855"/>
                </a:lnTo>
                <a:lnTo>
                  <a:pt x="1818" y="813"/>
                </a:lnTo>
                <a:lnTo>
                  <a:pt x="1809" y="780"/>
                </a:lnTo>
                <a:lnTo>
                  <a:pt x="1797" y="738"/>
                </a:lnTo>
                <a:lnTo>
                  <a:pt x="1785" y="696"/>
                </a:lnTo>
                <a:lnTo>
                  <a:pt x="1770" y="648"/>
                </a:lnTo>
                <a:lnTo>
                  <a:pt x="1752" y="606"/>
                </a:lnTo>
                <a:lnTo>
                  <a:pt x="1740" y="552"/>
                </a:lnTo>
                <a:lnTo>
                  <a:pt x="1728" y="522"/>
                </a:lnTo>
                <a:lnTo>
                  <a:pt x="1716" y="486"/>
                </a:lnTo>
                <a:lnTo>
                  <a:pt x="1692" y="438"/>
                </a:lnTo>
                <a:lnTo>
                  <a:pt x="1680" y="408"/>
                </a:lnTo>
                <a:lnTo>
                  <a:pt x="1659" y="357"/>
                </a:lnTo>
                <a:lnTo>
                  <a:pt x="1668" y="384"/>
                </a:lnTo>
                <a:lnTo>
                  <a:pt x="1644" y="327"/>
                </a:lnTo>
                <a:lnTo>
                  <a:pt x="1629" y="297"/>
                </a:lnTo>
                <a:lnTo>
                  <a:pt x="1617" y="270"/>
                </a:lnTo>
                <a:lnTo>
                  <a:pt x="1602" y="240"/>
                </a:lnTo>
                <a:lnTo>
                  <a:pt x="1587" y="213"/>
                </a:lnTo>
                <a:lnTo>
                  <a:pt x="1554" y="159"/>
                </a:lnTo>
                <a:lnTo>
                  <a:pt x="1539" y="132"/>
                </a:lnTo>
                <a:lnTo>
                  <a:pt x="1539" y="135"/>
                </a:lnTo>
                <a:lnTo>
                  <a:pt x="1569" y="177"/>
                </a:lnTo>
                <a:lnTo>
                  <a:pt x="1572" y="198"/>
                </a:lnTo>
                <a:lnTo>
                  <a:pt x="1551" y="153"/>
                </a:lnTo>
                <a:lnTo>
                  <a:pt x="1554" y="148"/>
                </a:lnTo>
                <a:lnTo>
                  <a:pt x="1524" y="114"/>
                </a:lnTo>
                <a:lnTo>
                  <a:pt x="1500" y="81"/>
                </a:lnTo>
                <a:lnTo>
                  <a:pt x="1479" y="54"/>
                </a:lnTo>
                <a:lnTo>
                  <a:pt x="1455" y="33"/>
                </a:lnTo>
                <a:lnTo>
                  <a:pt x="1431" y="15"/>
                </a:lnTo>
                <a:lnTo>
                  <a:pt x="1416" y="3"/>
                </a:lnTo>
                <a:lnTo>
                  <a:pt x="1398" y="0"/>
                </a:lnTo>
              </a:path>
            </a:pathLst>
          </a:custGeom>
          <a:gradFill flip="none" rotWithShape="1">
            <a:gsLst>
              <a:gs pos="0">
                <a:srgbClr val="669900">
                  <a:shade val="30000"/>
                  <a:satMod val="115000"/>
                </a:srgbClr>
              </a:gs>
              <a:gs pos="50000">
                <a:srgbClr val="669900">
                  <a:shade val="67500"/>
                  <a:satMod val="115000"/>
                </a:srgbClr>
              </a:gs>
              <a:gs pos="100000">
                <a:srgbClr val="66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565" name="Line 5"/>
          <p:cNvSpPr>
            <a:spLocks noChangeShapeType="1"/>
          </p:cNvSpPr>
          <p:nvPr/>
        </p:nvSpPr>
        <p:spPr bwMode="auto">
          <a:xfrm>
            <a:off x="2130425" y="5249863"/>
            <a:ext cx="4959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6" name="Line 6"/>
          <p:cNvSpPr>
            <a:spLocks noChangeShapeType="1"/>
          </p:cNvSpPr>
          <p:nvPr/>
        </p:nvSpPr>
        <p:spPr bwMode="auto">
          <a:xfrm flipH="1">
            <a:off x="4591050" y="5214938"/>
            <a:ext cx="1588" cy="13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4567" name="Group 7"/>
          <p:cNvGrpSpPr>
            <a:grpSpLocks/>
          </p:cNvGrpSpPr>
          <p:nvPr/>
        </p:nvGrpSpPr>
        <p:grpSpPr bwMode="auto">
          <a:xfrm>
            <a:off x="2273300" y="2149475"/>
            <a:ext cx="4787900" cy="2944813"/>
            <a:chOff x="1432" y="1154"/>
            <a:chExt cx="3016" cy="1855"/>
          </a:xfrm>
        </p:grpSpPr>
        <p:sp>
          <p:nvSpPr>
            <p:cNvPr id="194568" name="Arc 8"/>
            <p:cNvSpPr>
              <a:spLocks/>
            </p:cNvSpPr>
            <p:nvPr/>
          </p:nvSpPr>
          <p:spPr bwMode="auto">
            <a:xfrm rot="4500000">
              <a:off x="3157" y="2275"/>
              <a:ext cx="808" cy="272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57 w 19457"/>
                <a:gd name="T1" fmla="*/ 9379 h 21600"/>
                <a:gd name="T2" fmla="*/ 0 w 19457"/>
                <a:gd name="T3" fmla="*/ 21600 h 21600"/>
                <a:gd name="T4" fmla="*/ 0 w 1945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57" h="21600" fill="none" extrusionOk="0">
                  <a:moveTo>
                    <a:pt x="19457" y="9379"/>
                  </a:moveTo>
                  <a:cubicBezTo>
                    <a:pt x="15855" y="16850"/>
                    <a:pt x="8294" y="21599"/>
                    <a:pt x="0" y="21600"/>
                  </a:cubicBezTo>
                </a:path>
                <a:path w="19457" h="21600" stroke="0" extrusionOk="0">
                  <a:moveTo>
                    <a:pt x="19457" y="9379"/>
                  </a:moveTo>
                  <a:cubicBezTo>
                    <a:pt x="15855" y="16850"/>
                    <a:pt x="8294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569" name="Arc 9"/>
            <p:cNvSpPr>
              <a:spLocks/>
            </p:cNvSpPr>
            <p:nvPr/>
          </p:nvSpPr>
          <p:spPr bwMode="auto">
            <a:xfrm rot="720000">
              <a:off x="3660" y="2844"/>
              <a:ext cx="788" cy="165"/>
            </a:xfrm>
            <a:custGeom>
              <a:avLst/>
              <a:gdLst>
                <a:gd name="G0" fmla="+- 21348 0 0"/>
                <a:gd name="G1" fmla="+- 0 0 0"/>
                <a:gd name="G2" fmla="+- 21600 0 0"/>
                <a:gd name="T0" fmla="*/ 19096 w 21348"/>
                <a:gd name="T1" fmla="*/ 21482 h 21482"/>
                <a:gd name="T2" fmla="*/ 0 w 21348"/>
                <a:gd name="T3" fmla="*/ 3290 h 21482"/>
                <a:gd name="T4" fmla="*/ 21348 w 21348"/>
                <a:gd name="T5" fmla="*/ 0 h 21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48" h="21482" fill="none" extrusionOk="0">
                  <a:moveTo>
                    <a:pt x="19095" y="21482"/>
                  </a:moveTo>
                  <a:cubicBezTo>
                    <a:pt x="9337" y="20459"/>
                    <a:pt x="1494" y="12987"/>
                    <a:pt x="0" y="3289"/>
                  </a:cubicBezTo>
                </a:path>
                <a:path w="21348" h="21482" stroke="0" extrusionOk="0">
                  <a:moveTo>
                    <a:pt x="19095" y="21482"/>
                  </a:moveTo>
                  <a:cubicBezTo>
                    <a:pt x="9337" y="20459"/>
                    <a:pt x="1494" y="12987"/>
                    <a:pt x="0" y="3289"/>
                  </a:cubicBezTo>
                  <a:lnTo>
                    <a:pt x="21348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570" name="Arc 10"/>
            <p:cNvSpPr>
              <a:spLocks/>
            </p:cNvSpPr>
            <p:nvPr/>
          </p:nvSpPr>
          <p:spPr bwMode="auto">
            <a:xfrm rot="6300000">
              <a:off x="2176" y="1520"/>
              <a:ext cx="944" cy="212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571" name="Arc 11"/>
            <p:cNvSpPr>
              <a:spLocks/>
            </p:cNvSpPr>
            <p:nvPr/>
          </p:nvSpPr>
          <p:spPr bwMode="auto">
            <a:xfrm rot="16980000">
              <a:off x="1812" y="2272"/>
              <a:ext cx="780" cy="272"/>
            </a:xfrm>
            <a:custGeom>
              <a:avLst/>
              <a:gdLst>
                <a:gd name="G0" fmla="+- 19465 0 0"/>
                <a:gd name="G1" fmla="+- 0 0 0"/>
                <a:gd name="G2" fmla="+- 21600 0 0"/>
                <a:gd name="T0" fmla="*/ 19390 w 19465"/>
                <a:gd name="T1" fmla="*/ 21600 h 21600"/>
                <a:gd name="T2" fmla="*/ 0 w 19465"/>
                <a:gd name="T3" fmla="*/ 9363 h 21600"/>
                <a:gd name="T4" fmla="*/ 19465 w 1946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5" h="21600" fill="none" extrusionOk="0">
                  <a:moveTo>
                    <a:pt x="19390" y="21599"/>
                  </a:moveTo>
                  <a:cubicBezTo>
                    <a:pt x="11116" y="21571"/>
                    <a:pt x="3586" y="16818"/>
                    <a:pt x="-1" y="9363"/>
                  </a:cubicBezTo>
                </a:path>
                <a:path w="19465" h="21600" stroke="0" extrusionOk="0">
                  <a:moveTo>
                    <a:pt x="19390" y="21599"/>
                  </a:moveTo>
                  <a:cubicBezTo>
                    <a:pt x="11116" y="21571"/>
                    <a:pt x="3586" y="16818"/>
                    <a:pt x="-1" y="9363"/>
                  </a:cubicBezTo>
                  <a:lnTo>
                    <a:pt x="194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572" name="Arc 12"/>
            <p:cNvSpPr>
              <a:spLocks/>
            </p:cNvSpPr>
            <p:nvPr/>
          </p:nvSpPr>
          <p:spPr bwMode="auto">
            <a:xfrm rot="15300000">
              <a:off x="2625" y="1521"/>
              <a:ext cx="945" cy="213"/>
            </a:xfrm>
            <a:custGeom>
              <a:avLst/>
              <a:gdLst>
                <a:gd name="G0" fmla="+- 0 0 0"/>
                <a:gd name="G1" fmla="+- 102 0 0"/>
                <a:gd name="G2" fmla="+- 21600 0 0"/>
                <a:gd name="T0" fmla="*/ 21600 w 21600"/>
                <a:gd name="T1" fmla="*/ 0 h 21702"/>
                <a:gd name="T2" fmla="*/ 0 w 21600"/>
                <a:gd name="T3" fmla="*/ 21702 h 21702"/>
                <a:gd name="T4" fmla="*/ 0 w 21600"/>
                <a:gd name="T5" fmla="*/ 102 h 2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702" fill="none" extrusionOk="0">
                  <a:moveTo>
                    <a:pt x="21599" y="0"/>
                  </a:moveTo>
                  <a:cubicBezTo>
                    <a:pt x="21599" y="34"/>
                    <a:pt x="21600" y="68"/>
                    <a:pt x="21600" y="102"/>
                  </a:cubicBezTo>
                  <a:cubicBezTo>
                    <a:pt x="21600" y="12031"/>
                    <a:pt x="11929" y="21701"/>
                    <a:pt x="0" y="21702"/>
                  </a:cubicBezTo>
                </a:path>
                <a:path w="21600" h="21702" stroke="0" extrusionOk="0">
                  <a:moveTo>
                    <a:pt x="21599" y="0"/>
                  </a:moveTo>
                  <a:cubicBezTo>
                    <a:pt x="21599" y="34"/>
                    <a:pt x="21600" y="68"/>
                    <a:pt x="21600" y="102"/>
                  </a:cubicBezTo>
                  <a:cubicBezTo>
                    <a:pt x="21600" y="12031"/>
                    <a:pt x="11929" y="21701"/>
                    <a:pt x="0" y="21702"/>
                  </a:cubicBezTo>
                  <a:lnTo>
                    <a:pt x="0" y="102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573" name="Arc 13"/>
            <p:cNvSpPr>
              <a:spLocks/>
            </p:cNvSpPr>
            <p:nvPr/>
          </p:nvSpPr>
          <p:spPr bwMode="auto">
            <a:xfrm rot="20700000">
              <a:off x="1432" y="2832"/>
              <a:ext cx="685" cy="152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74 w 20674"/>
                <a:gd name="T1" fmla="*/ 6256 h 21580"/>
                <a:gd name="T2" fmla="*/ 940 w 20674"/>
                <a:gd name="T3" fmla="*/ 21580 h 21580"/>
                <a:gd name="T4" fmla="*/ 0 w 20674"/>
                <a:gd name="T5" fmla="*/ 0 h 21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74" h="21580" fill="none" extrusionOk="0">
                  <a:moveTo>
                    <a:pt x="20674" y="6256"/>
                  </a:moveTo>
                  <a:cubicBezTo>
                    <a:pt x="18017" y="15036"/>
                    <a:pt x="10104" y="21180"/>
                    <a:pt x="939" y="21579"/>
                  </a:cubicBezTo>
                </a:path>
                <a:path w="20674" h="21580" stroke="0" extrusionOk="0">
                  <a:moveTo>
                    <a:pt x="20674" y="6256"/>
                  </a:moveTo>
                  <a:cubicBezTo>
                    <a:pt x="18017" y="15036"/>
                    <a:pt x="10104" y="21180"/>
                    <a:pt x="939" y="2157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575" name="AutoShape 15"/>
          <p:cNvSpPr>
            <a:spLocks noChangeArrowheads="1"/>
          </p:cNvSpPr>
          <p:nvPr/>
        </p:nvSpPr>
        <p:spPr bwMode="auto">
          <a:xfrm rot="5400000">
            <a:off x="758825" y="22621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80" name="Rectangle 20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Rank Correlation</a:t>
            </a:r>
          </a:p>
        </p:txBody>
      </p:sp>
      <p:graphicFrame>
        <p:nvGraphicFramePr>
          <p:cNvPr id="194581" name="Object 21"/>
          <p:cNvGraphicFramePr>
            <a:graphicFrameLocks noChangeAspect="1"/>
          </p:cNvGraphicFramePr>
          <p:nvPr/>
        </p:nvGraphicFramePr>
        <p:xfrm>
          <a:off x="3311525" y="3265488"/>
          <a:ext cx="2668588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2" name="Equation" r:id="rId4" imgW="1180800" imgH="406080" progId="Equation.DSMT4">
                  <p:embed/>
                </p:oleObj>
              </mc:Choice>
              <mc:Fallback>
                <p:oleObj name="Equation" r:id="rId4" imgW="1180800" imgH="406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525" y="3265488"/>
                        <a:ext cx="2668588" cy="877887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82" name="Rectangle 22"/>
          <p:cNvSpPr>
            <a:spLocks noChangeArrowheads="1"/>
          </p:cNvSpPr>
          <p:nvPr/>
        </p:nvSpPr>
        <p:spPr bwMode="auto">
          <a:xfrm>
            <a:off x="3852863" y="5341938"/>
            <a:ext cx="9271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0</a:t>
            </a:r>
          </a:p>
        </p:txBody>
      </p:sp>
      <p:sp>
        <p:nvSpPr>
          <p:cNvPr id="194583" name="Rectangle 23"/>
          <p:cNvSpPr>
            <a:spLocks noChangeArrowheads="1"/>
          </p:cNvSpPr>
          <p:nvPr/>
        </p:nvSpPr>
        <p:spPr bwMode="auto">
          <a:xfrm>
            <a:off x="7148513" y="5008563"/>
            <a:ext cx="3794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45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94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9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94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94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19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0"/>
                            </p:stCondLst>
                            <p:childTnLst>
                              <p:par>
                                <p:cTn id="3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2" grpId="0" animBg="1"/>
      <p:bldP spid="194564" grpId="0" animBg="1"/>
      <p:bldP spid="194565" grpId="0" animBg="1"/>
      <p:bldP spid="194566" grpId="0" animBg="1"/>
      <p:bldP spid="194575" grpId="0" animBg="1"/>
      <p:bldP spid="194582" grpId="0" autoUpdateAnimBg="0"/>
      <p:bldP spid="194583" grpId="0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2538413"/>
            <a:ext cx="5162550" cy="523875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Test Statistic</a:t>
            </a:r>
            <a:endParaRPr lang="en-US"/>
          </a:p>
        </p:txBody>
      </p:sp>
      <p:graphicFrame>
        <p:nvGraphicFramePr>
          <p:cNvPr id="49156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876425" y="3021013"/>
          <a:ext cx="5316538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7" name="Equation" r:id="rId4" imgW="2501640" imgH="431640" progId="Equation.DSMT4">
                  <p:embed/>
                </p:oleObj>
              </mc:Choice>
              <mc:Fallback>
                <p:oleObj name="Equation" r:id="rId4" imgW="2501640" imgH="431640" progId="Equation.DSMT4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25" y="3021013"/>
                        <a:ext cx="5316538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7" name="AutoShape 5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AutoShape 9"/>
          <p:cNvSpPr>
            <a:spLocks noChangeArrowheads="1"/>
          </p:cNvSpPr>
          <p:nvPr/>
        </p:nvSpPr>
        <p:spPr bwMode="auto">
          <a:xfrm rot="5400000">
            <a:off x="473075" y="27066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Rectangle 1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Rank Correlation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1797050" y="3992563"/>
            <a:ext cx="55895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=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)/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(.4424 - 0)/.3333 =  1.33</a:t>
            </a: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681038" y="1090613"/>
            <a:ext cx="6267450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Rule</a:t>
            </a: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1214438" y="1585913"/>
            <a:ext cx="6610350" cy="847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With .10 level of significance: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.10</a:t>
            </a:r>
          </a:p>
        </p:txBody>
      </p:sp>
      <p:sp>
        <p:nvSpPr>
          <p:cNvPr id="49168" name="AutoShape 16"/>
          <p:cNvSpPr>
            <a:spLocks noChangeArrowheads="1"/>
          </p:cNvSpPr>
          <p:nvPr/>
        </p:nvSpPr>
        <p:spPr bwMode="auto">
          <a:xfrm rot="5400000">
            <a:off x="473075" y="48212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Oval 17"/>
          <p:cNvSpPr>
            <a:spLocks noChangeArrowheads="1"/>
          </p:cNvSpPr>
          <p:nvPr/>
        </p:nvSpPr>
        <p:spPr bwMode="auto">
          <a:xfrm>
            <a:off x="6146800" y="5073650"/>
            <a:ext cx="971550" cy="457200"/>
          </a:xfrm>
          <a:prstGeom prst="ellipse">
            <a:avLst/>
          </a:prstGeom>
          <a:noFill/>
          <a:ln w="19050">
            <a:solidFill>
              <a:srgbClr val="8CF4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Rectangle 19"/>
          <p:cNvSpPr>
            <a:spLocks noChangeArrowheads="1"/>
          </p:cNvSpPr>
          <p:nvPr/>
        </p:nvSpPr>
        <p:spPr bwMode="auto">
          <a:xfrm>
            <a:off x="681038" y="4652963"/>
            <a:ext cx="6534150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1728788" y="5091113"/>
            <a:ext cx="5867400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= 2(1.0000 - .9082) =  .1836</a:t>
            </a:r>
          </a:p>
        </p:txBody>
      </p:sp>
      <p:sp>
        <p:nvSpPr>
          <p:cNvPr id="49170" name="Oval 18"/>
          <p:cNvSpPr>
            <a:spLocks noChangeArrowheads="1"/>
          </p:cNvSpPr>
          <p:nvPr/>
        </p:nvSpPr>
        <p:spPr bwMode="auto">
          <a:xfrm>
            <a:off x="6610350" y="3981450"/>
            <a:ext cx="857250" cy="476250"/>
          </a:xfrm>
          <a:prstGeom prst="ellipse">
            <a:avLst/>
          </a:prstGeom>
          <a:noFill/>
          <a:ln w="19050">
            <a:solidFill>
              <a:srgbClr val="8CF4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  <p:bldP spid="49157" grpId="0" animBg="1"/>
      <p:bldP spid="49161" grpId="0" animBg="1"/>
      <p:bldP spid="49165" grpId="0" autoUpdateAnimBg="0"/>
      <p:bldP spid="49166" grpId="0" autoUpdateAnimBg="0"/>
      <p:bldP spid="49167" grpId="0" autoUpdateAnimBg="0"/>
      <p:bldP spid="49168" grpId="0" animBg="1"/>
      <p:bldP spid="49169" grpId="0" animBg="1"/>
      <p:bldP spid="49171" grpId="0" autoUpdateAnimBg="0"/>
      <p:bldP spid="49172" grpId="0" autoUpdateAnimBg="0"/>
      <p:bldP spid="49170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524000"/>
            <a:ext cx="7772400" cy="1843088"/>
          </a:xfrm>
        </p:spPr>
        <p:txBody>
          <a:bodyPr/>
          <a:lstStyle/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dirty="0"/>
              <a:t>		Do no reject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.  The </a:t>
            </a:r>
            <a:r>
              <a:rPr lang="en-US" i="1" dirty="0"/>
              <a:t>p</a:t>
            </a:r>
            <a:r>
              <a:rPr lang="en-US" dirty="0"/>
              <a:t>-value &gt; </a:t>
            </a:r>
            <a:r>
              <a:rPr lang="en-US" i="1" dirty="0">
                <a:latin typeface="Symbol" pitchFamily="18" charset="2"/>
              </a:rPr>
              <a:t>a</a:t>
            </a:r>
            <a:r>
              <a:rPr lang="en-US" dirty="0"/>
              <a:t>.  There is not a significant rank correlation.  The two analysts are not showing agreement in their ranking of the risk associated with the different investments.</a:t>
            </a:r>
          </a:p>
        </p:txBody>
      </p:sp>
      <p:sp>
        <p:nvSpPr>
          <p:cNvPr id="143364" name="AutoShape 4"/>
          <p:cNvSpPr>
            <a:spLocks noChangeArrowheads="1"/>
          </p:cNvSpPr>
          <p:nvPr/>
        </p:nvSpPr>
        <p:spPr bwMode="auto">
          <a:xfrm rot="5400000">
            <a:off x="758825" y="16970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0" name="Rectangle 10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Rank Correlation</a:t>
            </a:r>
          </a:p>
        </p:txBody>
      </p:sp>
      <p:sp>
        <p:nvSpPr>
          <p:cNvPr id="143372" name="Rectangle 12"/>
          <p:cNvSpPr>
            <a:spLocks noChangeArrowheads="1"/>
          </p:cNvSpPr>
          <p:nvPr/>
        </p:nvSpPr>
        <p:spPr bwMode="auto">
          <a:xfrm>
            <a:off x="687388" y="1085850"/>
            <a:ext cx="6229350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Conclusion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autoUpdateAnimBg="0"/>
      <p:bldP spid="1433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4213" y="192088"/>
            <a:ext cx="7772400" cy="534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about a Population Median:</a:t>
            </a:r>
          </a:p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Small-Sample Case</a:t>
            </a:r>
          </a:p>
        </p:txBody>
      </p:sp>
      <p:sp>
        <p:nvSpPr>
          <p:cNvPr id="3" name="AutoShape 3"/>
          <p:cNvSpPr>
            <a:spLocks noChangeArrowheads="1"/>
          </p:cNvSpPr>
          <p:nvPr/>
        </p:nvSpPr>
        <p:spPr bwMode="auto">
          <a:xfrm rot="5400000">
            <a:off x="473075" y="12588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1038" y="1095375"/>
            <a:ext cx="777240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small-sample case for this sign test should be used whenever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20.</a:t>
            </a: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 rot="5400000">
            <a:off x="473075" y="20780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 rot="5400000">
            <a:off x="473075" y="40782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81038" y="1933575"/>
            <a:ext cx="3600450" cy="552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hypotheses are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032125" y="3128963"/>
            <a:ext cx="4971233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population median is different</a:t>
            </a:r>
          </a:p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than the value assumed.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3032125" y="2405063"/>
            <a:ext cx="4825360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population median equals the</a:t>
            </a:r>
          </a:p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value assumed.</a:t>
            </a: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681038" y="3914775"/>
            <a:ext cx="75057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number of plus signs is our test statistic.</a:t>
            </a: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 rot="5400000">
            <a:off x="473075" y="45545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681038" y="4391025"/>
            <a:ext cx="77724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Assuming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true, the sampling distribution for the test statistic is a binomial distribution 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.5.</a:t>
            </a:r>
          </a:p>
        </p:txBody>
      </p:sp>
      <p:sp>
        <p:nvSpPr>
          <p:cNvPr id="19" name="AutoShape 20"/>
          <p:cNvSpPr>
            <a:spLocks noChangeArrowheads="1"/>
          </p:cNvSpPr>
          <p:nvPr/>
        </p:nvSpPr>
        <p:spPr bwMode="auto">
          <a:xfrm rot="5400000">
            <a:off x="473075" y="53927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81038" y="5229225"/>
            <a:ext cx="77724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rejected if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level of significance,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181100" y="2514600"/>
            <a:ext cx="1676400" cy="495300"/>
            <a:chOff x="1181100" y="2514600"/>
            <a:chExt cx="1676400" cy="495300"/>
          </a:xfrm>
        </p:grpSpPr>
        <p:sp>
          <p:nvSpPr>
            <p:cNvPr id="12" name="Rectangle 23"/>
            <p:cNvSpPr>
              <a:spLocks noChangeArrowheads="1"/>
            </p:cNvSpPr>
            <p:nvPr/>
          </p:nvSpPr>
          <p:spPr bwMode="auto">
            <a:xfrm>
              <a:off x="1181100" y="2514600"/>
              <a:ext cx="1676400" cy="495300"/>
            </a:xfrm>
            <a:prstGeom prst="rect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1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43780301"/>
                </p:ext>
              </p:extLst>
            </p:nvPr>
          </p:nvGraphicFramePr>
          <p:xfrm>
            <a:off x="1276350" y="2560638"/>
            <a:ext cx="152400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54" name="Equation" r:id="rId3" imgW="1523880" imgH="380880" progId="Equation.DSMT4">
                    <p:embed/>
                  </p:oleObj>
                </mc:Choice>
                <mc:Fallback>
                  <p:oleObj name="Equation" r:id="rId3" imgW="1523880" imgH="3808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6350" y="2560638"/>
                          <a:ext cx="1524000" cy="381000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9"/>
          <p:cNvGrpSpPr/>
          <p:nvPr/>
        </p:nvGrpSpPr>
        <p:grpSpPr>
          <a:xfrm>
            <a:off x="1181100" y="3219450"/>
            <a:ext cx="1676400" cy="495300"/>
            <a:chOff x="1181100" y="3219450"/>
            <a:chExt cx="1676400" cy="495300"/>
          </a:xfrm>
        </p:grpSpPr>
        <p:sp>
          <p:nvSpPr>
            <p:cNvPr id="9" name="Rectangle 24"/>
            <p:cNvSpPr>
              <a:spLocks noChangeArrowheads="1"/>
            </p:cNvSpPr>
            <p:nvPr/>
          </p:nvSpPr>
          <p:spPr bwMode="auto">
            <a:xfrm>
              <a:off x="1181100" y="3219450"/>
              <a:ext cx="1676400" cy="495300"/>
            </a:xfrm>
            <a:prstGeom prst="rect">
              <a:avLst/>
            </a:prstGeom>
            <a:gradFill flip="none" rotWithShape="1">
              <a:gsLst>
                <a:gs pos="0">
                  <a:srgbClr val="669900">
                    <a:shade val="30000"/>
                    <a:satMod val="115000"/>
                  </a:srgbClr>
                </a:gs>
                <a:gs pos="50000">
                  <a:srgbClr val="669900">
                    <a:shade val="67500"/>
                    <a:satMod val="115000"/>
                  </a:srgbClr>
                </a:gs>
                <a:gs pos="100000">
                  <a:srgbClr val="6699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2973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51649569"/>
                </p:ext>
              </p:extLst>
            </p:nvPr>
          </p:nvGraphicFramePr>
          <p:xfrm>
            <a:off x="1276350" y="3297238"/>
            <a:ext cx="152400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55" name="Equation" r:id="rId5" imgW="1523880" imgH="380880" progId="Equation.DSMT4">
                    <p:embed/>
                  </p:oleObj>
                </mc:Choice>
                <mc:Fallback>
                  <p:oleObj name="Equation" r:id="rId5" imgW="1523880" imgH="38088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6350" y="3297238"/>
                          <a:ext cx="1524000" cy="381000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utoUpdateAnimBg="0"/>
      <p:bldP spid="5" grpId="0" animBg="1"/>
      <p:bldP spid="6" grpId="0" animBg="1"/>
      <p:bldP spid="7" grpId="0" autoUpdateAnimBg="0"/>
      <p:bldP spid="14" grpId="0" autoUpdateAnimBg="0"/>
      <p:bldP spid="15" grpId="0" autoUpdateAnimBg="0"/>
      <p:bldP spid="16" grpId="0" autoUpdateAnimBg="0"/>
      <p:bldP spid="17" grpId="0" animBg="1"/>
      <p:bldP spid="18" grpId="0" autoUpdateAnimBg="0"/>
      <p:bldP spid="19" grpId="0" animBg="1"/>
      <p:bldP spid="2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Potato Chip Sales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10906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Smaller Sample Size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4100" y="1563062"/>
            <a:ext cx="74803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Lawler’s Grocery Store made the decision to carry Cape May Potato Chips based on the manufacturer’s estimate that the median sales should be $450 per week on a per-store basis.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04901" y="3098800"/>
            <a:ext cx="736599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latin typeface="+mn-lt"/>
                <a:ea typeface="Times New Roman" pitchFamily="18" charset="0"/>
                <a:cs typeface="Times New Roman" pitchFamily="18" charset="0"/>
              </a:rPr>
              <a:t>     Lawler’s has been carrying the potato chips for three months.  Data</a:t>
            </a:r>
            <a:r>
              <a:rPr kumimoji="0" lang="en-US" sz="2400" b="0" i="0" u="none" strike="noStrike" cap="none" normalizeH="0" dirty="0">
                <a:ln>
                  <a:noFill/>
                </a:ln>
                <a:latin typeface="+mn-lt"/>
                <a:ea typeface="Times New Roman" pitchFamily="18" charset="0"/>
                <a:cs typeface="Times New Roman" pitchFamily="18" charset="0"/>
              </a:rPr>
              <a:t> showing one-week sales at 10 randomly selected Lawler’s stores are shown on the next slide.</a:t>
            </a:r>
            <a:endParaRPr kumimoji="0" lang="en-US" sz="2400" b="0" i="0" u="none" strike="noStrike" cap="none" normalizeH="0" baseline="0" dirty="0">
              <a:ln>
                <a:noFill/>
              </a:ln>
              <a:latin typeface="+mn-lt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 rot="5400000">
            <a:off x="765175" y="16906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 rot="5400000">
            <a:off x="765175" y="32210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 bwMode="auto">
          <a:xfrm>
            <a:off x="1143000" y="1701800"/>
            <a:ext cx="7099300" cy="3048000"/>
          </a:xfrm>
          <a:prstGeom prst="rect">
            <a:avLst/>
          </a:prstGeom>
          <a:gradFill flip="none" rotWithShape="1">
            <a:gsLst>
              <a:gs pos="0">
                <a:srgbClr val="383838"/>
              </a:gs>
              <a:gs pos="50000">
                <a:schemeClr val="tx1">
                  <a:lumMod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</a:endParaRP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2088"/>
            <a:ext cx="7772400" cy="10906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Hypothesis Test about a Population Median: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Smaller Sample Size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20800" y="1879600"/>
            <a:ext cx="133882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Store</a:t>
            </a:r>
          </a:p>
          <a:p>
            <a:r>
              <a:rPr lang="en-US" sz="2400" u="sng" dirty="0">
                <a:latin typeface="+mn-lt"/>
              </a:rPr>
              <a:t>Number</a:t>
            </a:r>
          </a:p>
          <a:p>
            <a:r>
              <a:rPr lang="en-US" sz="2400" dirty="0">
                <a:latin typeface="+mn-lt"/>
              </a:rPr>
              <a:t>56</a:t>
            </a:r>
          </a:p>
          <a:p>
            <a:r>
              <a:rPr lang="en-US" sz="2400" dirty="0">
                <a:latin typeface="+mn-lt"/>
              </a:rPr>
              <a:t>19</a:t>
            </a:r>
          </a:p>
          <a:p>
            <a:r>
              <a:rPr lang="en-US" sz="2400" dirty="0">
                <a:latin typeface="+mn-lt"/>
              </a:rPr>
              <a:t>36</a:t>
            </a:r>
          </a:p>
          <a:p>
            <a:r>
              <a:rPr lang="en-US" sz="2400" dirty="0">
                <a:latin typeface="+mn-lt"/>
              </a:rPr>
              <a:t>128</a:t>
            </a:r>
          </a:p>
          <a:p>
            <a:r>
              <a:rPr lang="en-US" sz="2400" dirty="0">
                <a:latin typeface="+mn-lt"/>
              </a:rPr>
              <a:t>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16200" y="1879600"/>
            <a:ext cx="122020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Weekly</a:t>
            </a:r>
          </a:p>
          <a:p>
            <a:r>
              <a:rPr lang="en-US" sz="2400" u="sng" dirty="0">
                <a:latin typeface="+mn-lt"/>
              </a:rPr>
              <a:t>Sales</a:t>
            </a:r>
          </a:p>
          <a:p>
            <a:r>
              <a:rPr lang="en-US" sz="2400" dirty="0">
                <a:latin typeface="+mn-lt"/>
              </a:rPr>
              <a:t>$485</a:t>
            </a:r>
          </a:p>
          <a:p>
            <a:r>
              <a:rPr lang="en-US" sz="2400" dirty="0">
                <a:latin typeface="+mn-lt"/>
              </a:rPr>
              <a:t>  562</a:t>
            </a:r>
          </a:p>
          <a:p>
            <a:r>
              <a:rPr lang="en-US" sz="2400" dirty="0">
                <a:latin typeface="+mn-lt"/>
              </a:rPr>
              <a:t>  415</a:t>
            </a:r>
          </a:p>
          <a:p>
            <a:r>
              <a:rPr lang="en-US" sz="2400" dirty="0">
                <a:latin typeface="+mn-lt"/>
              </a:rPr>
              <a:t>  860</a:t>
            </a:r>
          </a:p>
          <a:p>
            <a:r>
              <a:rPr lang="en-US" sz="2400" dirty="0">
                <a:latin typeface="+mn-lt"/>
              </a:rPr>
              <a:t>  426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8100" y="1879600"/>
            <a:ext cx="78739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+mn-lt"/>
            </a:endParaRPr>
          </a:p>
          <a:p>
            <a:r>
              <a:rPr lang="en-US" sz="2400" u="sng" dirty="0">
                <a:latin typeface="+mn-lt"/>
              </a:rPr>
              <a:t>Sign</a:t>
            </a:r>
          </a:p>
          <a:p>
            <a:r>
              <a:rPr lang="en-US" sz="2400" dirty="0">
                <a:latin typeface="+mn-lt"/>
              </a:rPr>
              <a:t>+</a:t>
            </a:r>
          </a:p>
          <a:p>
            <a:r>
              <a:rPr lang="en-US" sz="2400" dirty="0">
                <a:latin typeface="+mn-lt"/>
              </a:rPr>
              <a:t>+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+mn-lt"/>
              </a:rPr>
              <a:t>+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64100" y="1879600"/>
            <a:ext cx="133882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Store</a:t>
            </a:r>
          </a:p>
          <a:p>
            <a:r>
              <a:rPr lang="en-US" sz="2400" u="sng" dirty="0">
                <a:latin typeface="+mn-lt"/>
              </a:rPr>
              <a:t>Number</a:t>
            </a:r>
          </a:p>
          <a:p>
            <a:r>
              <a:rPr lang="en-US" sz="2400" dirty="0">
                <a:latin typeface="+mn-lt"/>
              </a:rPr>
              <a:t>63</a:t>
            </a:r>
          </a:p>
          <a:p>
            <a:r>
              <a:rPr lang="en-US" sz="2400" dirty="0">
                <a:latin typeface="+mn-lt"/>
              </a:rPr>
              <a:t>39</a:t>
            </a:r>
          </a:p>
          <a:p>
            <a:r>
              <a:rPr lang="en-US" sz="2400" dirty="0">
                <a:latin typeface="+mn-lt"/>
              </a:rPr>
              <a:t>84</a:t>
            </a:r>
          </a:p>
          <a:p>
            <a:r>
              <a:rPr lang="en-US" sz="2400" dirty="0">
                <a:latin typeface="+mn-lt"/>
              </a:rPr>
              <a:t>102</a:t>
            </a:r>
          </a:p>
          <a:p>
            <a:r>
              <a:rPr lang="en-US" sz="2400" dirty="0">
                <a:latin typeface="+mn-lt"/>
              </a:rPr>
              <a:t>44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59500" y="1879600"/>
            <a:ext cx="126188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Weekly</a:t>
            </a:r>
          </a:p>
          <a:p>
            <a:r>
              <a:rPr lang="en-US" sz="2400" u="sng" dirty="0">
                <a:latin typeface="+mn-lt"/>
              </a:rPr>
              <a:t>Sales</a:t>
            </a:r>
          </a:p>
          <a:p>
            <a:r>
              <a:rPr lang="en-US" sz="2400" dirty="0">
                <a:latin typeface="+mn-lt"/>
              </a:rPr>
              <a:t>$474</a:t>
            </a:r>
          </a:p>
          <a:p>
            <a:r>
              <a:rPr lang="en-US" sz="2400" dirty="0">
                <a:latin typeface="+mn-lt"/>
              </a:rPr>
              <a:t>  662</a:t>
            </a:r>
          </a:p>
          <a:p>
            <a:r>
              <a:rPr lang="en-US" sz="2400" dirty="0">
                <a:latin typeface="+mn-lt"/>
              </a:rPr>
              <a:t>  380</a:t>
            </a:r>
          </a:p>
          <a:p>
            <a:r>
              <a:rPr lang="en-US" sz="2400" dirty="0">
                <a:latin typeface="+mn-lt"/>
              </a:rPr>
              <a:t>  515</a:t>
            </a:r>
          </a:p>
          <a:p>
            <a:r>
              <a:rPr lang="en-US" sz="2400" dirty="0">
                <a:latin typeface="+mn-lt"/>
              </a:rPr>
              <a:t>  721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27900" y="1879600"/>
            <a:ext cx="78739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+mn-lt"/>
            </a:endParaRPr>
          </a:p>
          <a:p>
            <a:r>
              <a:rPr lang="en-US" sz="2400" u="sng" dirty="0">
                <a:latin typeface="+mn-lt"/>
              </a:rPr>
              <a:t>Sign</a:t>
            </a:r>
          </a:p>
          <a:p>
            <a:r>
              <a:rPr lang="en-US" sz="2400" dirty="0">
                <a:latin typeface="+mn-lt"/>
              </a:rPr>
              <a:t>+</a:t>
            </a:r>
          </a:p>
          <a:p>
            <a:r>
              <a:rPr lang="en-US" sz="2400" dirty="0">
                <a:latin typeface="+mn-lt"/>
              </a:rPr>
              <a:t>+</a:t>
            </a:r>
          </a:p>
          <a:p>
            <a:r>
              <a:rPr lang="en-US" sz="2400" dirty="0">
                <a:latin typeface="Symbol" pitchFamily="18" charset="2"/>
              </a:rPr>
              <a:t>-</a:t>
            </a:r>
          </a:p>
          <a:p>
            <a:r>
              <a:rPr lang="en-US" sz="2400" dirty="0">
                <a:latin typeface="+mn-lt"/>
              </a:rPr>
              <a:t>+</a:t>
            </a:r>
          </a:p>
          <a:p>
            <a:r>
              <a:rPr lang="en-US" sz="2400" dirty="0">
                <a:latin typeface="+mn-lt"/>
              </a:rPr>
              <a:t>+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 rot="5400000">
            <a:off x="3441700" y="3251200"/>
            <a:ext cx="26162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684213" y="1089025"/>
            <a:ext cx="5175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Potato Chip Sales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" name="AutoShape 3"/>
          <p:cNvSpPr>
            <a:spLocks noChangeArrowheads="1"/>
          </p:cNvSpPr>
          <p:nvPr/>
        </p:nvSpPr>
        <p:spPr bwMode="auto">
          <a:xfrm rot="5400000">
            <a:off x="815975" y="25415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/>
      <p:bldP spid="8" grpId="0"/>
      <p:bldP spid="9" grpId="0"/>
      <p:bldP spid="10" grpId="0"/>
      <p:bldP spid="11" grpId="0"/>
      <p:bldP spid="12" grpId="0"/>
      <p:bldP spid="13" grpId="0" animBg="1"/>
    </p:bldLst>
  </p:timing>
</p:sld>
</file>

<file path=ppt/theme/theme1.xml><?xml version="1.0" encoding="utf-8"?>
<a:theme xmlns:a="http://schemas.openxmlformats.org/drawingml/2006/main" name="SBE9ch01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SBE9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lnDef>
  </a:objectDefaults>
  <a:extraClrSchemeLst>
    <a:extraClrScheme>
      <a:clrScheme name="SBE9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BE9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Data\Microsoft\Templates\SBE9ch01.pot</Template>
  <TotalTime>514948</TotalTime>
  <Pages>24</Pages>
  <Words>3221</Words>
  <Application>Microsoft Office PowerPoint</Application>
  <PresentationFormat>On-screen Show (4:3)</PresentationFormat>
  <Paragraphs>765</Paragraphs>
  <Slides>62</Slides>
  <Notes>35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3" baseType="lpstr">
      <vt:lpstr>Arial</vt:lpstr>
      <vt:lpstr>Book Antiqua</vt:lpstr>
      <vt:lpstr>Cambria Math</vt:lpstr>
      <vt:lpstr>Monotype Sorts</vt:lpstr>
      <vt:lpstr>MS Reference Serif</vt:lpstr>
      <vt:lpstr>Sans Serif 12cpi</vt:lpstr>
      <vt:lpstr>Symbol</vt:lpstr>
      <vt:lpstr>Times New Roman</vt:lpstr>
      <vt:lpstr>Wingdings</vt:lpstr>
      <vt:lpstr>SBE9ch01</vt:lpstr>
      <vt:lpstr>Equation</vt:lpstr>
      <vt:lpstr> Nonparametric Methods </vt:lpstr>
      <vt:lpstr>Nonparametric Methods</vt:lpstr>
      <vt:lpstr>Nonparametric Methods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Hypothesis Test with Matched Samples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Mann-Whitney-Wilcoxon Test</vt:lpstr>
      <vt:lpstr>Mann-Whitney-Wilcoxon Test</vt:lpstr>
      <vt:lpstr>Mann-Whitney-Wilcoxon Test</vt:lpstr>
      <vt:lpstr>Mann-Whitney-Wilcoxon Test</vt:lpstr>
      <vt:lpstr>Mann-Whitney-Wilcoxon Test</vt:lpstr>
      <vt:lpstr>PowerPoint Presentation</vt:lpstr>
      <vt:lpstr>Mann-Whitney-Wilcoxon Test: Large-Sample Case</vt:lpstr>
      <vt:lpstr>PowerPoint Presentation</vt:lpstr>
      <vt:lpstr>PowerPoint Presentation</vt:lpstr>
      <vt:lpstr>PowerPoint Presentation</vt:lpstr>
      <vt:lpstr>Mann-Whitney-Wilcoxon Test</vt:lpstr>
      <vt:lpstr>Kruskal-Wallis Test</vt:lpstr>
      <vt:lpstr>Kruskal-Wallis Test</vt:lpstr>
      <vt:lpstr>Kruskal-Wallis Test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Rank Correlation</vt:lpstr>
      <vt:lpstr>Test for Significant Rank Correlation</vt:lpstr>
      <vt:lpstr>Rank Correlation</vt:lpstr>
      <vt:lpstr>Rank Correlation</vt:lpstr>
      <vt:lpstr>PowerPoint Presentation</vt:lpstr>
      <vt:lpstr>Rank Correlation</vt:lpstr>
      <vt:lpstr>PowerPoint Presentation</vt:lpstr>
      <vt:lpstr>Rank Correlation</vt:lpstr>
      <vt:lpstr>Rank Correlation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NONPARAMETRIC METHODS</dc:title>
  <cp:lastModifiedBy>IIM Visakhapatnam</cp:lastModifiedBy>
  <cp:revision>192</cp:revision>
  <cp:lastPrinted>1996-04-26T08:26:38Z</cp:lastPrinted>
  <dcterms:created xsi:type="dcterms:W3CDTF">1996-04-26T08:10:02Z</dcterms:created>
  <dcterms:modified xsi:type="dcterms:W3CDTF">2019-09-12T15:30:18Z</dcterms:modified>
</cp:coreProperties>
</file>